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1"/>
  </p:notesMasterIdLst>
  <p:sldIdLst>
    <p:sldId id="256" r:id="rId2"/>
    <p:sldId id="257" r:id="rId3"/>
    <p:sldId id="263" r:id="rId4"/>
    <p:sldId id="264" r:id="rId5"/>
    <p:sldId id="267" r:id="rId6"/>
    <p:sldId id="266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79" d="100"/>
          <a:sy n="79" d="100"/>
        </p:scale>
        <p:origin x="157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DC75F-377C-47EB-8B88-8A8EF999E143}" type="datetimeFigureOut">
              <a:rPr lang="el-GR" smtClean="0"/>
              <a:t>20/3/2025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BC01A-E171-4289-87C6-E4B234F018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749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1) Αναφέρεται</a:t>
            </a:r>
            <a:r>
              <a:rPr lang="el-GR" baseline="0" dirty="0"/>
              <a:t> στους μαθητές ότι ο</a:t>
            </a:r>
            <a:r>
              <a:rPr lang="el-GR" dirty="0"/>
              <a:t>ι τελείες αντιπροσωπεύουν</a:t>
            </a:r>
            <a:r>
              <a:rPr lang="el-GR" baseline="0" dirty="0"/>
              <a:t> την ενδεχόμενη ύπαρξη περισσότερων ιστοσελίδων σε ένα δικτυακό τόπο.</a:t>
            </a:r>
            <a:endParaRPr lang="el-GR" dirty="0"/>
          </a:p>
          <a:p>
            <a:r>
              <a:rPr lang="el-GR" dirty="0"/>
              <a:t>2) Πριν</a:t>
            </a:r>
            <a:r>
              <a:rPr lang="el-GR" baseline="0" dirty="0"/>
              <a:t> την εμφάνιση των περιεχομένων μιας ιστοσελίδας θα μπορούσε να τεθεί ερώτημα στους μαθητές για το τι περιέχει.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C01A-E171-4289-87C6-E4B234F0180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215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Πριν</a:t>
            </a:r>
            <a:r>
              <a:rPr lang="el-GR" baseline="0" dirty="0"/>
              <a:t> κυκλωθεί η διεύθυνση θα μπορούσαμε και εδώ να ενεργοποιήσουμε τους μαθητές ρωτώντας τους ποια νομίζουν εκείνοι ότι είναι η διεύθυνση βλέποντας την εικόνα.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C01A-E171-4289-87C6-E4B234F0180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05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ύλεμα διαγώνιας γωνίας του ορθογωνίου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8E80666-FB37-4B36-9149-507F3B0178E3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Θέση υποσέλιδου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8E80666-FB37-4B36-9149-507F3B0178E3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Ορθογώνιο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Ορθογώνιο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9" name="Θέση ημερομηνίας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8E80666-FB37-4B36-9149-507F3B0178E3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Θέση υποσέλιδου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13" name="Θέση εικόνας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8E80666-FB37-4B36-9149-507F3B0178E3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ύλεμα διαγώνιας γωνίας του ορθογωνίου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8E80666-FB37-4B36-9149-507F3B0178E3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naki.gr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175351" cy="2232248"/>
          </a:xfrm>
        </p:spPr>
        <p:txBody>
          <a:bodyPr/>
          <a:lstStyle/>
          <a:p>
            <a:pPr marL="182880" indent="0" algn="ctr">
              <a:buNone/>
            </a:pPr>
            <a:r>
              <a:rPr lang="el-GR" sz="4400" dirty="0"/>
              <a:t>ΕΙΣΑΓΩΓΗ ΣΤΙΣ ΒΑΣΙΚΕΣ ΕΝΝΟΙΕΣ ΤΟΥ ΠΑΓΚΟΣΜΙΟΥ ΙΣΤΟΥ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11760" y="4725144"/>
            <a:ext cx="6560234" cy="1752600"/>
          </a:xfrm>
        </p:spPr>
        <p:txBody>
          <a:bodyPr>
            <a:noAutofit/>
          </a:bodyPr>
          <a:lstStyle/>
          <a:p>
            <a:pPr algn="r"/>
            <a:r>
              <a:rPr lang="el-GR" sz="2800" dirty="0"/>
              <a:t>Βιβλίο: «Πληροφορική» Α’ Γυμνασίου</a:t>
            </a:r>
          </a:p>
          <a:p>
            <a:pPr algn="r"/>
            <a:r>
              <a:rPr lang="el-GR" sz="2800" dirty="0"/>
              <a:t>Κεφάλαιο 12</a:t>
            </a:r>
            <a:r>
              <a:rPr lang="en-US" sz="2800" dirty="0"/>
              <a:t>.1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9523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Εικόνα 12.1. Ο Παγκόσμιος Ιστός αποτελείται από μια τεράστια συλλογή ηλεκτρονικώ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7" y="3789040"/>
            <a:ext cx="67638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660232" y="1641825"/>
            <a:ext cx="1507232" cy="65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l-GR" sz="1600" b="1" dirty="0">
                <a:solidFill>
                  <a:schemeClr val="tx2"/>
                </a:solidFill>
              </a:rPr>
              <a:t>Διαδίκτυο</a:t>
            </a:r>
          </a:p>
          <a:p>
            <a:pPr marL="342900" indent="-342900" algn="ctr">
              <a:spcBef>
                <a:spcPct val="20000"/>
              </a:spcBef>
            </a:pPr>
            <a:r>
              <a:rPr lang="el-GR" sz="1600" dirty="0">
                <a:solidFill>
                  <a:schemeClr val="tx2"/>
                </a:solidFill>
              </a:rPr>
              <a:t>(Internet)</a:t>
            </a:r>
          </a:p>
        </p:txBody>
      </p:sp>
      <p:sp>
        <p:nvSpPr>
          <p:cNvPr id="2" name="AutoShape 2" descr="data:image/jpeg;base64,/9j/4AAQSkZJRgABAQAAAQABAAD/2wCEAAkGBhQSERUUEhQWFRUWGBgYFRUXFRQXFRQXFRgVFBUXFxUXHCceFxwkGhcUHy8gJCcpLCwsFR4xNTAqNSYrLCkBCQoKDgwOGg8PGikcHBwpLCwpKSksLCksKSwpLCksLCkpKSwsLCkpLCkpKSksKSwsKSkpLCwsLCkpKSksLCwpLP/AABEIALQBGQMBIgACEQEDEQH/xAAcAAABBQEBAQAAAAAAAAAAAAAFAAIDBAYBBwj/xABHEAABAwEFBAcDCQYFAwUAAAABAAIRAwQFEiExBkFRcSJhgZGhsdETMsEHFCNCUmKS4fAVM0NygpMXU1SywiSi0hY0RLPi/8QAGgEAAgMBAQAAAAAAAAAAAAAAAQMAAgQFBv/EACgRAAICAQMDBAIDAQAAAAAAAAABAhEDEiExBBNBIjJRYRSBI1JxQv/aAAwDAQACEQMRAD8APlIKSFwtXBNBC3OtSH3vgtBaHHMjd3FZiq4itSI+0FtXsW3p36TPnVNGfrWwzmwgRqPiuXZejHgzIPBEbdTyAj3jChN2sYNNPFaBO1FK9qUtLw6RGizlotjmN6GWLIzotTa7M1zC1uR3IA7Zp7zmSDuAWbHLTae4jJJPgWy94k/RiZmZ6luqZMBZe7rq9k4xqIHbxHetRZ6cMEp6fwDFwIjgm1KMjNThKERpSa0hSU2KepTXWlAhGAutMlPDBCZEEqEJlC1pJmV011LQhABIEJtY6RRkNCFWodIrN1HtQ3FyVoTgE6F3AsJooZCcGynQpqeWaKVkojbRyTgyPRJ9YAcR5BcdWac5A9FeiUKU5glCbVfDWyQ0nr055H4ofQ2vbMOHw8ZIKkYst22ah7IlROChZfTKjZB6WWXPepaLgXRPWT6eqs4N8C3tyRvGSP06eKmAeCgdY2wMldbRAC19PCULEZGpFajQDMgp2tyTgAM4XWOC1CinWTJRF9AO1TPmTUpwbCYgsSwqXCuELmnTBVpH01P+Yea3Hs1hLbIqtdwc3zW5p21hE4h3rb072YjOuCN9McOqVWxa9XerL7fSH1296r1LXRIINQCRuOa0WjPpZXu9geSG7iZO+URp2IBC7qrUqOKajTJyG/8ANEhfdH7YS5KDBofwStsgmSpK1PLkqxv2j9vwVn5w1zQRvzCMWuERxaIG5rpak0p8SrAH06YUVSkRorFNOIncgQo4ty57Eqxg6oTXNzlQBXwFWAQRllCaSu0hmVUhPSqbih9YdIq+2jO9D6h6RWbqOEOxcjMKcAuOKdKwjxrmqnabXhH6hXSFjL2vQ4yAcTQY13zEdiZBWXhG2W7wvsj3cj1HLuQk3hVfMSBvMwAnwY356aIxc1wl5GPROUkbFhoo3ZclS0g4yQ3jmJRF+wzI6LnA9kHmN61tKzBjYGQUTnKsnJDIpM8zvO7KlnqtaHj7pdIB+7i3a5Sd/JEaF7VqbhibuaMRkiGYjhgaHPy5o3tXYPa0pA6TOkOB4tPMLNXfbMTei4xwOojceXJNhNtWZ82JG6unaik5mJz2iNYnLulGbJe9Op7jpXmgoU6hxEYXfaaMJ7Yy7VbsDjjieRmO48UxZWjFLDE9MjJNDFWuh30QzJjjqFbc4DVak7VmRqhwT1VNvYPrBL9pM+0FZSQUZEhNAUjguQuOdIhdZxvCY2ytO5X7LVBe0QIkda0gy3DuC1R6aT8iXkMf8zZ9kLE33ta+haHU22fG0bwHfAL2fGl7Q8T3lNh0yi99wd08nu3a1lQgOstZk78DiPALR2W003uLWNdlnnTeB3kLbe0PE95S9oeJ7yi+mg+NgdxmTdZZBhh/C70R2nRIY0QdBuKv4zxXMSOPAoXuUnLUD3MdGQPcU9tMx7p7irkpSm0L0kdJh4HxXSDOhT8S5iU0k0jX0ear4XcD4qziXMRQ0k0lcM/UKWkxdLzx8UsZ4nvQ0k0nTkhTtSidR5goUSsXVbUNxKhFdTJXS9Yh1A7aG8jRs7374hvN2U/FecbJ0HVqz3ScLY5YjMeErY/KJVIsL+tzRykoN8ndniz4t7nk9wAHxWvHtibNPTxuSRrrFc7RmUds7AFTs2itNKpFeTdk+C1iVS0GBKmIVC11DzV58C8cdyvWqZHkvP78YKbnZxOYI8f11LcPdlCwW2TCwhx905IYOaJmjsQXdbDObzB348uY1Rj9pFj5bmwxwifgsNTZD9cjGiOXfaBJaXa5QcWv8u5a5Y/JgbPZtnbxa6kJIBJ0nvVa/LzBcGNPOFmbtoxRYDqJ0PEpMEPHNDVtRicfUF2KSEymVIiQjcuHQpPfGqg9rKzYsep34NUpUS2M9NvMLUrLWX328x5rTyuhAzsxF/8Ayo07JXdRqN6QzyDjIMwcuSGH5a6O5h/A9XbyuSlUtlUvEwGbm6HGd4PBOqbI2d4EtcN+RDfFrQtccdqzPLMougaflspbmO/A71TT8tjP8t34D6rV3JdVM0gcI0b9Vv2W9SIfsumPq9wb6K3ZQv8AJXwYP/GobqT/AMH/AOlz/GY7qD/wD1W8+a0wY382rjrLQaCXHCBvL4HfKnZRPyfown+Mbt1nqfgHql/i/V/01X+2PVbhtvso/j0/7rfVSst9mOYqsPJ8+SHaiTvv4MEflbra/Nqv9v8ANRH5X6v+nqfgHqt1elooOo1Gh4JLXQMRzMGMl5+aJ0gzwgzw0U7USj6mS/5JD8r9X/T1PwD1S/xfrf6ap+AeqpWio1hhxDTwOR7imUarXkNaQSdBKHbiT8mf9QpR+VS0PnBZKro1inMdyJbN/KDVtNqFnfSdSdhxEPbBiQMh2odc9mdUFRrHYSWtIMkA4XAwYzhQ3dZ3Ur5pBzsR+bkF3GC30VZY0lY3Fn17HqdXQ8ihUoq85IMHLj9XyjdjJElGXrhesQwp39dgtFB1M78xzGizexlM06JZUGFzaj2kHIzkVri9ZPaeuWGW74yAEkkkDOOoJ+KTfo+R2GWmRrrNaRESn2q2tbnK8mobUVaNYsqTI1G8b1tK1iqVaAqNdkQD3iU2UHHk6EJqe6LVo21pAxiJPCD8FJZ9pqT9Se0LD2i5arnAOGFs5mVbs+x9b2xLKjW0fqknpHLIEc1fRFrkpKVPg2Tq7XZtMhANrrMH2d+WmiIWK6308i4O6xlPMKe22D2lNzTGYhIW0ti0l6TySxtGJrZJzEZHJa28LmHzZ9QNgwXTmHS3pkk9YxJtm2P9jLnEFxyBH1ROo69O9aF+VjrB2ZDHwd7jhIGv8y1TyW1pEY8XobZUuK8C+i3QAZb93PXiexFHnpAqps7YGts9MHMkSe1W7WIIRZypchemVNKqUHZBWZRKle3e72qGnopbdk3tVRjlTFKoj5q2XaB6Q5jzWnlZekcxzC00rVASzKVh/wBZX/lp+dUK+1iq1aU22r/JT/3VPVExZyV0cftRzs3vYy4P3Y5DwkfBXrVOHLr8ioLis5DD2+D6gRQ2WRu/WStYqrA5bUIEOpwYgR0p4Dh8IT7XZ21GgPaHNJEg5gySCCDqiYsGcyO4+qitFhgTOUjKMtZUbBpfJTbs1ZR/8ej/AG2eik/YVGAG0mNznosYPgi3sVStrXNe1wdDdCN0EHON5mFTgtK0rZXFyUvsj8LOv7q4blpfZ8G+insFJ2OHOJDcXbiPRnjABRA0QpZIrUrBjLtpge4082tJ74ThZGfYb+EeiI+wCXsQoW0s8x2eYRaagGvSjLg8KpeEi+rOXamlUByjQH0Re5aA+f1QSQJqjWPrcUN2kYGXvYyN7aozdiJGB2/4IT9rJ0z3PRJQSUZDkDe+CeZXD6vwdfF5OuKa4phqJYlhSbew17Ce9DbfZg8tJEkSI4gwc+0eaKimN7lFVswGc5SnRxyTsOOa1JAN9zNdLntHdrGmZWjpDBQaN3wAQ21WwSGzqrVovWn7MYjAbqcoTN2tzsqKXBZoUGPHSaDnrvU7bqpjPCJ4wJWaq3uKxAszhlmTujcrlmvZ4yfkUeOQSj5QQtFMbhCqVH6Del89xJxhLoRkl4K/s5MGT3cevsVG/wCvjc2gzU4TUDfdYwGczxcQOzmrlru8uc1zXEQCDB60PstiNKoW5gOLyS4dJ7mviWu+sANfFMgtxOXJpx7eQlSaAABoBCjtilah157P1a72mnVwQIjcVqhFSdN0cmTrcLWZ/RCt4wh9jsD6LQyo7E4b1aUap0twJ2rFb/d7QqdNWbZUGEhVaaRj4NUi4zULTArMsWlacltgIkA3ZW2p10m+Dj6oriAET4x8VidtMrW3rpu8CxBwuhi9pyepnpnR6hcLsnc3/wD2P9UVcFmNiKh9iABMYhqPtTvWlxH7PiFZkhujhB4nuKiruy+t3GO9WWk7xHamWn3SgWomCieQTmNFK1RuAnf4IF2NaY0GqTnn9QpA3q8ko6vJQFEeIrgeVL2Bc7B+uxQFHlV+EttVaCR9I/TLUlAqtQ/PbGST+8cO9hCP7TNi11v5z4wVnbW6LTYzwrt8QQjL2sy4Nsy/Z68w5DkEBtB6TuZ80bpO6LeQ8kAtjvpHcyuF1fCPQ4eTkrpKgxp9J4Oiy4PcXycEi5VZLSP11JyS20ITozFrtgaOlkTkSdyEWuo93R1B/QWhv67AelEtJz6j+aFV7uaILWFw4AwqKkdjFNTS3HWC8BRbuB5p9LaoF0OaSDvIMd8KS72nRtBo6yGz3xJV+12Xo9JuvUg2h8qS2ZK2qMiOztVqlVQYA5bgFO624chm7yS6MzDdnqy6NwWxpXIx9DA8Zkl872uccUjwWS2VsHtKgB0HSfyGg7Tl3r0ILX00OZPyZepkqUTFv2VrAwMJ5O+BCfQsDmGHAtjjv7d62JC4+mHCCJC0dleDE1ZmL4sWKmKrdW5O5big0LdtsbQC0DonIg5hBf8A0n95UlifgCVGWtByUbF2q7IptMrHi4NMi4FpGaDks20rR0XS0cgtkBEjC7cD/qaf8jv+CDAo18oBitRPU4eA9Fnm1SuhifpOP1cf5D0LYN30Z5u82rVysLsLaSGkdbv+C1vzkq5IOolh+uhTKgyORVZ1d06nkAfNNrVzhPveKIbClJ2Q5DySLus/rsVCz1zgbyHknGqftDu/NVovrLodzUePr8/VV/aHiqxrO+03vHoiVcmX/aDj+u9OZUG5DzU+/wCSb7T7x/XYoC2YTa3K2VeY8WtWWvR8VLMeFopf7oWh2v8A/d1OsNP/AGtWVvYwaJ4VqR/7wqyezKYo/wAqf2ey2c9BvIIBbz9K/mjtmPQbyWdvZ8Vncx5BcTql6f2d3FyV7RUhpU13thgQ+8HzTdBzjJCdhLyr1S8VZhsRIhKwQdai+RmwXWCTC4SqNmvRuMyrZ+5obxq2KhPHGS7jpBCuwDomDKC1iKT8J01by/JHLJZTXq9E9EDN3D80btF10SzA6mHDi7WeM6jsRxQnLGtezHRzxhO4box7b6a3JV6t54pzyVDaL2dKvDGwwEayZ45nvVesY5KONG7uua2JrRbeCbYabnPAAJJIAA3k5BV6VKTmvRth9ncDRaKg6Tv3YO5p+tzO7q5oxhqdFZyUI2w/s/dHzekGnN5zeevgOoad/FFAmNKTncF0I0lSOa25O2PldTUg5W1AHJLkrsq1kPMH6JUk15TqRXKxcD5Ftq0NlPQbyCzzdEfsh6DeS2QESMb8orenQPWf9rvRZkLVfKKP3B+9/wAXrLALfi9py+q9/wCjWbE5yJjM6ROgWubTjeTzXmVgvZ9EEMjPOSDPDcVaG1NcaOA/pHxTbEKSo9FLjwnuUdpPQdlGRXnjtp7Sf4p7A30SpX7Xc9odVcQSAROoJEhAOtHo1kPQbyHknuJ4Dv8AyVew1Po28lI+qOI/FCJYmBUbnO4KIW2mNXtH9c+agq3nR31Kf4vzQJZdk9Xj6pjn8XAfrmhxvqgP4tLz+KhftBZv82n+GVNiWZ7aZsW9s5g+zy7Y07EH29kUGEtjDWpmQ0D6x4IhtDeLKtqY+m7EAGAmIzDjx7EN28s7hZ6hJHvsMA5gYt6D4ZbC/WejWM9AdvmVktpasV3cgfALU3c6abV51tv7SpeTaLXQxzGExv1nNcvJj17HXhJR3ZZuy9cUuiQDAnOUUs9vkxhAneBCubO2Jlma8YZyESi1raxtEkhskZQFjeP1bSr6NCzQ0U4/sF1H9E8lnLFejDiYR03ODW5TJJgeKO1X9E8kM2Tutr7bTMe6S/taJHjC3YlycrPvJR+T0ax2FtBjabd2p+07eVy06EjWFYrHNQVCi9zSkoqkecbSUDimNYPf+ihtIQXU3atiOtpAIPmFtb1sYqAiN+XUePqFgr8c5lSlVbpm13nB7vBZ2vBtxSvY0Gz91Yn43gGmzODo925vLeermvVLFaxVYHNyHDgRqF59s1aPaUJGgccucHPtJWhuS3Gk/Cfcd4O3H4dyvj2FZpNyp+DSVXEaJ1EzmqZtUuA0JzHIanx8QrlIQnoUPKSQKRKsQUrsphXELIeYOOano0yqrnK5ZHgrBgrcbOyy0ZI7YT0G8kEARmwfux+t62R5EsA7YWdr32cO0LzMGPqP3oM67aLsWE4Q2Ol0jvgtgnktfed0trYcU9EyIcWkHjI7e9VhsvT+8edSr/5ha8eRRjTMmXC5yszH7KYGl8zGcQCI5xKFWykGkROYnQcSBoOAC3w2Yo/Znm6qfN6X/pWz/wCUw82z5kq3eQt9NZ5wXphrgbx3henN2bs40pU/7dP/AMVMy56Q0psHJlMeTVXvL4B+J9nlxvCdak/1/ml85B3z4r1dtiYNBHKB5J4ojr/E71Q730H8RfJ5RTa46MeeVN58gpTYqp0o1TypVPRepGiP0T6ppot4DuQ730W/Ej8nmJuqudKFXtZHnCX7DtJ/gO7XUx5vXp3shwHcEsI4BV7zLLpYHmtPZ+0yPowOdSl8HKztBcVqtNJ9MMY3FvdVnfOjWlegErhQ7zLx6eCdlS7qRbSDTqMuenFZjau9GU7RTDmZgB2LLQyI8FsCvJ/lWpE2unBIHshpvON6UlbH1expG7RtcehGeoKntV7OezAAF5RQBafedznTjIW92RtjQ36WTnk48OSy5enalqTNCyRjDS4/ss1rRVa0DDIJgneAd6ObD0vpajuDQO9w9Fdp2dj29Ehw6kRuewCmHECMWXcnQyeKME8erJGXwE8Wfb+aZVCTTKc9XHgt1GSUKtty0zLSwEFHzTzU1GzBwzCq4hUmjNbMXA6iKrCZaX4mEcCBkRuK0lG7QRCs2eyxKstbEIqJJScnbILPZMJl2btOxEA7IKGOKlCsQkXFwlclWCdKSS4gQ8reYUHtS0yDCz1t2/ogkMa555QPFR3TtDUtTy1rQwATxKxLBk5qhrmlyehWKtjYHRx8EbsHuDtWPsN7ChTw1jnmQeIPUi1mv/ogsAc06HmtUduRL34D1YHCcJAdunRVvZVp98AdnV1c+/qQe37S1GAENbmY3oads6/2GDsJ+KvZWjXtpPyl/PJOZTdikukcFi37W2ji0f0/moHbU2k/XAy3NCmoNHoMpSvOn7Q2k/xXdgHoonXvXOtV/f6IWSj0olcLl5l87rHV9Q/1OUTvaHUvPMuQsNHp5rN3kd4UL7wpjWowf1BeYvokthw11JOe/KZUtG7X7m4uEgHURv8ANDUSj0J990BrWp/iCgftPZh/Fb2SfILDtuCrubA7EMt9ppUiadWphdH2XznwIEKJ3wW0noj9r7MPrk8mu9FXO2dCci48mepXnFW9rKGBrn1CMs/ZuzjrKibtHZaYJptqudGUhoE7pM6diNNkpG+q/KRZRoXO5BYnaW9DeFoBpMw4Ww2SJIEkkjTUrHUbSWkT3cUao3qWkFoAI3wr6WuOS0NKktXHk11xfJfUrMD3VWtHBsucOolErz+T5lKljo1iKoMOa5wzPADcslZ9qrWQW0nuAdqGBXLDclsrTja/PPE52YPHiqXKvUwZ1HW+2/T4sLWV9azVWsxTUMdEHJ07oC9KcS1o4gCee9YvY7Y32dUVqr8b2yQM8joJlbG0FDblCkh9Cp0o3HMfFWXDNC6FSHDn4FFqiKCyQ0JzTKPRcrVnMhR2mhoQrUAmATKh6SRrYciMuKZRfJnrKhCZ2ikac1E/cpcUKBHlcC4XLmJQJ0uXJSeVyVAHy1YtnLQ95wUKhHHA4DvOS2eyGzdeg9z6lMNBbAlwmesBb2lbQfeHaPRSGkDpn1b+5NlkbVFWrMNbrG51TFU6YH1RI7J4Jlo2grNEMY1oGmp8FrrXQbvBb2LO2+6Q4y1wKRpLWgNV22rjJ1Ok4dbXDycqVXbSsdKVEf0vPm5XbXc7/szyzQyrd5GojsTFRfYkpbTWipl9EDw9mIPfKnbfVpHvNHMMZ6Id80VmkXjQlSkTYsnaGpvkdgHwTXbQP3l3ikwVDxPYpmXZUO4obE2K37bcdzj3+qabfUOjSr7bpq8E4XbVG5DYloHssVR+b3YRqY6lZsNvrMOVQkTlOas/s6odQVPQul+5pU28lHuF7uvp594A+Cs3hdtntQArUg6NCDDhyIUtx3IQ/pgGN2o7UcqWOmDEAHPMRlvWWUknsaI9Lkavj6MLV+TsQfm9ZzfuVWh7e8ZrM275OrYHfumOH2mOEdxzC9b+aFpkOkcN/wCakp1kyOVipRnD3I85uz5MHlk1sM6hoJBHaj9h2Ns9OMVnJPEnEtd88YPec0cyFE++6A+t3AlVlOT8lFqZBYrPQbk0Nb1QGlXKlVjBqOoA5lCLXtC1+TKYPW4fBB34ndXUMh3JDmjRDpZz+jZ2Z2X3nZmPDwTajiDBWOs15vszgc3U56Td4G8t9Fr31Q9oc3MESDxBWmElJbAy4XidMrVakGeHktATIWarv3I7Yn4qTDxA8MimIQyy2thVtloBCplqdSpK5UuOMwoWMz71aBMZZpgcCJCNBY1gmFI5mSY1qlBQIiMJOapAF3CpQSGo7JNxp1YKHEoBmAtTcD3AE5HerNCoUkkXyAttdiGeaDXxYWtOS6kgwgR5I0J/XNcp1icjBSSVCFujd1N+rR2ZIhTuKkPqrqSugWW23cwaBEKFjbAySSVgEpsbeCjNjbwSSUCV30WjQBMNAEE8Bl2JJKkuAx9yLtjdhpYhrqsuLze62NBORcQRujRJJc7yemguTUWXMGeJHiuVqYSSUEZUVLTTA0A7kMrPI0/WS6kgKiR4AnALqSCGDLTTBbmiVzuPzemJ3R3EgeACSSfi5Zl6v2L/AEbW1WhuDOhyJ80klph7jmPgKNYnUmpJJxUlaVTxEOyKSSBGXV0OSSUIShchdSVgkFVqhhcSVSH/2Q=="/>
          <p:cNvSpPr>
            <a:spLocks noChangeAspect="1" noChangeArrowheads="1"/>
          </p:cNvSpPr>
          <p:nvPr/>
        </p:nvSpPr>
        <p:spPr bwMode="auto">
          <a:xfrm>
            <a:off x="63500" y="-836613"/>
            <a:ext cx="2676525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86432" y="3118581"/>
            <a:ext cx="1984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1989</a:t>
            </a:r>
            <a:r>
              <a:rPr lang="el-GR" sz="16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Cern </a:t>
            </a:r>
          </a:p>
          <a:p>
            <a:r>
              <a:rPr lang="en-US" sz="1600" dirty="0">
                <a:solidFill>
                  <a:schemeClr val="tx2"/>
                </a:solidFill>
              </a:rPr>
              <a:t>Tim Berners-Lee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043608" y="1296512"/>
            <a:ext cx="2880320" cy="1345692"/>
          </a:xfrm>
          <a:prstGeom prst="cloudCallout">
            <a:avLst>
              <a:gd name="adj1" fmla="val -24538"/>
              <a:gd name="adj2" fmla="val 867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el-GR" sz="1600" b="1" dirty="0">
                <a:solidFill>
                  <a:schemeClr val="tx2"/>
                </a:solidFill>
              </a:rPr>
              <a:t>Παγκόσμιος Ιστός</a:t>
            </a:r>
          </a:p>
          <a:p>
            <a:pPr algn="ctr">
              <a:buFontTx/>
              <a:buNone/>
            </a:pPr>
            <a:r>
              <a:rPr lang="el-GR" sz="1600" dirty="0">
                <a:solidFill>
                  <a:schemeClr val="tx2"/>
                </a:solidFill>
              </a:rPr>
              <a:t>(Wor</a:t>
            </a:r>
            <a:r>
              <a:rPr lang="en-US" sz="1600" dirty="0">
                <a:solidFill>
                  <a:schemeClr val="tx2"/>
                </a:solidFill>
              </a:rPr>
              <a:t>l</a:t>
            </a:r>
            <a:r>
              <a:rPr lang="el-GR" sz="1600" dirty="0">
                <a:solidFill>
                  <a:schemeClr val="tx2"/>
                </a:solidFill>
              </a:rPr>
              <a:t>d Wide Web)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27115" y="1969356"/>
            <a:ext cx="17281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88023" y="1630802"/>
            <a:ext cx="120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i="1" dirty="0">
                <a:solidFill>
                  <a:schemeClr val="tx2"/>
                </a:solidFill>
              </a:rPr>
              <a:t>υπηρεσία</a:t>
            </a:r>
          </a:p>
        </p:txBody>
      </p:sp>
    </p:spTree>
    <p:extLst>
      <p:ext uri="{BB962C8B-B14F-4D97-AF65-F5344CB8AC3E}">
        <p14:creationId xmlns:p14="http://schemas.microsoft.com/office/powerpoint/2010/main" val="8512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554695" y="1479101"/>
            <a:ext cx="1841948" cy="941782"/>
            <a:chOff x="3578061" y="1052736"/>
            <a:chExt cx="1841948" cy="941782"/>
          </a:xfrm>
        </p:grpSpPr>
        <p:sp>
          <p:nvSpPr>
            <p:cNvPr id="39" name="Rounded Rectangle 38"/>
            <p:cNvSpPr/>
            <p:nvPr/>
          </p:nvSpPr>
          <p:spPr>
            <a:xfrm>
              <a:off x="3578061" y="1052736"/>
              <a:ext cx="1725851" cy="7977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" name="Group 1"/>
            <p:cNvGrpSpPr/>
            <p:nvPr/>
          </p:nvGrpSpPr>
          <p:grpSpPr>
            <a:xfrm>
              <a:off x="3694158" y="1196752"/>
              <a:ext cx="1725851" cy="797766"/>
              <a:chOff x="2255916" y="159794"/>
              <a:chExt cx="1725851" cy="797766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255916" y="159794"/>
                <a:ext cx="1725851" cy="7977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" name="Rounded Rectangle 4"/>
              <p:cNvSpPr/>
              <p:nvPr/>
            </p:nvSpPr>
            <p:spPr>
              <a:xfrm>
                <a:off x="2279282" y="183160"/>
                <a:ext cx="1679119" cy="7510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l-GR" sz="1500" b="1" kern="1200" dirty="0">
                    <a:solidFill>
                      <a:schemeClr val="bg1"/>
                    </a:solidFill>
                  </a:rPr>
                  <a:t>Δικτυακός Τόπος</a:t>
                </a:r>
                <a:r>
                  <a:rPr lang="el-GR" sz="1500" kern="1200" dirty="0">
                    <a:solidFill>
                      <a:schemeClr val="bg1"/>
                    </a:solidFill>
                  </a:rPr>
                  <a:t> (</a:t>
                </a:r>
                <a:r>
                  <a:rPr lang="en-US" sz="1500" kern="1200" dirty="0">
                    <a:solidFill>
                      <a:schemeClr val="bg1"/>
                    </a:solidFill>
                  </a:rPr>
                  <a:t>Web Site</a:t>
                </a:r>
                <a:r>
                  <a:rPr lang="el-GR" sz="1500" kern="12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2177170" y="2913306"/>
            <a:ext cx="1419591" cy="941393"/>
            <a:chOff x="2158200" y="2851192"/>
            <a:chExt cx="1419591" cy="941393"/>
          </a:xfrm>
        </p:grpSpPr>
        <p:sp>
          <p:nvSpPr>
            <p:cNvPr id="41" name="Rounded Rectangle 40"/>
            <p:cNvSpPr/>
            <p:nvPr/>
          </p:nvSpPr>
          <p:spPr>
            <a:xfrm>
              <a:off x="2158200" y="2851192"/>
              <a:ext cx="1275159" cy="8097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7" name="Group 6"/>
            <p:cNvGrpSpPr/>
            <p:nvPr/>
          </p:nvGrpSpPr>
          <p:grpSpPr>
            <a:xfrm>
              <a:off x="2302632" y="2982859"/>
              <a:ext cx="1275159" cy="809726"/>
              <a:chOff x="887756" y="1383926"/>
              <a:chExt cx="1275159" cy="80972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887756" y="1383926"/>
                <a:ext cx="1275159" cy="80972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ounded Rectangle 4"/>
              <p:cNvSpPr/>
              <p:nvPr/>
            </p:nvSpPr>
            <p:spPr>
              <a:xfrm>
                <a:off x="911472" y="1407642"/>
                <a:ext cx="1227727" cy="7622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l-GR" sz="1500" b="1" kern="1200" dirty="0">
                    <a:solidFill>
                      <a:schemeClr val="bg1"/>
                    </a:solidFill>
                  </a:rPr>
                  <a:t>Ιστοσελίδα</a:t>
                </a:r>
                <a:r>
                  <a:rPr lang="el-GR" sz="1500" kern="1200" dirty="0">
                    <a:solidFill>
                      <a:schemeClr val="bg1"/>
                    </a:solidFill>
                  </a:rPr>
                  <a:t> </a:t>
                </a:r>
                <a:r>
                  <a:rPr lang="en-US" sz="1500" kern="1200" dirty="0">
                    <a:solidFill>
                      <a:schemeClr val="bg1"/>
                    </a:solidFill>
                  </a:rPr>
                  <a:t>(Web Page)</a:t>
                </a:r>
                <a:endParaRPr lang="el-GR" sz="1500" kern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3761620" y="2913306"/>
            <a:ext cx="1411182" cy="921621"/>
            <a:chOff x="3761620" y="2913306"/>
            <a:chExt cx="1411182" cy="921621"/>
          </a:xfrm>
        </p:grpSpPr>
        <p:grpSp>
          <p:nvGrpSpPr>
            <p:cNvPr id="46" name="Group 45"/>
            <p:cNvGrpSpPr/>
            <p:nvPr/>
          </p:nvGrpSpPr>
          <p:grpSpPr>
            <a:xfrm>
              <a:off x="3761620" y="2913306"/>
              <a:ext cx="1411182" cy="921621"/>
              <a:chOff x="3780040" y="2759069"/>
              <a:chExt cx="1411182" cy="921621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3780040" y="2759069"/>
                <a:ext cx="1275159" cy="80972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10"/>
              <p:cNvSpPr/>
              <p:nvPr/>
            </p:nvSpPr>
            <p:spPr>
              <a:xfrm>
                <a:off x="3916063" y="2870964"/>
                <a:ext cx="1275159" cy="80972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Rounded Rectangle 4"/>
            <p:cNvSpPr/>
            <p:nvPr/>
          </p:nvSpPr>
          <p:spPr>
            <a:xfrm>
              <a:off x="3939779" y="3054007"/>
              <a:ext cx="1227727" cy="762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500" b="1" kern="1200" dirty="0">
                  <a:solidFill>
                    <a:schemeClr val="bg1"/>
                  </a:solidFill>
                </a:rPr>
                <a:t>Ιστοσελίδα</a:t>
              </a:r>
              <a:r>
                <a:rPr lang="el-GR" sz="1500" kern="1200" dirty="0">
                  <a:solidFill>
                    <a:schemeClr val="bg1"/>
                  </a:solidFill>
                </a:rPr>
                <a:t> </a:t>
              </a:r>
              <a:r>
                <a:rPr lang="en-US" sz="1500" kern="1200" dirty="0">
                  <a:solidFill>
                    <a:schemeClr val="bg1"/>
                  </a:solidFill>
                </a:rPr>
                <a:t>(Web Page)</a:t>
              </a:r>
              <a:endParaRPr lang="el-GR" sz="15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40712" y="2894680"/>
            <a:ext cx="1405434" cy="921621"/>
            <a:chOff x="5340712" y="2759069"/>
            <a:chExt cx="1405434" cy="921621"/>
          </a:xfrm>
        </p:grpSpPr>
        <p:sp>
          <p:nvSpPr>
            <p:cNvPr id="44" name="Rounded Rectangle 43"/>
            <p:cNvSpPr/>
            <p:nvPr/>
          </p:nvSpPr>
          <p:spPr>
            <a:xfrm>
              <a:off x="5340712" y="2759069"/>
              <a:ext cx="1275159" cy="8097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3" name="Group 12"/>
            <p:cNvGrpSpPr/>
            <p:nvPr/>
          </p:nvGrpSpPr>
          <p:grpSpPr>
            <a:xfrm>
              <a:off x="5470987" y="2870964"/>
              <a:ext cx="1275159" cy="809726"/>
              <a:chOff x="887756" y="1383926"/>
              <a:chExt cx="1275159" cy="809726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887756" y="1383926"/>
                <a:ext cx="1275159" cy="80972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911472" y="1407642"/>
                <a:ext cx="1227727" cy="7622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l-GR" sz="1500" b="1" kern="1200" dirty="0">
                    <a:solidFill>
                      <a:schemeClr val="bg1"/>
                    </a:solidFill>
                  </a:rPr>
                  <a:t>Ιστοσελίδα</a:t>
                </a:r>
                <a:r>
                  <a:rPr lang="el-GR" sz="1500" kern="1200" dirty="0">
                    <a:solidFill>
                      <a:schemeClr val="bg1"/>
                    </a:solidFill>
                  </a:rPr>
                  <a:t> </a:t>
                </a:r>
                <a:r>
                  <a:rPr lang="en-US" sz="1500" kern="1200" dirty="0">
                    <a:solidFill>
                      <a:schemeClr val="bg1"/>
                    </a:solidFill>
                  </a:rPr>
                  <a:t>(Web Page)</a:t>
                </a:r>
                <a:endParaRPr lang="el-GR" sz="1500" kern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225958" y="3854699"/>
            <a:ext cx="4608510" cy="630432"/>
            <a:chOff x="2272753" y="3254325"/>
            <a:chExt cx="4608510" cy="630432"/>
          </a:xfrm>
        </p:grpSpPr>
        <p:sp>
          <p:nvSpPr>
            <p:cNvPr id="22" name="Straight Connector 3"/>
            <p:cNvSpPr/>
            <p:nvPr/>
          </p:nvSpPr>
          <p:spPr>
            <a:xfrm>
              <a:off x="2272753" y="3254325"/>
              <a:ext cx="2304255" cy="6304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04255" y="0"/>
                  </a:moveTo>
                  <a:lnTo>
                    <a:pt x="2304255" y="512303"/>
                  </a:lnTo>
                  <a:lnTo>
                    <a:pt x="0" y="512303"/>
                  </a:lnTo>
                  <a:lnTo>
                    <a:pt x="0" y="63043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Straight Connector 3"/>
            <p:cNvSpPr/>
            <p:nvPr/>
          </p:nvSpPr>
          <p:spPr>
            <a:xfrm>
              <a:off x="4577008" y="3254325"/>
              <a:ext cx="2304255" cy="6304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12303"/>
                  </a:lnTo>
                  <a:lnTo>
                    <a:pt x="2304255" y="512303"/>
                  </a:lnTo>
                  <a:lnTo>
                    <a:pt x="2304255" y="63043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Straight Connector 3"/>
            <p:cNvSpPr/>
            <p:nvPr/>
          </p:nvSpPr>
          <p:spPr>
            <a:xfrm>
              <a:off x="3779908" y="3254325"/>
              <a:ext cx="792092" cy="6304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92092" y="0"/>
                  </a:moveTo>
                  <a:lnTo>
                    <a:pt x="792092" y="512303"/>
                  </a:lnTo>
                  <a:lnTo>
                    <a:pt x="0" y="512303"/>
                  </a:lnTo>
                  <a:lnTo>
                    <a:pt x="0" y="63043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Straight Connector 3"/>
            <p:cNvSpPr/>
            <p:nvPr/>
          </p:nvSpPr>
          <p:spPr>
            <a:xfrm>
              <a:off x="4571999" y="3254325"/>
              <a:ext cx="792079" cy="6304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12303"/>
                  </a:lnTo>
                  <a:lnTo>
                    <a:pt x="792079" y="512303"/>
                  </a:lnTo>
                  <a:lnTo>
                    <a:pt x="792079" y="63043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2" name="Group 51"/>
          <p:cNvGrpSpPr/>
          <p:nvPr/>
        </p:nvGrpSpPr>
        <p:grpSpPr>
          <a:xfrm>
            <a:off x="1444113" y="4533059"/>
            <a:ext cx="1437589" cy="951034"/>
            <a:chOff x="1425948" y="4418227"/>
            <a:chExt cx="1437589" cy="951034"/>
          </a:xfrm>
        </p:grpSpPr>
        <p:sp>
          <p:nvSpPr>
            <p:cNvPr id="48" name="Oval 47"/>
            <p:cNvSpPr/>
            <p:nvPr/>
          </p:nvSpPr>
          <p:spPr>
            <a:xfrm>
              <a:off x="1425948" y="4418227"/>
              <a:ext cx="1275159" cy="8097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7" name="Group 26"/>
            <p:cNvGrpSpPr/>
            <p:nvPr/>
          </p:nvGrpSpPr>
          <p:grpSpPr>
            <a:xfrm>
              <a:off x="1588378" y="4559535"/>
              <a:ext cx="1275159" cy="809726"/>
              <a:chOff x="167685" y="2824085"/>
              <a:chExt cx="1275159" cy="809726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67685" y="2824085"/>
                <a:ext cx="1275159" cy="809726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Oval 4"/>
              <p:cNvSpPr/>
              <p:nvPr/>
            </p:nvSpPr>
            <p:spPr>
              <a:xfrm>
                <a:off x="354428" y="2942667"/>
                <a:ext cx="901673" cy="572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l-GR" sz="1500" i="1" kern="1200" dirty="0">
                    <a:solidFill>
                      <a:schemeClr val="bg1"/>
                    </a:solidFill>
                  </a:rPr>
                  <a:t>Κείμενο</a:t>
                </a: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2966976" y="4542307"/>
            <a:ext cx="1444951" cy="928308"/>
            <a:chOff x="2966976" y="4418227"/>
            <a:chExt cx="1444951" cy="928308"/>
          </a:xfrm>
        </p:grpSpPr>
        <p:sp>
          <p:nvSpPr>
            <p:cNvPr id="49" name="Oval 48"/>
            <p:cNvSpPr/>
            <p:nvPr/>
          </p:nvSpPr>
          <p:spPr>
            <a:xfrm>
              <a:off x="2966976" y="4418227"/>
              <a:ext cx="1275159" cy="8097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27"/>
            <p:cNvGrpSpPr/>
            <p:nvPr/>
          </p:nvGrpSpPr>
          <p:grpSpPr>
            <a:xfrm>
              <a:off x="3136768" y="4536809"/>
              <a:ext cx="1275159" cy="809726"/>
              <a:chOff x="1679848" y="2824085"/>
              <a:chExt cx="1275159" cy="809726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679848" y="2824085"/>
                <a:ext cx="1275159" cy="809726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Oval 6"/>
              <p:cNvSpPr/>
              <p:nvPr/>
            </p:nvSpPr>
            <p:spPr>
              <a:xfrm>
                <a:off x="1866591" y="2942667"/>
                <a:ext cx="901673" cy="572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l-GR" sz="1500" i="1" kern="1200" dirty="0">
                    <a:solidFill>
                      <a:schemeClr val="bg1"/>
                    </a:solidFill>
                  </a:rPr>
                  <a:t>Εικόνες</a:t>
                </a: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4521399" y="4528659"/>
            <a:ext cx="1461902" cy="928308"/>
            <a:chOff x="4521399" y="4418227"/>
            <a:chExt cx="1461902" cy="928308"/>
          </a:xfrm>
        </p:grpSpPr>
        <p:sp>
          <p:nvSpPr>
            <p:cNvPr id="50" name="Oval 49"/>
            <p:cNvSpPr/>
            <p:nvPr/>
          </p:nvSpPr>
          <p:spPr>
            <a:xfrm>
              <a:off x="4521399" y="4418227"/>
              <a:ext cx="1275159" cy="8097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9" name="Group 28"/>
            <p:cNvGrpSpPr/>
            <p:nvPr/>
          </p:nvGrpSpPr>
          <p:grpSpPr>
            <a:xfrm>
              <a:off x="4708142" y="4536809"/>
              <a:ext cx="1275159" cy="809726"/>
              <a:chOff x="3264020" y="2824085"/>
              <a:chExt cx="1275159" cy="809726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3264020" y="2824085"/>
                <a:ext cx="1275159" cy="809726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Oval 8"/>
              <p:cNvSpPr/>
              <p:nvPr/>
            </p:nvSpPr>
            <p:spPr>
              <a:xfrm>
                <a:off x="3450763" y="2942667"/>
                <a:ext cx="901673" cy="572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l-GR" sz="1500" i="1" kern="1200" dirty="0">
                    <a:solidFill>
                      <a:schemeClr val="bg1"/>
                    </a:solidFill>
                  </a:rPr>
                  <a:t>Ήχος</a:t>
                </a: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6030505" y="4528659"/>
            <a:ext cx="1448590" cy="913946"/>
            <a:chOff x="6046887" y="4432589"/>
            <a:chExt cx="1448590" cy="913946"/>
          </a:xfrm>
        </p:grpSpPr>
        <p:sp>
          <p:nvSpPr>
            <p:cNvPr id="51" name="Oval 50"/>
            <p:cNvSpPr/>
            <p:nvPr/>
          </p:nvSpPr>
          <p:spPr>
            <a:xfrm>
              <a:off x="6046887" y="4432589"/>
              <a:ext cx="1275159" cy="8097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0" name="Group 29"/>
            <p:cNvGrpSpPr/>
            <p:nvPr/>
          </p:nvGrpSpPr>
          <p:grpSpPr>
            <a:xfrm>
              <a:off x="6220318" y="4536809"/>
              <a:ext cx="1275159" cy="809726"/>
              <a:chOff x="4776196" y="2824085"/>
              <a:chExt cx="1275159" cy="80972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776196" y="2824085"/>
                <a:ext cx="1275159" cy="809726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Oval 10"/>
              <p:cNvSpPr/>
              <p:nvPr/>
            </p:nvSpPr>
            <p:spPr>
              <a:xfrm>
                <a:off x="4962939" y="2942667"/>
                <a:ext cx="901673" cy="572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l-GR" sz="1500" i="1" kern="1200" dirty="0">
                    <a:solidFill>
                      <a:schemeClr val="bg1"/>
                    </a:solidFill>
                  </a:rPr>
                  <a:t>Βίντεο</a:t>
                </a: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2940212" y="2420883"/>
            <a:ext cx="3168355" cy="426365"/>
            <a:chOff x="2940212" y="2420883"/>
            <a:chExt cx="3168355" cy="426365"/>
          </a:xfrm>
        </p:grpSpPr>
        <p:sp>
          <p:nvSpPr>
            <p:cNvPr id="5" name="Straight Connector 3"/>
            <p:cNvSpPr/>
            <p:nvPr/>
          </p:nvSpPr>
          <p:spPr>
            <a:xfrm>
              <a:off x="4533717" y="2420883"/>
              <a:ext cx="1574850" cy="4263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8236"/>
                  </a:lnTo>
                  <a:lnTo>
                    <a:pt x="1574850" y="308236"/>
                  </a:lnTo>
                  <a:lnTo>
                    <a:pt x="1574850" y="42636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Straight Connector 4"/>
            <p:cNvSpPr/>
            <p:nvPr/>
          </p:nvSpPr>
          <p:spPr>
            <a:xfrm>
              <a:off x="2940212" y="2420883"/>
              <a:ext cx="1593505" cy="4263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93505" y="0"/>
                  </a:moveTo>
                  <a:lnTo>
                    <a:pt x="1593505" y="308236"/>
                  </a:lnTo>
                  <a:lnTo>
                    <a:pt x="0" y="308236"/>
                  </a:lnTo>
                  <a:lnTo>
                    <a:pt x="0" y="42636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cxnSp>
          <p:nvCxnSpPr>
            <p:cNvPr id="58" name="Straight Connector 57"/>
            <p:cNvCxnSpPr/>
            <p:nvPr/>
          </p:nvCxnSpPr>
          <p:spPr>
            <a:xfrm>
              <a:off x="4537047" y="2420883"/>
              <a:ext cx="0" cy="426365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1490829" y="3180605"/>
            <a:ext cx="590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tx2"/>
                </a:solidFill>
              </a:rPr>
              <a:t>...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996920" y="3180605"/>
            <a:ext cx="65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tx2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82759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44" y="1556792"/>
            <a:ext cx="6494380" cy="3591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1386" y="68819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tx2"/>
                </a:solidFill>
              </a:rPr>
              <a:t>Διεύθυνση Ιστοσελίδας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(URL)</a:t>
            </a:r>
            <a:endParaRPr lang="el-GR" sz="1600" b="1" dirty="0">
              <a:solidFill>
                <a:schemeClr val="tx2"/>
              </a:solidFill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991019" y="1556792"/>
            <a:ext cx="1656184" cy="67390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43047" y="5661248"/>
            <a:ext cx="4600974" cy="576064"/>
            <a:chOff x="2243047" y="5661248"/>
            <a:chExt cx="4600974" cy="576064"/>
          </a:xfrm>
        </p:grpSpPr>
        <p:sp>
          <p:nvSpPr>
            <p:cNvPr id="15" name="TextBox 14"/>
            <p:cNvSpPr txBox="1"/>
            <p:nvPr/>
          </p:nvSpPr>
          <p:spPr>
            <a:xfrm>
              <a:off x="2819111" y="5780003"/>
              <a:ext cx="34488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>
                  <a:solidFill>
                    <a:schemeClr val="tx2"/>
                  </a:solidFill>
                </a:rPr>
                <a:t>Ποιες άλλες ιστοσελίδες γνωρίζετε</a:t>
              </a:r>
              <a:r>
                <a:rPr lang="en-US" sz="1600" dirty="0">
                  <a:solidFill>
                    <a:schemeClr val="tx2"/>
                  </a:solidFill>
                </a:rPr>
                <a:t>; </a:t>
              </a:r>
              <a:endParaRPr lang="el-GR" sz="1600" dirty="0">
                <a:solidFill>
                  <a:schemeClr val="tx2"/>
                </a:solidFill>
              </a:endParaRPr>
            </a:p>
          </p:txBody>
        </p:sp>
        <p:pic>
          <p:nvPicPr>
            <p:cNvPr id="3078" name="Picture 6" descr="C:\Users\xenia\AppData\Local\Microsoft\Windows\Temporary Internet Files\Content.IE5\F0K37OKT\MC90044142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047" y="5661248"/>
              <a:ext cx="57606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:\Users\xenia\AppData\Local\Microsoft\Windows\Temporary Internet Files\Content.IE5\F0K37OKT\MC90044142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957" y="5661248"/>
              <a:ext cx="57606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439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719" y="348137"/>
            <a:ext cx="7652399" cy="1096153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algn="ctr">
              <a:spcBef>
                <a:spcPts val="88"/>
              </a:spcBef>
            </a:pPr>
            <a:r>
              <a:rPr sz="1600" b="1" dirty="0" err="1">
                <a:solidFill>
                  <a:schemeClr val="bg1"/>
                </a:solidFill>
                <a:latin typeface="Comic Sans MS"/>
                <a:cs typeface="Comic Sans MS"/>
              </a:rPr>
              <a:t>Κεφάλ</a:t>
            </a:r>
            <a:r>
              <a:rPr sz="1600" b="1" dirty="0">
                <a:solidFill>
                  <a:schemeClr val="bg1"/>
                </a:solidFill>
                <a:latin typeface="Comic Sans MS"/>
                <a:cs typeface="Comic Sans MS"/>
              </a:rPr>
              <a:t>αιο</a:t>
            </a:r>
            <a:r>
              <a:rPr sz="1600" b="1" spc="-48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mic Sans MS"/>
                <a:cs typeface="Comic Sans MS"/>
              </a:rPr>
              <a:t>12:</a:t>
            </a:r>
            <a:r>
              <a:rPr sz="1600" b="1" spc="-13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mic Sans MS"/>
                <a:cs typeface="Comic Sans MS"/>
              </a:rPr>
              <a:t>Ο</a:t>
            </a:r>
            <a:r>
              <a:rPr sz="1600" b="1" spc="-22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mic Sans MS"/>
                <a:cs typeface="Comic Sans MS"/>
              </a:rPr>
              <a:t>Παγκόσμιος</a:t>
            </a:r>
            <a:r>
              <a:rPr sz="1600" b="1" spc="-3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mic Sans MS"/>
                <a:cs typeface="Comic Sans MS"/>
              </a:rPr>
              <a:t>Ιστός</a:t>
            </a:r>
            <a:r>
              <a:rPr sz="1600" b="1" spc="4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mic Sans MS"/>
                <a:cs typeface="Comic Sans MS"/>
              </a:rPr>
              <a:t>–</a:t>
            </a:r>
            <a:r>
              <a:rPr sz="1600" b="1" spc="-22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mic Sans MS"/>
                <a:cs typeface="Comic Sans MS"/>
              </a:rPr>
              <a:t>Εισαγωγή</a:t>
            </a:r>
            <a:r>
              <a:rPr sz="1600" b="1" spc="-18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mic Sans MS"/>
                <a:cs typeface="Comic Sans MS"/>
              </a:rPr>
              <a:t>στην</a:t>
            </a:r>
            <a:r>
              <a:rPr sz="1600" b="1" spc="-9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mic Sans MS"/>
                <a:cs typeface="Comic Sans MS"/>
              </a:rPr>
              <a:t>έννοια</a:t>
            </a:r>
            <a:r>
              <a:rPr sz="1600" b="1" spc="-48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mic Sans MS"/>
                <a:cs typeface="Comic Sans MS"/>
              </a:rPr>
              <a:t>του</a:t>
            </a:r>
            <a:r>
              <a:rPr sz="1600" b="1" spc="-26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600" b="1" spc="-9" dirty="0">
                <a:solidFill>
                  <a:schemeClr val="bg1"/>
                </a:solidFill>
                <a:latin typeface="Comic Sans MS"/>
                <a:cs typeface="Comic Sans MS"/>
              </a:rPr>
              <a:t>Υπερκειμένου</a:t>
            </a:r>
            <a:endParaRPr sz="16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952304" marR="4453" indent="-941729">
              <a:spcBef>
                <a:spcPts val="1451"/>
              </a:spcBef>
            </a:pPr>
            <a:r>
              <a:rPr sz="1400" b="1" dirty="0">
                <a:solidFill>
                  <a:schemeClr val="bg1"/>
                </a:solidFill>
                <a:latin typeface="Verdana"/>
                <a:cs typeface="Verdana"/>
              </a:rPr>
              <a:t>Λέξεις</a:t>
            </a:r>
            <a:r>
              <a:rPr sz="1400" b="1" spc="-57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chemeClr val="bg1"/>
                </a:solidFill>
                <a:latin typeface="Verdana"/>
                <a:cs typeface="Verdana"/>
              </a:rPr>
              <a:t>Κλειδιά:</a:t>
            </a:r>
            <a:r>
              <a:rPr sz="1400" b="1" spc="-57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400" i="1" dirty="0">
                <a:solidFill>
                  <a:schemeClr val="bg1"/>
                </a:solidFill>
                <a:latin typeface="Times New Roman"/>
                <a:cs typeface="Times New Roman"/>
              </a:rPr>
              <a:t>Διαδίκτυο,</a:t>
            </a:r>
            <a:r>
              <a:rPr sz="1400" i="1" spc="-3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chemeClr val="bg1"/>
                </a:solidFill>
                <a:latin typeface="Times New Roman"/>
                <a:cs typeface="Times New Roman"/>
              </a:rPr>
              <a:t>Παγκόσμιος</a:t>
            </a:r>
            <a:r>
              <a:rPr sz="1400" i="1" spc="-3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chemeClr val="bg1"/>
                </a:solidFill>
                <a:latin typeface="Times New Roman"/>
                <a:cs typeface="Times New Roman"/>
              </a:rPr>
              <a:t>Ιστός</a:t>
            </a:r>
            <a:r>
              <a:rPr sz="1400" i="1" spc="-3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spc="-18" dirty="0">
                <a:solidFill>
                  <a:schemeClr val="bg1"/>
                </a:solidFill>
                <a:latin typeface="Times New Roman"/>
                <a:cs typeface="Times New Roman"/>
              </a:rPr>
              <a:t>(World</a:t>
            </a:r>
            <a:r>
              <a:rPr sz="1400" i="1" spc="-13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spc="-9" dirty="0">
                <a:solidFill>
                  <a:schemeClr val="bg1"/>
                </a:solidFill>
                <a:latin typeface="Times New Roman"/>
                <a:cs typeface="Times New Roman"/>
              </a:rPr>
              <a:t>Wide</a:t>
            </a:r>
            <a:r>
              <a:rPr sz="1400" i="1" spc="-13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spc="-18" dirty="0">
                <a:solidFill>
                  <a:schemeClr val="bg1"/>
                </a:solidFill>
                <a:latin typeface="Times New Roman"/>
                <a:cs typeface="Times New Roman"/>
              </a:rPr>
              <a:t>Web),</a:t>
            </a:r>
            <a:r>
              <a:rPr sz="1400" i="1" spc="-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chemeClr val="bg1"/>
                </a:solidFill>
                <a:latin typeface="Times New Roman"/>
                <a:cs typeface="Times New Roman"/>
              </a:rPr>
              <a:t>ιστοσελίδα</a:t>
            </a:r>
            <a:r>
              <a:rPr sz="1400" i="1" spc="-3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spc="-22" dirty="0">
                <a:solidFill>
                  <a:schemeClr val="bg1"/>
                </a:solidFill>
                <a:latin typeface="Times New Roman"/>
                <a:cs typeface="Times New Roman"/>
              </a:rPr>
              <a:t>(Web</a:t>
            </a:r>
            <a:r>
              <a:rPr sz="1400" i="1" spc="-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chemeClr val="bg1"/>
                </a:solidFill>
                <a:latin typeface="Times New Roman"/>
                <a:cs typeface="Times New Roman"/>
              </a:rPr>
              <a:t>page),</a:t>
            </a:r>
            <a:r>
              <a:rPr sz="1400" i="1" spc="-22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chemeClr val="bg1"/>
                </a:solidFill>
                <a:latin typeface="Times New Roman"/>
                <a:cs typeface="Times New Roman"/>
              </a:rPr>
              <a:t>δικτυακός</a:t>
            </a:r>
            <a:r>
              <a:rPr sz="1400" i="1" spc="-3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chemeClr val="bg1"/>
                </a:solidFill>
                <a:latin typeface="Times New Roman"/>
                <a:cs typeface="Times New Roman"/>
              </a:rPr>
              <a:t>τόπος</a:t>
            </a:r>
            <a:r>
              <a:rPr sz="1400" i="1" spc="-4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spc="-22" dirty="0">
                <a:solidFill>
                  <a:schemeClr val="bg1"/>
                </a:solidFill>
                <a:latin typeface="Times New Roman"/>
                <a:cs typeface="Times New Roman"/>
              </a:rPr>
              <a:t>(Web</a:t>
            </a:r>
            <a:r>
              <a:rPr sz="1400" i="1" spc="-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chemeClr val="bg1"/>
                </a:solidFill>
                <a:latin typeface="Times New Roman"/>
                <a:cs typeface="Times New Roman"/>
              </a:rPr>
              <a:t>site),</a:t>
            </a:r>
            <a:r>
              <a:rPr sz="1400" i="1" spc="-22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chemeClr val="bg1"/>
                </a:solidFill>
                <a:latin typeface="Times New Roman"/>
                <a:cs typeface="Times New Roman"/>
              </a:rPr>
              <a:t>Διεύθυνση</a:t>
            </a:r>
            <a:r>
              <a:rPr sz="1400" b="1" i="1" spc="-3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i="1" spc="-9" dirty="0">
                <a:solidFill>
                  <a:schemeClr val="bg1"/>
                </a:solidFill>
                <a:latin typeface="Times New Roman"/>
                <a:cs typeface="Times New Roman"/>
              </a:rPr>
              <a:t>Ιστοσελίδας </a:t>
            </a:r>
            <a:r>
              <a:rPr sz="1400" b="1" i="1" dirty="0">
                <a:solidFill>
                  <a:schemeClr val="bg1"/>
                </a:solidFill>
                <a:latin typeface="Times New Roman"/>
                <a:cs typeface="Times New Roman"/>
              </a:rPr>
              <a:t>(URL),</a:t>
            </a:r>
            <a:r>
              <a:rPr sz="1400" b="1" i="1" spc="-57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chemeClr val="bg1"/>
                </a:solidFill>
                <a:latin typeface="Times New Roman"/>
                <a:cs typeface="Times New Roman"/>
              </a:rPr>
              <a:t>Λογισμικό</a:t>
            </a:r>
            <a:r>
              <a:rPr sz="1400" i="1" spc="-3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chemeClr val="bg1"/>
                </a:solidFill>
                <a:latin typeface="Times New Roman"/>
                <a:cs typeface="Times New Roman"/>
              </a:rPr>
              <a:t>Πλοήγησης</a:t>
            </a:r>
            <a:r>
              <a:rPr sz="1400" i="1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chemeClr val="bg1"/>
                </a:solidFill>
                <a:latin typeface="Times New Roman"/>
                <a:cs typeface="Times New Roman"/>
              </a:rPr>
              <a:t>ή</a:t>
            </a:r>
            <a:r>
              <a:rPr sz="1400" i="1" spc="-3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chemeClr val="bg1"/>
                </a:solidFill>
                <a:latin typeface="Times New Roman"/>
                <a:cs typeface="Times New Roman"/>
              </a:rPr>
              <a:t>Φυλλομετρητής</a:t>
            </a:r>
            <a:r>
              <a:rPr sz="1400" i="1" spc="-4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spc="-9" dirty="0">
                <a:solidFill>
                  <a:schemeClr val="bg1"/>
                </a:solidFill>
                <a:latin typeface="Times New Roman"/>
                <a:cs typeface="Times New Roman"/>
              </a:rPr>
              <a:t>(Browser),</a:t>
            </a:r>
            <a:r>
              <a:rPr sz="1400" i="1" spc="-13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chemeClr val="bg1"/>
                </a:solidFill>
                <a:latin typeface="Times New Roman"/>
                <a:cs typeface="Times New Roman"/>
              </a:rPr>
              <a:t>Υπερκείμενο</a:t>
            </a:r>
            <a:r>
              <a:rPr sz="1400" i="1" spc="-4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chemeClr val="bg1"/>
                </a:solidFill>
                <a:latin typeface="Times New Roman"/>
                <a:cs typeface="Times New Roman"/>
              </a:rPr>
              <a:t>(Hypertext),</a:t>
            </a:r>
            <a:r>
              <a:rPr sz="1400" i="1" spc="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chemeClr val="bg1"/>
                </a:solidFill>
                <a:latin typeface="Times New Roman"/>
                <a:cs typeface="Times New Roman"/>
              </a:rPr>
              <a:t>Σύνδεσμος</a:t>
            </a:r>
            <a:r>
              <a:rPr sz="1400" i="1" spc="-26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chemeClr val="bg1"/>
                </a:solidFill>
                <a:latin typeface="Times New Roman"/>
                <a:cs typeface="Times New Roman"/>
              </a:rPr>
              <a:t>(Link),</a:t>
            </a:r>
            <a:r>
              <a:rPr sz="1400" i="1" spc="-13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chemeClr val="bg1"/>
                </a:solidFill>
                <a:latin typeface="Times New Roman"/>
                <a:cs typeface="Times New Roman"/>
              </a:rPr>
              <a:t>Κόμβος,</a:t>
            </a:r>
            <a:r>
              <a:rPr sz="1400" i="1" spc="-57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chemeClr val="bg1"/>
                </a:solidFill>
                <a:latin typeface="Times New Roman"/>
                <a:cs typeface="Times New Roman"/>
              </a:rPr>
              <a:t>Θερμή</a:t>
            </a:r>
            <a:r>
              <a:rPr sz="1400" i="1" spc="-48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spc="-9" dirty="0">
                <a:solidFill>
                  <a:schemeClr val="bg1"/>
                </a:solidFill>
                <a:latin typeface="Times New Roman"/>
                <a:cs typeface="Times New Roman"/>
              </a:rPr>
              <a:t>Λέξη.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6667" y="1496320"/>
            <a:ext cx="6349759" cy="93457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2100" b="1" dirty="0">
                <a:solidFill>
                  <a:schemeClr val="bg1"/>
                </a:solidFill>
                <a:latin typeface="Tahoma"/>
                <a:cs typeface="Tahoma"/>
              </a:rPr>
              <a:t>URL</a:t>
            </a:r>
            <a:r>
              <a:rPr sz="2100" b="1" spc="-14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chemeClr val="bg1"/>
                </a:solidFill>
                <a:latin typeface="Tahoma"/>
                <a:cs typeface="Tahoma"/>
              </a:rPr>
              <a:t>(Uniform</a:t>
            </a:r>
            <a:r>
              <a:rPr spc="-39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chemeClr val="bg1"/>
                </a:solidFill>
                <a:latin typeface="Tahoma"/>
                <a:cs typeface="Tahoma"/>
              </a:rPr>
              <a:t>Resource</a:t>
            </a:r>
            <a:r>
              <a:rPr spc="-66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chemeClr val="bg1"/>
                </a:solidFill>
                <a:latin typeface="Tahoma"/>
                <a:cs typeface="Tahoma"/>
              </a:rPr>
              <a:t>Locator</a:t>
            </a:r>
            <a:r>
              <a:rPr spc="-31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chemeClr val="bg1"/>
                </a:solidFill>
                <a:latin typeface="Tahoma"/>
                <a:cs typeface="Tahoma"/>
              </a:rPr>
              <a:t>–</a:t>
            </a:r>
            <a:r>
              <a:rPr spc="-3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chemeClr val="bg1"/>
                </a:solidFill>
                <a:latin typeface="Tahoma"/>
                <a:cs typeface="Tahoma"/>
              </a:rPr>
              <a:t>Ενιαίος</a:t>
            </a:r>
            <a:r>
              <a:rPr spc="-39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chemeClr val="bg1"/>
                </a:solidFill>
                <a:latin typeface="Tahoma"/>
                <a:cs typeface="Tahoma"/>
              </a:rPr>
              <a:t>Προσδιοριστής</a:t>
            </a:r>
            <a:r>
              <a:rPr spc="-44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pc="-9" dirty="0">
                <a:solidFill>
                  <a:schemeClr val="bg1"/>
                </a:solidFill>
                <a:latin typeface="Tahoma"/>
                <a:cs typeface="Tahoma"/>
              </a:rPr>
              <a:t>Πόρου)</a:t>
            </a:r>
            <a:endParaRPr dirty="0">
              <a:solidFill>
                <a:schemeClr val="bg1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b="1" dirty="0">
                <a:solidFill>
                  <a:schemeClr val="bg1"/>
                </a:solidFill>
                <a:latin typeface="Tahoma"/>
                <a:cs typeface="Tahoma"/>
              </a:rPr>
              <a:t>ή</a:t>
            </a:r>
            <a:r>
              <a:rPr b="1" spc="-13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chemeClr val="bg1"/>
                </a:solidFill>
                <a:latin typeface="Tahoma"/>
                <a:cs typeface="Tahoma"/>
              </a:rPr>
              <a:t>πολύ</a:t>
            </a:r>
            <a:r>
              <a:rPr spc="-39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chemeClr val="bg1"/>
                </a:solidFill>
                <a:latin typeface="Tahoma"/>
                <a:cs typeface="Tahoma"/>
              </a:rPr>
              <a:t>πιο</a:t>
            </a:r>
            <a:r>
              <a:rPr spc="-31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chemeClr val="bg1"/>
                </a:solidFill>
                <a:latin typeface="Tahoma"/>
                <a:cs typeface="Tahoma"/>
              </a:rPr>
              <a:t>απλά</a:t>
            </a:r>
            <a:r>
              <a:rPr spc="-44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chemeClr val="bg1"/>
                </a:solidFill>
                <a:latin typeface="Tahoma"/>
                <a:cs typeface="Tahoma"/>
              </a:rPr>
              <a:t>«</a:t>
            </a:r>
            <a:r>
              <a:rPr sz="2100" b="1" dirty="0">
                <a:solidFill>
                  <a:schemeClr val="bg1"/>
                </a:solidFill>
                <a:latin typeface="Tahoma"/>
                <a:cs typeface="Tahoma"/>
              </a:rPr>
              <a:t>διεύθυνση</a:t>
            </a:r>
            <a:r>
              <a:rPr sz="2100" b="1" spc="-22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100" b="1" spc="-18" dirty="0">
                <a:solidFill>
                  <a:schemeClr val="bg1"/>
                </a:solidFill>
                <a:latin typeface="Tahoma"/>
                <a:cs typeface="Tahoma"/>
              </a:rPr>
              <a:t>web</a:t>
            </a:r>
            <a:r>
              <a:rPr spc="-18" dirty="0">
                <a:solidFill>
                  <a:schemeClr val="bg1"/>
                </a:solidFill>
                <a:latin typeface="Tahoma"/>
                <a:cs typeface="Tahoma"/>
              </a:rPr>
              <a:t>»</a:t>
            </a:r>
            <a:endParaRPr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8523" y="3020975"/>
            <a:ext cx="1208159" cy="326489"/>
          </a:xfrm>
          <a:custGeom>
            <a:avLst/>
            <a:gdLst/>
            <a:ahLst/>
            <a:cxnLst/>
            <a:rect l="l" t="t" r="r" b="b"/>
            <a:pathLst>
              <a:path w="1412875" h="360045">
                <a:moveTo>
                  <a:pt x="707296" y="244160"/>
                </a:moveTo>
                <a:lnTo>
                  <a:pt x="704087" y="252983"/>
                </a:lnTo>
                <a:lnTo>
                  <a:pt x="697991" y="268224"/>
                </a:lnTo>
                <a:lnTo>
                  <a:pt x="693419" y="284988"/>
                </a:lnTo>
                <a:lnTo>
                  <a:pt x="690371" y="303275"/>
                </a:lnTo>
                <a:lnTo>
                  <a:pt x="687323" y="339851"/>
                </a:lnTo>
                <a:lnTo>
                  <a:pt x="687323" y="341375"/>
                </a:lnTo>
                <a:lnTo>
                  <a:pt x="689562" y="348734"/>
                </a:lnTo>
                <a:lnTo>
                  <a:pt x="693800" y="354520"/>
                </a:lnTo>
                <a:lnTo>
                  <a:pt x="699754" y="358306"/>
                </a:lnTo>
                <a:lnTo>
                  <a:pt x="707135" y="359663"/>
                </a:lnTo>
                <a:lnTo>
                  <a:pt x="714494" y="358306"/>
                </a:lnTo>
                <a:lnTo>
                  <a:pt x="720280" y="354520"/>
                </a:lnTo>
                <a:lnTo>
                  <a:pt x="724066" y="348734"/>
                </a:lnTo>
                <a:lnTo>
                  <a:pt x="725423" y="341375"/>
                </a:lnTo>
                <a:lnTo>
                  <a:pt x="725576" y="339851"/>
                </a:lnTo>
                <a:lnTo>
                  <a:pt x="725423" y="339851"/>
                </a:lnTo>
                <a:lnTo>
                  <a:pt x="725423" y="323088"/>
                </a:lnTo>
                <a:lnTo>
                  <a:pt x="723899" y="304800"/>
                </a:lnTo>
                <a:lnTo>
                  <a:pt x="720851" y="286512"/>
                </a:lnTo>
                <a:lnTo>
                  <a:pt x="711707" y="252983"/>
                </a:lnTo>
                <a:lnTo>
                  <a:pt x="707296" y="244160"/>
                </a:lnTo>
                <a:close/>
              </a:path>
              <a:path w="1412875" h="360045">
                <a:moveTo>
                  <a:pt x="37435" y="110429"/>
                </a:moveTo>
                <a:lnTo>
                  <a:pt x="35889" y="111386"/>
                </a:lnTo>
                <a:lnTo>
                  <a:pt x="27747" y="131063"/>
                </a:lnTo>
                <a:lnTo>
                  <a:pt x="27637" y="131328"/>
                </a:lnTo>
                <a:lnTo>
                  <a:pt x="71627" y="173736"/>
                </a:lnTo>
                <a:lnTo>
                  <a:pt x="96011" y="184403"/>
                </a:lnTo>
                <a:lnTo>
                  <a:pt x="97535" y="184403"/>
                </a:lnTo>
                <a:lnTo>
                  <a:pt x="97535" y="185927"/>
                </a:lnTo>
                <a:lnTo>
                  <a:pt x="109727" y="187451"/>
                </a:lnTo>
                <a:lnTo>
                  <a:pt x="111251" y="188975"/>
                </a:lnTo>
                <a:lnTo>
                  <a:pt x="598931" y="188975"/>
                </a:lnTo>
                <a:lnTo>
                  <a:pt x="609599" y="192024"/>
                </a:lnTo>
                <a:lnTo>
                  <a:pt x="606551" y="192024"/>
                </a:lnTo>
                <a:lnTo>
                  <a:pt x="615695" y="195071"/>
                </a:lnTo>
                <a:lnTo>
                  <a:pt x="656843" y="230124"/>
                </a:lnTo>
                <a:lnTo>
                  <a:pt x="675131" y="265175"/>
                </a:lnTo>
                <a:lnTo>
                  <a:pt x="685799" y="307848"/>
                </a:lnTo>
                <a:lnTo>
                  <a:pt x="687323" y="324612"/>
                </a:lnTo>
                <a:lnTo>
                  <a:pt x="687323" y="339851"/>
                </a:lnTo>
                <a:lnTo>
                  <a:pt x="690244" y="304800"/>
                </a:lnTo>
                <a:lnTo>
                  <a:pt x="690371" y="303275"/>
                </a:lnTo>
                <a:lnTo>
                  <a:pt x="693419" y="284988"/>
                </a:lnTo>
                <a:lnTo>
                  <a:pt x="697991" y="268224"/>
                </a:lnTo>
                <a:lnTo>
                  <a:pt x="704087" y="252983"/>
                </a:lnTo>
                <a:lnTo>
                  <a:pt x="707296" y="244160"/>
                </a:lnTo>
                <a:lnTo>
                  <a:pt x="704087" y="237743"/>
                </a:lnTo>
                <a:lnTo>
                  <a:pt x="697991" y="224027"/>
                </a:lnTo>
                <a:lnTo>
                  <a:pt x="688847" y="210312"/>
                </a:lnTo>
                <a:lnTo>
                  <a:pt x="670559" y="185927"/>
                </a:lnTo>
                <a:lnTo>
                  <a:pt x="650239" y="170687"/>
                </a:lnTo>
                <a:lnTo>
                  <a:pt x="111251" y="170687"/>
                </a:lnTo>
                <a:lnTo>
                  <a:pt x="37435" y="110429"/>
                </a:lnTo>
                <a:close/>
              </a:path>
              <a:path w="1412875" h="360045">
                <a:moveTo>
                  <a:pt x="1307591" y="147827"/>
                </a:moveTo>
                <a:lnTo>
                  <a:pt x="1295399" y="150875"/>
                </a:lnTo>
                <a:lnTo>
                  <a:pt x="822959" y="150875"/>
                </a:lnTo>
                <a:lnTo>
                  <a:pt x="810767" y="152400"/>
                </a:lnTo>
                <a:lnTo>
                  <a:pt x="807719" y="152400"/>
                </a:lnTo>
                <a:lnTo>
                  <a:pt x="795527" y="155448"/>
                </a:lnTo>
                <a:lnTo>
                  <a:pt x="792479" y="155448"/>
                </a:lnTo>
                <a:lnTo>
                  <a:pt x="745235" y="184403"/>
                </a:lnTo>
                <a:lnTo>
                  <a:pt x="710183" y="236219"/>
                </a:lnTo>
                <a:lnTo>
                  <a:pt x="707296" y="244160"/>
                </a:lnTo>
                <a:lnTo>
                  <a:pt x="711707" y="252983"/>
                </a:lnTo>
                <a:lnTo>
                  <a:pt x="720851" y="286512"/>
                </a:lnTo>
                <a:lnTo>
                  <a:pt x="723899" y="304800"/>
                </a:lnTo>
                <a:lnTo>
                  <a:pt x="725423" y="323088"/>
                </a:lnTo>
                <a:lnTo>
                  <a:pt x="725423" y="339851"/>
                </a:lnTo>
                <a:lnTo>
                  <a:pt x="725576" y="339851"/>
                </a:lnTo>
                <a:lnTo>
                  <a:pt x="726947" y="326136"/>
                </a:lnTo>
                <a:lnTo>
                  <a:pt x="728471" y="309371"/>
                </a:lnTo>
                <a:lnTo>
                  <a:pt x="729995" y="294131"/>
                </a:lnTo>
                <a:lnTo>
                  <a:pt x="743711" y="254507"/>
                </a:lnTo>
                <a:lnTo>
                  <a:pt x="771143" y="213360"/>
                </a:lnTo>
                <a:lnTo>
                  <a:pt x="786383" y="201167"/>
                </a:lnTo>
                <a:lnTo>
                  <a:pt x="795527" y="195071"/>
                </a:lnTo>
                <a:lnTo>
                  <a:pt x="806195" y="192024"/>
                </a:lnTo>
                <a:lnTo>
                  <a:pt x="804671" y="192024"/>
                </a:lnTo>
                <a:lnTo>
                  <a:pt x="815339" y="188975"/>
                </a:lnTo>
                <a:lnTo>
                  <a:pt x="1303019" y="188975"/>
                </a:lnTo>
                <a:lnTo>
                  <a:pt x="1303019" y="187451"/>
                </a:lnTo>
                <a:lnTo>
                  <a:pt x="1304543" y="187451"/>
                </a:lnTo>
                <a:lnTo>
                  <a:pt x="1316735" y="185927"/>
                </a:lnTo>
                <a:lnTo>
                  <a:pt x="1316735" y="184403"/>
                </a:lnTo>
                <a:lnTo>
                  <a:pt x="1318259" y="184403"/>
                </a:lnTo>
                <a:lnTo>
                  <a:pt x="1331975" y="179831"/>
                </a:lnTo>
                <a:lnTo>
                  <a:pt x="1344167" y="172212"/>
                </a:lnTo>
                <a:lnTo>
                  <a:pt x="1346199" y="170687"/>
                </a:lnTo>
                <a:lnTo>
                  <a:pt x="1303019" y="170687"/>
                </a:lnTo>
                <a:lnTo>
                  <a:pt x="1315783" y="149351"/>
                </a:lnTo>
                <a:lnTo>
                  <a:pt x="1304543" y="149351"/>
                </a:lnTo>
                <a:lnTo>
                  <a:pt x="1307591" y="147827"/>
                </a:lnTo>
                <a:close/>
              </a:path>
              <a:path w="1412875" h="360045">
                <a:moveTo>
                  <a:pt x="9143" y="0"/>
                </a:moveTo>
                <a:lnTo>
                  <a:pt x="140" y="195071"/>
                </a:lnTo>
                <a:lnTo>
                  <a:pt x="70" y="196595"/>
                </a:lnTo>
                <a:lnTo>
                  <a:pt x="0" y="198119"/>
                </a:lnTo>
                <a:lnTo>
                  <a:pt x="27637" y="131328"/>
                </a:lnTo>
                <a:lnTo>
                  <a:pt x="27431" y="131063"/>
                </a:lnTo>
                <a:lnTo>
                  <a:pt x="21336" y="120395"/>
                </a:lnTo>
                <a:lnTo>
                  <a:pt x="35889" y="111386"/>
                </a:lnTo>
                <a:lnTo>
                  <a:pt x="36414" y="110118"/>
                </a:lnTo>
                <a:lnTo>
                  <a:pt x="36507" y="109894"/>
                </a:lnTo>
                <a:lnTo>
                  <a:pt x="36575" y="109727"/>
                </a:lnTo>
                <a:lnTo>
                  <a:pt x="38568" y="109727"/>
                </a:lnTo>
                <a:lnTo>
                  <a:pt x="53339" y="100583"/>
                </a:lnTo>
                <a:lnTo>
                  <a:pt x="69314" y="100583"/>
                </a:lnTo>
                <a:lnTo>
                  <a:pt x="9143" y="0"/>
                </a:lnTo>
                <a:close/>
              </a:path>
              <a:path w="1412875" h="360045">
                <a:moveTo>
                  <a:pt x="1409348" y="109727"/>
                </a:moveTo>
                <a:lnTo>
                  <a:pt x="1376171" y="109727"/>
                </a:lnTo>
                <a:lnTo>
                  <a:pt x="1376240" y="109894"/>
                </a:lnTo>
                <a:lnTo>
                  <a:pt x="1376333" y="110118"/>
                </a:lnTo>
                <a:lnTo>
                  <a:pt x="1392935" y="120395"/>
                </a:lnTo>
                <a:lnTo>
                  <a:pt x="1385315" y="131825"/>
                </a:lnTo>
                <a:lnTo>
                  <a:pt x="1412747" y="198119"/>
                </a:lnTo>
                <a:lnTo>
                  <a:pt x="1409412" y="111386"/>
                </a:lnTo>
                <a:lnTo>
                  <a:pt x="1409348" y="109727"/>
                </a:lnTo>
                <a:close/>
              </a:path>
              <a:path w="1412875" h="360045">
                <a:moveTo>
                  <a:pt x="598931" y="188975"/>
                </a:moveTo>
                <a:lnTo>
                  <a:pt x="589787" y="188975"/>
                </a:lnTo>
                <a:lnTo>
                  <a:pt x="601979" y="190500"/>
                </a:lnTo>
                <a:lnTo>
                  <a:pt x="598931" y="188975"/>
                </a:lnTo>
                <a:close/>
              </a:path>
              <a:path w="1412875" h="360045">
                <a:moveTo>
                  <a:pt x="822959" y="188975"/>
                </a:moveTo>
                <a:lnTo>
                  <a:pt x="815339" y="188975"/>
                </a:lnTo>
                <a:lnTo>
                  <a:pt x="812291" y="190500"/>
                </a:lnTo>
                <a:lnTo>
                  <a:pt x="822959" y="188975"/>
                </a:lnTo>
                <a:close/>
              </a:path>
              <a:path w="1412875" h="360045">
                <a:moveTo>
                  <a:pt x="53339" y="100583"/>
                </a:moveTo>
                <a:lnTo>
                  <a:pt x="37435" y="110429"/>
                </a:lnTo>
                <a:lnTo>
                  <a:pt x="111251" y="170687"/>
                </a:lnTo>
                <a:lnTo>
                  <a:pt x="94841" y="143255"/>
                </a:lnTo>
                <a:lnTo>
                  <a:pt x="94755" y="143111"/>
                </a:lnTo>
                <a:lnTo>
                  <a:pt x="89915" y="140207"/>
                </a:lnTo>
                <a:lnTo>
                  <a:pt x="80771" y="134112"/>
                </a:lnTo>
                <a:lnTo>
                  <a:pt x="65531" y="118871"/>
                </a:lnTo>
                <a:lnTo>
                  <a:pt x="57911" y="108203"/>
                </a:lnTo>
                <a:lnTo>
                  <a:pt x="53339" y="100583"/>
                </a:lnTo>
                <a:close/>
              </a:path>
              <a:path w="1412875" h="360045">
                <a:moveTo>
                  <a:pt x="94755" y="143111"/>
                </a:moveTo>
                <a:lnTo>
                  <a:pt x="111251" y="170687"/>
                </a:lnTo>
                <a:lnTo>
                  <a:pt x="650239" y="170687"/>
                </a:lnTo>
                <a:lnTo>
                  <a:pt x="646175" y="167639"/>
                </a:lnTo>
                <a:lnTo>
                  <a:pt x="633983" y="161543"/>
                </a:lnTo>
                <a:lnTo>
                  <a:pt x="620267" y="155448"/>
                </a:lnTo>
                <a:lnTo>
                  <a:pt x="618743" y="155448"/>
                </a:lnTo>
                <a:lnTo>
                  <a:pt x="606551" y="152400"/>
                </a:lnTo>
                <a:lnTo>
                  <a:pt x="603503" y="152400"/>
                </a:lnTo>
                <a:lnTo>
                  <a:pt x="591311" y="150875"/>
                </a:lnTo>
                <a:lnTo>
                  <a:pt x="117347" y="150875"/>
                </a:lnTo>
                <a:lnTo>
                  <a:pt x="112013" y="149351"/>
                </a:lnTo>
                <a:lnTo>
                  <a:pt x="109727" y="149351"/>
                </a:lnTo>
                <a:lnTo>
                  <a:pt x="97535" y="144779"/>
                </a:lnTo>
                <a:lnTo>
                  <a:pt x="94755" y="143111"/>
                </a:lnTo>
                <a:close/>
              </a:path>
              <a:path w="1412875" h="360045">
                <a:moveTo>
                  <a:pt x="1360931" y="100583"/>
                </a:moveTo>
                <a:lnTo>
                  <a:pt x="1330451" y="135636"/>
                </a:lnTo>
                <a:lnTo>
                  <a:pt x="1319279" y="143508"/>
                </a:lnTo>
                <a:lnTo>
                  <a:pt x="1303019" y="170687"/>
                </a:lnTo>
                <a:lnTo>
                  <a:pt x="1375972" y="109894"/>
                </a:lnTo>
                <a:lnTo>
                  <a:pt x="1360931" y="100583"/>
                </a:lnTo>
                <a:close/>
              </a:path>
              <a:path w="1412875" h="360045">
                <a:moveTo>
                  <a:pt x="1375972" y="109894"/>
                </a:moveTo>
                <a:lnTo>
                  <a:pt x="1303019" y="170687"/>
                </a:lnTo>
                <a:lnTo>
                  <a:pt x="1346199" y="170687"/>
                </a:lnTo>
                <a:lnTo>
                  <a:pt x="1356359" y="163067"/>
                </a:lnTo>
                <a:lnTo>
                  <a:pt x="1367027" y="153924"/>
                </a:lnTo>
                <a:lnTo>
                  <a:pt x="1377695" y="143255"/>
                </a:lnTo>
                <a:lnTo>
                  <a:pt x="1385315" y="131825"/>
                </a:lnTo>
                <a:lnTo>
                  <a:pt x="1376333" y="110118"/>
                </a:lnTo>
                <a:lnTo>
                  <a:pt x="1375972" y="109894"/>
                </a:lnTo>
                <a:close/>
              </a:path>
              <a:path w="1412875" h="360045">
                <a:moveTo>
                  <a:pt x="106679" y="147827"/>
                </a:moveTo>
                <a:lnTo>
                  <a:pt x="109727" y="149351"/>
                </a:lnTo>
                <a:lnTo>
                  <a:pt x="112013" y="149351"/>
                </a:lnTo>
                <a:lnTo>
                  <a:pt x="106679" y="147827"/>
                </a:lnTo>
                <a:close/>
              </a:path>
              <a:path w="1412875" h="360045">
                <a:moveTo>
                  <a:pt x="1319279" y="143508"/>
                </a:moveTo>
                <a:lnTo>
                  <a:pt x="1313687" y="146303"/>
                </a:lnTo>
                <a:lnTo>
                  <a:pt x="1304543" y="149351"/>
                </a:lnTo>
                <a:lnTo>
                  <a:pt x="1315783" y="149351"/>
                </a:lnTo>
                <a:lnTo>
                  <a:pt x="1319279" y="143508"/>
                </a:lnTo>
                <a:close/>
              </a:path>
              <a:path w="1412875" h="360045">
                <a:moveTo>
                  <a:pt x="1405127" y="0"/>
                </a:moveTo>
                <a:lnTo>
                  <a:pt x="1319279" y="143508"/>
                </a:lnTo>
                <a:lnTo>
                  <a:pt x="1322831" y="141731"/>
                </a:lnTo>
                <a:lnTo>
                  <a:pt x="1330451" y="135636"/>
                </a:lnTo>
                <a:lnTo>
                  <a:pt x="1339595" y="128015"/>
                </a:lnTo>
                <a:lnTo>
                  <a:pt x="1347215" y="120395"/>
                </a:lnTo>
                <a:lnTo>
                  <a:pt x="1354716" y="109894"/>
                </a:lnTo>
                <a:lnTo>
                  <a:pt x="1360931" y="100583"/>
                </a:lnTo>
                <a:lnTo>
                  <a:pt x="1408996" y="100583"/>
                </a:lnTo>
                <a:lnTo>
                  <a:pt x="1405127" y="0"/>
                </a:lnTo>
                <a:close/>
              </a:path>
              <a:path w="1412875" h="360045">
                <a:moveTo>
                  <a:pt x="69314" y="100583"/>
                </a:moveTo>
                <a:lnTo>
                  <a:pt x="53339" y="100583"/>
                </a:lnTo>
                <a:lnTo>
                  <a:pt x="57911" y="108203"/>
                </a:lnTo>
                <a:lnTo>
                  <a:pt x="65531" y="118871"/>
                </a:lnTo>
                <a:lnTo>
                  <a:pt x="80771" y="134112"/>
                </a:lnTo>
                <a:lnTo>
                  <a:pt x="89915" y="140207"/>
                </a:lnTo>
                <a:lnTo>
                  <a:pt x="94755" y="143111"/>
                </a:lnTo>
                <a:lnTo>
                  <a:pt x="69314" y="100583"/>
                </a:lnTo>
                <a:close/>
              </a:path>
              <a:path w="1412875" h="360045">
                <a:moveTo>
                  <a:pt x="1376333" y="110118"/>
                </a:moveTo>
                <a:lnTo>
                  <a:pt x="1385315" y="131825"/>
                </a:lnTo>
                <a:lnTo>
                  <a:pt x="1392935" y="120395"/>
                </a:lnTo>
                <a:lnTo>
                  <a:pt x="1376333" y="110118"/>
                </a:lnTo>
                <a:close/>
              </a:path>
              <a:path w="1412875" h="360045">
                <a:moveTo>
                  <a:pt x="35889" y="111386"/>
                </a:moveTo>
                <a:lnTo>
                  <a:pt x="21336" y="120395"/>
                </a:lnTo>
                <a:lnTo>
                  <a:pt x="27431" y="131063"/>
                </a:lnTo>
                <a:lnTo>
                  <a:pt x="27637" y="131328"/>
                </a:lnTo>
                <a:lnTo>
                  <a:pt x="35889" y="111386"/>
                </a:lnTo>
                <a:close/>
              </a:path>
              <a:path w="1412875" h="360045">
                <a:moveTo>
                  <a:pt x="38568" y="109727"/>
                </a:moveTo>
                <a:lnTo>
                  <a:pt x="36575" y="109727"/>
                </a:lnTo>
                <a:lnTo>
                  <a:pt x="37435" y="110429"/>
                </a:lnTo>
                <a:lnTo>
                  <a:pt x="38568" y="109727"/>
                </a:lnTo>
                <a:close/>
              </a:path>
              <a:path w="1412875" h="360045">
                <a:moveTo>
                  <a:pt x="1408996" y="100583"/>
                </a:moveTo>
                <a:lnTo>
                  <a:pt x="1360931" y="100583"/>
                </a:lnTo>
                <a:lnTo>
                  <a:pt x="1375972" y="109894"/>
                </a:lnTo>
                <a:lnTo>
                  <a:pt x="1376171" y="109727"/>
                </a:lnTo>
                <a:lnTo>
                  <a:pt x="1409348" y="109727"/>
                </a:lnTo>
                <a:lnTo>
                  <a:pt x="1408996" y="10058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8161" y="3020975"/>
            <a:ext cx="1281463" cy="326489"/>
          </a:xfrm>
          <a:custGeom>
            <a:avLst/>
            <a:gdLst/>
            <a:ahLst/>
            <a:cxnLst/>
            <a:rect l="l" t="t" r="r" b="b"/>
            <a:pathLst>
              <a:path w="1498600" h="360045">
                <a:moveTo>
                  <a:pt x="749130" y="245533"/>
                </a:moveTo>
                <a:lnTo>
                  <a:pt x="736091" y="284988"/>
                </a:lnTo>
                <a:lnTo>
                  <a:pt x="729995" y="339851"/>
                </a:lnTo>
                <a:lnTo>
                  <a:pt x="729995" y="341375"/>
                </a:lnTo>
                <a:lnTo>
                  <a:pt x="731591" y="348734"/>
                </a:lnTo>
                <a:lnTo>
                  <a:pt x="735901" y="354520"/>
                </a:lnTo>
                <a:lnTo>
                  <a:pt x="742211" y="358306"/>
                </a:lnTo>
                <a:lnTo>
                  <a:pt x="749807" y="359663"/>
                </a:lnTo>
                <a:lnTo>
                  <a:pt x="756523" y="358306"/>
                </a:lnTo>
                <a:lnTo>
                  <a:pt x="762380" y="354520"/>
                </a:lnTo>
                <a:lnTo>
                  <a:pt x="766524" y="348734"/>
                </a:lnTo>
                <a:lnTo>
                  <a:pt x="768095" y="341375"/>
                </a:lnTo>
                <a:lnTo>
                  <a:pt x="768095" y="323088"/>
                </a:lnTo>
                <a:lnTo>
                  <a:pt x="761999" y="286512"/>
                </a:lnTo>
                <a:lnTo>
                  <a:pt x="752855" y="252983"/>
                </a:lnTo>
                <a:lnTo>
                  <a:pt x="749130" y="245533"/>
                </a:lnTo>
                <a:close/>
              </a:path>
              <a:path w="1498600" h="360045">
                <a:moveTo>
                  <a:pt x="35406" y="110004"/>
                </a:moveTo>
                <a:lnTo>
                  <a:pt x="34778" y="110418"/>
                </a:lnTo>
                <a:lnTo>
                  <a:pt x="26547" y="131173"/>
                </a:lnTo>
                <a:lnTo>
                  <a:pt x="27432" y="132587"/>
                </a:lnTo>
                <a:lnTo>
                  <a:pt x="60960" y="166115"/>
                </a:lnTo>
                <a:lnTo>
                  <a:pt x="99060" y="184403"/>
                </a:lnTo>
                <a:lnTo>
                  <a:pt x="100584" y="185927"/>
                </a:lnTo>
                <a:lnTo>
                  <a:pt x="115824" y="188975"/>
                </a:lnTo>
                <a:lnTo>
                  <a:pt x="633983" y="188975"/>
                </a:lnTo>
                <a:lnTo>
                  <a:pt x="643127" y="192024"/>
                </a:lnTo>
                <a:lnTo>
                  <a:pt x="681227" y="211836"/>
                </a:lnTo>
                <a:lnTo>
                  <a:pt x="716279" y="265175"/>
                </a:lnTo>
                <a:lnTo>
                  <a:pt x="728471" y="307848"/>
                </a:lnTo>
                <a:lnTo>
                  <a:pt x="729995" y="324612"/>
                </a:lnTo>
                <a:lnTo>
                  <a:pt x="729995" y="339851"/>
                </a:lnTo>
                <a:lnTo>
                  <a:pt x="733043" y="303275"/>
                </a:lnTo>
                <a:lnTo>
                  <a:pt x="736091" y="284988"/>
                </a:lnTo>
                <a:lnTo>
                  <a:pt x="740663" y="268224"/>
                </a:lnTo>
                <a:lnTo>
                  <a:pt x="746759" y="251460"/>
                </a:lnTo>
                <a:lnTo>
                  <a:pt x="749130" y="245533"/>
                </a:lnTo>
                <a:lnTo>
                  <a:pt x="737615" y="222503"/>
                </a:lnTo>
                <a:lnTo>
                  <a:pt x="728471" y="210312"/>
                </a:lnTo>
                <a:lnTo>
                  <a:pt x="719327" y="196595"/>
                </a:lnTo>
                <a:lnTo>
                  <a:pt x="708659" y="185927"/>
                </a:lnTo>
                <a:lnTo>
                  <a:pt x="686307" y="169163"/>
                </a:lnTo>
                <a:lnTo>
                  <a:pt x="111251" y="169163"/>
                </a:lnTo>
                <a:lnTo>
                  <a:pt x="35406" y="110004"/>
                </a:lnTo>
                <a:close/>
              </a:path>
              <a:path w="1498600" h="360045">
                <a:moveTo>
                  <a:pt x="1405907" y="140527"/>
                </a:moveTo>
                <a:lnTo>
                  <a:pt x="1395983" y="144779"/>
                </a:lnTo>
                <a:lnTo>
                  <a:pt x="1386839" y="149351"/>
                </a:lnTo>
                <a:lnTo>
                  <a:pt x="1377695" y="150875"/>
                </a:lnTo>
                <a:lnTo>
                  <a:pt x="873251" y="150875"/>
                </a:lnTo>
                <a:lnTo>
                  <a:pt x="859535" y="152400"/>
                </a:lnTo>
                <a:lnTo>
                  <a:pt x="844295" y="155448"/>
                </a:lnTo>
                <a:lnTo>
                  <a:pt x="841247" y="155448"/>
                </a:lnTo>
                <a:lnTo>
                  <a:pt x="803147" y="175260"/>
                </a:lnTo>
                <a:lnTo>
                  <a:pt x="752855" y="236219"/>
                </a:lnTo>
                <a:lnTo>
                  <a:pt x="749130" y="245533"/>
                </a:lnTo>
                <a:lnTo>
                  <a:pt x="752855" y="252983"/>
                </a:lnTo>
                <a:lnTo>
                  <a:pt x="761999" y="286512"/>
                </a:lnTo>
                <a:lnTo>
                  <a:pt x="768095" y="323088"/>
                </a:lnTo>
                <a:lnTo>
                  <a:pt x="768095" y="326136"/>
                </a:lnTo>
                <a:lnTo>
                  <a:pt x="769619" y="309371"/>
                </a:lnTo>
                <a:lnTo>
                  <a:pt x="781811" y="266700"/>
                </a:lnTo>
                <a:lnTo>
                  <a:pt x="794003" y="242315"/>
                </a:lnTo>
                <a:lnTo>
                  <a:pt x="800099" y="231648"/>
                </a:lnTo>
                <a:lnTo>
                  <a:pt x="842771" y="195071"/>
                </a:lnTo>
                <a:lnTo>
                  <a:pt x="854963" y="192024"/>
                </a:lnTo>
                <a:lnTo>
                  <a:pt x="851915" y="192024"/>
                </a:lnTo>
                <a:lnTo>
                  <a:pt x="861059" y="190500"/>
                </a:lnTo>
                <a:lnTo>
                  <a:pt x="873251" y="188975"/>
                </a:lnTo>
                <a:lnTo>
                  <a:pt x="1370075" y="188975"/>
                </a:lnTo>
                <a:lnTo>
                  <a:pt x="1385315" y="187451"/>
                </a:lnTo>
                <a:lnTo>
                  <a:pt x="1399031" y="184403"/>
                </a:lnTo>
                <a:lnTo>
                  <a:pt x="1414271" y="179831"/>
                </a:lnTo>
                <a:lnTo>
                  <a:pt x="1426463" y="172212"/>
                </a:lnTo>
                <a:lnTo>
                  <a:pt x="1431950" y="169163"/>
                </a:lnTo>
                <a:lnTo>
                  <a:pt x="1388363" y="169163"/>
                </a:lnTo>
                <a:lnTo>
                  <a:pt x="1405907" y="140527"/>
                </a:lnTo>
                <a:close/>
              </a:path>
              <a:path w="1498600" h="360045">
                <a:moveTo>
                  <a:pt x="6096" y="0"/>
                </a:moveTo>
                <a:lnTo>
                  <a:pt x="422" y="184403"/>
                </a:lnTo>
                <a:lnTo>
                  <a:pt x="375" y="185927"/>
                </a:lnTo>
                <a:lnTo>
                  <a:pt x="281" y="188975"/>
                </a:lnTo>
                <a:lnTo>
                  <a:pt x="187" y="192024"/>
                </a:lnTo>
                <a:lnTo>
                  <a:pt x="93" y="195071"/>
                </a:lnTo>
                <a:lnTo>
                  <a:pt x="0" y="198119"/>
                </a:lnTo>
                <a:lnTo>
                  <a:pt x="26547" y="131173"/>
                </a:lnTo>
                <a:lnTo>
                  <a:pt x="19812" y="120395"/>
                </a:lnTo>
                <a:lnTo>
                  <a:pt x="34778" y="110418"/>
                </a:lnTo>
                <a:lnTo>
                  <a:pt x="34942" y="110004"/>
                </a:lnTo>
                <a:lnTo>
                  <a:pt x="35051" y="109727"/>
                </a:lnTo>
                <a:lnTo>
                  <a:pt x="35814" y="109727"/>
                </a:lnTo>
                <a:lnTo>
                  <a:pt x="51815" y="99060"/>
                </a:lnTo>
                <a:lnTo>
                  <a:pt x="67673" y="99060"/>
                </a:lnTo>
                <a:lnTo>
                  <a:pt x="6096" y="0"/>
                </a:lnTo>
                <a:close/>
              </a:path>
              <a:path w="1498600" h="360045">
                <a:moveTo>
                  <a:pt x="1495372" y="109727"/>
                </a:moveTo>
                <a:lnTo>
                  <a:pt x="1463039" y="109727"/>
                </a:lnTo>
                <a:lnTo>
                  <a:pt x="1463313" y="110418"/>
                </a:lnTo>
                <a:lnTo>
                  <a:pt x="1478279" y="120395"/>
                </a:lnTo>
                <a:lnTo>
                  <a:pt x="1474796" y="126491"/>
                </a:lnTo>
                <a:lnTo>
                  <a:pt x="1472088" y="131173"/>
                </a:lnTo>
                <a:lnTo>
                  <a:pt x="1471713" y="131601"/>
                </a:lnTo>
                <a:lnTo>
                  <a:pt x="1498091" y="198119"/>
                </a:lnTo>
                <a:lnTo>
                  <a:pt x="1495393" y="110418"/>
                </a:lnTo>
                <a:lnTo>
                  <a:pt x="1495372" y="109727"/>
                </a:lnTo>
                <a:close/>
              </a:path>
              <a:path w="1498600" h="360045">
                <a:moveTo>
                  <a:pt x="51815" y="99060"/>
                </a:moveTo>
                <a:lnTo>
                  <a:pt x="35406" y="110004"/>
                </a:lnTo>
                <a:lnTo>
                  <a:pt x="111251" y="169163"/>
                </a:lnTo>
                <a:lnTo>
                  <a:pt x="94756" y="142628"/>
                </a:lnTo>
                <a:lnTo>
                  <a:pt x="89915" y="140207"/>
                </a:lnTo>
                <a:lnTo>
                  <a:pt x="82296" y="134112"/>
                </a:lnTo>
                <a:lnTo>
                  <a:pt x="73151" y="126491"/>
                </a:lnTo>
                <a:lnTo>
                  <a:pt x="57912" y="108203"/>
                </a:lnTo>
                <a:lnTo>
                  <a:pt x="51815" y="99060"/>
                </a:lnTo>
                <a:close/>
              </a:path>
              <a:path w="1498600" h="360045">
                <a:moveTo>
                  <a:pt x="94756" y="142628"/>
                </a:moveTo>
                <a:lnTo>
                  <a:pt x="111251" y="169163"/>
                </a:lnTo>
                <a:lnTo>
                  <a:pt x="686307" y="169163"/>
                </a:lnTo>
                <a:lnTo>
                  <a:pt x="641603" y="152400"/>
                </a:lnTo>
                <a:lnTo>
                  <a:pt x="118872" y="150875"/>
                </a:lnTo>
                <a:lnTo>
                  <a:pt x="114300" y="149351"/>
                </a:lnTo>
                <a:lnTo>
                  <a:pt x="111251" y="149351"/>
                </a:lnTo>
                <a:lnTo>
                  <a:pt x="99060" y="144779"/>
                </a:lnTo>
                <a:lnTo>
                  <a:pt x="94756" y="142628"/>
                </a:lnTo>
                <a:close/>
              </a:path>
              <a:path w="1498600" h="360045">
                <a:moveTo>
                  <a:pt x="1446275" y="99060"/>
                </a:moveTo>
                <a:lnTo>
                  <a:pt x="1415795" y="135636"/>
                </a:lnTo>
                <a:lnTo>
                  <a:pt x="1405907" y="140527"/>
                </a:lnTo>
                <a:lnTo>
                  <a:pt x="1388363" y="169163"/>
                </a:lnTo>
                <a:lnTo>
                  <a:pt x="1462692" y="110004"/>
                </a:lnTo>
                <a:lnTo>
                  <a:pt x="1446275" y="99060"/>
                </a:lnTo>
                <a:close/>
              </a:path>
              <a:path w="1498600" h="360045">
                <a:moveTo>
                  <a:pt x="1462692" y="110004"/>
                </a:moveTo>
                <a:lnTo>
                  <a:pt x="1388363" y="169163"/>
                </a:lnTo>
                <a:lnTo>
                  <a:pt x="1431950" y="169163"/>
                </a:lnTo>
                <a:lnTo>
                  <a:pt x="1440179" y="164591"/>
                </a:lnTo>
                <a:lnTo>
                  <a:pt x="1461515" y="143255"/>
                </a:lnTo>
                <a:lnTo>
                  <a:pt x="1471713" y="131601"/>
                </a:lnTo>
                <a:lnTo>
                  <a:pt x="1463313" y="110418"/>
                </a:lnTo>
                <a:lnTo>
                  <a:pt x="1462692" y="110004"/>
                </a:lnTo>
                <a:close/>
              </a:path>
              <a:path w="1498600" h="360045">
                <a:moveTo>
                  <a:pt x="109727" y="147827"/>
                </a:moveTo>
                <a:lnTo>
                  <a:pt x="111251" y="149351"/>
                </a:lnTo>
                <a:lnTo>
                  <a:pt x="114300" y="149351"/>
                </a:lnTo>
                <a:lnTo>
                  <a:pt x="109727" y="147827"/>
                </a:lnTo>
                <a:close/>
              </a:path>
              <a:path w="1498600" h="360045">
                <a:moveTo>
                  <a:pt x="67673" y="99060"/>
                </a:moveTo>
                <a:lnTo>
                  <a:pt x="51815" y="99060"/>
                </a:lnTo>
                <a:lnTo>
                  <a:pt x="57912" y="108203"/>
                </a:lnTo>
                <a:lnTo>
                  <a:pt x="73151" y="126491"/>
                </a:lnTo>
                <a:lnTo>
                  <a:pt x="82296" y="134112"/>
                </a:lnTo>
                <a:lnTo>
                  <a:pt x="89915" y="140207"/>
                </a:lnTo>
                <a:lnTo>
                  <a:pt x="94756" y="142628"/>
                </a:lnTo>
                <a:lnTo>
                  <a:pt x="67673" y="99060"/>
                </a:lnTo>
                <a:close/>
              </a:path>
              <a:path w="1498600" h="360045">
                <a:moveTo>
                  <a:pt x="1491995" y="0"/>
                </a:moveTo>
                <a:lnTo>
                  <a:pt x="1405907" y="140527"/>
                </a:lnTo>
                <a:lnTo>
                  <a:pt x="1406651" y="140207"/>
                </a:lnTo>
                <a:lnTo>
                  <a:pt x="1415795" y="135636"/>
                </a:lnTo>
                <a:lnTo>
                  <a:pt x="1432559" y="118871"/>
                </a:lnTo>
                <a:lnTo>
                  <a:pt x="1440179" y="109727"/>
                </a:lnTo>
                <a:lnTo>
                  <a:pt x="1446275" y="99060"/>
                </a:lnTo>
                <a:lnTo>
                  <a:pt x="1495043" y="99060"/>
                </a:lnTo>
                <a:lnTo>
                  <a:pt x="1491995" y="0"/>
                </a:lnTo>
                <a:close/>
              </a:path>
              <a:path w="1498600" h="360045">
                <a:moveTo>
                  <a:pt x="1463313" y="110418"/>
                </a:moveTo>
                <a:lnTo>
                  <a:pt x="1471713" y="131601"/>
                </a:lnTo>
                <a:lnTo>
                  <a:pt x="1472088" y="131173"/>
                </a:lnTo>
                <a:lnTo>
                  <a:pt x="1474796" y="126491"/>
                </a:lnTo>
                <a:lnTo>
                  <a:pt x="1478279" y="120395"/>
                </a:lnTo>
                <a:lnTo>
                  <a:pt x="1463313" y="110418"/>
                </a:lnTo>
                <a:close/>
              </a:path>
              <a:path w="1498600" h="360045">
                <a:moveTo>
                  <a:pt x="34778" y="110418"/>
                </a:moveTo>
                <a:lnTo>
                  <a:pt x="19812" y="120395"/>
                </a:lnTo>
                <a:lnTo>
                  <a:pt x="26547" y="131173"/>
                </a:lnTo>
                <a:lnTo>
                  <a:pt x="34778" y="110418"/>
                </a:lnTo>
                <a:close/>
              </a:path>
              <a:path w="1498600" h="360045">
                <a:moveTo>
                  <a:pt x="35814" y="109727"/>
                </a:moveTo>
                <a:lnTo>
                  <a:pt x="35051" y="109727"/>
                </a:lnTo>
                <a:lnTo>
                  <a:pt x="35406" y="110004"/>
                </a:lnTo>
                <a:lnTo>
                  <a:pt x="35814" y="109727"/>
                </a:lnTo>
                <a:close/>
              </a:path>
              <a:path w="1498600" h="360045">
                <a:moveTo>
                  <a:pt x="1495043" y="99060"/>
                </a:moveTo>
                <a:lnTo>
                  <a:pt x="1446275" y="99060"/>
                </a:lnTo>
                <a:lnTo>
                  <a:pt x="1462692" y="110004"/>
                </a:lnTo>
                <a:lnTo>
                  <a:pt x="1463039" y="109727"/>
                </a:lnTo>
                <a:lnTo>
                  <a:pt x="1495372" y="109727"/>
                </a:lnTo>
                <a:lnTo>
                  <a:pt x="1495043" y="99060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9099" y="3020975"/>
            <a:ext cx="955667" cy="326489"/>
          </a:xfrm>
          <a:custGeom>
            <a:avLst/>
            <a:gdLst/>
            <a:ahLst/>
            <a:cxnLst/>
            <a:rect l="l" t="t" r="r" b="b"/>
            <a:pathLst>
              <a:path w="1117600" h="360045">
                <a:moveTo>
                  <a:pt x="558582" y="232518"/>
                </a:moveTo>
                <a:lnTo>
                  <a:pt x="547115" y="269748"/>
                </a:lnTo>
                <a:lnTo>
                  <a:pt x="539495" y="321563"/>
                </a:lnTo>
                <a:lnTo>
                  <a:pt x="539495" y="341375"/>
                </a:lnTo>
                <a:lnTo>
                  <a:pt x="541067" y="348734"/>
                </a:lnTo>
                <a:lnTo>
                  <a:pt x="545210" y="354520"/>
                </a:lnTo>
                <a:lnTo>
                  <a:pt x="551068" y="358306"/>
                </a:lnTo>
                <a:lnTo>
                  <a:pt x="557783" y="359663"/>
                </a:lnTo>
                <a:lnTo>
                  <a:pt x="565380" y="358306"/>
                </a:lnTo>
                <a:lnTo>
                  <a:pt x="571690" y="354520"/>
                </a:lnTo>
                <a:lnTo>
                  <a:pt x="576000" y="348734"/>
                </a:lnTo>
                <a:lnTo>
                  <a:pt x="577595" y="341375"/>
                </a:lnTo>
                <a:lnTo>
                  <a:pt x="577468" y="321563"/>
                </a:lnTo>
                <a:lnTo>
                  <a:pt x="569975" y="271271"/>
                </a:lnTo>
                <a:lnTo>
                  <a:pt x="558582" y="232518"/>
                </a:lnTo>
                <a:close/>
              </a:path>
              <a:path w="1117600" h="360045">
                <a:moveTo>
                  <a:pt x="538189" y="193548"/>
                </a:moveTo>
                <a:lnTo>
                  <a:pt x="484631" y="193548"/>
                </a:lnTo>
                <a:lnTo>
                  <a:pt x="496823" y="202691"/>
                </a:lnTo>
                <a:lnTo>
                  <a:pt x="509015" y="217931"/>
                </a:lnTo>
                <a:lnTo>
                  <a:pt x="528827" y="263651"/>
                </a:lnTo>
                <a:lnTo>
                  <a:pt x="534923" y="292607"/>
                </a:lnTo>
                <a:lnTo>
                  <a:pt x="537971" y="307848"/>
                </a:lnTo>
                <a:lnTo>
                  <a:pt x="539495" y="324612"/>
                </a:lnTo>
                <a:lnTo>
                  <a:pt x="539495" y="321563"/>
                </a:lnTo>
                <a:lnTo>
                  <a:pt x="540892" y="304800"/>
                </a:lnTo>
                <a:lnTo>
                  <a:pt x="551687" y="252983"/>
                </a:lnTo>
                <a:lnTo>
                  <a:pt x="558582" y="232518"/>
                </a:lnTo>
                <a:lnTo>
                  <a:pt x="556259" y="225551"/>
                </a:lnTo>
                <a:lnTo>
                  <a:pt x="548639" y="211836"/>
                </a:lnTo>
                <a:lnTo>
                  <a:pt x="542543" y="199643"/>
                </a:lnTo>
                <a:lnTo>
                  <a:pt x="538189" y="193548"/>
                </a:lnTo>
                <a:close/>
              </a:path>
              <a:path w="1117600" h="360045">
                <a:moveTo>
                  <a:pt x="1018672" y="148630"/>
                </a:moveTo>
                <a:lnTo>
                  <a:pt x="1011935" y="150875"/>
                </a:lnTo>
                <a:lnTo>
                  <a:pt x="647699" y="150875"/>
                </a:lnTo>
                <a:lnTo>
                  <a:pt x="637031" y="152400"/>
                </a:lnTo>
                <a:lnTo>
                  <a:pt x="633983" y="152400"/>
                </a:lnTo>
                <a:lnTo>
                  <a:pt x="624839" y="155448"/>
                </a:lnTo>
                <a:lnTo>
                  <a:pt x="623315" y="155448"/>
                </a:lnTo>
                <a:lnTo>
                  <a:pt x="621791" y="156971"/>
                </a:lnTo>
                <a:lnTo>
                  <a:pt x="612647" y="161543"/>
                </a:lnTo>
                <a:lnTo>
                  <a:pt x="611123" y="161543"/>
                </a:lnTo>
                <a:lnTo>
                  <a:pt x="601979" y="167639"/>
                </a:lnTo>
                <a:lnTo>
                  <a:pt x="576071" y="198119"/>
                </a:lnTo>
                <a:lnTo>
                  <a:pt x="558582" y="232518"/>
                </a:lnTo>
                <a:lnTo>
                  <a:pt x="560831" y="239267"/>
                </a:lnTo>
                <a:lnTo>
                  <a:pt x="565403" y="254507"/>
                </a:lnTo>
                <a:lnTo>
                  <a:pt x="569975" y="271271"/>
                </a:lnTo>
                <a:lnTo>
                  <a:pt x="576071" y="304800"/>
                </a:lnTo>
                <a:lnTo>
                  <a:pt x="577468" y="321563"/>
                </a:lnTo>
                <a:lnTo>
                  <a:pt x="577595" y="324612"/>
                </a:lnTo>
                <a:lnTo>
                  <a:pt x="580643" y="294131"/>
                </a:lnTo>
                <a:lnTo>
                  <a:pt x="583691" y="278891"/>
                </a:lnTo>
                <a:lnTo>
                  <a:pt x="586739" y="265175"/>
                </a:lnTo>
                <a:lnTo>
                  <a:pt x="595883" y="240791"/>
                </a:lnTo>
                <a:lnTo>
                  <a:pt x="601979" y="230124"/>
                </a:lnTo>
                <a:lnTo>
                  <a:pt x="606551" y="219455"/>
                </a:lnTo>
                <a:lnTo>
                  <a:pt x="618743" y="204215"/>
                </a:lnTo>
                <a:lnTo>
                  <a:pt x="624839" y="199643"/>
                </a:lnTo>
                <a:lnTo>
                  <a:pt x="630554" y="195071"/>
                </a:lnTo>
                <a:lnTo>
                  <a:pt x="629411" y="195071"/>
                </a:lnTo>
                <a:lnTo>
                  <a:pt x="638555" y="190500"/>
                </a:lnTo>
                <a:lnTo>
                  <a:pt x="640079" y="190500"/>
                </a:lnTo>
                <a:lnTo>
                  <a:pt x="644651" y="188975"/>
                </a:lnTo>
                <a:lnTo>
                  <a:pt x="1019555" y="188975"/>
                </a:lnTo>
                <a:lnTo>
                  <a:pt x="1021079" y="187451"/>
                </a:lnTo>
                <a:lnTo>
                  <a:pt x="1022603" y="187451"/>
                </a:lnTo>
                <a:lnTo>
                  <a:pt x="1031747" y="184403"/>
                </a:lnTo>
                <a:lnTo>
                  <a:pt x="1034795" y="184403"/>
                </a:lnTo>
                <a:lnTo>
                  <a:pt x="1043939" y="179831"/>
                </a:lnTo>
                <a:lnTo>
                  <a:pt x="1045463" y="178307"/>
                </a:lnTo>
                <a:lnTo>
                  <a:pt x="1049731" y="175260"/>
                </a:lnTo>
                <a:lnTo>
                  <a:pt x="1004315" y="175260"/>
                </a:lnTo>
                <a:lnTo>
                  <a:pt x="1018283" y="149351"/>
                </a:lnTo>
                <a:lnTo>
                  <a:pt x="1018031" y="149351"/>
                </a:lnTo>
                <a:lnTo>
                  <a:pt x="1018376" y="149179"/>
                </a:lnTo>
                <a:lnTo>
                  <a:pt x="1018672" y="148630"/>
                </a:lnTo>
                <a:close/>
              </a:path>
              <a:path w="1117600" h="360045">
                <a:moveTo>
                  <a:pt x="18287" y="0"/>
                </a:moveTo>
                <a:lnTo>
                  <a:pt x="0" y="198119"/>
                </a:lnTo>
                <a:lnTo>
                  <a:pt x="30963" y="132752"/>
                </a:lnTo>
                <a:lnTo>
                  <a:pt x="28955" y="129539"/>
                </a:lnTo>
                <a:lnTo>
                  <a:pt x="24383" y="120395"/>
                </a:lnTo>
                <a:lnTo>
                  <a:pt x="40675" y="112250"/>
                </a:lnTo>
                <a:lnTo>
                  <a:pt x="41147" y="111251"/>
                </a:lnTo>
                <a:lnTo>
                  <a:pt x="42671" y="111251"/>
                </a:lnTo>
                <a:lnTo>
                  <a:pt x="57912" y="103631"/>
                </a:lnTo>
                <a:lnTo>
                  <a:pt x="73258" y="103631"/>
                </a:lnTo>
                <a:lnTo>
                  <a:pt x="18287" y="0"/>
                </a:lnTo>
                <a:close/>
              </a:path>
              <a:path w="1117600" h="360045">
                <a:moveTo>
                  <a:pt x="1109073" y="111251"/>
                </a:moveTo>
                <a:lnTo>
                  <a:pt x="1075943" y="111251"/>
                </a:lnTo>
                <a:lnTo>
                  <a:pt x="1076416" y="112250"/>
                </a:lnTo>
                <a:lnTo>
                  <a:pt x="1092707" y="120395"/>
                </a:lnTo>
                <a:lnTo>
                  <a:pt x="1089659" y="128015"/>
                </a:lnTo>
                <a:lnTo>
                  <a:pt x="1086374" y="133272"/>
                </a:lnTo>
                <a:lnTo>
                  <a:pt x="1117091" y="198119"/>
                </a:lnTo>
                <a:lnTo>
                  <a:pt x="1109165" y="112250"/>
                </a:lnTo>
                <a:lnTo>
                  <a:pt x="1109073" y="111251"/>
                </a:lnTo>
                <a:close/>
              </a:path>
              <a:path w="1117600" h="360045">
                <a:moveTo>
                  <a:pt x="480440" y="191643"/>
                </a:moveTo>
                <a:lnTo>
                  <a:pt x="486155" y="195071"/>
                </a:lnTo>
                <a:lnTo>
                  <a:pt x="484631" y="193548"/>
                </a:lnTo>
                <a:lnTo>
                  <a:pt x="538189" y="193548"/>
                </a:lnTo>
                <a:lnTo>
                  <a:pt x="537101" y="192024"/>
                </a:lnTo>
                <a:lnTo>
                  <a:pt x="481583" y="192024"/>
                </a:lnTo>
                <a:lnTo>
                  <a:pt x="480440" y="191643"/>
                </a:lnTo>
                <a:close/>
              </a:path>
              <a:path w="1117600" h="360045">
                <a:moveTo>
                  <a:pt x="632459" y="193548"/>
                </a:moveTo>
                <a:lnTo>
                  <a:pt x="629411" y="195071"/>
                </a:lnTo>
                <a:lnTo>
                  <a:pt x="630554" y="195071"/>
                </a:lnTo>
                <a:lnTo>
                  <a:pt x="632459" y="193548"/>
                </a:lnTo>
                <a:close/>
              </a:path>
              <a:path w="1117600" h="360045">
                <a:moveTo>
                  <a:pt x="478535" y="190500"/>
                </a:moveTo>
                <a:lnTo>
                  <a:pt x="480440" y="191643"/>
                </a:lnTo>
                <a:lnTo>
                  <a:pt x="481583" y="192024"/>
                </a:lnTo>
                <a:lnTo>
                  <a:pt x="478535" y="190500"/>
                </a:lnTo>
                <a:close/>
              </a:path>
              <a:path w="1117600" h="360045">
                <a:moveTo>
                  <a:pt x="536012" y="190500"/>
                </a:moveTo>
                <a:lnTo>
                  <a:pt x="478535" y="190500"/>
                </a:lnTo>
                <a:lnTo>
                  <a:pt x="481583" y="192024"/>
                </a:lnTo>
                <a:lnTo>
                  <a:pt x="537101" y="192024"/>
                </a:lnTo>
                <a:lnTo>
                  <a:pt x="536012" y="190500"/>
                </a:lnTo>
                <a:close/>
              </a:path>
              <a:path w="1117600" h="360045">
                <a:moveTo>
                  <a:pt x="640079" y="190500"/>
                </a:moveTo>
                <a:lnTo>
                  <a:pt x="638555" y="190500"/>
                </a:lnTo>
                <a:lnTo>
                  <a:pt x="635507" y="192024"/>
                </a:lnTo>
                <a:lnTo>
                  <a:pt x="640079" y="190500"/>
                </a:lnTo>
                <a:close/>
              </a:path>
              <a:path w="1117600" h="360045">
                <a:moveTo>
                  <a:pt x="41687" y="111744"/>
                </a:moveTo>
                <a:lnTo>
                  <a:pt x="40675" y="112250"/>
                </a:lnTo>
                <a:lnTo>
                  <a:pt x="30963" y="132752"/>
                </a:lnTo>
                <a:lnTo>
                  <a:pt x="44195" y="153924"/>
                </a:lnTo>
                <a:lnTo>
                  <a:pt x="62483" y="172212"/>
                </a:lnTo>
                <a:lnTo>
                  <a:pt x="71627" y="178307"/>
                </a:lnTo>
                <a:lnTo>
                  <a:pt x="73151" y="179831"/>
                </a:lnTo>
                <a:lnTo>
                  <a:pt x="82295" y="184403"/>
                </a:lnTo>
                <a:lnTo>
                  <a:pt x="85343" y="184403"/>
                </a:lnTo>
                <a:lnTo>
                  <a:pt x="94487" y="187451"/>
                </a:lnTo>
                <a:lnTo>
                  <a:pt x="96012" y="187451"/>
                </a:lnTo>
                <a:lnTo>
                  <a:pt x="97535" y="188975"/>
                </a:lnTo>
                <a:lnTo>
                  <a:pt x="472439" y="188975"/>
                </a:lnTo>
                <a:lnTo>
                  <a:pt x="480440" y="191643"/>
                </a:lnTo>
                <a:lnTo>
                  <a:pt x="478535" y="190500"/>
                </a:lnTo>
                <a:lnTo>
                  <a:pt x="536012" y="190500"/>
                </a:lnTo>
                <a:lnTo>
                  <a:pt x="534923" y="188975"/>
                </a:lnTo>
                <a:lnTo>
                  <a:pt x="525779" y="178307"/>
                </a:lnTo>
                <a:lnTo>
                  <a:pt x="522731" y="175260"/>
                </a:lnTo>
                <a:lnTo>
                  <a:pt x="111251" y="175260"/>
                </a:lnTo>
                <a:lnTo>
                  <a:pt x="41687" y="111744"/>
                </a:lnTo>
                <a:close/>
              </a:path>
              <a:path w="1117600" h="360045">
                <a:moveTo>
                  <a:pt x="472439" y="188975"/>
                </a:moveTo>
                <a:lnTo>
                  <a:pt x="466343" y="188975"/>
                </a:lnTo>
                <a:lnTo>
                  <a:pt x="475487" y="190500"/>
                </a:lnTo>
                <a:lnTo>
                  <a:pt x="472439" y="188975"/>
                </a:lnTo>
                <a:close/>
              </a:path>
              <a:path w="1117600" h="360045">
                <a:moveTo>
                  <a:pt x="647699" y="188975"/>
                </a:moveTo>
                <a:lnTo>
                  <a:pt x="644651" y="188975"/>
                </a:lnTo>
                <a:lnTo>
                  <a:pt x="641603" y="190500"/>
                </a:lnTo>
                <a:lnTo>
                  <a:pt x="647699" y="188975"/>
                </a:lnTo>
                <a:close/>
              </a:path>
              <a:path w="1117600" h="360045">
                <a:moveTo>
                  <a:pt x="57912" y="103631"/>
                </a:moveTo>
                <a:lnTo>
                  <a:pt x="41687" y="111744"/>
                </a:lnTo>
                <a:lnTo>
                  <a:pt x="111251" y="175260"/>
                </a:lnTo>
                <a:lnTo>
                  <a:pt x="96949" y="148296"/>
                </a:lnTo>
                <a:lnTo>
                  <a:pt x="83819" y="141731"/>
                </a:lnTo>
                <a:lnTo>
                  <a:pt x="79247" y="135636"/>
                </a:lnTo>
                <a:lnTo>
                  <a:pt x="67055" y="120395"/>
                </a:lnTo>
                <a:lnTo>
                  <a:pt x="60959" y="111251"/>
                </a:lnTo>
                <a:lnTo>
                  <a:pt x="57912" y="103631"/>
                </a:lnTo>
                <a:close/>
              </a:path>
              <a:path w="1117600" h="360045">
                <a:moveTo>
                  <a:pt x="96949" y="148296"/>
                </a:moveTo>
                <a:lnTo>
                  <a:pt x="111251" y="175260"/>
                </a:lnTo>
                <a:lnTo>
                  <a:pt x="522731" y="175260"/>
                </a:lnTo>
                <a:lnTo>
                  <a:pt x="516635" y="169163"/>
                </a:lnTo>
                <a:lnTo>
                  <a:pt x="505967" y="161543"/>
                </a:lnTo>
                <a:lnTo>
                  <a:pt x="504443" y="161543"/>
                </a:lnTo>
                <a:lnTo>
                  <a:pt x="495299" y="156971"/>
                </a:lnTo>
                <a:lnTo>
                  <a:pt x="493775" y="155448"/>
                </a:lnTo>
                <a:lnTo>
                  <a:pt x="492251" y="155448"/>
                </a:lnTo>
                <a:lnTo>
                  <a:pt x="483107" y="152400"/>
                </a:lnTo>
                <a:lnTo>
                  <a:pt x="480059" y="152400"/>
                </a:lnTo>
                <a:lnTo>
                  <a:pt x="470915" y="150875"/>
                </a:lnTo>
                <a:lnTo>
                  <a:pt x="105155" y="150875"/>
                </a:lnTo>
                <a:lnTo>
                  <a:pt x="100583" y="149351"/>
                </a:lnTo>
                <a:lnTo>
                  <a:pt x="99059" y="149351"/>
                </a:lnTo>
                <a:lnTo>
                  <a:pt x="96949" y="148296"/>
                </a:lnTo>
                <a:close/>
              </a:path>
              <a:path w="1117600" h="360045">
                <a:moveTo>
                  <a:pt x="1059179" y="103631"/>
                </a:moveTo>
                <a:lnTo>
                  <a:pt x="1054607" y="111251"/>
                </a:lnTo>
                <a:lnTo>
                  <a:pt x="1048511" y="121919"/>
                </a:lnTo>
                <a:lnTo>
                  <a:pt x="1036319" y="137160"/>
                </a:lnTo>
                <a:lnTo>
                  <a:pt x="1030223" y="143255"/>
                </a:lnTo>
                <a:lnTo>
                  <a:pt x="1018376" y="149179"/>
                </a:lnTo>
                <a:lnTo>
                  <a:pt x="1004315" y="175260"/>
                </a:lnTo>
                <a:lnTo>
                  <a:pt x="1075392" y="111744"/>
                </a:lnTo>
                <a:lnTo>
                  <a:pt x="1059179" y="103631"/>
                </a:lnTo>
                <a:close/>
              </a:path>
              <a:path w="1117600" h="360045">
                <a:moveTo>
                  <a:pt x="1075404" y="111744"/>
                </a:moveTo>
                <a:lnTo>
                  <a:pt x="1004315" y="175260"/>
                </a:lnTo>
                <a:lnTo>
                  <a:pt x="1049731" y="175260"/>
                </a:lnTo>
                <a:lnTo>
                  <a:pt x="1056131" y="170687"/>
                </a:lnTo>
                <a:lnTo>
                  <a:pt x="1074419" y="152400"/>
                </a:lnTo>
                <a:lnTo>
                  <a:pt x="1086374" y="133272"/>
                </a:lnTo>
                <a:lnTo>
                  <a:pt x="1076416" y="112250"/>
                </a:lnTo>
                <a:lnTo>
                  <a:pt x="1075404" y="111744"/>
                </a:lnTo>
                <a:close/>
              </a:path>
              <a:path w="1117600" h="360045">
                <a:moveTo>
                  <a:pt x="96849" y="148107"/>
                </a:moveTo>
                <a:lnTo>
                  <a:pt x="96949" y="148296"/>
                </a:lnTo>
                <a:lnTo>
                  <a:pt x="99059" y="149351"/>
                </a:lnTo>
                <a:lnTo>
                  <a:pt x="100583" y="149351"/>
                </a:lnTo>
                <a:lnTo>
                  <a:pt x="96849" y="148107"/>
                </a:lnTo>
                <a:close/>
              </a:path>
              <a:path w="1117600" h="360045">
                <a:moveTo>
                  <a:pt x="1018376" y="149179"/>
                </a:moveTo>
                <a:lnTo>
                  <a:pt x="1018031" y="149351"/>
                </a:lnTo>
                <a:lnTo>
                  <a:pt x="1018283" y="149351"/>
                </a:lnTo>
                <a:lnTo>
                  <a:pt x="1018376" y="149179"/>
                </a:lnTo>
                <a:close/>
              </a:path>
              <a:path w="1117600" h="360045">
                <a:moveTo>
                  <a:pt x="1021079" y="147827"/>
                </a:moveTo>
                <a:lnTo>
                  <a:pt x="1018672" y="148630"/>
                </a:lnTo>
                <a:lnTo>
                  <a:pt x="1018376" y="149179"/>
                </a:lnTo>
                <a:lnTo>
                  <a:pt x="1021079" y="147827"/>
                </a:lnTo>
                <a:close/>
              </a:path>
              <a:path w="1117600" h="360045">
                <a:moveTo>
                  <a:pt x="1098803" y="0"/>
                </a:moveTo>
                <a:lnTo>
                  <a:pt x="1018672" y="148630"/>
                </a:lnTo>
                <a:lnTo>
                  <a:pt x="1021079" y="147827"/>
                </a:lnTo>
                <a:lnTo>
                  <a:pt x="1030223" y="143255"/>
                </a:lnTo>
                <a:lnTo>
                  <a:pt x="1036319" y="137160"/>
                </a:lnTo>
                <a:lnTo>
                  <a:pt x="1048511" y="121919"/>
                </a:lnTo>
                <a:lnTo>
                  <a:pt x="1054607" y="111251"/>
                </a:lnTo>
                <a:lnTo>
                  <a:pt x="1059179" y="103631"/>
                </a:lnTo>
                <a:lnTo>
                  <a:pt x="1108370" y="103631"/>
                </a:lnTo>
                <a:lnTo>
                  <a:pt x="1098803" y="0"/>
                </a:lnTo>
                <a:close/>
              </a:path>
              <a:path w="1117600" h="360045">
                <a:moveTo>
                  <a:pt x="96012" y="147827"/>
                </a:moveTo>
                <a:lnTo>
                  <a:pt x="96949" y="148296"/>
                </a:lnTo>
                <a:lnTo>
                  <a:pt x="96849" y="148107"/>
                </a:lnTo>
                <a:lnTo>
                  <a:pt x="96012" y="147827"/>
                </a:lnTo>
                <a:close/>
              </a:path>
              <a:path w="1117600" h="360045">
                <a:moveTo>
                  <a:pt x="73258" y="103631"/>
                </a:moveTo>
                <a:lnTo>
                  <a:pt x="57912" y="103631"/>
                </a:lnTo>
                <a:lnTo>
                  <a:pt x="60959" y="111251"/>
                </a:lnTo>
                <a:lnTo>
                  <a:pt x="67055" y="120395"/>
                </a:lnTo>
                <a:lnTo>
                  <a:pt x="79247" y="135636"/>
                </a:lnTo>
                <a:lnTo>
                  <a:pt x="83819" y="141731"/>
                </a:lnTo>
                <a:lnTo>
                  <a:pt x="96012" y="147827"/>
                </a:lnTo>
                <a:lnTo>
                  <a:pt x="96849" y="148107"/>
                </a:lnTo>
                <a:lnTo>
                  <a:pt x="73258" y="103631"/>
                </a:lnTo>
                <a:close/>
              </a:path>
              <a:path w="1117600" h="360045">
                <a:moveTo>
                  <a:pt x="1076416" y="112250"/>
                </a:moveTo>
                <a:lnTo>
                  <a:pt x="1086374" y="133272"/>
                </a:lnTo>
                <a:lnTo>
                  <a:pt x="1089659" y="128015"/>
                </a:lnTo>
                <a:lnTo>
                  <a:pt x="1092707" y="120395"/>
                </a:lnTo>
                <a:lnTo>
                  <a:pt x="1076416" y="112250"/>
                </a:lnTo>
                <a:close/>
              </a:path>
              <a:path w="1117600" h="360045">
                <a:moveTo>
                  <a:pt x="40675" y="112250"/>
                </a:moveTo>
                <a:lnTo>
                  <a:pt x="24383" y="120395"/>
                </a:lnTo>
                <a:lnTo>
                  <a:pt x="28955" y="129539"/>
                </a:lnTo>
                <a:lnTo>
                  <a:pt x="30963" y="132752"/>
                </a:lnTo>
                <a:lnTo>
                  <a:pt x="40675" y="112250"/>
                </a:lnTo>
                <a:close/>
              </a:path>
              <a:path w="1117600" h="360045">
                <a:moveTo>
                  <a:pt x="42671" y="111251"/>
                </a:moveTo>
                <a:lnTo>
                  <a:pt x="41147" y="111251"/>
                </a:lnTo>
                <a:lnTo>
                  <a:pt x="41687" y="111744"/>
                </a:lnTo>
                <a:lnTo>
                  <a:pt x="42671" y="111251"/>
                </a:lnTo>
                <a:close/>
              </a:path>
              <a:path w="1117600" h="360045">
                <a:moveTo>
                  <a:pt x="1108370" y="103631"/>
                </a:moveTo>
                <a:lnTo>
                  <a:pt x="1059179" y="103631"/>
                </a:lnTo>
                <a:lnTo>
                  <a:pt x="1075404" y="111744"/>
                </a:lnTo>
                <a:lnTo>
                  <a:pt x="1075943" y="111251"/>
                </a:lnTo>
                <a:lnTo>
                  <a:pt x="1109073" y="111251"/>
                </a:lnTo>
                <a:lnTo>
                  <a:pt x="1108370" y="103631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12196" y="3020975"/>
            <a:ext cx="597292" cy="326489"/>
          </a:xfrm>
          <a:custGeom>
            <a:avLst/>
            <a:gdLst/>
            <a:ahLst/>
            <a:cxnLst/>
            <a:rect l="l" t="t" r="r" b="b"/>
            <a:pathLst>
              <a:path w="698500" h="360045">
                <a:moveTo>
                  <a:pt x="348710" y="205993"/>
                </a:moveTo>
                <a:lnTo>
                  <a:pt x="345947" y="213360"/>
                </a:lnTo>
                <a:lnTo>
                  <a:pt x="342899" y="227075"/>
                </a:lnTo>
                <a:lnTo>
                  <a:pt x="338327" y="240791"/>
                </a:lnTo>
                <a:lnTo>
                  <a:pt x="336803" y="256031"/>
                </a:lnTo>
                <a:lnTo>
                  <a:pt x="333755" y="271271"/>
                </a:lnTo>
                <a:lnTo>
                  <a:pt x="330707" y="304800"/>
                </a:lnTo>
                <a:lnTo>
                  <a:pt x="329183" y="323088"/>
                </a:lnTo>
                <a:lnTo>
                  <a:pt x="329183" y="341375"/>
                </a:lnTo>
                <a:lnTo>
                  <a:pt x="330779" y="348734"/>
                </a:lnTo>
                <a:lnTo>
                  <a:pt x="335089" y="354520"/>
                </a:lnTo>
                <a:lnTo>
                  <a:pt x="341399" y="358306"/>
                </a:lnTo>
                <a:lnTo>
                  <a:pt x="348995" y="359663"/>
                </a:lnTo>
                <a:lnTo>
                  <a:pt x="356354" y="358306"/>
                </a:lnTo>
                <a:lnTo>
                  <a:pt x="362140" y="354520"/>
                </a:lnTo>
                <a:lnTo>
                  <a:pt x="365926" y="348734"/>
                </a:lnTo>
                <a:lnTo>
                  <a:pt x="367283" y="341375"/>
                </a:lnTo>
                <a:lnTo>
                  <a:pt x="367156" y="304800"/>
                </a:lnTo>
                <a:lnTo>
                  <a:pt x="365759" y="288036"/>
                </a:lnTo>
                <a:lnTo>
                  <a:pt x="362711" y="272795"/>
                </a:lnTo>
                <a:lnTo>
                  <a:pt x="361187" y="256031"/>
                </a:lnTo>
                <a:lnTo>
                  <a:pt x="352043" y="214883"/>
                </a:lnTo>
                <a:lnTo>
                  <a:pt x="348710" y="205993"/>
                </a:lnTo>
                <a:close/>
              </a:path>
              <a:path w="698500" h="360045">
                <a:moveTo>
                  <a:pt x="596974" y="150960"/>
                </a:moveTo>
                <a:lnTo>
                  <a:pt x="397510" y="150960"/>
                </a:lnTo>
                <a:lnTo>
                  <a:pt x="393191" y="152400"/>
                </a:lnTo>
                <a:lnTo>
                  <a:pt x="388619" y="152400"/>
                </a:lnTo>
                <a:lnTo>
                  <a:pt x="387095" y="153924"/>
                </a:lnTo>
                <a:lnTo>
                  <a:pt x="382523" y="156971"/>
                </a:lnTo>
                <a:lnTo>
                  <a:pt x="380999" y="156971"/>
                </a:lnTo>
                <a:lnTo>
                  <a:pt x="379475" y="158495"/>
                </a:lnTo>
                <a:lnTo>
                  <a:pt x="377951" y="158495"/>
                </a:lnTo>
                <a:lnTo>
                  <a:pt x="365759" y="170687"/>
                </a:lnTo>
                <a:lnTo>
                  <a:pt x="359663" y="179831"/>
                </a:lnTo>
                <a:lnTo>
                  <a:pt x="350519" y="201167"/>
                </a:lnTo>
                <a:lnTo>
                  <a:pt x="348710" y="205993"/>
                </a:lnTo>
                <a:lnTo>
                  <a:pt x="352043" y="214883"/>
                </a:lnTo>
                <a:lnTo>
                  <a:pt x="361187" y="256031"/>
                </a:lnTo>
                <a:lnTo>
                  <a:pt x="362711" y="272795"/>
                </a:lnTo>
                <a:lnTo>
                  <a:pt x="365759" y="288036"/>
                </a:lnTo>
                <a:lnTo>
                  <a:pt x="367156" y="304800"/>
                </a:lnTo>
                <a:lnTo>
                  <a:pt x="367283" y="324612"/>
                </a:lnTo>
                <a:lnTo>
                  <a:pt x="368807" y="307848"/>
                </a:lnTo>
                <a:lnTo>
                  <a:pt x="371855" y="277367"/>
                </a:lnTo>
                <a:lnTo>
                  <a:pt x="382523" y="225551"/>
                </a:lnTo>
                <a:lnTo>
                  <a:pt x="398144" y="192024"/>
                </a:lnTo>
                <a:lnTo>
                  <a:pt x="397763" y="192024"/>
                </a:lnTo>
                <a:lnTo>
                  <a:pt x="399287" y="190500"/>
                </a:lnTo>
                <a:lnTo>
                  <a:pt x="399573" y="190309"/>
                </a:lnTo>
                <a:lnTo>
                  <a:pt x="400049" y="189738"/>
                </a:lnTo>
                <a:lnTo>
                  <a:pt x="402335" y="187451"/>
                </a:lnTo>
                <a:lnTo>
                  <a:pt x="621791" y="187451"/>
                </a:lnTo>
                <a:lnTo>
                  <a:pt x="624839" y="185927"/>
                </a:lnTo>
                <a:lnTo>
                  <a:pt x="629411" y="184403"/>
                </a:lnTo>
                <a:lnTo>
                  <a:pt x="630935" y="182879"/>
                </a:lnTo>
                <a:lnTo>
                  <a:pt x="632459" y="182879"/>
                </a:lnTo>
                <a:lnTo>
                  <a:pt x="633983" y="181355"/>
                </a:lnTo>
                <a:lnTo>
                  <a:pt x="583691" y="181355"/>
                </a:lnTo>
                <a:lnTo>
                  <a:pt x="596974" y="150960"/>
                </a:lnTo>
                <a:close/>
              </a:path>
              <a:path w="698500" h="360045">
                <a:moveTo>
                  <a:pt x="297180" y="190500"/>
                </a:moveTo>
                <a:lnTo>
                  <a:pt x="300227" y="193548"/>
                </a:lnTo>
                <a:lnTo>
                  <a:pt x="304800" y="199643"/>
                </a:lnTo>
                <a:lnTo>
                  <a:pt x="310895" y="214883"/>
                </a:lnTo>
                <a:lnTo>
                  <a:pt x="315467" y="225551"/>
                </a:lnTo>
                <a:lnTo>
                  <a:pt x="318515" y="236219"/>
                </a:lnTo>
                <a:lnTo>
                  <a:pt x="321563" y="248412"/>
                </a:lnTo>
                <a:lnTo>
                  <a:pt x="323087" y="262127"/>
                </a:lnTo>
                <a:lnTo>
                  <a:pt x="326135" y="275843"/>
                </a:lnTo>
                <a:lnTo>
                  <a:pt x="327659" y="291083"/>
                </a:lnTo>
                <a:lnTo>
                  <a:pt x="329183" y="307848"/>
                </a:lnTo>
                <a:lnTo>
                  <a:pt x="329183" y="323088"/>
                </a:lnTo>
                <a:lnTo>
                  <a:pt x="330453" y="307848"/>
                </a:lnTo>
                <a:lnTo>
                  <a:pt x="333755" y="271271"/>
                </a:lnTo>
                <a:lnTo>
                  <a:pt x="336803" y="256031"/>
                </a:lnTo>
                <a:lnTo>
                  <a:pt x="338327" y="240791"/>
                </a:lnTo>
                <a:lnTo>
                  <a:pt x="342899" y="227075"/>
                </a:lnTo>
                <a:lnTo>
                  <a:pt x="345947" y="213360"/>
                </a:lnTo>
                <a:lnTo>
                  <a:pt x="348710" y="205993"/>
                </a:lnTo>
                <a:lnTo>
                  <a:pt x="347471" y="202691"/>
                </a:lnTo>
                <a:lnTo>
                  <a:pt x="342899" y="192024"/>
                </a:lnTo>
                <a:lnTo>
                  <a:pt x="300227" y="192024"/>
                </a:lnTo>
                <a:lnTo>
                  <a:pt x="297180" y="190500"/>
                </a:lnTo>
                <a:close/>
              </a:path>
              <a:path w="698500" h="360045">
                <a:moveTo>
                  <a:pt x="33527" y="0"/>
                </a:moveTo>
                <a:lnTo>
                  <a:pt x="0" y="195071"/>
                </a:lnTo>
                <a:lnTo>
                  <a:pt x="34238" y="135430"/>
                </a:lnTo>
                <a:lnTo>
                  <a:pt x="32003" y="126491"/>
                </a:lnTo>
                <a:lnTo>
                  <a:pt x="28956" y="118871"/>
                </a:lnTo>
                <a:lnTo>
                  <a:pt x="46698" y="113697"/>
                </a:lnTo>
                <a:lnTo>
                  <a:pt x="47244" y="112775"/>
                </a:lnTo>
                <a:lnTo>
                  <a:pt x="49856" y="112775"/>
                </a:lnTo>
                <a:lnTo>
                  <a:pt x="65532" y="108203"/>
                </a:lnTo>
                <a:lnTo>
                  <a:pt x="80810" y="108203"/>
                </a:lnTo>
                <a:lnTo>
                  <a:pt x="33527" y="0"/>
                </a:lnTo>
                <a:close/>
              </a:path>
              <a:path w="698500" h="360045">
                <a:moveTo>
                  <a:pt x="683204" y="112775"/>
                </a:moveTo>
                <a:lnTo>
                  <a:pt x="649223" y="112775"/>
                </a:lnTo>
                <a:lnTo>
                  <a:pt x="649769" y="113697"/>
                </a:lnTo>
                <a:lnTo>
                  <a:pt x="667511" y="118871"/>
                </a:lnTo>
                <a:lnTo>
                  <a:pt x="665987" y="124967"/>
                </a:lnTo>
                <a:lnTo>
                  <a:pt x="662291" y="134826"/>
                </a:lnTo>
                <a:lnTo>
                  <a:pt x="697991" y="195071"/>
                </a:lnTo>
                <a:lnTo>
                  <a:pt x="683478" y="114300"/>
                </a:lnTo>
                <a:lnTo>
                  <a:pt x="683369" y="113697"/>
                </a:lnTo>
                <a:lnTo>
                  <a:pt x="683311" y="113371"/>
                </a:lnTo>
                <a:lnTo>
                  <a:pt x="683204" y="112775"/>
                </a:lnTo>
                <a:close/>
              </a:path>
              <a:path w="698500" h="360045">
                <a:moveTo>
                  <a:pt x="297942" y="190309"/>
                </a:moveTo>
                <a:lnTo>
                  <a:pt x="300227" y="192024"/>
                </a:lnTo>
                <a:lnTo>
                  <a:pt x="342899" y="192024"/>
                </a:lnTo>
                <a:lnTo>
                  <a:pt x="342246" y="190500"/>
                </a:lnTo>
                <a:lnTo>
                  <a:pt x="298703" y="190500"/>
                </a:lnTo>
                <a:lnTo>
                  <a:pt x="297942" y="190309"/>
                </a:lnTo>
                <a:close/>
              </a:path>
              <a:path w="698500" h="360045">
                <a:moveTo>
                  <a:pt x="399287" y="190500"/>
                </a:moveTo>
                <a:lnTo>
                  <a:pt x="397763" y="192024"/>
                </a:lnTo>
                <a:lnTo>
                  <a:pt x="398144" y="192024"/>
                </a:lnTo>
                <a:lnTo>
                  <a:pt x="399287" y="190500"/>
                </a:lnTo>
                <a:close/>
              </a:path>
              <a:path w="698500" h="360045">
                <a:moveTo>
                  <a:pt x="297180" y="189738"/>
                </a:moveTo>
                <a:lnTo>
                  <a:pt x="297942" y="190309"/>
                </a:lnTo>
                <a:lnTo>
                  <a:pt x="298703" y="190500"/>
                </a:lnTo>
                <a:lnTo>
                  <a:pt x="298418" y="190309"/>
                </a:lnTo>
                <a:lnTo>
                  <a:pt x="297180" y="189738"/>
                </a:lnTo>
                <a:close/>
              </a:path>
              <a:path w="698500" h="360045">
                <a:moveTo>
                  <a:pt x="47813" y="113371"/>
                </a:moveTo>
                <a:lnTo>
                  <a:pt x="46715" y="113697"/>
                </a:lnTo>
                <a:lnTo>
                  <a:pt x="34238" y="135430"/>
                </a:lnTo>
                <a:lnTo>
                  <a:pt x="35051" y="138683"/>
                </a:lnTo>
                <a:lnTo>
                  <a:pt x="39624" y="149351"/>
                </a:lnTo>
                <a:lnTo>
                  <a:pt x="45720" y="160019"/>
                </a:lnTo>
                <a:lnTo>
                  <a:pt x="51816" y="169163"/>
                </a:lnTo>
                <a:lnTo>
                  <a:pt x="56388" y="175260"/>
                </a:lnTo>
                <a:lnTo>
                  <a:pt x="57912" y="175260"/>
                </a:lnTo>
                <a:lnTo>
                  <a:pt x="57912" y="176783"/>
                </a:lnTo>
                <a:lnTo>
                  <a:pt x="64008" y="181355"/>
                </a:lnTo>
                <a:lnTo>
                  <a:pt x="67056" y="184403"/>
                </a:lnTo>
                <a:lnTo>
                  <a:pt x="73151" y="185927"/>
                </a:lnTo>
                <a:lnTo>
                  <a:pt x="74675" y="187451"/>
                </a:lnTo>
                <a:lnTo>
                  <a:pt x="294132" y="187451"/>
                </a:lnTo>
                <a:lnTo>
                  <a:pt x="297561" y="189738"/>
                </a:lnTo>
                <a:lnTo>
                  <a:pt x="298323" y="190309"/>
                </a:lnTo>
                <a:lnTo>
                  <a:pt x="298703" y="190500"/>
                </a:lnTo>
                <a:lnTo>
                  <a:pt x="342246" y="190500"/>
                </a:lnTo>
                <a:lnTo>
                  <a:pt x="338327" y="181355"/>
                </a:lnTo>
                <a:lnTo>
                  <a:pt x="112775" y="181355"/>
                </a:lnTo>
                <a:lnTo>
                  <a:pt x="47813" y="113371"/>
                </a:lnTo>
                <a:close/>
              </a:path>
              <a:path w="698500" h="360045">
                <a:moveTo>
                  <a:pt x="618743" y="187451"/>
                </a:moveTo>
                <a:lnTo>
                  <a:pt x="403859" y="187451"/>
                </a:lnTo>
                <a:lnTo>
                  <a:pt x="400430" y="189738"/>
                </a:lnTo>
                <a:lnTo>
                  <a:pt x="399478" y="190309"/>
                </a:lnTo>
                <a:lnTo>
                  <a:pt x="399287" y="190500"/>
                </a:lnTo>
                <a:lnTo>
                  <a:pt x="403859" y="188975"/>
                </a:lnTo>
                <a:lnTo>
                  <a:pt x="614171" y="188975"/>
                </a:lnTo>
                <a:lnTo>
                  <a:pt x="618743" y="187451"/>
                </a:lnTo>
                <a:close/>
              </a:path>
              <a:path w="698500" h="360045">
                <a:moveTo>
                  <a:pt x="292608" y="187451"/>
                </a:moveTo>
                <a:lnTo>
                  <a:pt x="77724" y="187451"/>
                </a:lnTo>
                <a:lnTo>
                  <a:pt x="83820" y="188975"/>
                </a:lnTo>
                <a:lnTo>
                  <a:pt x="292608" y="188975"/>
                </a:lnTo>
                <a:lnTo>
                  <a:pt x="297942" y="190309"/>
                </a:lnTo>
                <a:lnTo>
                  <a:pt x="297180" y="189738"/>
                </a:lnTo>
                <a:lnTo>
                  <a:pt x="292608" y="187451"/>
                </a:lnTo>
                <a:close/>
              </a:path>
              <a:path w="698500" h="360045">
                <a:moveTo>
                  <a:pt x="294132" y="187451"/>
                </a:moveTo>
                <a:lnTo>
                  <a:pt x="297180" y="189738"/>
                </a:lnTo>
                <a:lnTo>
                  <a:pt x="298323" y="190309"/>
                </a:lnTo>
                <a:lnTo>
                  <a:pt x="297561" y="189738"/>
                </a:lnTo>
                <a:lnTo>
                  <a:pt x="294132" y="187451"/>
                </a:lnTo>
                <a:close/>
              </a:path>
              <a:path w="698500" h="360045">
                <a:moveTo>
                  <a:pt x="403859" y="187451"/>
                </a:moveTo>
                <a:lnTo>
                  <a:pt x="402335" y="187451"/>
                </a:lnTo>
                <a:lnTo>
                  <a:pt x="399478" y="190309"/>
                </a:lnTo>
                <a:lnTo>
                  <a:pt x="400430" y="189738"/>
                </a:lnTo>
                <a:lnTo>
                  <a:pt x="403859" y="187451"/>
                </a:lnTo>
                <a:close/>
              </a:path>
              <a:path w="698500" h="360045">
                <a:moveTo>
                  <a:pt x="294132" y="187451"/>
                </a:moveTo>
                <a:lnTo>
                  <a:pt x="292608" y="187451"/>
                </a:lnTo>
                <a:lnTo>
                  <a:pt x="297180" y="189738"/>
                </a:lnTo>
                <a:lnTo>
                  <a:pt x="294132" y="187451"/>
                </a:lnTo>
                <a:close/>
              </a:path>
              <a:path w="698500" h="360045">
                <a:moveTo>
                  <a:pt x="65532" y="108203"/>
                </a:moveTo>
                <a:lnTo>
                  <a:pt x="47813" y="113371"/>
                </a:lnTo>
                <a:lnTo>
                  <a:pt x="112775" y="181355"/>
                </a:lnTo>
                <a:lnTo>
                  <a:pt x="100122" y="152400"/>
                </a:lnTo>
                <a:lnTo>
                  <a:pt x="88392" y="152400"/>
                </a:lnTo>
                <a:lnTo>
                  <a:pt x="87629" y="151891"/>
                </a:lnTo>
                <a:lnTo>
                  <a:pt x="87883" y="151891"/>
                </a:lnTo>
                <a:lnTo>
                  <a:pt x="84158" y="150960"/>
                </a:lnTo>
                <a:lnTo>
                  <a:pt x="86232" y="150960"/>
                </a:lnTo>
                <a:lnTo>
                  <a:pt x="83820" y="149351"/>
                </a:lnTo>
                <a:lnTo>
                  <a:pt x="85344" y="149351"/>
                </a:lnTo>
                <a:lnTo>
                  <a:pt x="80772" y="144779"/>
                </a:lnTo>
                <a:lnTo>
                  <a:pt x="74675" y="132587"/>
                </a:lnTo>
                <a:lnTo>
                  <a:pt x="71627" y="123443"/>
                </a:lnTo>
                <a:lnTo>
                  <a:pt x="67056" y="114300"/>
                </a:lnTo>
                <a:lnTo>
                  <a:pt x="65532" y="108203"/>
                </a:lnTo>
                <a:close/>
              </a:path>
              <a:path w="698500" h="360045">
                <a:moveTo>
                  <a:pt x="299042" y="150960"/>
                </a:moveTo>
                <a:lnTo>
                  <a:pt x="99493" y="150960"/>
                </a:lnTo>
                <a:lnTo>
                  <a:pt x="112775" y="181355"/>
                </a:lnTo>
                <a:lnTo>
                  <a:pt x="338327" y="181355"/>
                </a:lnTo>
                <a:lnTo>
                  <a:pt x="326135" y="166115"/>
                </a:lnTo>
                <a:lnTo>
                  <a:pt x="326135" y="164591"/>
                </a:lnTo>
                <a:lnTo>
                  <a:pt x="324611" y="164591"/>
                </a:lnTo>
                <a:lnTo>
                  <a:pt x="324611" y="163067"/>
                </a:lnTo>
                <a:lnTo>
                  <a:pt x="318515" y="158495"/>
                </a:lnTo>
                <a:lnTo>
                  <a:pt x="316991" y="156971"/>
                </a:lnTo>
                <a:lnTo>
                  <a:pt x="315467" y="156971"/>
                </a:lnTo>
                <a:lnTo>
                  <a:pt x="309371" y="153924"/>
                </a:lnTo>
                <a:lnTo>
                  <a:pt x="307847" y="152400"/>
                </a:lnTo>
                <a:lnTo>
                  <a:pt x="304800" y="152400"/>
                </a:lnTo>
                <a:lnTo>
                  <a:pt x="299042" y="150960"/>
                </a:lnTo>
                <a:close/>
              </a:path>
              <a:path w="698500" h="360045">
                <a:moveTo>
                  <a:pt x="662939" y="0"/>
                </a:moveTo>
                <a:lnTo>
                  <a:pt x="583691" y="181355"/>
                </a:lnTo>
                <a:lnTo>
                  <a:pt x="611361" y="152400"/>
                </a:lnTo>
                <a:lnTo>
                  <a:pt x="608075" y="152400"/>
                </a:lnTo>
                <a:lnTo>
                  <a:pt x="608837" y="151891"/>
                </a:lnTo>
                <a:lnTo>
                  <a:pt x="609995" y="150960"/>
                </a:lnTo>
                <a:lnTo>
                  <a:pt x="612139" y="149351"/>
                </a:lnTo>
                <a:lnTo>
                  <a:pt x="614171" y="146303"/>
                </a:lnTo>
                <a:lnTo>
                  <a:pt x="618743" y="140207"/>
                </a:lnTo>
                <a:lnTo>
                  <a:pt x="626363" y="124967"/>
                </a:lnTo>
                <a:lnTo>
                  <a:pt x="629411" y="115824"/>
                </a:lnTo>
                <a:lnTo>
                  <a:pt x="630935" y="108203"/>
                </a:lnTo>
                <a:lnTo>
                  <a:pt x="682382" y="108203"/>
                </a:lnTo>
                <a:lnTo>
                  <a:pt x="662939" y="0"/>
                </a:lnTo>
                <a:close/>
              </a:path>
              <a:path w="698500" h="360045">
                <a:moveTo>
                  <a:pt x="648654" y="113371"/>
                </a:moveTo>
                <a:lnTo>
                  <a:pt x="583691" y="181355"/>
                </a:lnTo>
                <a:lnTo>
                  <a:pt x="633983" y="181355"/>
                </a:lnTo>
                <a:lnTo>
                  <a:pt x="661415" y="137160"/>
                </a:lnTo>
                <a:lnTo>
                  <a:pt x="662291" y="134826"/>
                </a:lnTo>
                <a:lnTo>
                  <a:pt x="649769" y="113697"/>
                </a:lnTo>
                <a:lnTo>
                  <a:pt x="648654" y="113371"/>
                </a:lnTo>
                <a:close/>
              </a:path>
              <a:path w="698500" h="360045">
                <a:moveTo>
                  <a:pt x="83820" y="149351"/>
                </a:moveTo>
                <a:lnTo>
                  <a:pt x="88392" y="152400"/>
                </a:lnTo>
                <a:lnTo>
                  <a:pt x="86952" y="150960"/>
                </a:lnTo>
                <a:lnTo>
                  <a:pt x="85039" y="149961"/>
                </a:lnTo>
                <a:lnTo>
                  <a:pt x="83820" y="149351"/>
                </a:lnTo>
                <a:close/>
              </a:path>
              <a:path w="698500" h="360045">
                <a:moveTo>
                  <a:pt x="87884" y="151891"/>
                </a:moveTo>
                <a:lnTo>
                  <a:pt x="88392" y="152400"/>
                </a:lnTo>
                <a:lnTo>
                  <a:pt x="89916" y="152400"/>
                </a:lnTo>
                <a:lnTo>
                  <a:pt x="87884" y="151891"/>
                </a:lnTo>
                <a:close/>
              </a:path>
              <a:path w="698500" h="360045">
                <a:moveTo>
                  <a:pt x="87037" y="150960"/>
                </a:moveTo>
                <a:lnTo>
                  <a:pt x="87884" y="151891"/>
                </a:lnTo>
                <a:lnTo>
                  <a:pt x="89916" y="152400"/>
                </a:lnTo>
                <a:lnTo>
                  <a:pt x="87037" y="150960"/>
                </a:lnTo>
                <a:close/>
              </a:path>
              <a:path w="698500" h="360045">
                <a:moveTo>
                  <a:pt x="80810" y="108203"/>
                </a:moveTo>
                <a:lnTo>
                  <a:pt x="65532" y="108203"/>
                </a:lnTo>
                <a:lnTo>
                  <a:pt x="67056" y="114300"/>
                </a:lnTo>
                <a:lnTo>
                  <a:pt x="71627" y="123443"/>
                </a:lnTo>
                <a:lnTo>
                  <a:pt x="74675" y="132587"/>
                </a:lnTo>
                <a:lnTo>
                  <a:pt x="80772" y="144779"/>
                </a:lnTo>
                <a:lnTo>
                  <a:pt x="85953" y="149961"/>
                </a:lnTo>
                <a:lnTo>
                  <a:pt x="87037" y="150960"/>
                </a:lnTo>
                <a:lnTo>
                  <a:pt x="89916" y="152400"/>
                </a:lnTo>
                <a:lnTo>
                  <a:pt x="100122" y="152400"/>
                </a:lnTo>
                <a:lnTo>
                  <a:pt x="80810" y="108203"/>
                </a:lnTo>
                <a:close/>
              </a:path>
              <a:path w="698500" h="360045">
                <a:moveTo>
                  <a:pt x="615729" y="147827"/>
                </a:moveTo>
                <a:lnTo>
                  <a:pt x="614171" y="147827"/>
                </a:lnTo>
                <a:lnTo>
                  <a:pt x="611039" y="150960"/>
                </a:lnTo>
                <a:lnTo>
                  <a:pt x="610235" y="150960"/>
                </a:lnTo>
                <a:lnTo>
                  <a:pt x="608753" y="151891"/>
                </a:lnTo>
                <a:lnTo>
                  <a:pt x="608075" y="152400"/>
                </a:lnTo>
                <a:lnTo>
                  <a:pt x="612736" y="150960"/>
                </a:lnTo>
                <a:lnTo>
                  <a:pt x="611067" y="150960"/>
                </a:lnTo>
                <a:lnTo>
                  <a:pt x="611733" y="149961"/>
                </a:lnTo>
                <a:lnTo>
                  <a:pt x="613691" y="149961"/>
                </a:lnTo>
                <a:lnTo>
                  <a:pt x="615729" y="147827"/>
                </a:lnTo>
                <a:close/>
              </a:path>
              <a:path w="698500" h="360045">
                <a:moveTo>
                  <a:pt x="612736" y="150960"/>
                </a:moveTo>
                <a:lnTo>
                  <a:pt x="608075" y="152400"/>
                </a:lnTo>
                <a:lnTo>
                  <a:pt x="611361" y="152400"/>
                </a:lnTo>
                <a:lnTo>
                  <a:pt x="612736" y="150960"/>
                </a:lnTo>
                <a:close/>
              </a:path>
              <a:path w="698500" h="360045">
                <a:moveTo>
                  <a:pt x="86232" y="150960"/>
                </a:moveTo>
                <a:lnTo>
                  <a:pt x="84158" y="150960"/>
                </a:lnTo>
                <a:lnTo>
                  <a:pt x="87883" y="151891"/>
                </a:lnTo>
                <a:lnTo>
                  <a:pt x="87629" y="151891"/>
                </a:lnTo>
                <a:lnTo>
                  <a:pt x="86232" y="150960"/>
                </a:lnTo>
                <a:close/>
              </a:path>
              <a:path w="698500" h="360045">
                <a:moveTo>
                  <a:pt x="612139" y="149351"/>
                </a:moveTo>
                <a:lnTo>
                  <a:pt x="608753" y="151891"/>
                </a:lnTo>
                <a:lnTo>
                  <a:pt x="610235" y="150960"/>
                </a:lnTo>
                <a:lnTo>
                  <a:pt x="611733" y="149961"/>
                </a:lnTo>
                <a:lnTo>
                  <a:pt x="612139" y="149351"/>
                </a:lnTo>
                <a:close/>
              </a:path>
              <a:path w="698500" h="360045">
                <a:moveTo>
                  <a:pt x="85344" y="149351"/>
                </a:moveTo>
                <a:lnTo>
                  <a:pt x="83820" y="149351"/>
                </a:lnTo>
                <a:lnTo>
                  <a:pt x="87037" y="150960"/>
                </a:lnTo>
                <a:lnTo>
                  <a:pt x="85953" y="149961"/>
                </a:lnTo>
                <a:lnTo>
                  <a:pt x="85344" y="149351"/>
                </a:lnTo>
                <a:close/>
              </a:path>
              <a:path w="698500" h="360045">
                <a:moveTo>
                  <a:pt x="612647" y="149351"/>
                </a:moveTo>
                <a:lnTo>
                  <a:pt x="611733" y="149961"/>
                </a:lnTo>
                <a:lnTo>
                  <a:pt x="611067" y="150960"/>
                </a:lnTo>
                <a:lnTo>
                  <a:pt x="612647" y="149351"/>
                </a:lnTo>
                <a:close/>
              </a:path>
              <a:path w="698500" h="360045">
                <a:moveTo>
                  <a:pt x="614171" y="147827"/>
                </a:moveTo>
                <a:lnTo>
                  <a:pt x="612139" y="149351"/>
                </a:lnTo>
                <a:lnTo>
                  <a:pt x="611733" y="149961"/>
                </a:lnTo>
                <a:lnTo>
                  <a:pt x="612647" y="149351"/>
                </a:lnTo>
                <a:lnTo>
                  <a:pt x="614171" y="147827"/>
                </a:lnTo>
                <a:close/>
              </a:path>
              <a:path w="698500" h="360045">
                <a:moveTo>
                  <a:pt x="630935" y="108203"/>
                </a:moveTo>
                <a:lnTo>
                  <a:pt x="629411" y="115824"/>
                </a:lnTo>
                <a:lnTo>
                  <a:pt x="626363" y="124967"/>
                </a:lnTo>
                <a:lnTo>
                  <a:pt x="618743" y="140207"/>
                </a:lnTo>
                <a:lnTo>
                  <a:pt x="614171" y="146303"/>
                </a:lnTo>
                <a:lnTo>
                  <a:pt x="612139" y="149351"/>
                </a:lnTo>
                <a:lnTo>
                  <a:pt x="614171" y="147827"/>
                </a:lnTo>
                <a:lnTo>
                  <a:pt x="615729" y="147827"/>
                </a:lnTo>
                <a:lnTo>
                  <a:pt x="648654" y="113371"/>
                </a:lnTo>
                <a:lnTo>
                  <a:pt x="630935" y="108203"/>
                </a:lnTo>
                <a:close/>
              </a:path>
              <a:path w="698500" h="360045">
                <a:moveTo>
                  <a:pt x="46715" y="113697"/>
                </a:moveTo>
                <a:lnTo>
                  <a:pt x="28956" y="118871"/>
                </a:lnTo>
                <a:lnTo>
                  <a:pt x="32003" y="126491"/>
                </a:lnTo>
                <a:lnTo>
                  <a:pt x="34238" y="135430"/>
                </a:lnTo>
                <a:lnTo>
                  <a:pt x="46715" y="113697"/>
                </a:lnTo>
                <a:close/>
              </a:path>
              <a:path w="698500" h="360045">
                <a:moveTo>
                  <a:pt x="649769" y="113697"/>
                </a:moveTo>
                <a:lnTo>
                  <a:pt x="662291" y="134826"/>
                </a:lnTo>
                <a:lnTo>
                  <a:pt x="665987" y="124967"/>
                </a:lnTo>
                <a:lnTo>
                  <a:pt x="667511" y="118871"/>
                </a:lnTo>
                <a:lnTo>
                  <a:pt x="649769" y="113697"/>
                </a:lnTo>
                <a:close/>
              </a:path>
              <a:path w="698500" h="360045">
                <a:moveTo>
                  <a:pt x="49856" y="112775"/>
                </a:moveTo>
                <a:lnTo>
                  <a:pt x="47244" y="112775"/>
                </a:lnTo>
                <a:lnTo>
                  <a:pt x="47813" y="113371"/>
                </a:lnTo>
                <a:lnTo>
                  <a:pt x="49856" y="112775"/>
                </a:lnTo>
                <a:close/>
              </a:path>
              <a:path w="698500" h="360045">
                <a:moveTo>
                  <a:pt x="682382" y="108203"/>
                </a:moveTo>
                <a:lnTo>
                  <a:pt x="630935" y="108203"/>
                </a:lnTo>
                <a:lnTo>
                  <a:pt x="648654" y="113371"/>
                </a:lnTo>
                <a:lnTo>
                  <a:pt x="649223" y="112775"/>
                </a:lnTo>
                <a:lnTo>
                  <a:pt x="683204" y="112775"/>
                </a:lnTo>
                <a:lnTo>
                  <a:pt x="682382" y="108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82299" y="3412070"/>
            <a:ext cx="851413" cy="343188"/>
          </a:xfrm>
          <a:custGeom>
            <a:avLst/>
            <a:gdLst/>
            <a:ahLst/>
            <a:cxnLst/>
            <a:rect l="l" t="t" r="r" b="b"/>
            <a:pathLst>
              <a:path w="995679" h="378460">
                <a:moveTo>
                  <a:pt x="856810" y="347832"/>
                </a:moveTo>
                <a:lnTo>
                  <a:pt x="797051" y="365760"/>
                </a:lnTo>
                <a:lnTo>
                  <a:pt x="995171" y="377951"/>
                </a:lnTo>
                <a:lnTo>
                  <a:pt x="966450" y="356615"/>
                </a:lnTo>
                <a:lnTo>
                  <a:pt x="880871" y="356615"/>
                </a:lnTo>
                <a:lnTo>
                  <a:pt x="856810" y="347832"/>
                </a:lnTo>
                <a:close/>
              </a:path>
              <a:path w="995679" h="378460">
                <a:moveTo>
                  <a:pt x="887966" y="338485"/>
                </a:moveTo>
                <a:lnTo>
                  <a:pt x="856810" y="347832"/>
                </a:lnTo>
                <a:lnTo>
                  <a:pt x="880871" y="356615"/>
                </a:lnTo>
                <a:lnTo>
                  <a:pt x="887966" y="338485"/>
                </a:lnTo>
                <a:close/>
              </a:path>
              <a:path w="995679" h="378460">
                <a:moveTo>
                  <a:pt x="835151" y="259079"/>
                </a:moveTo>
                <a:lnTo>
                  <a:pt x="871560" y="313172"/>
                </a:lnTo>
                <a:lnTo>
                  <a:pt x="894587" y="321563"/>
                </a:lnTo>
                <a:lnTo>
                  <a:pt x="888198" y="337892"/>
                </a:lnTo>
                <a:lnTo>
                  <a:pt x="888491" y="338327"/>
                </a:lnTo>
                <a:lnTo>
                  <a:pt x="887966" y="338485"/>
                </a:lnTo>
                <a:lnTo>
                  <a:pt x="880871" y="356615"/>
                </a:lnTo>
                <a:lnTo>
                  <a:pt x="966450" y="356615"/>
                </a:lnTo>
                <a:lnTo>
                  <a:pt x="835151" y="259079"/>
                </a:lnTo>
                <a:close/>
              </a:path>
              <a:path w="995679" h="378460">
                <a:moveTo>
                  <a:pt x="12192" y="0"/>
                </a:moveTo>
                <a:lnTo>
                  <a:pt x="0" y="35051"/>
                </a:lnTo>
                <a:lnTo>
                  <a:pt x="856810" y="347832"/>
                </a:lnTo>
                <a:lnTo>
                  <a:pt x="887966" y="338485"/>
                </a:lnTo>
                <a:lnTo>
                  <a:pt x="888198" y="337892"/>
                </a:lnTo>
                <a:lnTo>
                  <a:pt x="871560" y="313172"/>
                </a:lnTo>
                <a:lnTo>
                  <a:pt x="12192" y="0"/>
                </a:lnTo>
                <a:close/>
              </a:path>
              <a:path w="995679" h="378460">
                <a:moveTo>
                  <a:pt x="871560" y="313172"/>
                </a:moveTo>
                <a:lnTo>
                  <a:pt x="888198" y="337892"/>
                </a:lnTo>
                <a:lnTo>
                  <a:pt x="894587" y="321563"/>
                </a:lnTo>
                <a:lnTo>
                  <a:pt x="871560" y="31317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6828" y="3425891"/>
            <a:ext cx="118915" cy="573515"/>
          </a:xfrm>
          <a:custGeom>
            <a:avLst/>
            <a:gdLst/>
            <a:ahLst/>
            <a:cxnLst/>
            <a:rect l="l" t="t" r="r" b="b"/>
            <a:pathLst>
              <a:path w="139064" h="632460">
                <a:moveTo>
                  <a:pt x="0" y="435863"/>
                </a:moveTo>
                <a:lnTo>
                  <a:pt x="30480" y="632459"/>
                </a:lnTo>
                <a:lnTo>
                  <a:pt x="81624" y="522731"/>
                </a:lnTo>
                <a:lnTo>
                  <a:pt x="65532" y="522731"/>
                </a:lnTo>
                <a:lnTo>
                  <a:pt x="27432" y="516635"/>
                </a:lnTo>
                <a:lnTo>
                  <a:pt x="30914" y="492541"/>
                </a:lnTo>
                <a:lnTo>
                  <a:pt x="0" y="435863"/>
                </a:lnTo>
                <a:close/>
              </a:path>
              <a:path w="139064" h="632460">
                <a:moveTo>
                  <a:pt x="30914" y="492541"/>
                </a:moveTo>
                <a:lnTo>
                  <a:pt x="27432" y="516635"/>
                </a:lnTo>
                <a:lnTo>
                  <a:pt x="65532" y="522731"/>
                </a:lnTo>
                <a:lnTo>
                  <a:pt x="65962" y="519683"/>
                </a:lnTo>
                <a:lnTo>
                  <a:pt x="45720" y="519683"/>
                </a:lnTo>
                <a:lnTo>
                  <a:pt x="30914" y="492541"/>
                </a:lnTo>
                <a:close/>
              </a:path>
              <a:path w="139064" h="632460">
                <a:moveTo>
                  <a:pt x="114299" y="452627"/>
                </a:moveTo>
                <a:lnTo>
                  <a:pt x="69204" y="496721"/>
                </a:lnTo>
                <a:lnTo>
                  <a:pt x="65532" y="522731"/>
                </a:lnTo>
                <a:lnTo>
                  <a:pt x="81624" y="522731"/>
                </a:lnTo>
                <a:lnTo>
                  <a:pt x="114299" y="452627"/>
                </a:lnTo>
                <a:close/>
              </a:path>
              <a:path w="139064" h="632460">
                <a:moveTo>
                  <a:pt x="102108" y="0"/>
                </a:moveTo>
                <a:lnTo>
                  <a:pt x="30914" y="492541"/>
                </a:lnTo>
                <a:lnTo>
                  <a:pt x="45720" y="519683"/>
                </a:lnTo>
                <a:lnTo>
                  <a:pt x="69204" y="496721"/>
                </a:lnTo>
                <a:lnTo>
                  <a:pt x="138683" y="4572"/>
                </a:lnTo>
                <a:lnTo>
                  <a:pt x="102108" y="0"/>
                </a:lnTo>
                <a:close/>
              </a:path>
              <a:path w="139064" h="632460">
                <a:moveTo>
                  <a:pt x="69204" y="496721"/>
                </a:moveTo>
                <a:lnTo>
                  <a:pt x="45720" y="519683"/>
                </a:lnTo>
                <a:lnTo>
                  <a:pt x="65962" y="519683"/>
                </a:lnTo>
                <a:lnTo>
                  <a:pt x="69204" y="496721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24074" y="3414835"/>
            <a:ext cx="702633" cy="624763"/>
          </a:xfrm>
          <a:custGeom>
            <a:avLst/>
            <a:gdLst/>
            <a:ahLst/>
            <a:cxnLst/>
            <a:rect l="l" t="t" r="r" b="b"/>
            <a:pathLst>
              <a:path w="821689" h="688975">
                <a:moveTo>
                  <a:pt x="109727" y="522731"/>
                </a:moveTo>
                <a:lnTo>
                  <a:pt x="0" y="688847"/>
                </a:lnTo>
                <a:lnTo>
                  <a:pt x="136263" y="630935"/>
                </a:lnTo>
                <a:lnTo>
                  <a:pt x="100583" y="630935"/>
                </a:lnTo>
                <a:lnTo>
                  <a:pt x="76200" y="601979"/>
                </a:lnTo>
                <a:lnTo>
                  <a:pt x="95177" y="586132"/>
                </a:lnTo>
                <a:lnTo>
                  <a:pt x="109727" y="522731"/>
                </a:lnTo>
                <a:close/>
              </a:path>
              <a:path w="821689" h="688975">
                <a:moveTo>
                  <a:pt x="95177" y="586132"/>
                </a:moveTo>
                <a:lnTo>
                  <a:pt x="76200" y="601979"/>
                </a:lnTo>
                <a:lnTo>
                  <a:pt x="100583" y="630935"/>
                </a:lnTo>
                <a:lnTo>
                  <a:pt x="118833" y="615695"/>
                </a:lnTo>
                <a:lnTo>
                  <a:pt x="88391" y="615695"/>
                </a:lnTo>
                <a:lnTo>
                  <a:pt x="95177" y="586132"/>
                </a:lnTo>
                <a:close/>
              </a:path>
              <a:path w="821689" h="688975">
                <a:moveTo>
                  <a:pt x="182879" y="611123"/>
                </a:moveTo>
                <a:lnTo>
                  <a:pt x="120705" y="614132"/>
                </a:lnTo>
                <a:lnTo>
                  <a:pt x="100583" y="630935"/>
                </a:lnTo>
                <a:lnTo>
                  <a:pt x="136263" y="630935"/>
                </a:lnTo>
                <a:lnTo>
                  <a:pt x="182879" y="611123"/>
                </a:lnTo>
                <a:close/>
              </a:path>
              <a:path w="821689" h="688975">
                <a:moveTo>
                  <a:pt x="797051" y="0"/>
                </a:moveTo>
                <a:lnTo>
                  <a:pt x="95177" y="586132"/>
                </a:lnTo>
                <a:lnTo>
                  <a:pt x="88391" y="615695"/>
                </a:lnTo>
                <a:lnTo>
                  <a:pt x="120705" y="614132"/>
                </a:lnTo>
                <a:lnTo>
                  <a:pt x="821435" y="28955"/>
                </a:lnTo>
                <a:lnTo>
                  <a:pt x="797051" y="0"/>
                </a:lnTo>
                <a:close/>
              </a:path>
              <a:path w="821689" h="688975">
                <a:moveTo>
                  <a:pt x="120705" y="614132"/>
                </a:moveTo>
                <a:lnTo>
                  <a:pt x="88391" y="615695"/>
                </a:lnTo>
                <a:lnTo>
                  <a:pt x="118833" y="615695"/>
                </a:lnTo>
                <a:lnTo>
                  <a:pt x="120705" y="614132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43697" y="2432479"/>
            <a:ext cx="4564308" cy="549287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>
              <a:spcBef>
                <a:spcPts val="83"/>
              </a:spcBef>
            </a:pPr>
            <a:r>
              <a:rPr sz="3500" spc="-9" dirty="0">
                <a:solidFill>
                  <a:srgbClr val="FFFF00"/>
                </a:solidFill>
                <a:latin typeface="Tahoma"/>
                <a:cs typeface="Tahoma"/>
                <a:hlinkClick r:id="rId2"/>
              </a:rPr>
              <a:t>http://www.benaki.gr</a:t>
            </a:r>
            <a:endParaRPr sz="35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8416" y="3794874"/>
            <a:ext cx="2672055" cy="2250836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34508" rIns="0" bIns="0" rtlCol="0">
            <a:spAutoFit/>
          </a:bodyPr>
          <a:lstStyle/>
          <a:p>
            <a:pPr marL="80147" marR="396840">
              <a:spcBef>
                <a:spcPts val="272"/>
              </a:spcBef>
            </a:pPr>
            <a:r>
              <a:rPr sz="1600" spc="-9" dirty="0">
                <a:solidFill>
                  <a:schemeClr val="bg1"/>
                </a:solidFill>
                <a:latin typeface="Times New Roman"/>
                <a:cs typeface="Times New Roman"/>
              </a:rPr>
              <a:t>Κατάληξη</a:t>
            </a:r>
            <a:r>
              <a:rPr sz="1600" spc="-3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που</a:t>
            </a:r>
            <a:r>
              <a:rPr sz="1600" spc="-3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δηλώνει:</a:t>
            </a:r>
            <a:r>
              <a:rPr sz="1600" spc="-3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22" dirty="0">
                <a:solidFill>
                  <a:schemeClr val="bg1"/>
                </a:solidFill>
                <a:latin typeface="Times New Roman"/>
                <a:cs typeface="Times New Roman"/>
              </a:rPr>
              <a:t>την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περιοχή</a:t>
            </a:r>
            <a:r>
              <a:rPr sz="1600" spc="-3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που</a:t>
            </a:r>
            <a:r>
              <a:rPr sz="16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ανήκει</a:t>
            </a:r>
            <a:r>
              <a:rPr sz="1600" spc="-22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44" dirty="0">
                <a:solidFill>
                  <a:schemeClr val="bg1"/>
                </a:solidFill>
                <a:latin typeface="Times New Roman"/>
                <a:cs typeface="Times New Roman"/>
              </a:rPr>
              <a:t>η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ιστοσελίδα.</a:t>
            </a:r>
            <a:r>
              <a:rPr sz="1600" spc="-57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18" dirty="0">
                <a:solidFill>
                  <a:schemeClr val="bg1"/>
                </a:solidFill>
                <a:latin typeface="Times New Roman"/>
                <a:cs typeface="Times New Roman"/>
              </a:rPr>
              <a:t>Π.χ.: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80147">
              <a:tabLst>
                <a:tab pos="881619" algn="l"/>
              </a:tabLst>
            </a:pPr>
            <a:r>
              <a:rPr sz="1600" spc="-22" dirty="0">
                <a:solidFill>
                  <a:schemeClr val="bg1"/>
                </a:solidFill>
                <a:latin typeface="Times New Roman"/>
                <a:cs typeface="Times New Roman"/>
              </a:rPr>
              <a:t>gr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1600" spc="-9" dirty="0">
                <a:solidFill>
                  <a:schemeClr val="bg1"/>
                </a:solidFill>
                <a:latin typeface="Times New Roman"/>
                <a:cs typeface="Times New Roman"/>
              </a:rPr>
              <a:t>Ελλάδα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80147">
              <a:tabLst>
                <a:tab pos="881619" algn="l"/>
              </a:tabLst>
            </a:pPr>
            <a:r>
              <a:rPr sz="1600" spc="-22" dirty="0">
                <a:solidFill>
                  <a:schemeClr val="bg1"/>
                </a:solidFill>
                <a:latin typeface="Times New Roman"/>
                <a:cs typeface="Times New Roman"/>
              </a:rPr>
              <a:t>it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1600" spc="-9" dirty="0">
                <a:solidFill>
                  <a:schemeClr val="bg1"/>
                </a:solidFill>
                <a:latin typeface="Times New Roman"/>
                <a:cs typeface="Times New Roman"/>
              </a:rPr>
              <a:t>Ιταλία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80147">
              <a:tabLst>
                <a:tab pos="881619" algn="l"/>
              </a:tabLst>
            </a:pPr>
            <a:r>
              <a:rPr sz="1600" spc="-22" dirty="0">
                <a:solidFill>
                  <a:schemeClr val="bg1"/>
                </a:solidFill>
                <a:latin typeface="Times New Roman"/>
                <a:cs typeface="Times New Roman"/>
              </a:rPr>
              <a:t>de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1600" spc="-9" dirty="0">
                <a:solidFill>
                  <a:schemeClr val="bg1"/>
                </a:solidFill>
                <a:latin typeface="Times New Roman"/>
                <a:cs typeface="Times New Roman"/>
              </a:rPr>
              <a:t>Γερμανία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80147" marR="121334">
              <a:tabLst>
                <a:tab pos="881619" algn="l"/>
              </a:tabLst>
            </a:pP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ή</a:t>
            </a:r>
            <a:r>
              <a:rPr sz="1600" spc="-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τον</a:t>
            </a:r>
            <a:r>
              <a:rPr sz="1600" spc="-26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τύπο</a:t>
            </a:r>
            <a:r>
              <a:rPr sz="1600" spc="-18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της</a:t>
            </a:r>
            <a:r>
              <a:rPr sz="1600" spc="-18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ιστοσελίδας.</a:t>
            </a:r>
            <a:r>
              <a:rPr sz="1600" spc="-26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18" dirty="0">
                <a:solidFill>
                  <a:schemeClr val="bg1"/>
                </a:solidFill>
                <a:latin typeface="Times New Roman"/>
                <a:cs typeface="Times New Roman"/>
              </a:rPr>
              <a:t>Π.χ. </a:t>
            </a:r>
            <a:r>
              <a:rPr sz="1600" spc="-22" dirty="0">
                <a:solidFill>
                  <a:schemeClr val="bg1"/>
                </a:solidFill>
                <a:latin typeface="Times New Roman"/>
                <a:cs typeface="Times New Roman"/>
              </a:rPr>
              <a:t>com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1600" spc="-9" dirty="0">
                <a:solidFill>
                  <a:schemeClr val="bg1"/>
                </a:solidFill>
                <a:latin typeface="Times New Roman"/>
                <a:cs typeface="Times New Roman"/>
              </a:rPr>
              <a:t>εμπορική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80147">
              <a:tabLst>
                <a:tab pos="881619" algn="l"/>
              </a:tabLst>
            </a:pPr>
            <a:r>
              <a:rPr sz="1600" spc="-22" dirty="0">
                <a:solidFill>
                  <a:schemeClr val="bg1"/>
                </a:solidFill>
                <a:latin typeface="Times New Roman"/>
                <a:cs typeface="Times New Roman"/>
              </a:rPr>
              <a:t>org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1600" spc="-9" dirty="0">
                <a:solidFill>
                  <a:schemeClr val="bg1"/>
                </a:solidFill>
                <a:latin typeface="Times New Roman"/>
                <a:cs typeface="Times New Roman"/>
              </a:rPr>
              <a:t>οργανισμός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067944" y="4076796"/>
            <a:ext cx="2042898" cy="1604427"/>
            <a:chOff x="4924044" y="4495800"/>
            <a:chExt cx="2001520" cy="1175385"/>
          </a:xfrm>
        </p:grpSpPr>
        <p:sp>
          <p:nvSpPr>
            <p:cNvPr id="14" name="object 14"/>
            <p:cNvSpPr/>
            <p:nvPr/>
          </p:nvSpPr>
          <p:spPr>
            <a:xfrm>
              <a:off x="4930140" y="4500372"/>
              <a:ext cx="1988820" cy="1164590"/>
            </a:xfrm>
            <a:custGeom>
              <a:avLst/>
              <a:gdLst/>
              <a:ahLst/>
              <a:cxnLst/>
              <a:rect l="l" t="t" r="r" b="b"/>
              <a:pathLst>
                <a:path w="1988820" h="1164589">
                  <a:moveTo>
                    <a:pt x="1988819" y="0"/>
                  </a:moveTo>
                  <a:lnTo>
                    <a:pt x="0" y="0"/>
                  </a:lnTo>
                  <a:lnTo>
                    <a:pt x="0" y="1164335"/>
                  </a:lnTo>
                  <a:lnTo>
                    <a:pt x="1988819" y="1164335"/>
                  </a:lnTo>
                  <a:lnTo>
                    <a:pt x="1988819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24044" y="4495800"/>
              <a:ext cx="2001520" cy="1175385"/>
            </a:xfrm>
            <a:custGeom>
              <a:avLst/>
              <a:gdLst/>
              <a:ahLst/>
              <a:cxnLst/>
              <a:rect l="l" t="t" r="r" b="b"/>
              <a:pathLst>
                <a:path w="2001520" h="1175385">
                  <a:moveTo>
                    <a:pt x="2001011" y="0"/>
                  </a:moveTo>
                  <a:lnTo>
                    <a:pt x="0" y="0"/>
                  </a:lnTo>
                  <a:lnTo>
                    <a:pt x="0" y="1175003"/>
                  </a:lnTo>
                  <a:lnTo>
                    <a:pt x="2001011" y="1175003"/>
                  </a:lnTo>
                  <a:lnTo>
                    <a:pt x="2001011" y="1170431"/>
                  </a:lnTo>
                  <a:lnTo>
                    <a:pt x="10668" y="1170431"/>
                  </a:lnTo>
                  <a:lnTo>
                    <a:pt x="6096" y="1165859"/>
                  </a:lnTo>
                  <a:lnTo>
                    <a:pt x="10668" y="1165859"/>
                  </a:lnTo>
                  <a:lnTo>
                    <a:pt x="10668" y="10668"/>
                  </a:lnTo>
                  <a:lnTo>
                    <a:pt x="6096" y="10668"/>
                  </a:lnTo>
                  <a:lnTo>
                    <a:pt x="10668" y="4572"/>
                  </a:lnTo>
                  <a:lnTo>
                    <a:pt x="2001011" y="4572"/>
                  </a:lnTo>
                  <a:lnTo>
                    <a:pt x="2001011" y="0"/>
                  </a:lnTo>
                  <a:close/>
                </a:path>
                <a:path w="2001520" h="1175385">
                  <a:moveTo>
                    <a:pt x="10668" y="1165859"/>
                  </a:moveTo>
                  <a:lnTo>
                    <a:pt x="6096" y="1165859"/>
                  </a:lnTo>
                  <a:lnTo>
                    <a:pt x="10668" y="1170431"/>
                  </a:lnTo>
                  <a:lnTo>
                    <a:pt x="10668" y="1165859"/>
                  </a:lnTo>
                  <a:close/>
                </a:path>
                <a:path w="2001520" h="1175385">
                  <a:moveTo>
                    <a:pt x="1991867" y="1165859"/>
                  </a:moveTo>
                  <a:lnTo>
                    <a:pt x="10668" y="1165859"/>
                  </a:lnTo>
                  <a:lnTo>
                    <a:pt x="10668" y="1170431"/>
                  </a:lnTo>
                  <a:lnTo>
                    <a:pt x="1991867" y="1170431"/>
                  </a:lnTo>
                  <a:lnTo>
                    <a:pt x="1991867" y="1165859"/>
                  </a:lnTo>
                  <a:close/>
                </a:path>
                <a:path w="2001520" h="1175385">
                  <a:moveTo>
                    <a:pt x="1991867" y="4572"/>
                  </a:moveTo>
                  <a:lnTo>
                    <a:pt x="1991867" y="1170431"/>
                  </a:lnTo>
                  <a:lnTo>
                    <a:pt x="1996439" y="1165859"/>
                  </a:lnTo>
                  <a:lnTo>
                    <a:pt x="2001011" y="1165859"/>
                  </a:lnTo>
                  <a:lnTo>
                    <a:pt x="2001011" y="10668"/>
                  </a:lnTo>
                  <a:lnTo>
                    <a:pt x="1996439" y="10668"/>
                  </a:lnTo>
                  <a:lnTo>
                    <a:pt x="1991867" y="4572"/>
                  </a:lnTo>
                  <a:close/>
                </a:path>
                <a:path w="2001520" h="1175385">
                  <a:moveTo>
                    <a:pt x="2001011" y="1165859"/>
                  </a:moveTo>
                  <a:lnTo>
                    <a:pt x="1996439" y="1165859"/>
                  </a:lnTo>
                  <a:lnTo>
                    <a:pt x="1991867" y="1170431"/>
                  </a:lnTo>
                  <a:lnTo>
                    <a:pt x="2001011" y="1170431"/>
                  </a:lnTo>
                  <a:lnTo>
                    <a:pt x="2001011" y="1165859"/>
                  </a:lnTo>
                  <a:close/>
                </a:path>
                <a:path w="2001520" h="1175385">
                  <a:moveTo>
                    <a:pt x="10668" y="4572"/>
                  </a:moveTo>
                  <a:lnTo>
                    <a:pt x="6096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2001520" h="1175385">
                  <a:moveTo>
                    <a:pt x="1991867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1991867" y="10668"/>
                  </a:lnTo>
                  <a:lnTo>
                    <a:pt x="1991867" y="4572"/>
                  </a:lnTo>
                  <a:close/>
                </a:path>
                <a:path w="2001520" h="1175385">
                  <a:moveTo>
                    <a:pt x="2001011" y="4572"/>
                  </a:moveTo>
                  <a:lnTo>
                    <a:pt x="1991867" y="4572"/>
                  </a:lnTo>
                  <a:lnTo>
                    <a:pt x="1996439" y="10668"/>
                  </a:lnTo>
                  <a:lnTo>
                    <a:pt x="2001011" y="10668"/>
                  </a:lnTo>
                  <a:lnTo>
                    <a:pt x="2001011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044836" y="4376062"/>
            <a:ext cx="2042898" cy="1088459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272723" marR="133579" indent="-18924" algn="just">
              <a:spcBef>
                <a:spcPts val="88"/>
              </a:spcBef>
            </a:pPr>
            <a:r>
              <a:rPr sz="1400" b="1" dirty="0">
                <a:solidFill>
                  <a:schemeClr val="bg1"/>
                </a:solidFill>
                <a:latin typeface="Times New Roman"/>
                <a:cs typeface="Times New Roman"/>
              </a:rPr>
              <a:t>Ονομασία</a:t>
            </a:r>
            <a:r>
              <a:rPr sz="1400" b="1" spc="-3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spc="-18" dirty="0">
                <a:solidFill>
                  <a:schemeClr val="bg1"/>
                </a:solidFill>
                <a:latin typeface="Times New Roman"/>
                <a:cs typeface="Times New Roman"/>
              </a:rPr>
              <a:t>τομέα </a:t>
            </a:r>
            <a:r>
              <a:rPr sz="1400" b="1" dirty="0">
                <a:solidFill>
                  <a:schemeClr val="bg1"/>
                </a:solidFill>
                <a:latin typeface="Times New Roman"/>
                <a:cs typeface="Times New Roman"/>
              </a:rPr>
              <a:t>(Domain</a:t>
            </a:r>
            <a:r>
              <a:rPr sz="1400" b="1" spc="-3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spc="-18" dirty="0">
                <a:solidFill>
                  <a:schemeClr val="bg1"/>
                </a:solidFill>
                <a:latin typeface="Times New Roman"/>
                <a:cs typeface="Times New Roman"/>
              </a:rPr>
              <a:t>Name)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132" marR="4453" algn="just">
              <a:spcBef>
                <a:spcPts val="4"/>
              </a:spcBef>
            </a:pP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Συνήθως</a:t>
            </a:r>
            <a:r>
              <a:rPr sz="1400" spc="-13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έχει</a:t>
            </a:r>
            <a:r>
              <a:rPr sz="1400" spc="-13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σχέση</a:t>
            </a:r>
            <a:r>
              <a:rPr sz="1400" spc="-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spc="-22" dirty="0">
                <a:solidFill>
                  <a:schemeClr val="bg1"/>
                </a:solidFill>
                <a:latin typeface="Times New Roman"/>
                <a:cs typeface="Times New Roman"/>
              </a:rPr>
              <a:t>με 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το</a:t>
            </a:r>
            <a:r>
              <a:rPr sz="1400" spc="-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όνομα</a:t>
            </a:r>
            <a:r>
              <a:rPr sz="1400" spc="-18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του</a:t>
            </a:r>
            <a:r>
              <a:rPr sz="1400" spc="-13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spc="-9" dirty="0">
                <a:solidFill>
                  <a:schemeClr val="bg1"/>
                </a:solidFill>
                <a:latin typeface="Times New Roman"/>
                <a:cs typeface="Times New Roman"/>
              </a:rPr>
              <a:t>ιδιοκτήτη 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του</a:t>
            </a:r>
            <a:r>
              <a:rPr sz="1400" spc="-3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δικτυακού</a:t>
            </a:r>
            <a:r>
              <a:rPr sz="1400" spc="-4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spc="-9" dirty="0">
                <a:solidFill>
                  <a:schemeClr val="bg1"/>
                </a:solidFill>
                <a:latin typeface="Times New Roman"/>
                <a:cs typeface="Times New Roman"/>
              </a:rPr>
              <a:t>τόπου.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37699" y="4080940"/>
            <a:ext cx="1844275" cy="1512734"/>
          </a:xfrm>
          <a:prstGeom prst="rect">
            <a:avLst/>
          </a:prstGeom>
          <a:solidFill>
            <a:srgbClr val="FF99CC"/>
          </a:solidFill>
        </p:spPr>
        <p:txBody>
          <a:bodyPr vert="horz" wrap="square" lIns="0" tIns="35064" rIns="0" bIns="0" rtlCol="0">
            <a:spAutoFit/>
          </a:bodyPr>
          <a:lstStyle/>
          <a:p>
            <a:pPr marL="80704" marR="123560" indent="125230">
              <a:spcBef>
                <a:spcPts val="276"/>
              </a:spcBef>
            </a:pPr>
            <a:r>
              <a:rPr sz="1600" b="1" spc="-9" dirty="0">
                <a:solidFill>
                  <a:schemeClr val="bg1"/>
                </a:solidFill>
                <a:latin typeface="Times New Roman"/>
                <a:cs typeface="Times New Roman"/>
              </a:rPr>
              <a:t>World</a:t>
            </a:r>
            <a:r>
              <a:rPr sz="1600" b="1" spc="-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chemeClr val="bg1"/>
                </a:solidFill>
                <a:latin typeface="Times New Roman"/>
                <a:cs typeface="Times New Roman"/>
              </a:rPr>
              <a:t>Wide</a:t>
            </a:r>
            <a:r>
              <a:rPr sz="1600" b="1" spc="-57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-18" dirty="0">
                <a:solidFill>
                  <a:schemeClr val="bg1"/>
                </a:solidFill>
                <a:latin typeface="Times New Roman"/>
                <a:cs typeface="Times New Roman"/>
              </a:rPr>
              <a:t>Web: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Δηλώνει</a:t>
            </a:r>
            <a:r>
              <a:rPr sz="1600" spc="-26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ότι</a:t>
            </a:r>
            <a:r>
              <a:rPr sz="1600" spc="-26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9" dirty="0">
                <a:solidFill>
                  <a:schemeClr val="bg1"/>
                </a:solidFill>
                <a:latin typeface="Times New Roman"/>
                <a:cs typeface="Times New Roman"/>
              </a:rPr>
              <a:t>πρόκειται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για</a:t>
            </a:r>
            <a:r>
              <a:rPr sz="1600" spc="-22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διεύθυνση</a:t>
            </a:r>
            <a:r>
              <a:rPr sz="1600" spc="-3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18" dirty="0">
                <a:solidFill>
                  <a:schemeClr val="bg1"/>
                </a:solidFill>
                <a:latin typeface="Times New Roman"/>
                <a:cs typeface="Times New Roman"/>
              </a:rPr>
              <a:t>στον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Παγκόσμιο</a:t>
            </a:r>
            <a:r>
              <a:rPr sz="1600" spc="-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18" dirty="0">
                <a:solidFill>
                  <a:schemeClr val="bg1"/>
                </a:solidFill>
                <a:latin typeface="Times New Roman"/>
                <a:cs typeface="Times New Roman"/>
              </a:rPr>
              <a:t>ιστό </a:t>
            </a:r>
            <a:r>
              <a:rPr sz="1600" spc="-9" dirty="0">
                <a:solidFill>
                  <a:schemeClr val="bg1"/>
                </a:solidFill>
                <a:latin typeface="Times New Roman"/>
                <a:cs typeface="Times New Roman"/>
              </a:rPr>
              <a:t>(προαιρετικό).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95536" y="4110656"/>
            <a:ext cx="1456549" cy="1259315"/>
            <a:chOff x="1200911" y="4495800"/>
            <a:chExt cx="1312545" cy="1388745"/>
          </a:xfrm>
        </p:grpSpPr>
        <p:sp>
          <p:nvSpPr>
            <p:cNvPr id="19" name="object 19"/>
            <p:cNvSpPr/>
            <p:nvPr/>
          </p:nvSpPr>
          <p:spPr>
            <a:xfrm>
              <a:off x="1205483" y="4500372"/>
              <a:ext cx="1301750" cy="1377950"/>
            </a:xfrm>
            <a:custGeom>
              <a:avLst/>
              <a:gdLst/>
              <a:ahLst/>
              <a:cxnLst/>
              <a:rect l="l" t="t" r="r" b="b"/>
              <a:pathLst>
                <a:path w="1301750" h="1377950">
                  <a:moveTo>
                    <a:pt x="1301495" y="0"/>
                  </a:moveTo>
                  <a:lnTo>
                    <a:pt x="0" y="0"/>
                  </a:lnTo>
                  <a:lnTo>
                    <a:pt x="0" y="1377695"/>
                  </a:lnTo>
                  <a:lnTo>
                    <a:pt x="1301495" y="1377695"/>
                  </a:lnTo>
                  <a:lnTo>
                    <a:pt x="1301495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00911" y="4495800"/>
              <a:ext cx="1312545" cy="1388745"/>
            </a:xfrm>
            <a:custGeom>
              <a:avLst/>
              <a:gdLst/>
              <a:ahLst/>
              <a:cxnLst/>
              <a:rect l="l" t="t" r="r" b="b"/>
              <a:pathLst>
                <a:path w="1312545" h="1388745">
                  <a:moveTo>
                    <a:pt x="1312163" y="0"/>
                  </a:moveTo>
                  <a:lnTo>
                    <a:pt x="0" y="0"/>
                  </a:lnTo>
                  <a:lnTo>
                    <a:pt x="0" y="1388363"/>
                  </a:lnTo>
                  <a:lnTo>
                    <a:pt x="1312163" y="1388363"/>
                  </a:lnTo>
                  <a:lnTo>
                    <a:pt x="1312163" y="1383791"/>
                  </a:lnTo>
                  <a:lnTo>
                    <a:pt x="9144" y="1383791"/>
                  </a:lnTo>
                  <a:lnTo>
                    <a:pt x="4572" y="1377695"/>
                  </a:lnTo>
                  <a:lnTo>
                    <a:pt x="9144" y="1377695"/>
                  </a:lnTo>
                  <a:lnTo>
                    <a:pt x="9144" y="10668"/>
                  </a:lnTo>
                  <a:lnTo>
                    <a:pt x="4572" y="10668"/>
                  </a:lnTo>
                  <a:lnTo>
                    <a:pt x="9144" y="4572"/>
                  </a:lnTo>
                  <a:lnTo>
                    <a:pt x="1312163" y="4572"/>
                  </a:lnTo>
                  <a:lnTo>
                    <a:pt x="1312163" y="0"/>
                  </a:lnTo>
                  <a:close/>
                </a:path>
                <a:path w="1312545" h="1388745">
                  <a:moveTo>
                    <a:pt x="9144" y="1377695"/>
                  </a:moveTo>
                  <a:lnTo>
                    <a:pt x="4572" y="1377695"/>
                  </a:lnTo>
                  <a:lnTo>
                    <a:pt x="9144" y="1383791"/>
                  </a:lnTo>
                  <a:lnTo>
                    <a:pt x="9144" y="1377695"/>
                  </a:lnTo>
                  <a:close/>
                </a:path>
                <a:path w="1312545" h="1388745">
                  <a:moveTo>
                    <a:pt x="1303019" y="1377695"/>
                  </a:moveTo>
                  <a:lnTo>
                    <a:pt x="9144" y="1377695"/>
                  </a:lnTo>
                  <a:lnTo>
                    <a:pt x="9144" y="1383791"/>
                  </a:lnTo>
                  <a:lnTo>
                    <a:pt x="1303019" y="1383791"/>
                  </a:lnTo>
                  <a:lnTo>
                    <a:pt x="1303019" y="1377695"/>
                  </a:lnTo>
                  <a:close/>
                </a:path>
                <a:path w="1312545" h="1388745">
                  <a:moveTo>
                    <a:pt x="1303019" y="4572"/>
                  </a:moveTo>
                  <a:lnTo>
                    <a:pt x="1303019" y="1383791"/>
                  </a:lnTo>
                  <a:lnTo>
                    <a:pt x="1307591" y="1377695"/>
                  </a:lnTo>
                  <a:lnTo>
                    <a:pt x="1312163" y="1377695"/>
                  </a:lnTo>
                  <a:lnTo>
                    <a:pt x="1312163" y="10668"/>
                  </a:lnTo>
                  <a:lnTo>
                    <a:pt x="1307591" y="10668"/>
                  </a:lnTo>
                  <a:lnTo>
                    <a:pt x="1303019" y="4572"/>
                  </a:lnTo>
                  <a:close/>
                </a:path>
                <a:path w="1312545" h="1388745">
                  <a:moveTo>
                    <a:pt x="1312163" y="1377695"/>
                  </a:moveTo>
                  <a:lnTo>
                    <a:pt x="1307591" y="1377695"/>
                  </a:lnTo>
                  <a:lnTo>
                    <a:pt x="1303019" y="1383791"/>
                  </a:lnTo>
                  <a:lnTo>
                    <a:pt x="1312163" y="1383791"/>
                  </a:lnTo>
                  <a:lnTo>
                    <a:pt x="1312163" y="1377695"/>
                  </a:lnTo>
                  <a:close/>
                </a:path>
                <a:path w="1312545" h="1388745">
                  <a:moveTo>
                    <a:pt x="9144" y="4572"/>
                  </a:moveTo>
                  <a:lnTo>
                    <a:pt x="4572" y="10668"/>
                  </a:lnTo>
                  <a:lnTo>
                    <a:pt x="9144" y="10668"/>
                  </a:lnTo>
                  <a:lnTo>
                    <a:pt x="9144" y="4572"/>
                  </a:lnTo>
                  <a:close/>
                </a:path>
                <a:path w="1312545" h="1388745">
                  <a:moveTo>
                    <a:pt x="1303019" y="4572"/>
                  </a:moveTo>
                  <a:lnTo>
                    <a:pt x="9144" y="4572"/>
                  </a:lnTo>
                  <a:lnTo>
                    <a:pt x="9144" y="10668"/>
                  </a:lnTo>
                  <a:lnTo>
                    <a:pt x="1303019" y="10668"/>
                  </a:lnTo>
                  <a:lnTo>
                    <a:pt x="1303019" y="4572"/>
                  </a:lnTo>
                  <a:close/>
                </a:path>
                <a:path w="1312545" h="1388745">
                  <a:moveTo>
                    <a:pt x="1312163" y="4572"/>
                  </a:moveTo>
                  <a:lnTo>
                    <a:pt x="1303019" y="4572"/>
                  </a:lnTo>
                  <a:lnTo>
                    <a:pt x="1307591" y="10668"/>
                  </a:lnTo>
                  <a:lnTo>
                    <a:pt x="1312163" y="10668"/>
                  </a:lnTo>
                  <a:lnTo>
                    <a:pt x="1312163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00610" y="4179947"/>
            <a:ext cx="1353859" cy="1088459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marR="4453">
              <a:spcBef>
                <a:spcPts val="88"/>
              </a:spcBef>
            </a:pPr>
            <a:r>
              <a:rPr sz="1400" spc="-9" dirty="0">
                <a:solidFill>
                  <a:schemeClr val="bg1"/>
                </a:solidFill>
                <a:latin typeface="Times New Roman"/>
                <a:cs typeface="Times New Roman"/>
              </a:rPr>
              <a:t>Σύνολο 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κανόνων</a:t>
            </a:r>
            <a:r>
              <a:rPr sz="1400" spc="-53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spc="-9" dirty="0">
                <a:solidFill>
                  <a:schemeClr val="bg1"/>
                </a:solidFill>
                <a:latin typeface="Times New Roman"/>
                <a:cs typeface="Times New Roman"/>
              </a:rPr>
              <a:t>στους οποίους 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υπακούει</a:t>
            </a:r>
            <a:r>
              <a:rPr sz="1400" spc="-53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spc="-22" dirty="0">
                <a:solidFill>
                  <a:schemeClr val="bg1"/>
                </a:solidFill>
                <a:latin typeface="Times New Roman"/>
                <a:cs typeface="Times New Roman"/>
              </a:rPr>
              <a:t>το </a:t>
            </a:r>
            <a:r>
              <a:rPr sz="1400" spc="-9" dirty="0">
                <a:solidFill>
                  <a:schemeClr val="bg1"/>
                </a:solidFill>
                <a:latin typeface="Times New Roman"/>
                <a:cs typeface="Times New Roman"/>
              </a:rPr>
              <a:t>λογισμικό πλοήγησης.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29936" y="3412070"/>
            <a:ext cx="1162548" cy="627642"/>
          </a:xfrm>
          <a:custGeom>
            <a:avLst/>
            <a:gdLst/>
            <a:ahLst/>
            <a:cxnLst/>
            <a:rect l="l" t="t" r="r" b="b"/>
            <a:pathLst>
              <a:path w="1359535" h="692150">
                <a:moveTo>
                  <a:pt x="144780" y="556259"/>
                </a:moveTo>
                <a:lnTo>
                  <a:pt x="0" y="691895"/>
                </a:lnTo>
                <a:lnTo>
                  <a:pt x="196595" y="658367"/>
                </a:lnTo>
                <a:lnTo>
                  <a:pt x="111251" y="658367"/>
                </a:lnTo>
                <a:lnTo>
                  <a:pt x="103338" y="641822"/>
                </a:lnTo>
                <a:lnTo>
                  <a:pt x="102107" y="641603"/>
                </a:lnTo>
                <a:lnTo>
                  <a:pt x="102683" y="640452"/>
                </a:lnTo>
                <a:lnTo>
                  <a:pt x="94487" y="623315"/>
                </a:lnTo>
                <a:lnTo>
                  <a:pt x="116830" y="612158"/>
                </a:lnTo>
                <a:lnTo>
                  <a:pt x="144780" y="556259"/>
                </a:lnTo>
                <a:close/>
              </a:path>
              <a:path w="1359535" h="692150">
                <a:moveTo>
                  <a:pt x="103338" y="641822"/>
                </a:moveTo>
                <a:lnTo>
                  <a:pt x="111251" y="658367"/>
                </a:lnTo>
                <a:lnTo>
                  <a:pt x="133624" y="647195"/>
                </a:lnTo>
                <a:lnTo>
                  <a:pt x="103338" y="641822"/>
                </a:lnTo>
                <a:close/>
              </a:path>
              <a:path w="1359535" h="692150">
                <a:moveTo>
                  <a:pt x="133624" y="647195"/>
                </a:moveTo>
                <a:lnTo>
                  <a:pt x="111251" y="658367"/>
                </a:lnTo>
                <a:lnTo>
                  <a:pt x="196595" y="658367"/>
                </a:lnTo>
                <a:lnTo>
                  <a:pt x="133624" y="647195"/>
                </a:lnTo>
                <a:close/>
              </a:path>
              <a:path w="1359535" h="692150">
                <a:moveTo>
                  <a:pt x="1342643" y="0"/>
                </a:moveTo>
                <a:lnTo>
                  <a:pt x="116830" y="612158"/>
                </a:lnTo>
                <a:lnTo>
                  <a:pt x="102683" y="640452"/>
                </a:lnTo>
                <a:lnTo>
                  <a:pt x="103234" y="641603"/>
                </a:lnTo>
                <a:lnTo>
                  <a:pt x="103338" y="641822"/>
                </a:lnTo>
                <a:lnTo>
                  <a:pt x="133624" y="647195"/>
                </a:lnTo>
                <a:lnTo>
                  <a:pt x="1359407" y="35051"/>
                </a:lnTo>
                <a:lnTo>
                  <a:pt x="1342643" y="0"/>
                </a:lnTo>
                <a:close/>
              </a:path>
              <a:path w="1359535" h="692150">
                <a:moveTo>
                  <a:pt x="116830" y="612158"/>
                </a:moveTo>
                <a:lnTo>
                  <a:pt x="94487" y="623315"/>
                </a:lnTo>
                <a:lnTo>
                  <a:pt x="102683" y="640452"/>
                </a:lnTo>
                <a:lnTo>
                  <a:pt x="116830" y="612158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368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719" y="348137"/>
            <a:ext cx="7613846" cy="896098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algn="ctr">
              <a:spcBef>
                <a:spcPts val="88"/>
              </a:spcBef>
            </a:pPr>
            <a:r>
              <a:rPr sz="1200" b="1" dirty="0" err="1">
                <a:latin typeface="Comic Sans MS"/>
                <a:cs typeface="Comic Sans MS"/>
              </a:rPr>
              <a:t>Κεφάλ</a:t>
            </a:r>
            <a:r>
              <a:rPr sz="1200" b="1" dirty="0">
                <a:latin typeface="Comic Sans MS"/>
                <a:cs typeface="Comic Sans MS"/>
              </a:rPr>
              <a:t>αιο</a:t>
            </a:r>
            <a:r>
              <a:rPr sz="1200" b="1" spc="-48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12:</a:t>
            </a:r>
            <a:r>
              <a:rPr sz="1200" b="1" spc="-13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Ο</a:t>
            </a:r>
            <a:r>
              <a:rPr sz="1200" b="1" spc="-22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Παγκόσμιος</a:t>
            </a:r>
            <a:r>
              <a:rPr sz="1200" b="1" spc="-35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Ιστός</a:t>
            </a:r>
            <a:r>
              <a:rPr sz="1200" b="1" spc="4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–</a:t>
            </a:r>
            <a:r>
              <a:rPr sz="1200" b="1" spc="-22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Εισαγωγή</a:t>
            </a:r>
            <a:r>
              <a:rPr sz="1200" b="1" spc="-18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στην</a:t>
            </a:r>
            <a:r>
              <a:rPr sz="1200" b="1" spc="-9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έννοια</a:t>
            </a:r>
            <a:r>
              <a:rPr sz="1200" b="1" spc="-48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του</a:t>
            </a:r>
            <a:r>
              <a:rPr sz="1200" b="1" spc="-26" dirty="0">
                <a:latin typeface="Comic Sans MS"/>
                <a:cs typeface="Comic Sans MS"/>
              </a:rPr>
              <a:t> </a:t>
            </a:r>
            <a:r>
              <a:rPr sz="1200" b="1" spc="-9" dirty="0">
                <a:latin typeface="Comic Sans MS"/>
                <a:cs typeface="Comic Sans MS"/>
              </a:rPr>
              <a:t>Υπερκειμένου</a:t>
            </a:r>
            <a:endParaRPr sz="1200" dirty="0">
              <a:latin typeface="Comic Sans MS"/>
              <a:cs typeface="Comic Sans MS"/>
            </a:endParaRPr>
          </a:p>
          <a:p>
            <a:pPr marL="952304" marR="4453" indent="-941729">
              <a:spcBef>
                <a:spcPts val="1451"/>
              </a:spcBef>
            </a:pPr>
            <a:r>
              <a:rPr sz="1100" b="1" dirty="0">
                <a:latin typeface="Verdana"/>
                <a:cs typeface="Verdana"/>
              </a:rPr>
              <a:t>Λέξεις</a:t>
            </a:r>
            <a:r>
              <a:rPr sz="1100" b="1" spc="-57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Κλειδιά:</a:t>
            </a:r>
            <a:r>
              <a:rPr sz="1100" b="1" spc="-57" dirty="0">
                <a:latin typeface="Verdana"/>
                <a:cs typeface="Verdana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Διαδίκτυο,</a:t>
            </a:r>
            <a:r>
              <a:rPr sz="1100" i="1" spc="-39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Παγκόσμιος</a:t>
            </a:r>
            <a:r>
              <a:rPr sz="1100" i="1" spc="-3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Ιστός</a:t>
            </a:r>
            <a:r>
              <a:rPr sz="1100" i="1" spc="-39" dirty="0">
                <a:latin typeface="Times New Roman"/>
                <a:cs typeface="Times New Roman"/>
              </a:rPr>
              <a:t> </a:t>
            </a:r>
            <a:r>
              <a:rPr sz="1100" i="1" spc="-18" dirty="0">
                <a:latin typeface="Times New Roman"/>
                <a:cs typeface="Times New Roman"/>
              </a:rPr>
              <a:t>(World</a:t>
            </a:r>
            <a:r>
              <a:rPr sz="1100" i="1" spc="-13" dirty="0">
                <a:latin typeface="Times New Roman"/>
                <a:cs typeface="Times New Roman"/>
              </a:rPr>
              <a:t> </a:t>
            </a:r>
            <a:r>
              <a:rPr sz="1100" i="1" spc="-9" dirty="0">
                <a:latin typeface="Times New Roman"/>
                <a:cs typeface="Times New Roman"/>
              </a:rPr>
              <a:t>Wide</a:t>
            </a:r>
            <a:r>
              <a:rPr sz="1100" i="1" spc="-13" dirty="0">
                <a:latin typeface="Times New Roman"/>
                <a:cs typeface="Times New Roman"/>
              </a:rPr>
              <a:t> </a:t>
            </a:r>
            <a:r>
              <a:rPr sz="1100" i="1" spc="-18" dirty="0">
                <a:latin typeface="Times New Roman"/>
                <a:cs typeface="Times New Roman"/>
              </a:rPr>
              <a:t>Web),</a:t>
            </a:r>
            <a:r>
              <a:rPr sz="1100" i="1" spc="-4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ιστοσελίδα</a:t>
            </a:r>
            <a:r>
              <a:rPr sz="1100" b="1" i="1" spc="-35" dirty="0">
                <a:latin typeface="Times New Roman"/>
                <a:cs typeface="Times New Roman"/>
              </a:rPr>
              <a:t> </a:t>
            </a:r>
            <a:r>
              <a:rPr sz="1100" b="1" i="1" spc="-9" dirty="0">
                <a:latin typeface="Times New Roman"/>
                <a:cs typeface="Times New Roman"/>
              </a:rPr>
              <a:t>(Web</a:t>
            </a:r>
            <a:r>
              <a:rPr sz="1100" b="1" i="1" spc="-31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page)</a:t>
            </a:r>
            <a:r>
              <a:rPr sz="1100" i="1" dirty="0">
                <a:latin typeface="Times New Roman"/>
                <a:cs typeface="Times New Roman"/>
              </a:rPr>
              <a:t>,</a:t>
            </a:r>
            <a:r>
              <a:rPr sz="1100" i="1" spc="-31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δικτυακός</a:t>
            </a:r>
            <a:r>
              <a:rPr sz="1100" i="1" spc="-39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τόπος</a:t>
            </a:r>
            <a:r>
              <a:rPr sz="1100" i="1" spc="-44" dirty="0">
                <a:latin typeface="Times New Roman"/>
                <a:cs typeface="Times New Roman"/>
              </a:rPr>
              <a:t> </a:t>
            </a:r>
            <a:r>
              <a:rPr sz="1100" i="1" spc="-22" dirty="0">
                <a:latin typeface="Times New Roman"/>
                <a:cs typeface="Times New Roman"/>
              </a:rPr>
              <a:t>(Web</a:t>
            </a:r>
            <a:r>
              <a:rPr sz="1100" i="1" spc="-4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site),</a:t>
            </a:r>
            <a:r>
              <a:rPr sz="1100" i="1" spc="-39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Διεύθυνση</a:t>
            </a:r>
            <a:r>
              <a:rPr sz="1100" i="1" spc="-26" dirty="0">
                <a:latin typeface="Times New Roman"/>
                <a:cs typeface="Times New Roman"/>
              </a:rPr>
              <a:t> </a:t>
            </a:r>
            <a:r>
              <a:rPr sz="1100" i="1" spc="-9" dirty="0">
                <a:latin typeface="Times New Roman"/>
                <a:cs typeface="Times New Roman"/>
              </a:rPr>
              <a:t>Ιστοσελίδας </a:t>
            </a:r>
            <a:r>
              <a:rPr sz="1100" i="1" dirty="0">
                <a:latin typeface="Times New Roman"/>
                <a:cs typeface="Times New Roman"/>
              </a:rPr>
              <a:t>(URL),</a:t>
            </a:r>
            <a:r>
              <a:rPr sz="1100" i="1" spc="-48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Λογισμικό</a:t>
            </a:r>
            <a:r>
              <a:rPr sz="1100" i="1" spc="-26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Πλοήγησης</a:t>
            </a:r>
            <a:r>
              <a:rPr sz="1100" i="1" spc="-44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ή</a:t>
            </a:r>
            <a:r>
              <a:rPr sz="1100" i="1" spc="-44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Φυλλομετρητής</a:t>
            </a:r>
            <a:r>
              <a:rPr sz="1100" i="1" spc="-35" dirty="0">
                <a:latin typeface="Times New Roman"/>
                <a:cs typeface="Times New Roman"/>
              </a:rPr>
              <a:t> </a:t>
            </a:r>
            <a:r>
              <a:rPr sz="1100" i="1" spc="-9" dirty="0">
                <a:latin typeface="Times New Roman"/>
                <a:cs typeface="Times New Roman"/>
              </a:rPr>
              <a:t>(Browser),</a:t>
            </a:r>
            <a:r>
              <a:rPr sz="1100" i="1" spc="-31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Υπερκείμενο</a:t>
            </a:r>
            <a:r>
              <a:rPr sz="1100" i="1" spc="-3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(Hypertext), Σύνδεσμος</a:t>
            </a:r>
            <a:r>
              <a:rPr sz="1100" i="1" spc="-26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(Link),</a:t>
            </a:r>
            <a:r>
              <a:rPr sz="1100" i="1" spc="-18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Κόμβος,</a:t>
            </a:r>
            <a:r>
              <a:rPr sz="1100" i="1" spc="-44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Θερμή</a:t>
            </a:r>
            <a:r>
              <a:rPr sz="1100" i="1" spc="-61" dirty="0">
                <a:latin typeface="Times New Roman"/>
                <a:cs typeface="Times New Roman"/>
              </a:rPr>
              <a:t> </a:t>
            </a:r>
            <a:r>
              <a:rPr sz="1100" i="1" spc="-9" dirty="0">
                <a:latin typeface="Times New Roman"/>
                <a:cs typeface="Times New Roman"/>
              </a:rPr>
              <a:t>Λέξη.</a:t>
            </a:r>
            <a:endParaRPr sz="110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0" y="1556792"/>
            <a:ext cx="8115879" cy="456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4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719" y="348137"/>
            <a:ext cx="7605158" cy="973042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algn="ctr">
              <a:spcBef>
                <a:spcPts val="88"/>
              </a:spcBef>
            </a:pPr>
            <a:r>
              <a:rPr sz="1400" b="1" dirty="0" err="1">
                <a:latin typeface="Comic Sans MS"/>
                <a:cs typeface="Comic Sans MS"/>
              </a:rPr>
              <a:t>Κεφάλ</a:t>
            </a:r>
            <a:r>
              <a:rPr sz="1400" b="1" dirty="0">
                <a:latin typeface="Comic Sans MS"/>
                <a:cs typeface="Comic Sans MS"/>
              </a:rPr>
              <a:t>αιο</a:t>
            </a:r>
            <a:r>
              <a:rPr sz="1400" b="1" spc="-48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12:</a:t>
            </a:r>
            <a:r>
              <a:rPr sz="1400" b="1" spc="-13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Ο</a:t>
            </a:r>
            <a:r>
              <a:rPr sz="1400" b="1" spc="-22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Παγκόσμιος</a:t>
            </a:r>
            <a:r>
              <a:rPr sz="1400" b="1" spc="-35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Ιστός</a:t>
            </a:r>
            <a:r>
              <a:rPr sz="1400" b="1" spc="4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–</a:t>
            </a:r>
            <a:r>
              <a:rPr sz="1400" b="1" spc="-22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Εισαγωγή</a:t>
            </a:r>
            <a:r>
              <a:rPr sz="1400" b="1" spc="-18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στην</a:t>
            </a:r>
            <a:r>
              <a:rPr sz="1400" b="1" spc="-9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έννοια</a:t>
            </a:r>
            <a:r>
              <a:rPr sz="1400" b="1" spc="-48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του</a:t>
            </a:r>
            <a:r>
              <a:rPr sz="1400" b="1" spc="-26" dirty="0">
                <a:latin typeface="Comic Sans MS"/>
                <a:cs typeface="Comic Sans MS"/>
              </a:rPr>
              <a:t> </a:t>
            </a:r>
            <a:r>
              <a:rPr sz="1400" b="1" spc="-9" dirty="0">
                <a:latin typeface="Comic Sans MS"/>
                <a:cs typeface="Comic Sans MS"/>
              </a:rPr>
              <a:t>Υπερκειμένου</a:t>
            </a:r>
            <a:endParaRPr sz="1400" dirty="0">
              <a:latin typeface="Comic Sans MS"/>
              <a:cs typeface="Comic Sans MS"/>
            </a:endParaRPr>
          </a:p>
          <a:p>
            <a:pPr marL="952304" marR="4453" indent="-941729">
              <a:spcBef>
                <a:spcPts val="1451"/>
              </a:spcBef>
            </a:pPr>
            <a:r>
              <a:rPr sz="1200" b="1" dirty="0">
                <a:latin typeface="Verdana"/>
                <a:cs typeface="Verdana"/>
              </a:rPr>
              <a:t>Λέξεις</a:t>
            </a:r>
            <a:r>
              <a:rPr sz="1200" b="1" spc="-57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Κλειδιά:</a:t>
            </a:r>
            <a:r>
              <a:rPr sz="1200" b="1" spc="-57" dirty="0">
                <a:latin typeface="Verdana"/>
                <a:cs typeface="Verdana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Διαδίκτυο,</a:t>
            </a:r>
            <a:r>
              <a:rPr sz="1200" i="1" spc="-39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Παγκόσμιος</a:t>
            </a:r>
            <a:r>
              <a:rPr sz="1200" i="1" spc="-39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Ιστός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spc="-18" dirty="0">
                <a:latin typeface="Times New Roman"/>
                <a:cs typeface="Times New Roman"/>
              </a:rPr>
              <a:t>(World</a:t>
            </a:r>
            <a:r>
              <a:rPr sz="1200" i="1" spc="-13" dirty="0">
                <a:latin typeface="Times New Roman"/>
                <a:cs typeface="Times New Roman"/>
              </a:rPr>
              <a:t> </a:t>
            </a:r>
            <a:r>
              <a:rPr sz="1200" i="1" spc="-9" dirty="0">
                <a:latin typeface="Times New Roman"/>
                <a:cs typeface="Times New Roman"/>
              </a:rPr>
              <a:t>Wide</a:t>
            </a:r>
            <a:r>
              <a:rPr sz="1200" i="1" spc="-18" dirty="0">
                <a:latin typeface="Times New Roman"/>
                <a:cs typeface="Times New Roman"/>
              </a:rPr>
              <a:t> Web),</a:t>
            </a:r>
            <a:r>
              <a:rPr sz="1200" i="1" spc="-4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ιστοσελίδα</a:t>
            </a:r>
            <a:r>
              <a:rPr sz="1200" i="1" spc="-26" dirty="0">
                <a:latin typeface="Times New Roman"/>
                <a:cs typeface="Times New Roman"/>
              </a:rPr>
              <a:t> </a:t>
            </a:r>
            <a:r>
              <a:rPr sz="1200" i="1" spc="-22" dirty="0">
                <a:latin typeface="Times New Roman"/>
                <a:cs typeface="Times New Roman"/>
              </a:rPr>
              <a:t>(Web</a:t>
            </a:r>
            <a:r>
              <a:rPr sz="1200" i="1" spc="-4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page),</a:t>
            </a:r>
            <a:r>
              <a:rPr sz="1200" i="1" spc="-22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δικτυακός</a:t>
            </a:r>
            <a:r>
              <a:rPr sz="1200" i="1" spc="-39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τόπος</a:t>
            </a:r>
            <a:r>
              <a:rPr sz="1200" i="1" spc="-44" dirty="0">
                <a:latin typeface="Times New Roman"/>
                <a:cs typeface="Times New Roman"/>
              </a:rPr>
              <a:t> </a:t>
            </a:r>
            <a:r>
              <a:rPr sz="1200" i="1" spc="-22" dirty="0">
                <a:latin typeface="Times New Roman"/>
                <a:cs typeface="Times New Roman"/>
              </a:rPr>
              <a:t>(Web</a:t>
            </a:r>
            <a:r>
              <a:rPr sz="1200" i="1" spc="-4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site),</a:t>
            </a:r>
            <a:r>
              <a:rPr sz="1200" i="1" spc="-39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Διεύθυνση</a:t>
            </a:r>
            <a:r>
              <a:rPr sz="1200" i="1" spc="-26" dirty="0">
                <a:latin typeface="Times New Roman"/>
                <a:cs typeface="Times New Roman"/>
              </a:rPr>
              <a:t> </a:t>
            </a:r>
            <a:r>
              <a:rPr sz="1200" i="1" spc="-9" dirty="0">
                <a:latin typeface="Times New Roman"/>
                <a:cs typeface="Times New Roman"/>
              </a:rPr>
              <a:t>Ιστοσελίδας </a:t>
            </a:r>
            <a:r>
              <a:rPr sz="1200" i="1" dirty="0">
                <a:latin typeface="Times New Roman"/>
                <a:cs typeface="Times New Roman"/>
              </a:rPr>
              <a:t>(URL),</a:t>
            </a:r>
            <a:r>
              <a:rPr sz="1200" i="1" spc="-57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Λογισμικό</a:t>
            </a:r>
            <a:r>
              <a:rPr sz="1200" i="1" spc="-18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Πλοήγησης</a:t>
            </a:r>
            <a:r>
              <a:rPr sz="1200" i="1" spc="-31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ή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Φυλλομετρητής</a:t>
            </a:r>
            <a:r>
              <a:rPr sz="1200" i="1" spc="-18" dirty="0">
                <a:latin typeface="Times New Roman"/>
                <a:cs typeface="Times New Roman"/>
              </a:rPr>
              <a:t> </a:t>
            </a:r>
            <a:r>
              <a:rPr sz="1200" i="1" spc="-9" dirty="0">
                <a:latin typeface="Times New Roman"/>
                <a:cs typeface="Times New Roman"/>
              </a:rPr>
              <a:t>(Browser),</a:t>
            </a:r>
            <a:r>
              <a:rPr sz="1200" i="1" spc="-18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Υπερκείμενο</a:t>
            </a:r>
            <a:r>
              <a:rPr sz="1200" b="1" i="1" spc="-53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(Hypertext),</a:t>
            </a:r>
            <a:r>
              <a:rPr sz="1200" b="1" i="1" spc="-4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Σύνδεσμος</a:t>
            </a:r>
            <a:r>
              <a:rPr sz="1200" b="1" i="1" spc="-39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(Link),</a:t>
            </a:r>
            <a:r>
              <a:rPr sz="1200" b="1" i="1" spc="-3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Κόμβος,</a:t>
            </a:r>
            <a:r>
              <a:rPr sz="1200" b="1" i="1" spc="-44" dirty="0">
                <a:latin typeface="Times New Roman"/>
                <a:cs typeface="Times New Roman"/>
              </a:rPr>
              <a:t> </a:t>
            </a:r>
            <a:r>
              <a:rPr sz="1200" b="1" i="1" spc="-9" dirty="0">
                <a:latin typeface="Times New Roman"/>
                <a:cs typeface="Times New Roman"/>
              </a:rPr>
              <a:t>Θερμή</a:t>
            </a:r>
            <a:r>
              <a:rPr sz="1200" b="1" i="1" spc="-66" dirty="0">
                <a:latin typeface="Times New Roman"/>
                <a:cs typeface="Times New Roman"/>
              </a:rPr>
              <a:t> </a:t>
            </a:r>
            <a:r>
              <a:rPr sz="1200" b="1" i="1" spc="-9" dirty="0">
                <a:latin typeface="Times New Roman"/>
                <a:cs typeface="Times New Roman"/>
              </a:rPr>
              <a:t>Λέξη.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414" y="1464764"/>
            <a:ext cx="7245696" cy="47318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9176" y="6197878"/>
            <a:ext cx="7562262" cy="380573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028555" marR="4453" indent="-1017980">
              <a:spcBef>
                <a:spcPts val="88"/>
              </a:spcBef>
            </a:pPr>
            <a:r>
              <a:rPr sz="1200" b="1" dirty="0">
                <a:solidFill>
                  <a:srgbClr val="FFFF00"/>
                </a:solidFill>
                <a:latin typeface="Comic Sans MS"/>
                <a:cs typeface="Comic Sans MS"/>
              </a:rPr>
              <a:t>Εικόνα</a:t>
            </a:r>
            <a:r>
              <a:rPr sz="1200" b="1" spc="-48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00"/>
                </a:solidFill>
                <a:latin typeface="Comic Sans MS"/>
                <a:cs typeface="Comic Sans MS"/>
              </a:rPr>
              <a:t>12.4:</a:t>
            </a:r>
            <a:r>
              <a:rPr sz="1200" b="1" spc="-13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00"/>
                </a:solidFill>
                <a:latin typeface="Comic Sans MS"/>
                <a:cs typeface="Comic Sans MS"/>
              </a:rPr>
              <a:t>Τα</a:t>
            </a:r>
            <a:r>
              <a:rPr sz="1200" b="1" spc="-18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00"/>
                </a:solidFill>
                <a:latin typeface="Comic Sans MS"/>
                <a:cs typeface="Comic Sans MS"/>
              </a:rPr>
              <a:t>κείμενα</a:t>
            </a:r>
            <a:r>
              <a:rPr sz="1200" b="1" spc="-57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00"/>
                </a:solidFill>
                <a:latin typeface="Comic Sans MS"/>
                <a:cs typeface="Comic Sans MS"/>
              </a:rPr>
              <a:t>των</a:t>
            </a:r>
            <a:r>
              <a:rPr sz="1200" b="1" spc="-26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00"/>
                </a:solidFill>
                <a:latin typeface="Comic Sans MS"/>
                <a:cs typeface="Comic Sans MS"/>
              </a:rPr>
              <a:t>ιστοσελίδων</a:t>
            </a:r>
            <a:r>
              <a:rPr sz="1200" b="1" spc="-48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00"/>
                </a:solidFill>
                <a:latin typeface="Comic Sans MS"/>
                <a:cs typeface="Comic Sans MS"/>
              </a:rPr>
              <a:t>αποτελούν</a:t>
            </a:r>
            <a:r>
              <a:rPr sz="1200" b="1" spc="-57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00"/>
                </a:solidFill>
                <a:latin typeface="Comic Sans MS"/>
                <a:cs typeface="Comic Sans MS"/>
              </a:rPr>
              <a:t>ένα</a:t>
            </a:r>
            <a:r>
              <a:rPr sz="1200" b="1" spc="-26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00"/>
                </a:solidFill>
                <a:latin typeface="Comic Sans MS"/>
                <a:cs typeface="Comic Sans MS"/>
              </a:rPr>
              <a:t>υπερκείμενο,</a:t>
            </a:r>
            <a:r>
              <a:rPr sz="1200" b="1" spc="-44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00"/>
                </a:solidFill>
                <a:latin typeface="Comic Sans MS"/>
                <a:cs typeface="Comic Sans MS"/>
              </a:rPr>
              <a:t>που</a:t>
            </a:r>
            <a:r>
              <a:rPr sz="1200" b="1" spc="-26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00"/>
                </a:solidFill>
                <a:latin typeface="Comic Sans MS"/>
                <a:cs typeface="Comic Sans MS"/>
              </a:rPr>
              <a:t>μας</a:t>
            </a:r>
            <a:r>
              <a:rPr sz="1200" b="1" spc="-18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00"/>
                </a:solidFill>
                <a:latin typeface="Comic Sans MS"/>
                <a:cs typeface="Comic Sans MS"/>
              </a:rPr>
              <a:t>επιτρέπει</a:t>
            </a:r>
            <a:r>
              <a:rPr sz="1200" b="1" spc="-44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00"/>
                </a:solidFill>
                <a:latin typeface="Comic Sans MS"/>
                <a:cs typeface="Comic Sans MS"/>
              </a:rPr>
              <a:t>να</a:t>
            </a:r>
            <a:r>
              <a:rPr sz="1200" b="1" spc="-3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200" b="1" spc="-9" dirty="0">
                <a:solidFill>
                  <a:srgbClr val="FFFF00"/>
                </a:solidFill>
                <a:latin typeface="Comic Sans MS"/>
                <a:cs typeface="Comic Sans MS"/>
              </a:rPr>
              <a:t>ακολουθούμε </a:t>
            </a:r>
            <a:r>
              <a:rPr sz="1200" b="1" dirty="0">
                <a:solidFill>
                  <a:srgbClr val="FFFF00"/>
                </a:solidFill>
                <a:latin typeface="Comic Sans MS"/>
                <a:cs typeface="Comic Sans MS"/>
              </a:rPr>
              <a:t>το</a:t>
            </a:r>
            <a:r>
              <a:rPr sz="1200" b="1" spc="-4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00"/>
                </a:solidFill>
                <a:latin typeface="Comic Sans MS"/>
                <a:cs typeface="Comic Sans MS"/>
              </a:rPr>
              <a:t>δικό</a:t>
            </a:r>
            <a:r>
              <a:rPr sz="1200" b="1" spc="-3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00"/>
                </a:solidFill>
                <a:latin typeface="Comic Sans MS"/>
                <a:cs typeface="Comic Sans MS"/>
              </a:rPr>
              <a:t>μας</a:t>
            </a:r>
            <a:r>
              <a:rPr sz="1200" b="1" spc="-4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00"/>
                </a:solidFill>
                <a:latin typeface="Comic Sans MS"/>
                <a:cs typeface="Comic Sans MS"/>
              </a:rPr>
              <a:t>μονοπάτι</a:t>
            </a:r>
            <a:r>
              <a:rPr sz="1200" b="1" spc="-39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200" b="1" spc="-9" dirty="0">
                <a:solidFill>
                  <a:srgbClr val="FFFF00"/>
                </a:solidFill>
                <a:latin typeface="Comic Sans MS"/>
                <a:cs typeface="Comic Sans MS"/>
              </a:rPr>
              <a:t>ανάγνωσης.</a:t>
            </a:r>
            <a:endParaRPr sz="1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065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719" y="348137"/>
            <a:ext cx="7606244" cy="1096153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algn="ctr">
              <a:spcBef>
                <a:spcPts val="88"/>
              </a:spcBef>
            </a:pPr>
            <a:r>
              <a:rPr sz="1600" b="1" dirty="0" err="1">
                <a:latin typeface="Comic Sans MS"/>
                <a:cs typeface="Comic Sans MS"/>
              </a:rPr>
              <a:t>Κεφάλ</a:t>
            </a:r>
            <a:r>
              <a:rPr sz="1600" b="1" dirty="0">
                <a:latin typeface="Comic Sans MS"/>
                <a:cs typeface="Comic Sans MS"/>
              </a:rPr>
              <a:t>αιο</a:t>
            </a:r>
            <a:r>
              <a:rPr sz="1600" b="1" spc="-48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12:</a:t>
            </a:r>
            <a:r>
              <a:rPr sz="1600" b="1" spc="-13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Ο</a:t>
            </a:r>
            <a:r>
              <a:rPr sz="1600" b="1" spc="-22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Παγκόσμιος</a:t>
            </a:r>
            <a:r>
              <a:rPr sz="1600" b="1" spc="-35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Ιστός</a:t>
            </a:r>
            <a:r>
              <a:rPr sz="1600" b="1" spc="4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–</a:t>
            </a:r>
            <a:r>
              <a:rPr sz="1600" b="1" spc="-22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Εισαγωγή</a:t>
            </a:r>
            <a:r>
              <a:rPr sz="1600" b="1" spc="-18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στην</a:t>
            </a:r>
            <a:r>
              <a:rPr sz="1600" b="1" spc="-9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έννοια</a:t>
            </a:r>
            <a:r>
              <a:rPr sz="1600" b="1" spc="-48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του</a:t>
            </a:r>
            <a:r>
              <a:rPr sz="1600" b="1" spc="-26" dirty="0">
                <a:latin typeface="Comic Sans MS"/>
                <a:cs typeface="Comic Sans MS"/>
              </a:rPr>
              <a:t> </a:t>
            </a:r>
            <a:r>
              <a:rPr sz="1600" b="1" spc="-9" dirty="0">
                <a:latin typeface="Comic Sans MS"/>
                <a:cs typeface="Comic Sans MS"/>
              </a:rPr>
              <a:t>Υπερκειμένου</a:t>
            </a:r>
            <a:endParaRPr sz="1600" dirty="0">
              <a:latin typeface="Comic Sans MS"/>
              <a:cs typeface="Comic Sans MS"/>
            </a:endParaRPr>
          </a:p>
          <a:p>
            <a:pPr marL="952304" marR="4453" indent="-941729" algn="ctr">
              <a:spcBef>
                <a:spcPts val="1451"/>
              </a:spcBef>
            </a:pPr>
            <a:r>
              <a:rPr sz="1400" b="1" dirty="0">
                <a:latin typeface="Verdana"/>
                <a:cs typeface="Verdana"/>
              </a:rPr>
              <a:t>Λέξεις</a:t>
            </a:r>
            <a:r>
              <a:rPr sz="1400" b="1" spc="-57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Κλειδιά:</a:t>
            </a:r>
            <a:r>
              <a:rPr sz="1400" b="1" spc="-57" dirty="0">
                <a:latin typeface="Verdana"/>
                <a:cs typeface="Verdana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Διαδίκτυο,</a:t>
            </a:r>
            <a:r>
              <a:rPr sz="1400" i="1" spc="-3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Παγκόσμιος</a:t>
            </a:r>
            <a:r>
              <a:rPr sz="1400" i="1" spc="-3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Ιστός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spc="-18" dirty="0">
                <a:latin typeface="Times New Roman"/>
                <a:cs typeface="Times New Roman"/>
              </a:rPr>
              <a:t>(World</a:t>
            </a:r>
            <a:r>
              <a:rPr sz="1400" i="1" spc="-13" dirty="0">
                <a:latin typeface="Times New Roman"/>
                <a:cs typeface="Times New Roman"/>
              </a:rPr>
              <a:t> </a:t>
            </a:r>
            <a:r>
              <a:rPr sz="1400" i="1" spc="-9" dirty="0">
                <a:latin typeface="Times New Roman"/>
                <a:cs typeface="Times New Roman"/>
              </a:rPr>
              <a:t>Wide</a:t>
            </a:r>
            <a:r>
              <a:rPr sz="1400" i="1" spc="-18" dirty="0">
                <a:latin typeface="Times New Roman"/>
                <a:cs typeface="Times New Roman"/>
              </a:rPr>
              <a:t> Web),</a:t>
            </a:r>
            <a:r>
              <a:rPr sz="1400" i="1" spc="-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ιστοσελίδα</a:t>
            </a:r>
            <a:r>
              <a:rPr sz="1400" i="1" spc="-26" dirty="0">
                <a:latin typeface="Times New Roman"/>
                <a:cs typeface="Times New Roman"/>
              </a:rPr>
              <a:t> </a:t>
            </a:r>
            <a:r>
              <a:rPr sz="1400" i="1" spc="-22" dirty="0">
                <a:latin typeface="Times New Roman"/>
                <a:cs typeface="Times New Roman"/>
              </a:rPr>
              <a:t>(Web</a:t>
            </a:r>
            <a:r>
              <a:rPr sz="1400" i="1" spc="-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page),</a:t>
            </a:r>
            <a:r>
              <a:rPr sz="1400" i="1" spc="-2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δικτυακός</a:t>
            </a:r>
            <a:r>
              <a:rPr sz="1400" i="1" spc="-3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τόπος</a:t>
            </a:r>
            <a:r>
              <a:rPr sz="1400" i="1" spc="-44" dirty="0">
                <a:latin typeface="Times New Roman"/>
                <a:cs typeface="Times New Roman"/>
              </a:rPr>
              <a:t> </a:t>
            </a:r>
            <a:r>
              <a:rPr sz="1400" i="1" spc="-22" dirty="0">
                <a:latin typeface="Times New Roman"/>
                <a:cs typeface="Times New Roman"/>
              </a:rPr>
              <a:t>(Web</a:t>
            </a:r>
            <a:r>
              <a:rPr sz="1400" i="1" spc="-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site),</a:t>
            </a:r>
            <a:r>
              <a:rPr sz="1400" i="1" spc="-3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Διεύθυνση</a:t>
            </a:r>
            <a:r>
              <a:rPr sz="1400" i="1" spc="-26" dirty="0">
                <a:latin typeface="Times New Roman"/>
                <a:cs typeface="Times New Roman"/>
              </a:rPr>
              <a:t> </a:t>
            </a:r>
            <a:r>
              <a:rPr sz="1400" i="1" spc="-9" dirty="0">
                <a:latin typeface="Times New Roman"/>
                <a:cs typeface="Times New Roman"/>
              </a:rPr>
              <a:t>Ιστοσελίδας </a:t>
            </a:r>
            <a:r>
              <a:rPr sz="1400" i="1" dirty="0">
                <a:latin typeface="Times New Roman"/>
                <a:cs typeface="Times New Roman"/>
              </a:rPr>
              <a:t>(URL),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Λογισμικό</a:t>
            </a:r>
            <a:r>
              <a:rPr sz="1400" b="1" i="1" spc="-53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Πλοήγησης</a:t>
            </a:r>
            <a:r>
              <a:rPr sz="1400" b="1" i="1" spc="-31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ή</a:t>
            </a:r>
            <a:r>
              <a:rPr sz="1400" b="1" i="1" spc="-44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Φυλλομετρητής</a:t>
            </a:r>
            <a:r>
              <a:rPr sz="1400" b="1" i="1" spc="-3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(Browser),</a:t>
            </a:r>
            <a:r>
              <a:rPr sz="1400" b="1" i="1" spc="-4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Υπερκείμενο</a:t>
            </a:r>
            <a:r>
              <a:rPr sz="1400" i="1" spc="-4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(Hypertext), Σύνδεσμος</a:t>
            </a:r>
            <a:r>
              <a:rPr sz="1400" i="1" spc="-3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(Link),</a:t>
            </a:r>
            <a:r>
              <a:rPr sz="1400" i="1" spc="-1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Κόμβος,</a:t>
            </a:r>
            <a:r>
              <a:rPr sz="1400" i="1" spc="-5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Θερμή</a:t>
            </a:r>
            <a:r>
              <a:rPr sz="1400" i="1" spc="-53" dirty="0">
                <a:latin typeface="Times New Roman"/>
                <a:cs typeface="Times New Roman"/>
              </a:rPr>
              <a:t> </a:t>
            </a:r>
            <a:r>
              <a:rPr sz="1400" i="1" spc="-9" dirty="0">
                <a:latin typeface="Times New Roman"/>
                <a:cs typeface="Times New Roman"/>
              </a:rPr>
              <a:t>Λέξη.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4122" y="2555942"/>
            <a:ext cx="5513550" cy="3714256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 marR="117438">
              <a:spcBef>
                <a:spcPts val="83"/>
              </a:spcBef>
            </a:pPr>
            <a:r>
              <a:rPr sz="1400" b="1" dirty="0">
                <a:latin typeface="Arial"/>
                <a:cs typeface="Arial"/>
              </a:rPr>
              <a:t>Πίσω</a:t>
            </a:r>
            <a:r>
              <a:rPr sz="1400" b="1" spc="-48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(Back):</a:t>
            </a:r>
            <a:r>
              <a:rPr sz="1400" b="1" spc="-31" dirty="0">
                <a:latin typeface="Arial"/>
                <a:cs typeface="Arial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Με</a:t>
            </a:r>
            <a:r>
              <a:rPr sz="1400" spc="-39" dirty="0">
                <a:latin typeface="Microsoft Sans Serif"/>
                <a:cs typeface="Microsoft Sans Serif"/>
              </a:rPr>
              <a:t> </a:t>
            </a:r>
            <a:r>
              <a:rPr sz="1400" spc="-57" dirty="0">
                <a:latin typeface="Microsoft Sans Serif"/>
                <a:cs typeface="Microsoft Sans Serif"/>
              </a:rPr>
              <a:t>το</a:t>
            </a:r>
            <a:r>
              <a:rPr sz="1400" spc="-31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πλήκτρο</a:t>
            </a:r>
            <a:r>
              <a:rPr sz="1400" spc="-48" dirty="0">
                <a:latin typeface="Microsoft Sans Serif"/>
                <a:cs typeface="Microsoft Sans Serif"/>
              </a:rPr>
              <a:t> </a:t>
            </a:r>
            <a:r>
              <a:rPr sz="1400" spc="-22" dirty="0">
                <a:latin typeface="Microsoft Sans Serif"/>
                <a:cs typeface="Microsoft Sans Serif"/>
              </a:rPr>
              <a:t>αυτό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8" dirty="0">
                <a:latin typeface="Microsoft Sans Serif"/>
                <a:cs typeface="Microsoft Sans Serif"/>
              </a:rPr>
              <a:t>επιστρέφουμε</a:t>
            </a:r>
            <a:r>
              <a:rPr sz="1400" spc="-39" dirty="0">
                <a:latin typeface="Microsoft Sans Serif"/>
                <a:cs typeface="Microsoft Sans Serif"/>
              </a:rPr>
              <a:t> </a:t>
            </a:r>
            <a:r>
              <a:rPr sz="1400" spc="-9" dirty="0">
                <a:latin typeface="Microsoft Sans Serif"/>
                <a:cs typeface="Microsoft Sans Serif"/>
              </a:rPr>
              <a:t>στην</a:t>
            </a:r>
            <a:r>
              <a:rPr sz="1400" spc="-26" dirty="0">
                <a:latin typeface="Microsoft Sans Serif"/>
                <a:cs typeface="Microsoft Sans Serif"/>
              </a:rPr>
              <a:t> </a:t>
            </a:r>
            <a:r>
              <a:rPr sz="1400" spc="-9" dirty="0">
                <a:latin typeface="Microsoft Sans Serif"/>
                <a:cs typeface="Microsoft Sans Serif"/>
              </a:rPr>
              <a:t>αμέσως </a:t>
            </a:r>
            <a:r>
              <a:rPr sz="1400" dirty="0">
                <a:latin typeface="Microsoft Sans Serif"/>
                <a:cs typeface="Microsoft Sans Serif"/>
              </a:rPr>
              <a:t>προηγούμενη</a:t>
            </a:r>
            <a:r>
              <a:rPr sz="1400" spc="22" dirty="0">
                <a:latin typeface="Microsoft Sans Serif"/>
                <a:cs typeface="Microsoft Sans Serif"/>
              </a:rPr>
              <a:t> </a:t>
            </a:r>
            <a:r>
              <a:rPr sz="1400" spc="-26" dirty="0">
                <a:latin typeface="Microsoft Sans Serif"/>
                <a:cs typeface="Microsoft Sans Serif"/>
              </a:rPr>
              <a:t>ιστοσελίδα</a:t>
            </a:r>
            <a:r>
              <a:rPr sz="1400" spc="18" dirty="0">
                <a:latin typeface="Microsoft Sans Serif"/>
                <a:cs typeface="Microsoft Sans Serif"/>
              </a:rPr>
              <a:t> </a:t>
            </a:r>
            <a:r>
              <a:rPr sz="1400" spc="48" dirty="0">
                <a:latin typeface="Microsoft Sans Serif"/>
                <a:cs typeface="Microsoft Sans Serif"/>
              </a:rPr>
              <a:t>που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22" dirty="0">
                <a:latin typeface="Microsoft Sans Serif"/>
                <a:cs typeface="Microsoft Sans Serif"/>
              </a:rPr>
              <a:t>επισκεφτήκαμε</a:t>
            </a:r>
            <a:r>
              <a:rPr sz="1400" spc="26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πριν</a:t>
            </a:r>
            <a:r>
              <a:rPr sz="1400" spc="22" dirty="0">
                <a:latin typeface="Microsoft Sans Serif"/>
                <a:cs typeface="Microsoft Sans Serif"/>
              </a:rPr>
              <a:t> </a:t>
            </a:r>
            <a:r>
              <a:rPr sz="1400" spc="53" dirty="0">
                <a:latin typeface="Microsoft Sans Serif"/>
                <a:cs typeface="Microsoft Sans Serif"/>
              </a:rPr>
              <a:t>από</a:t>
            </a:r>
            <a:r>
              <a:rPr sz="1400" spc="26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την</a:t>
            </a:r>
            <a:r>
              <a:rPr sz="1400" spc="26" dirty="0">
                <a:latin typeface="Microsoft Sans Serif"/>
                <a:cs typeface="Microsoft Sans Serif"/>
              </a:rPr>
              <a:t> </a:t>
            </a:r>
            <a:r>
              <a:rPr sz="1400" spc="-9" dirty="0">
                <a:latin typeface="Microsoft Sans Serif"/>
                <a:cs typeface="Microsoft Sans Serif"/>
              </a:rPr>
              <a:t>ιστοσελίδα </a:t>
            </a:r>
            <a:r>
              <a:rPr sz="1400" spc="48" dirty="0">
                <a:latin typeface="Microsoft Sans Serif"/>
                <a:cs typeface="Microsoft Sans Serif"/>
              </a:rPr>
              <a:t>που</a:t>
            </a:r>
            <a:r>
              <a:rPr sz="1400" spc="-31" dirty="0">
                <a:latin typeface="Microsoft Sans Serif"/>
                <a:cs typeface="Microsoft Sans Serif"/>
              </a:rPr>
              <a:t> </a:t>
            </a:r>
            <a:r>
              <a:rPr sz="1400" spc="-26" dirty="0">
                <a:latin typeface="Microsoft Sans Serif"/>
                <a:cs typeface="Microsoft Sans Serif"/>
              </a:rPr>
              <a:t>δείχνει</a:t>
            </a:r>
            <a:r>
              <a:rPr sz="1400" spc="-31" dirty="0">
                <a:latin typeface="Microsoft Sans Serif"/>
                <a:cs typeface="Microsoft Sans Serif"/>
              </a:rPr>
              <a:t> </a:t>
            </a:r>
            <a:r>
              <a:rPr sz="1400" spc="-57" dirty="0">
                <a:latin typeface="Microsoft Sans Serif"/>
                <a:cs typeface="Microsoft Sans Serif"/>
              </a:rPr>
              <a:t>το</a:t>
            </a:r>
            <a:r>
              <a:rPr sz="1400" spc="-18" dirty="0">
                <a:latin typeface="Microsoft Sans Serif"/>
                <a:cs typeface="Microsoft Sans Serif"/>
              </a:rPr>
              <a:t> </a:t>
            </a:r>
            <a:r>
              <a:rPr sz="1400" spc="-9" dirty="0">
                <a:latin typeface="Microsoft Sans Serif"/>
                <a:cs typeface="Microsoft Sans Serif"/>
              </a:rPr>
              <a:t>λογισμικό</a:t>
            </a:r>
            <a:r>
              <a:rPr sz="1400" spc="-48" dirty="0">
                <a:latin typeface="Microsoft Sans Serif"/>
                <a:cs typeface="Microsoft Sans Serif"/>
              </a:rPr>
              <a:t> </a:t>
            </a:r>
            <a:r>
              <a:rPr sz="1400" spc="-9" dirty="0">
                <a:latin typeface="Microsoft Sans Serif"/>
                <a:cs typeface="Microsoft Sans Serif"/>
              </a:rPr>
              <a:t>πλοήγησης.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400" dirty="0">
              <a:latin typeface="Microsoft Sans Serif"/>
              <a:cs typeface="Microsoft Sans Serif"/>
            </a:endParaRPr>
          </a:p>
          <a:p>
            <a:pPr>
              <a:spcBef>
                <a:spcPts val="863"/>
              </a:spcBef>
            </a:pPr>
            <a:endParaRPr sz="1400" dirty="0">
              <a:latin typeface="Microsoft Sans Serif"/>
              <a:cs typeface="Microsoft Sans Serif"/>
            </a:endParaRPr>
          </a:p>
          <a:p>
            <a:pPr marL="11132" marR="117994"/>
            <a:r>
              <a:rPr sz="1400" b="1" dirty="0">
                <a:latin typeface="Arial"/>
                <a:cs typeface="Arial"/>
              </a:rPr>
              <a:t>Εμπρός</a:t>
            </a:r>
            <a:r>
              <a:rPr sz="1400" b="1" spc="-31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(Forward):</a:t>
            </a:r>
            <a:r>
              <a:rPr sz="1400" b="1" spc="-61" dirty="0">
                <a:latin typeface="Arial"/>
                <a:cs typeface="Arial"/>
              </a:rPr>
              <a:t> </a:t>
            </a:r>
            <a:r>
              <a:rPr sz="1400" spc="-57" dirty="0">
                <a:latin typeface="Microsoft Sans Serif"/>
                <a:cs typeface="Microsoft Sans Serif"/>
              </a:rPr>
              <a:t>Το</a:t>
            </a:r>
            <a:r>
              <a:rPr sz="1400" spc="-18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πλήκτρο</a:t>
            </a:r>
            <a:r>
              <a:rPr sz="1400" spc="-22" dirty="0">
                <a:latin typeface="Microsoft Sans Serif"/>
                <a:cs typeface="Microsoft Sans Serif"/>
              </a:rPr>
              <a:t> </a:t>
            </a:r>
            <a:r>
              <a:rPr sz="1400" spc="-31" dirty="0">
                <a:latin typeface="Microsoft Sans Serif"/>
                <a:cs typeface="Microsoft Sans Serif"/>
              </a:rPr>
              <a:t>αυτό</a:t>
            </a:r>
            <a:r>
              <a:rPr sz="1400" spc="-26" dirty="0">
                <a:latin typeface="Microsoft Sans Serif"/>
                <a:cs typeface="Microsoft Sans Serif"/>
              </a:rPr>
              <a:t> </a:t>
            </a:r>
            <a:r>
              <a:rPr sz="1400" spc="-31" dirty="0">
                <a:latin typeface="Microsoft Sans Serif"/>
                <a:cs typeface="Microsoft Sans Serif"/>
              </a:rPr>
              <a:t>ενεργοποιείται,</a:t>
            </a:r>
            <a:r>
              <a:rPr sz="1400" spc="-22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αν</a:t>
            </a:r>
            <a:r>
              <a:rPr sz="1400" spc="-22" dirty="0">
                <a:latin typeface="Microsoft Sans Serif"/>
                <a:cs typeface="Microsoft Sans Serif"/>
              </a:rPr>
              <a:t> </a:t>
            </a:r>
            <a:r>
              <a:rPr sz="1400" spc="-9" dirty="0">
                <a:latin typeface="Microsoft Sans Serif"/>
                <a:cs typeface="Microsoft Sans Serif"/>
              </a:rPr>
              <a:t>έχουμε </a:t>
            </a:r>
            <a:r>
              <a:rPr sz="1400" dirty="0">
                <a:latin typeface="Microsoft Sans Serif"/>
                <a:cs typeface="Microsoft Sans Serif"/>
              </a:rPr>
              <a:t>χρησιμοποιήσει</a:t>
            </a:r>
            <a:r>
              <a:rPr sz="1400" spc="-18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τουλάχιστον</a:t>
            </a:r>
            <a:r>
              <a:rPr sz="1400" spc="-13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μία</a:t>
            </a:r>
            <a:r>
              <a:rPr sz="1400" spc="-13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φορά </a:t>
            </a:r>
            <a:r>
              <a:rPr sz="1400" spc="-57" dirty="0">
                <a:latin typeface="Microsoft Sans Serif"/>
                <a:cs typeface="Microsoft Sans Serif"/>
              </a:rPr>
              <a:t>το</a:t>
            </a:r>
            <a:r>
              <a:rPr sz="1400" spc="-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πλήκτρο</a:t>
            </a:r>
            <a:r>
              <a:rPr sz="1400" spc="26" dirty="0">
                <a:latin typeface="Microsoft Sans Serif"/>
                <a:cs typeface="Microsoft Sans Serif"/>
              </a:rPr>
              <a:t> </a:t>
            </a:r>
            <a:r>
              <a:rPr sz="1400" i="1" dirty="0">
                <a:latin typeface="Arial"/>
                <a:cs typeface="Arial"/>
              </a:rPr>
              <a:t>Πίσω</a:t>
            </a:r>
            <a:r>
              <a:rPr sz="1400" dirty="0">
                <a:latin typeface="Microsoft Sans Serif"/>
                <a:cs typeface="Microsoft Sans Serif"/>
              </a:rPr>
              <a:t>.</a:t>
            </a:r>
            <a:r>
              <a:rPr sz="1400" spc="4" dirty="0">
                <a:latin typeface="Microsoft Sans Serif"/>
                <a:cs typeface="Microsoft Sans Serif"/>
              </a:rPr>
              <a:t> </a:t>
            </a:r>
            <a:r>
              <a:rPr sz="1400" spc="-22" dirty="0">
                <a:latin typeface="Microsoft Sans Serif"/>
                <a:cs typeface="Microsoft Sans Serif"/>
              </a:rPr>
              <a:t>Μας </a:t>
            </a:r>
            <a:r>
              <a:rPr sz="1400" spc="-9" dirty="0">
                <a:latin typeface="Microsoft Sans Serif"/>
                <a:cs typeface="Microsoft Sans Serif"/>
              </a:rPr>
              <a:t>επαναφέρει</a:t>
            </a:r>
            <a:r>
              <a:rPr sz="1400" spc="-4" dirty="0">
                <a:latin typeface="Microsoft Sans Serif"/>
                <a:cs typeface="Microsoft Sans Serif"/>
              </a:rPr>
              <a:t> </a:t>
            </a:r>
            <a:r>
              <a:rPr sz="1400" spc="-9" dirty="0">
                <a:latin typeface="Microsoft Sans Serif"/>
                <a:cs typeface="Microsoft Sans Serif"/>
              </a:rPr>
              <a:t>στην </a:t>
            </a:r>
            <a:r>
              <a:rPr sz="1400" spc="-26" dirty="0">
                <a:latin typeface="Microsoft Sans Serif"/>
                <a:cs typeface="Microsoft Sans Serif"/>
              </a:rPr>
              <a:t>ιστοσελίδα</a:t>
            </a:r>
            <a:r>
              <a:rPr sz="1400" spc="-13" dirty="0">
                <a:latin typeface="Microsoft Sans Serif"/>
                <a:cs typeface="Microsoft Sans Serif"/>
              </a:rPr>
              <a:t> </a:t>
            </a:r>
            <a:r>
              <a:rPr sz="1400" spc="48" dirty="0">
                <a:latin typeface="Microsoft Sans Serif"/>
                <a:cs typeface="Microsoft Sans Serif"/>
              </a:rPr>
              <a:t>που</a:t>
            </a:r>
            <a:r>
              <a:rPr sz="1400" spc="-18" dirty="0">
                <a:latin typeface="Microsoft Sans Serif"/>
                <a:cs typeface="Microsoft Sans Serif"/>
              </a:rPr>
              <a:t> </a:t>
            </a:r>
            <a:r>
              <a:rPr sz="1400" spc="-26" dirty="0">
                <a:latin typeface="Microsoft Sans Serif"/>
                <a:cs typeface="Microsoft Sans Serif"/>
              </a:rPr>
              <a:t>είχαμε</a:t>
            </a:r>
            <a:r>
              <a:rPr sz="1400" spc="-9" dirty="0">
                <a:latin typeface="Microsoft Sans Serif"/>
                <a:cs typeface="Microsoft Sans Serif"/>
              </a:rPr>
              <a:t> </a:t>
            </a:r>
            <a:r>
              <a:rPr sz="1400" spc="-26" dirty="0">
                <a:latin typeface="Microsoft Sans Serif"/>
                <a:cs typeface="Microsoft Sans Serif"/>
              </a:rPr>
              <a:t>επισκεφτεί</a:t>
            </a:r>
            <a:r>
              <a:rPr sz="1400" spc="-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πριν</a:t>
            </a:r>
            <a:r>
              <a:rPr sz="1400" spc="-18" dirty="0">
                <a:latin typeface="Microsoft Sans Serif"/>
                <a:cs typeface="Microsoft Sans Serif"/>
              </a:rPr>
              <a:t> επιλέξουμε </a:t>
            </a:r>
            <a:r>
              <a:rPr sz="1400" spc="-22" dirty="0">
                <a:latin typeface="Microsoft Sans Serif"/>
                <a:cs typeface="Microsoft Sans Serif"/>
              </a:rPr>
              <a:t>το </a:t>
            </a:r>
            <a:r>
              <a:rPr sz="1400" dirty="0">
                <a:latin typeface="Microsoft Sans Serif"/>
                <a:cs typeface="Microsoft Sans Serif"/>
              </a:rPr>
              <a:t>πλήκτρο</a:t>
            </a:r>
            <a:r>
              <a:rPr sz="1400" spc="22" dirty="0">
                <a:latin typeface="Microsoft Sans Serif"/>
                <a:cs typeface="Microsoft Sans Serif"/>
              </a:rPr>
              <a:t> </a:t>
            </a:r>
            <a:r>
              <a:rPr sz="1400" i="1" spc="-18" dirty="0">
                <a:latin typeface="Arial"/>
                <a:cs typeface="Arial"/>
              </a:rPr>
              <a:t>Πίσω</a:t>
            </a:r>
            <a:r>
              <a:rPr sz="1400" spc="-18" dirty="0">
                <a:latin typeface="Microsoft Sans Serif"/>
                <a:cs typeface="Microsoft Sans Serif"/>
              </a:rPr>
              <a:t>.</a:t>
            </a:r>
            <a:endParaRPr sz="1400" dirty="0">
              <a:latin typeface="Microsoft Sans Serif"/>
              <a:cs typeface="Microsoft Sans Serif"/>
            </a:endParaRPr>
          </a:p>
          <a:p>
            <a:pPr marL="11132"/>
            <a:r>
              <a:rPr sz="1400" spc="-57" dirty="0">
                <a:latin typeface="Microsoft Sans Serif"/>
                <a:cs typeface="Microsoft Sans Serif"/>
              </a:rPr>
              <a:t>Το</a:t>
            </a:r>
            <a:r>
              <a:rPr sz="1400" spc="-18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πλήκτρο</a:t>
            </a:r>
            <a:r>
              <a:rPr sz="1400" spc="-13" dirty="0">
                <a:latin typeface="Microsoft Sans Serif"/>
                <a:cs typeface="Microsoft Sans Serif"/>
              </a:rPr>
              <a:t> </a:t>
            </a:r>
            <a:r>
              <a:rPr sz="1400" i="1" dirty="0">
                <a:latin typeface="Arial"/>
                <a:cs typeface="Arial"/>
              </a:rPr>
              <a:t>Εμπρός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spc="-18" dirty="0">
                <a:latin typeface="Microsoft Sans Serif"/>
                <a:cs typeface="Microsoft Sans Serif"/>
              </a:rPr>
              <a:t>αναιρεί</a:t>
            </a:r>
            <a:r>
              <a:rPr sz="1400" spc="-31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την</a:t>
            </a:r>
            <a:r>
              <a:rPr sz="1400" spc="-18" dirty="0">
                <a:latin typeface="Microsoft Sans Serif"/>
                <a:cs typeface="Microsoft Sans Serif"/>
              </a:rPr>
              <a:t> </a:t>
            </a:r>
            <a:r>
              <a:rPr sz="1400" spc="-66" dirty="0">
                <a:latin typeface="Microsoft Sans Serif"/>
                <a:cs typeface="Microsoft Sans Serif"/>
              </a:rPr>
              <a:t>τελευταία</a:t>
            </a:r>
            <a:r>
              <a:rPr sz="1400" spc="-18" dirty="0">
                <a:latin typeface="Microsoft Sans Serif"/>
                <a:cs typeface="Microsoft Sans Serif"/>
              </a:rPr>
              <a:t> </a:t>
            </a:r>
            <a:r>
              <a:rPr sz="1400" spc="-39" dirty="0">
                <a:latin typeface="Microsoft Sans Serif"/>
                <a:cs typeface="Microsoft Sans Serif"/>
              </a:rPr>
              <a:t>ενέργεια</a:t>
            </a:r>
            <a:r>
              <a:rPr sz="1400" spc="-22" dirty="0">
                <a:latin typeface="Microsoft Sans Serif"/>
                <a:cs typeface="Microsoft Sans Serif"/>
              </a:rPr>
              <a:t> </a:t>
            </a:r>
            <a:r>
              <a:rPr sz="1400" spc="-39" dirty="0">
                <a:latin typeface="Microsoft Sans Serif"/>
                <a:cs typeface="Microsoft Sans Serif"/>
              </a:rPr>
              <a:t>του</a:t>
            </a:r>
            <a:r>
              <a:rPr sz="1400" spc="-18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πλήκτρου</a:t>
            </a:r>
            <a:r>
              <a:rPr sz="1400" spc="18" dirty="0">
                <a:latin typeface="Microsoft Sans Serif"/>
                <a:cs typeface="Microsoft Sans Serif"/>
              </a:rPr>
              <a:t> </a:t>
            </a:r>
            <a:r>
              <a:rPr sz="1400" i="1" spc="-9" dirty="0">
                <a:latin typeface="Arial"/>
                <a:cs typeface="Arial"/>
              </a:rPr>
              <a:t>Πίσω</a:t>
            </a:r>
            <a:r>
              <a:rPr sz="1400" spc="-9" dirty="0">
                <a:latin typeface="Microsoft Sans Serif"/>
                <a:cs typeface="Microsoft Sans Serif"/>
              </a:rPr>
              <a:t>.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spcBef>
                <a:spcPts val="1096"/>
              </a:spcBef>
            </a:pPr>
            <a:endParaRPr sz="1400" dirty="0">
              <a:latin typeface="Microsoft Sans Serif"/>
              <a:cs typeface="Microsoft Sans Serif"/>
            </a:endParaRPr>
          </a:p>
          <a:p>
            <a:pPr marL="12245" marR="145823"/>
            <a:r>
              <a:rPr sz="1400" b="1" dirty="0">
                <a:latin typeface="Arial"/>
                <a:cs typeface="Arial"/>
              </a:rPr>
              <a:t>Αρχική</a:t>
            </a:r>
            <a:r>
              <a:rPr sz="1400" b="1" spc="-44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(Ηome):</a:t>
            </a:r>
            <a:r>
              <a:rPr sz="1400" b="1" spc="-57" dirty="0">
                <a:latin typeface="Arial"/>
                <a:cs typeface="Arial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Μας</a:t>
            </a:r>
            <a:r>
              <a:rPr sz="1400" spc="-53" dirty="0">
                <a:latin typeface="Microsoft Sans Serif"/>
                <a:cs typeface="Microsoft Sans Serif"/>
              </a:rPr>
              <a:t> </a:t>
            </a:r>
            <a:r>
              <a:rPr sz="1400" spc="-9" dirty="0">
                <a:latin typeface="Microsoft Sans Serif"/>
                <a:cs typeface="Microsoft Sans Serif"/>
              </a:rPr>
              <a:t>επαναφέρει</a:t>
            </a:r>
            <a:r>
              <a:rPr sz="1400" spc="-53" dirty="0">
                <a:latin typeface="Microsoft Sans Serif"/>
                <a:cs typeface="Microsoft Sans Serif"/>
              </a:rPr>
              <a:t> </a:t>
            </a:r>
            <a:r>
              <a:rPr sz="1400" spc="-9" dirty="0">
                <a:latin typeface="Microsoft Sans Serif"/>
                <a:cs typeface="Microsoft Sans Serif"/>
              </a:rPr>
              <a:t>στην</a:t>
            </a:r>
            <a:r>
              <a:rPr sz="1400" spc="-66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αρχική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9" dirty="0">
                <a:latin typeface="Microsoft Sans Serif"/>
                <a:cs typeface="Microsoft Sans Serif"/>
              </a:rPr>
              <a:t>σελίδα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22" dirty="0">
                <a:latin typeface="Microsoft Sans Serif"/>
                <a:cs typeface="Microsoft Sans Serif"/>
              </a:rPr>
              <a:t>που </a:t>
            </a:r>
            <a:r>
              <a:rPr sz="1400" spc="-22" dirty="0">
                <a:latin typeface="Microsoft Sans Serif"/>
                <a:cs typeface="Microsoft Sans Serif"/>
              </a:rPr>
              <a:t>επισκεφτήκαμε </a:t>
            </a:r>
            <a:r>
              <a:rPr sz="1400" spc="-9" dirty="0">
                <a:latin typeface="Microsoft Sans Serif"/>
                <a:cs typeface="Microsoft Sans Serif"/>
              </a:rPr>
              <a:t>μόλις</a:t>
            </a:r>
            <a:r>
              <a:rPr sz="1400" spc="-22" dirty="0">
                <a:latin typeface="Microsoft Sans Serif"/>
                <a:cs typeface="Microsoft Sans Serif"/>
              </a:rPr>
              <a:t> </a:t>
            </a:r>
            <a:r>
              <a:rPr sz="1400" spc="-9" dirty="0">
                <a:latin typeface="Microsoft Sans Serif"/>
                <a:cs typeface="Microsoft Sans Serif"/>
              </a:rPr>
              <a:t>ενεργοποιήσαμε</a:t>
            </a:r>
            <a:r>
              <a:rPr sz="1400" spc="-26" dirty="0">
                <a:latin typeface="Microsoft Sans Serif"/>
                <a:cs typeface="Microsoft Sans Serif"/>
              </a:rPr>
              <a:t> </a:t>
            </a:r>
            <a:r>
              <a:rPr sz="1400" spc="-57" dirty="0">
                <a:latin typeface="Microsoft Sans Serif"/>
                <a:cs typeface="Microsoft Sans Serif"/>
              </a:rPr>
              <a:t>το</a:t>
            </a:r>
            <a:r>
              <a:rPr sz="1400" spc="-18" dirty="0">
                <a:latin typeface="Microsoft Sans Serif"/>
                <a:cs typeface="Microsoft Sans Serif"/>
              </a:rPr>
              <a:t> </a:t>
            </a:r>
            <a:r>
              <a:rPr sz="1400" spc="-9" dirty="0">
                <a:latin typeface="Microsoft Sans Serif"/>
                <a:cs typeface="Microsoft Sans Serif"/>
              </a:rPr>
              <a:t>λογισμικό</a:t>
            </a:r>
            <a:r>
              <a:rPr sz="1400" spc="-48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πλοήγησης.</a:t>
            </a:r>
            <a:r>
              <a:rPr sz="1400" spc="-18" dirty="0">
                <a:latin typeface="Microsoft Sans Serif"/>
                <a:cs typeface="Microsoft Sans Serif"/>
              </a:rPr>
              <a:t> Κάθε </a:t>
            </a:r>
            <a:r>
              <a:rPr sz="1400" spc="-9" dirty="0">
                <a:latin typeface="Microsoft Sans Serif"/>
                <a:cs typeface="Microsoft Sans Serif"/>
              </a:rPr>
              <a:t>λογισμικό</a:t>
            </a:r>
            <a:r>
              <a:rPr sz="1400" spc="-13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πλοήγησης</a:t>
            </a:r>
            <a:r>
              <a:rPr sz="1400" spc="18" dirty="0">
                <a:latin typeface="Microsoft Sans Serif"/>
                <a:cs typeface="Microsoft Sans Serif"/>
              </a:rPr>
              <a:t> </a:t>
            </a:r>
            <a:r>
              <a:rPr sz="1400" spc="-39" dirty="0">
                <a:latin typeface="Microsoft Sans Serif"/>
                <a:cs typeface="Microsoft Sans Serif"/>
              </a:rPr>
              <a:t>έχει</a:t>
            </a:r>
            <a:r>
              <a:rPr sz="1400" spc="13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μία</a:t>
            </a:r>
            <a:r>
              <a:rPr sz="1400" spc="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προκαθορισμένη</a:t>
            </a:r>
            <a:r>
              <a:rPr sz="1400" spc="9" dirty="0">
                <a:latin typeface="Microsoft Sans Serif"/>
                <a:cs typeface="Microsoft Sans Serif"/>
              </a:rPr>
              <a:t> </a:t>
            </a:r>
            <a:r>
              <a:rPr sz="1400" spc="-26" dirty="0">
                <a:latin typeface="Microsoft Sans Serif"/>
                <a:cs typeface="Microsoft Sans Serif"/>
              </a:rPr>
              <a:t>ιστοσελίδα</a:t>
            </a:r>
            <a:r>
              <a:rPr sz="1400" dirty="0">
                <a:latin typeface="Microsoft Sans Serif"/>
                <a:cs typeface="Microsoft Sans Serif"/>
              </a:rPr>
              <a:t> ως</a:t>
            </a:r>
            <a:r>
              <a:rPr sz="1400" spc="26" dirty="0">
                <a:latin typeface="Microsoft Sans Serif"/>
                <a:cs typeface="Microsoft Sans Serif"/>
              </a:rPr>
              <a:t> </a:t>
            </a:r>
            <a:r>
              <a:rPr sz="1400" spc="-9" dirty="0">
                <a:latin typeface="Microsoft Sans Serif"/>
                <a:cs typeface="Microsoft Sans Serif"/>
              </a:rPr>
              <a:t>αρχική, </a:t>
            </a:r>
            <a:r>
              <a:rPr sz="1400" spc="-35" dirty="0">
                <a:latin typeface="Microsoft Sans Serif"/>
                <a:cs typeface="Microsoft Sans Serif"/>
              </a:rPr>
              <a:t>την</a:t>
            </a:r>
            <a:r>
              <a:rPr sz="1400" spc="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οποία</a:t>
            </a:r>
            <a:r>
              <a:rPr sz="1400" spc="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μπορούμε</a:t>
            </a:r>
            <a:r>
              <a:rPr sz="1400" spc="13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να</a:t>
            </a:r>
            <a:r>
              <a:rPr sz="1400" spc="9" dirty="0">
                <a:latin typeface="Microsoft Sans Serif"/>
                <a:cs typeface="Microsoft Sans Serif"/>
              </a:rPr>
              <a:t> </a:t>
            </a:r>
            <a:r>
              <a:rPr sz="1400" spc="-22" dirty="0">
                <a:latin typeface="Microsoft Sans Serif"/>
                <a:cs typeface="Microsoft Sans Serif"/>
              </a:rPr>
              <a:t>αλλάξουμε</a:t>
            </a:r>
            <a:r>
              <a:rPr sz="1400" spc="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με</a:t>
            </a:r>
            <a:r>
              <a:rPr sz="1400" spc="13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κατάλληλες</a:t>
            </a:r>
            <a:r>
              <a:rPr sz="1400" spc="18" dirty="0">
                <a:latin typeface="Microsoft Sans Serif"/>
                <a:cs typeface="Microsoft Sans Serif"/>
              </a:rPr>
              <a:t> </a:t>
            </a:r>
            <a:r>
              <a:rPr sz="1400" spc="-9" dirty="0">
                <a:latin typeface="Microsoft Sans Serif"/>
                <a:cs typeface="Microsoft Sans Serif"/>
              </a:rPr>
              <a:t>ρυθμίσεις.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0526" y="2762548"/>
            <a:ext cx="732497" cy="500386"/>
            <a:chOff x="1018031" y="3046476"/>
            <a:chExt cx="856615" cy="551815"/>
          </a:xfrm>
        </p:grpSpPr>
        <p:sp>
          <p:nvSpPr>
            <p:cNvPr id="5" name="object 5"/>
            <p:cNvSpPr/>
            <p:nvPr/>
          </p:nvSpPr>
          <p:spPr>
            <a:xfrm>
              <a:off x="1024127" y="3060192"/>
              <a:ext cx="845819" cy="524510"/>
            </a:xfrm>
            <a:custGeom>
              <a:avLst/>
              <a:gdLst/>
              <a:ahLst/>
              <a:cxnLst/>
              <a:rect l="l" t="t" r="r" b="b"/>
              <a:pathLst>
                <a:path w="845819" h="524510">
                  <a:moveTo>
                    <a:pt x="211835" y="0"/>
                  </a:moveTo>
                  <a:lnTo>
                    <a:pt x="0" y="262127"/>
                  </a:lnTo>
                  <a:lnTo>
                    <a:pt x="211835" y="524255"/>
                  </a:lnTo>
                  <a:lnTo>
                    <a:pt x="211835" y="393191"/>
                  </a:lnTo>
                  <a:lnTo>
                    <a:pt x="845819" y="393191"/>
                  </a:lnTo>
                  <a:lnTo>
                    <a:pt x="845819" y="131063"/>
                  </a:lnTo>
                  <a:lnTo>
                    <a:pt x="211835" y="131063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8031" y="3046476"/>
              <a:ext cx="856615" cy="551815"/>
            </a:xfrm>
            <a:custGeom>
              <a:avLst/>
              <a:gdLst/>
              <a:ahLst/>
              <a:cxnLst/>
              <a:rect l="l" t="t" r="r" b="b"/>
              <a:pathLst>
                <a:path w="856614" h="551814">
                  <a:moveTo>
                    <a:pt x="222503" y="0"/>
                  </a:moveTo>
                  <a:lnTo>
                    <a:pt x="0" y="275843"/>
                  </a:lnTo>
                  <a:lnTo>
                    <a:pt x="222503" y="551687"/>
                  </a:lnTo>
                  <a:lnTo>
                    <a:pt x="222503" y="537971"/>
                  </a:lnTo>
                  <a:lnTo>
                    <a:pt x="213359" y="537971"/>
                  </a:lnTo>
                  <a:lnTo>
                    <a:pt x="213359" y="525494"/>
                  </a:lnTo>
                  <a:lnTo>
                    <a:pt x="14070" y="278891"/>
                  </a:lnTo>
                  <a:lnTo>
                    <a:pt x="9143" y="278891"/>
                  </a:lnTo>
                  <a:lnTo>
                    <a:pt x="9143" y="272795"/>
                  </a:lnTo>
                  <a:lnTo>
                    <a:pt x="14070" y="272795"/>
                  </a:lnTo>
                  <a:lnTo>
                    <a:pt x="213359" y="26193"/>
                  </a:lnTo>
                  <a:lnTo>
                    <a:pt x="213359" y="13715"/>
                  </a:lnTo>
                  <a:lnTo>
                    <a:pt x="222503" y="13715"/>
                  </a:lnTo>
                  <a:lnTo>
                    <a:pt x="222503" y="0"/>
                  </a:lnTo>
                  <a:close/>
                </a:path>
                <a:path w="856614" h="551814">
                  <a:moveTo>
                    <a:pt x="213359" y="525494"/>
                  </a:moveTo>
                  <a:lnTo>
                    <a:pt x="213359" y="537971"/>
                  </a:lnTo>
                  <a:lnTo>
                    <a:pt x="220979" y="534923"/>
                  </a:lnTo>
                  <a:lnTo>
                    <a:pt x="213359" y="525494"/>
                  </a:lnTo>
                  <a:close/>
                </a:path>
                <a:path w="856614" h="551814">
                  <a:moveTo>
                    <a:pt x="847343" y="402335"/>
                  </a:moveTo>
                  <a:lnTo>
                    <a:pt x="213359" y="402335"/>
                  </a:lnTo>
                  <a:lnTo>
                    <a:pt x="213359" y="525494"/>
                  </a:lnTo>
                  <a:lnTo>
                    <a:pt x="220979" y="534923"/>
                  </a:lnTo>
                  <a:lnTo>
                    <a:pt x="213359" y="537971"/>
                  </a:lnTo>
                  <a:lnTo>
                    <a:pt x="222503" y="537971"/>
                  </a:lnTo>
                  <a:lnTo>
                    <a:pt x="222503" y="411479"/>
                  </a:lnTo>
                  <a:lnTo>
                    <a:pt x="217931" y="411479"/>
                  </a:lnTo>
                  <a:lnTo>
                    <a:pt x="222503" y="406907"/>
                  </a:lnTo>
                  <a:lnTo>
                    <a:pt x="847343" y="406907"/>
                  </a:lnTo>
                  <a:lnTo>
                    <a:pt x="847343" y="402335"/>
                  </a:lnTo>
                  <a:close/>
                </a:path>
                <a:path w="856614" h="551814">
                  <a:moveTo>
                    <a:pt x="222503" y="406907"/>
                  </a:moveTo>
                  <a:lnTo>
                    <a:pt x="217931" y="411479"/>
                  </a:lnTo>
                  <a:lnTo>
                    <a:pt x="222503" y="411479"/>
                  </a:lnTo>
                  <a:lnTo>
                    <a:pt x="222503" y="406907"/>
                  </a:lnTo>
                  <a:close/>
                </a:path>
                <a:path w="856614" h="551814">
                  <a:moveTo>
                    <a:pt x="856487" y="402335"/>
                  </a:moveTo>
                  <a:lnTo>
                    <a:pt x="851915" y="402335"/>
                  </a:lnTo>
                  <a:lnTo>
                    <a:pt x="847343" y="406907"/>
                  </a:lnTo>
                  <a:lnTo>
                    <a:pt x="222503" y="406907"/>
                  </a:lnTo>
                  <a:lnTo>
                    <a:pt x="222503" y="411479"/>
                  </a:lnTo>
                  <a:lnTo>
                    <a:pt x="856487" y="411479"/>
                  </a:lnTo>
                  <a:lnTo>
                    <a:pt x="856487" y="402335"/>
                  </a:lnTo>
                  <a:close/>
                </a:path>
                <a:path w="856614" h="551814">
                  <a:moveTo>
                    <a:pt x="847343" y="144779"/>
                  </a:moveTo>
                  <a:lnTo>
                    <a:pt x="847343" y="406907"/>
                  </a:lnTo>
                  <a:lnTo>
                    <a:pt x="851915" y="402335"/>
                  </a:lnTo>
                  <a:lnTo>
                    <a:pt x="856487" y="402335"/>
                  </a:lnTo>
                  <a:lnTo>
                    <a:pt x="856487" y="149351"/>
                  </a:lnTo>
                  <a:lnTo>
                    <a:pt x="851915" y="149351"/>
                  </a:lnTo>
                  <a:lnTo>
                    <a:pt x="847343" y="144779"/>
                  </a:lnTo>
                  <a:close/>
                </a:path>
                <a:path w="856614" h="551814">
                  <a:moveTo>
                    <a:pt x="9143" y="272795"/>
                  </a:moveTo>
                  <a:lnTo>
                    <a:pt x="9143" y="278891"/>
                  </a:lnTo>
                  <a:lnTo>
                    <a:pt x="11607" y="275843"/>
                  </a:lnTo>
                  <a:lnTo>
                    <a:pt x="9143" y="272795"/>
                  </a:lnTo>
                  <a:close/>
                </a:path>
                <a:path w="856614" h="551814">
                  <a:moveTo>
                    <a:pt x="11607" y="275843"/>
                  </a:moveTo>
                  <a:lnTo>
                    <a:pt x="9143" y="278891"/>
                  </a:lnTo>
                  <a:lnTo>
                    <a:pt x="14070" y="278891"/>
                  </a:lnTo>
                  <a:lnTo>
                    <a:pt x="11607" y="275843"/>
                  </a:lnTo>
                  <a:close/>
                </a:path>
                <a:path w="856614" h="551814">
                  <a:moveTo>
                    <a:pt x="14070" y="272795"/>
                  </a:moveTo>
                  <a:lnTo>
                    <a:pt x="9143" y="272795"/>
                  </a:lnTo>
                  <a:lnTo>
                    <a:pt x="11607" y="275843"/>
                  </a:lnTo>
                  <a:lnTo>
                    <a:pt x="14070" y="272795"/>
                  </a:lnTo>
                  <a:close/>
                </a:path>
                <a:path w="856614" h="551814">
                  <a:moveTo>
                    <a:pt x="222503" y="13715"/>
                  </a:moveTo>
                  <a:lnTo>
                    <a:pt x="213359" y="13715"/>
                  </a:lnTo>
                  <a:lnTo>
                    <a:pt x="220979" y="16763"/>
                  </a:lnTo>
                  <a:lnTo>
                    <a:pt x="213359" y="26193"/>
                  </a:lnTo>
                  <a:lnTo>
                    <a:pt x="213359" y="149351"/>
                  </a:lnTo>
                  <a:lnTo>
                    <a:pt x="847343" y="149351"/>
                  </a:lnTo>
                  <a:lnTo>
                    <a:pt x="847343" y="144779"/>
                  </a:lnTo>
                  <a:lnTo>
                    <a:pt x="222503" y="144779"/>
                  </a:lnTo>
                  <a:lnTo>
                    <a:pt x="217931" y="140207"/>
                  </a:lnTo>
                  <a:lnTo>
                    <a:pt x="222503" y="140207"/>
                  </a:lnTo>
                  <a:lnTo>
                    <a:pt x="222503" y="13715"/>
                  </a:lnTo>
                  <a:close/>
                </a:path>
                <a:path w="856614" h="551814">
                  <a:moveTo>
                    <a:pt x="856487" y="140207"/>
                  </a:moveTo>
                  <a:lnTo>
                    <a:pt x="222503" y="140207"/>
                  </a:lnTo>
                  <a:lnTo>
                    <a:pt x="222503" y="144779"/>
                  </a:lnTo>
                  <a:lnTo>
                    <a:pt x="847343" y="144779"/>
                  </a:lnTo>
                  <a:lnTo>
                    <a:pt x="851915" y="149351"/>
                  </a:lnTo>
                  <a:lnTo>
                    <a:pt x="856487" y="149351"/>
                  </a:lnTo>
                  <a:lnTo>
                    <a:pt x="856487" y="140207"/>
                  </a:lnTo>
                  <a:close/>
                </a:path>
                <a:path w="856614" h="551814">
                  <a:moveTo>
                    <a:pt x="222503" y="140207"/>
                  </a:moveTo>
                  <a:lnTo>
                    <a:pt x="217931" y="140207"/>
                  </a:lnTo>
                  <a:lnTo>
                    <a:pt x="222503" y="144779"/>
                  </a:lnTo>
                  <a:lnTo>
                    <a:pt x="222503" y="140207"/>
                  </a:lnTo>
                  <a:close/>
                </a:path>
                <a:path w="856614" h="551814">
                  <a:moveTo>
                    <a:pt x="213359" y="13715"/>
                  </a:moveTo>
                  <a:lnTo>
                    <a:pt x="213359" y="26193"/>
                  </a:lnTo>
                  <a:lnTo>
                    <a:pt x="220979" y="16763"/>
                  </a:lnTo>
                  <a:lnTo>
                    <a:pt x="213359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71829" y="4064358"/>
            <a:ext cx="728696" cy="495204"/>
            <a:chOff x="1019555" y="4482084"/>
            <a:chExt cx="852169" cy="546100"/>
          </a:xfrm>
        </p:grpSpPr>
        <p:sp>
          <p:nvSpPr>
            <p:cNvPr id="8" name="object 8"/>
            <p:cNvSpPr/>
            <p:nvPr/>
          </p:nvSpPr>
          <p:spPr>
            <a:xfrm>
              <a:off x="1024127" y="4495800"/>
              <a:ext cx="841375" cy="518159"/>
            </a:xfrm>
            <a:custGeom>
              <a:avLst/>
              <a:gdLst/>
              <a:ahLst/>
              <a:cxnLst/>
              <a:rect l="l" t="t" r="r" b="b"/>
              <a:pathLst>
                <a:path w="841375" h="518160">
                  <a:moveTo>
                    <a:pt x="630935" y="0"/>
                  </a:moveTo>
                  <a:lnTo>
                    <a:pt x="630935" y="129540"/>
                  </a:lnTo>
                  <a:lnTo>
                    <a:pt x="0" y="129540"/>
                  </a:lnTo>
                  <a:lnTo>
                    <a:pt x="0" y="388619"/>
                  </a:lnTo>
                  <a:lnTo>
                    <a:pt x="630935" y="388619"/>
                  </a:lnTo>
                  <a:lnTo>
                    <a:pt x="630935" y="518159"/>
                  </a:lnTo>
                  <a:lnTo>
                    <a:pt x="841247" y="259080"/>
                  </a:lnTo>
                  <a:lnTo>
                    <a:pt x="6309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9555" y="4482084"/>
              <a:ext cx="852169" cy="546100"/>
            </a:xfrm>
            <a:custGeom>
              <a:avLst/>
              <a:gdLst/>
              <a:ahLst/>
              <a:cxnLst/>
              <a:rect l="l" t="t" r="r" b="b"/>
              <a:pathLst>
                <a:path w="852169" h="546100">
                  <a:moveTo>
                    <a:pt x="630935" y="402335"/>
                  </a:moveTo>
                  <a:lnTo>
                    <a:pt x="630935" y="545591"/>
                  </a:lnTo>
                  <a:lnTo>
                    <a:pt x="642046" y="531875"/>
                  </a:lnTo>
                  <a:lnTo>
                    <a:pt x="640079" y="531875"/>
                  </a:lnTo>
                  <a:lnTo>
                    <a:pt x="632459" y="528827"/>
                  </a:lnTo>
                  <a:lnTo>
                    <a:pt x="640079" y="519441"/>
                  </a:lnTo>
                  <a:lnTo>
                    <a:pt x="640079" y="406907"/>
                  </a:lnTo>
                  <a:lnTo>
                    <a:pt x="635507" y="406907"/>
                  </a:lnTo>
                  <a:lnTo>
                    <a:pt x="630935" y="402335"/>
                  </a:lnTo>
                  <a:close/>
                </a:path>
                <a:path w="852169" h="546100">
                  <a:moveTo>
                    <a:pt x="640079" y="519441"/>
                  </a:moveTo>
                  <a:lnTo>
                    <a:pt x="632459" y="528827"/>
                  </a:lnTo>
                  <a:lnTo>
                    <a:pt x="640079" y="531875"/>
                  </a:lnTo>
                  <a:lnTo>
                    <a:pt x="640079" y="519441"/>
                  </a:lnTo>
                  <a:close/>
                </a:path>
                <a:path w="852169" h="546100">
                  <a:moveTo>
                    <a:pt x="840297" y="272796"/>
                  </a:moveTo>
                  <a:lnTo>
                    <a:pt x="640079" y="519441"/>
                  </a:lnTo>
                  <a:lnTo>
                    <a:pt x="640079" y="531875"/>
                  </a:lnTo>
                  <a:lnTo>
                    <a:pt x="642046" y="531875"/>
                  </a:lnTo>
                  <a:lnTo>
                    <a:pt x="849446" y="275844"/>
                  </a:lnTo>
                  <a:lnTo>
                    <a:pt x="842771" y="275844"/>
                  </a:lnTo>
                  <a:lnTo>
                    <a:pt x="840297" y="272796"/>
                  </a:lnTo>
                  <a:close/>
                </a:path>
                <a:path w="852169" h="546100">
                  <a:moveTo>
                    <a:pt x="630935" y="138684"/>
                  </a:moveTo>
                  <a:lnTo>
                    <a:pt x="0" y="138684"/>
                  </a:lnTo>
                  <a:lnTo>
                    <a:pt x="0" y="406907"/>
                  </a:lnTo>
                  <a:lnTo>
                    <a:pt x="630935" y="406907"/>
                  </a:lnTo>
                  <a:lnTo>
                    <a:pt x="630935" y="402335"/>
                  </a:lnTo>
                  <a:lnTo>
                    <a:pt x="9143" y="402335"/>
                  </a:lnTo>
                  <a:lnTo>
                    <a:pt x="4571" y="397763"/>
                  </a:lnTo>
                  <a:lnTo>
                    <a:pt x="9143" y="397763"/>
                  </a:lnTo>
                  <a:lnTo>
                    <a:pt x="9143" y="147828"/>
                  </a:lnTo>
                  <a:lnTo>
                    <a:pt x="4571" y="147828"/>
                  </a:lnTo>
                  <a:lnTo>
                    <a:pt x="9143" y="143256"/>
                  </a:lnTo>
                  <a:lnTo>
                    <a:pt x="630935" y="143256"/>
                  </a:lnTo>
                  <a:lnTo>
                    <a:pt x="630935" y="138684"/>
                  </a:lnTo>
                  <a:close/>
                </a:path>
                <a:path w="852169" h="546100">
                  <a:moveTo>
                    <a:pt x="640079" y="397763"/>
                  </a:moveTo>
                  <a:lnTo>
                    <a:pt x="9143" y="397763"/>
                  </a:lnTo>
                  <a:lnTo>
                    <a:pt x="9143" y="402335"/>
                  </a:lnTo>
                  <a:lnTo>
                    <a:pt x="630935" y="402335"/>
                  </a:lnTo>
                  <a:lnTo>
                    <a:pt x="635507" y="406907"/>
                  </a:lnTo>
                  <a:lnTo>
                    <a:pt x="640079" y="406907"/>
                  </a:lnTo>
                  <a:lnTo>
                    <a:pt x="640079" y="397763"/>
                  </a:lnTo>
                  <a:close/>
                </a:path>
                <a:path w="852169" h="546100">
                  <a:moveTo>
                    <a:pt x="9143" y="397763"/>
                  </a:moveTo>
                  <a:lnTo>
                    <a:pt x="4571" y="397763"/>
                  </a:lnTo>
                  <a:lnTo>
                    <a:pt x="9143" y="402335"/>
                  </a:lnTo>
                  <a:lnTo>
                    <a:pt x="9143" y="397763"/>
                  </a:lnTo>
                  <a:close/>
                </a:path>
                <a:path w="852169" h="546100">
                  <a:moveTo>
                    <a:pt x="842771" y="269748"/>
                  </a:moveTo>
                  <a:lnTo>
                    <a:pt x="840297" y="272796"/>
                  </a:lnTo>
                  <a:lnTo>
                    <a:pt x="842771" y="275844"/>
                  </a:lnTo>
                  <a:lnTo>
                    <a:pt x="842771" y="269748"/>
                  </a:lnTo>
                  <a:close/>
                </a:path>
                <a:path w="852169" h="546100">
                  <a:moveTo>
                    <a:pt x="849446" y="269748"/>
                  </a:moveTo>
                  <a:lnTo>
                    <a:pt x="842771" y="269748"/>
                  </a:lnTo>
                  <a:lnTo>
                    <a:pt x="842771" y="275844"/>
                  </a:lnTo>
                  <a:lnTo>
                    <a:pt x="849446" y="275844"/>
                  </a:lnTo>
                  <a:lnTo>
                    <a:pt x="851915" y="272796"/>
                  </a:lnTo>
                  <a:lnTo>
                    <a:pt x="849446" y="269748"/>
                  </a:lnTo>
                  <a:close/>
                </a:path>
                <a:path w="852169" h="546100">
                  <a:moveTo>
                    <a:pt x="642046" y="13716"/>
                  </a:moveTo>
                  <a:lnTo>
                    <a:pt x="640079" y="13716"/>
                  </a:lnTo>
                  <a:lnTo>
                    <a:pt x="640079" y="26150"/>
                  </a:lnTo>
                  <a:lnTo>
                    <a:pt x="840297" y="272796"/>
                  </a:lnTo>
                  <a:lnTo>
                    <a:pt x="842771" y="269748"/>
                  </a:lnTo>
                  <a:lnTo>
                    <a:pt x="849446" y="269748"/>
                  </a:lnTo>
                  <a:lnTo>
                    <a:pt x="642046" y="13716"/>
                  </a:lnTo>
                  <a:close/>
                </a:path>
                <a:path w="852169" h="546100">
                  <a:moveTo>
                    <a:pt x="9143" y="143256"/>
                  </a:moveTo>
                  <a:lnTo>
                    <a:pt x="4571" y="147828"/>
                  </a:lnTo>
                  <a:lnTo>
                    <a:pt x="9143" y="147828"/>
                  </a:lnTo>
                  <a:lnTo>
                    <a:pt x="9143" y="143256"/>
                  </a:lnTo>
                  <a:close/>
                </a:path>
                <a:path w="852169" h="546100">
                  <a:moveTo>
                    <a:pt x="640079" y="138684"/>
                  </a:moveTo>
                  <a:lnTo>
                    <a:pt x="635507" y="138684"/>
                  </a:lnTo>
                  <a:lnTo>
                    <a:pt x="630935" y="143256"/>
                  </a:lnTo>
                  <a:lnTo>
                    <a:pt x="9143" y="143256"/>
                  </a:lnTo>
                  <a:lnTo>
                    <a:pt x="9143" y="147828"/>
                  </a:lnTo>
                  <a:lnTo>
                    <a:pt x="640079" y="147828"/>
                  </a:lnTo>
                  <a:lnTo>
                    <a:pt x="640079" y="138684"/>
                  </a:lnTo>
                  <a:close/>
                </a:path>
                <a:path w="852169" h="546100">
                  <a:moveTo>
                    <a:pt x="630935" y="0"/>
                  </a:moveTo>
                  <a:lnTo>
                    <a:pt x="630935" y="143256"/>
                  </a:lnTo>
                  <a:lnTo>
                    <a:pt x="635507" y="138684"/>
                  </a:lnTo>
                  <a:lnTo>
                    <a:pt x="640079" y="138684"/>
                  </a:lnTo>
                  <a:lnTo>
                    <a:pt x="640079" y="26150"/>
                  </a:lnTo>
                  <a:lnTo>
                    <a:pt x="632459" y="16764"/>
                  </a:lnTo>
                  <a:lnTo>
                    <a:pt x="640079" y="13716"/>
                  </a:lnTo>
                  <a:lnTo>
                    <a:pt x="642046" y="13716"/>
                  </a:lnTo>
                  <a:lnTo>
                    <a:pt x="630935" y="0"/>
                  </a:lnTo>
                  <a:close/>
                </a:path>
                <a:path w="852169" h="546100">
                  <a:moveTo>
                    <a:pt x="640079" y="13716"/>
                  </a:moveTo>
                  <a:lnTo>
                    <a:pt x="632459" y="16764"/>
                  </a:lnTo>
                  <a:lnTo>
                    <a:pt x="640079" y="26150"/>
                  </a:lnTo>
                  <a:lnTo>
                    <a:pt x="640079" y="137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224" y="5382752"/>
            <a:ext cx="834036" cy="6647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62663" y="1456013"/>
            <a:ext cx="6815647" cy="657571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marR="4453">
              <a:spcBef>
                <a:spcPts val="88"/>
              </a:spcBef>
            </a:pPr>
            <a:r>
              <a:rPr sz="2100" dirty="0">
                <a:latin typeface="Tahoma"/>
                <a:cs typeface="Tahoma"/>
              </a:rPr>
              <a:t>Τα</a:t>
            </a:r>
            <a:r>
              <a:rPr sz="2100" spc="-39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τρία</a:t>
            </a:r>
            <a:r>
              <a:rPr sz="2100" spc="-22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βασικά</a:t>
            </a:r>
            <a:r>
              <a:rPr sz="2100" spc="-22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πλήκτρα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με</a:t>
            </a:r>
            <a:r>
              <a:rPr sz="2100" spc="-44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τα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οποία</a:t>
            </a:r>
            <a:r>
              <a:rPr sz="2100" spc="-53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είναι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εφοδιασμένο</a:t>
            </a:r>
            <a:r>
              <a:rPr sz="2100" spc="-48" dirty="0">
                <a:latin typeface="Tahoma"/>
                <a:cs typeface="Tahoma"/>
              </a:rPr>
              <a:t> </a:t>
            </a:r>
            <a:r>
              <a:rPr sz="2100" spc="-22" dirty="0">
                <a:latin typeface="Tahoma"/>
                <a:cs typeface="Tahoma"/>
              </a:rPr>
              <a:t>ένα </a:t>
            </a:r>
            <a:r>
              <a:rPr sz="2100" dirty="0">
                <a:latin typeface="Tahoma"/>
                <a:cs typeface="Tahoma"/>
              </a:rPr>
              <a:t>λογισμικό</a:t>
            </a:r>
            <a:r>
              <a:rPr sz="2100" spc="-75" dirty="0">
                <a:latin typeface="Tahoma"/>
                <a:cs typeface="Tahoma"/>
              </a:rPr>
              <a:t> </a:t>
            </a:r>
            <a:r>
              <a:rPr sz="2100" spc="-9" dirty="0">
                <a:latin typeface="Tahoma"/>
                <a:cs typeface="Tahoma"/>
              </a:rPr>
              <a:t>πλοήγησης:</a:t>
            </a:r>
            <a:endParaRPr sz="21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828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719" y="348137"/>
            <a:ext cx="7606244" cy="896098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algn="ctr">
              <a:spcBef>
                <a:spcPts val="88"/>
              </a:spcBef>
            </a:pPr>
            <a:r>
              <a:rPr sz="1200" b="1" dirty="0" err="1">
                <a:latin typeface="Comic Sans MS"/>
                <a:cs typeface="Comic Sans MS"/>
              </a:rPr>
              <a:t>Κεφάλ</a:t>
            </a:r>
            <a:r>
              <a:rPr sz="1200" b="1" dirty="0">
                <a:latin typeface="Comic Sans MS"/>
                <a:cs typeface="Comic Sans MS"/>
              </a:rPr>
              <a:t>αιο</a:t>
            </a:r>
            <a:r>
              <a:rPr sz="1200" b="1" spc="-48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12:</a:t>
            </a:r>
            <a:r>
              <a:rPr sz="1200" b="1" spc="-13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Ο</a:t>
            </a:r>
            <a:r>
              <a:rPr sz="1200" b="1" spc="-22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Παγκόσμιος</a:t>
            </a:r>
            <a:r>
              <a:rPr sz="1200" b="1" spc="-35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Ιστός</a:t>
            </a:r>
            <a:r>
              <a:rPr sz="1200" b="1" spc="4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–</a:t>
            </a:r>
            <a:r>
              <a:rPr sz="1200" b="1" spc="-22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Εισαγωγή</a:t>
            </a:r>
            <a:r>
              <a:rPr sz="1200" b="1" spc="-18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στην</a:t>
            </a:r>
            <a:r>
              <a:rPr sz="1200" b="1" spc="-9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έννοια</a:t>
            </a:r>
            <a:r>
              <a:rPr sz="1200" b="1" spc="-48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του</a:t>
            </a:r>
            <a:r>
              <a:rPr sz="1200" b="1" spc="-26" dirty="0">
                <a:latin typeface="Comic Sans MS"/>
                <a:cs typeface="Comic Sans MS"/>
              </a:rPr>
              <a:t> </a:t>
            </a:r>
            <a:r>
              <a:rPr sz="1200" b="1" spc="-9" dirty="0">
                <a:latin typeface="Comic Sans MS"/>
                <a:cs typeface="Comic Sans MS"/>
              </a:rPr>
              <a:t>Υπερκειμένου</a:t>
            </a:r>
            <a:endParaRPr sz="1200" dirty="0">
              <a:latin typeface="Comic Sans MS"/>
              <a:cs typeface="Comic Sans MS"/>
            </a:endParaRPr>
          </a:p>
          <a:p>
            <a:pPr marL="952304" marR="4453" indent="-941729" algn="ctr">
              <a:spcBef>
                <a:spcPts val="1451"/>
              </a:spcBef>
            </a:pPr>
            <a:r>
              <a:rPr sz="1100" b="1" dirty="0">
                <a:latin typeface="Verdana"/>
                <a:cs typeface="Verdana"/>
              </a:rPr>
              <a:t>Λέξεις</a:t>
            </a:r>
            <a:r>
              <a:rPr sz="1100" b="1" spc="-57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Κλειδιά:</a:t>
            </a:r>
            <a:r>
              <a:rPr sz="1100" b="1" spc="-57" dirty="0">
                <a:latin typeface="Verdana"/>
                <a:cs typeface="Verdana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Διαδίκτυο,</a:t>
            </a:r>
            <a:r>
              <a:rPr sz="1100" i="1" spc="-39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Παγκόσμιος</a:t>
            </a:r>
            <a:r>
              <a:rPr sz="1100" i="1" spc="-39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Ιστός</a:t>
            </a:r>
            <a:r>
              <a:rPr sz="1100" i="1" spc="-35" dirty="0">
                <a:latin typeface="Times New Roman"/>
                <a:cs typeface="Times New Roman"/>
              </a:rPr>
              <a:t> </a:t>
            </a:r>
            <a:r>
              <a:rPr sz="1100" i="1" spc="-18" dirty="0">
                <a:latin typeface="Times New Roman"/>
                <a:cs typeface="Times New Roman"/>
              </a:rPr>
              <a:t>(World</a:t>
            </a:r>
            <a:r>
              <a:rPr sz="1100" i="1" spc="-13" dirty="0">
                <a:latin typeface="Times New Roman"/>
                <a:cs typeface="Times New Roman"/>
              </a:rPr>
              <a:t> </a:t>
            </a:r>
            <a:r>
              <a:rPr sz="1100" i="1" spc="-9" dirty="0">
                <a:latin typeface="Times New Roman"/>
                <a:cs typeface="Times New Roman"/>
              </a:rPr>
              <a:t>Wide</a:t>
            </a:r>
            <a:r>
              <a:rPr sz="1100" i="1" spc="-18" dirty="0">
                <a:latin typeface="Times New Roman"/>
                <a:cs typeface="Times New Roman"/>
              </a:rPr>
              <a:t> Web),</a:t>
            </a:r>
            <a:r>
              <a:rPr sz="1100" i="1" spc="-4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ιστοσελίδα</a:t>
            </a:r>
            <a:r>
              <a:rPr sz="1100" i="1" spc="-26" dirty="0">
                <a:latin typeface="Times New Roman"/>
                <a:cs typeface="Times New Roman"/>
              </a:rPr>
              <a:t> </a:t>
            </a:r>
            <a:r>
              <a:rPr sz="1100" i="1" spc="-22" dirty="0">
                <a:latin typeface="Times New Roman"/>
                <a:cs typeface="Times New Roman"/>
              </a:rPr>
              <a:t>(Web</a:t>
            </a:r>
            <a:r>
              <a:rPr sz="1100" i="1" spc="-4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page),</a:t>
            </a:r>
            <a:r>
              <a:rPr sz="1100" i="1" spc="-22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δικτυακός</a:t>
            </a:r>
            <a:r>
              <a:rPr sz="1100" i="1" spc="-39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τόπος</a:t>
            </a:r>
            <a:r>
              <a:rPr sz="1100" i="1" spc="-44" dirty="0">
                <a:latin typeface="Times New Roman"/>
                <a:cs typeface="Times New Roman"/>
              </a:rPr>
              <a:t> </a:t>
            </a:r>
            <a:r>
              <a:rPr sz="1100" i="1" spc="-22" dirty="0">
                <a:latin typeface="Times New Roman"/>
                <a:cs typeface="Times New Roman"/>
              </a:rPr>
              <a:t>(Web</a:t>
            </a:r>
            <a:r>
              <a:rPr sz="1100" i="1" spc="-4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site),</a:t>
            </a:r>
            <a:r>
              <a:rPr sz="1100" i="1" spc="-39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Διεύθυνση</a:t>
            </a:r>
            <a:r>
              <a:rPr sz="1100" i="1" spc="-26" dirty="0">
                <a:latin typeface="Times New Roman"/>
                <a:cs typeface="Times New Roman"/>
              </a:rPr>
              <a:t> </a:t>
            </a:r>
            <a:r>
              <a:rPr sz="1100" i="1" spc="-9" dirty="0">
                <a:latin typeface="Times New Roman"/>
                <a:cs typeface="Times New Roman"/>
              </a:rPr>
              <a:t>Ιστοσελίδας </a:t>
            </a:r>
            <a:r>
              <a:rPr sz="1100" i="1" dirty="0">
                <a:latin typeface="Times New Roman"/>
                <a:cs typeface="Times New Roman"/>
              </a:rPr>
              <a:t>(URL),</a:t>
            </a:r>
            <a:r>
              <a:rPr sz="1100" i="1" spc="-35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Λογισμικό</a:t>
            </a:r>
            <a:r>
              <a:rPr sz="1100" b="1" i="1" spc="-53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Πλοήγησης</a:t>
            </a:r>
            <a:r>
              <a:rPr sz="1100" b="1" i="1" spc="-31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ή</a:t>
            </a:r>
            <a:r>
              <a:rPr sz="1100" b="1" i="1" spc="-44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Φυλλομετρητής</a:t>
            </a:r>
            <a:r>
              <a:rPr sz="1100" b="1" i="1" spc="-35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(Browser),</a:t>
            </a:r>
            <a:r>
              <a:rPr sz="1100" b="1" i="1" spc="-44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Υπερκείμενο</a:t>
            </a:r>
            <a:r>
              <a:rPr sz="1100" i="1" spc="-48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(Hypertext), Σύνδεσμος</a:t>
            </a:r>
            <a:r>
              <a:rPr sz="1100" i="1" spc="-31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(Link),</a:t>
            </a:r>
            <a:r>
              <a:rPr sz="1100" i="1" spc="-18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Κόμβος,</a:t>
            </a:r>
            <a:r>
              <a:rPr sz="1100" i="1" spc="-57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Θερμή</a:t>
            </a:r>
            <a:r>
              <a:rPr sz="1100" i="1" spc="-53" dirty="0">
                <a:latin typeface="Times New Roman"/>
                <a:cs typeface="Times New Roman"/>
              </a:rPr>
              <a:t> </a:t>
            </a:r>
            <a:r>
              <a:rPr sz="1100" i="1" spc="-9" dirty="0">
                <a:latin typeface="Times New Roman"/>
                <a:cs typeface="Times New Roman"/>
              </a:rPr>
              <a:t>Λέξη.</a:t>
            </a:r>
            <a:endParaRPr sz="11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509" y="1300429"/>
            <a:ext cx="7128410" cy="49322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83966" y="6304981"/>
            <a:ext cx="4169642" cy="19590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Εικόνα</a:t>
            </a:r>
            <a:r>
              <a:rPr sz="1200" b="1" spc="-53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12.7:</a:t>
            </a:r>
            <a:r>
              <a:rPr sz="1200" b="1" spc="-13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Χρήσιμα</a:t>
            </a:r>
            <a:r>
              <a:rPr sz="1200" b="1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πλήκτρα</a:t>
            </a:r>
            <a:r>
              <a:rPr sz="1200" b="1" spc="-39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ενός</a:t>
            </a:r>
            <a:r>
              <a:rPr sz="1200" b="1" spc="-26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λογισμικού</a:t>
            </a:r>
            <a:r>
              <a:rPr sz="1200" b="1" spc="-57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spc="-9" dirty="0">
                <a:solidFill>
                  <a:srgbClr val="FFFFFF"/>
                </a:solidFill>
                <a:latin typeface="Comic Sans MS"/>
                <a:cs typeface="Comic Sans MS"/>
              </a:rPr>
              <a:t>πλοήγησης</a:t>
            </a:r>
            <a:endParaRPr sz="120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833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Τήξη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620</TotalTime>
  <Words>694</Words>
  <Application>Microsoft Office PowerPoint</Application>
  <PresentationFormat>Προβολή στην οθόνη (4:3)</PresentationFormat>
  <Paragraphs>61</Paragraphs>
  <Slides>9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20" baseType="lpstr">
      <vt:lpstr>Arial</vt:lpstr>
      <vt:lpstr>Calibri</vt:lpstr>
      <vt:lpstr>Cambria</vt:lpstr>
      <vt:lpstr>Comic Sans MS</vt:lpstr>
      <vt:lpstr>Microsoft Sans Serif</vt:lpstr>
      <vt:lpstr>Rockwell</vt:lpstr>
      <vt:lpstr>Tahoma</vt:lpstr>
      <vt:lpstr>Times New Roman</vt:lpstr>
      <vt:lpstr>Verdana</vt:lpstr>
      <vt:lpstr>Wingdings 2</vt:lpstr>
      <vt:lpstr>Τήξη</vt:lpstr>
      <vt:lpstr>ΕΙΣΑΓΩΓΗ ΣΤΙΣ ΒΑΣΙΚΕΣ ΕΝΝΟΙΕΣ ΤΟΥ ΠΑΓΚΟΣΜΙΟΥ ΙΣΤΟΥ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ΠΑΓΚΟΣΜΙΟΣ ΙΣΤΟΣ</dc:title>
  <dc:creator>xenia</dc:creator>
  <cp:lastModifiedBy>agripsios agripsios</cp:lastModifiedBy>
  <cp:revision>84</cp:revision>
  <dcterms:created xsi:type="dcterms:W3CDTF">2011-12-06T05:44:30Z</dcterms:created>
  <dcterms:modified xsi:type="dcterms:W3CDTF">2025-03-20T07:35:22Z</dcterms:modified>
</cp:coreProperties>
</file>