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1DE14-0D39-4D95-BD17-46279D19474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287DFD7-5266-4AC9-BAF1-7868968567A3}">
      <dgm:prSet phldrT="[Κείμενο]"/>
      <dgm:spPr/>
      <dgm:t>
        <a:bodyPr/>
        <a:lstStyle/>
        <a:p>
          <a:r>
            <a:rPr lang="el-GR" dirty="0"/>
            <a:t>Απόδοσης ευθυνών και τιμωριών</a:t>
          </a:r>
        </a:p>
      </dgm:t>
    </dgm:pt>
    <dgm:pt modelId="{04285047-F1B0-4CEA-8233-B03A65DAE83F}" type="sibTrans" cxnId="{6E316DC6-64F9-476C-BDE5-BABEA1CCFB33}">
      <dgm:prSet/>
      <dgm:spPr/>
      <dgm:t>
        <a:bodyPr/>
        <a:lstStyle/>
        <a:p>
          <a:endParaRPr lang="el-GR"/>
        </a:p>
      </dgm:t>
    </dgm:pt>
    <dgm:pt modelId="{FE0285FF-DCA2-45D3-85B0-76194D0175E5}" type="parTrans" cxnId="{6E316DC6-64F9-476C-BDE5-BABEA1CCFB33}">
      <dgm:prSet/>
      <dgm:spPr/>
      <dgm:t>
        <a:bodyPr/>
        <a:lstStyle/>
        <a:p>
          <a:endParaRPr lang="el-GR"/>
        </a:p>
      </dgm:t>
    </dgm:pt>
    <dgm:pt modelId="{F660CC17-113D-4A51-B02A-0D45756ADB6E}">
      <dgm:prSet phldrT="[Κείμενο]"/>
      <dgm:spPr/>
      <dgm:t>
        <a:bodyPr/>
        <a:lstStyle/>
        <a:p>
          <a:r>
            <a:rPr lang="el-GR" dirty="0"/>
            <a:t>Αντί για το παραδοσιακό σύστημα</a:t>
          </a:r>
        </a:p>
      </dgm:t>
    </dgm:pt>
    <dgm:pt modelId="{4D2CC1D3-43E1-4DAC-8FA4-610017F5723D}" type="sibTrans" cxnId="{10A4EAA3-5B42-4359-9284-EDD50ECFE0E2}">
      <dgm:prSet/>
      <dgm:spPr/>
      <dgm:t>
        <a:bodyPr/>
        <a:lstStyle/>
        <a:p>
          <a:endParaRPr lang="el-GR"/>
        </a:p>
      </dgm:t>
    </dgm:pt>
    <dgm:pt modelId="{943A78CC-E2B7-499C-9D4A-4359BFE21DD1}" type="parTrans" cxnId="{10A4EAA3-5B42-4359-9284-EDD50ECFE0E2}">
      <dgm:prSet/>
      <dgm:spPr/>
      <dgm:t>
        <a:bodyPr/>
        <a:lstStyle/>
        <a:p>
          <a:endParaRPr lang="el-GR"/>
        </a:p>
      </dgm:t>
    </dgm:pt>
    <dgm:pt modelId="{5D456EDE-4FF3-4D45-984C-8FE0F841C4B8}">
      <dgm:prSet phldrT="[Κείμενο]"/>
      <dgm:spPr/>
      <dgm:t>
        <a:bodyPr/>
        <a:lstStyle/>
        <a:p>
          <a:r>
            <a:rPr lang="el-GR" dirty="0"/>
            <a:t>Εναλλακτική πρακτική</a:t>
          </a:r>
        </a:p>
      </dgm:t>
    </dgm:pt>
    <dgm:pt modelId="{4C802D92-9E7A-4B53-8AA6-85C65FC0EFA9}" type="sibTrans" cxnId="{7CBFE40B-BCDB-477D-96B4-C5E9381442D9}">
      <dgm:prSet/>
      <dgm:spPr/>
      <dgm:t>
        <a:bodyPr/>
        <a:lstStyle/>
        <a:p>
          <a:endParaRPr lang="el-GR"/>
        </a:p>
      </dgm:t>
    </dgm:pt>
    <dgm:pt modelId="{C061CF3A-11D4-4C84-8A2B-50BC933E699A}" type="parTrans" cxnId="{7CBFE40B-BCDB-477D-96B4-C5E9381442D9}">
      <dgm:prSet/>
      <dgm:spPr/>
      <dgm:t>
        <a:bodyPr/>
        <a:lstStyle/>
        <a:p>
          <a:endParaRPr lang="el-GR"/>
        </a:p>
      </dgm:t>
    </dgm:pt>
    <dgm:pt modelId="{5A7AD757-C6E0-43AE-B570-FFAA9FD5EC25}" type="pres">
      <dgm:prSet presAssocID="{37F1DE14-0D39-4D95-BD17-46279D19474C}" presName="cycle" presStyleCnt="0">
        <dgm:presLayoutVars>
          <dgm:dir/>
          <dgm:resizeHandles val="exact"/>
        </dgm:presLayoutVars>
      </dgm:prSet>
      <dgm:spPr/>
    </dgm:pt>
    <dgm:pt modelId="{9432EAF2-514E-439E-A541-174888FBEEF0}" type="pres">
      <dgm:prSet presAssocID="{5D456EDE-4FF3-4D45-984C-8FE0F841C4B8}" presName="node" presStyleLbl="node1" presStyleIdx="0" presStyleCnt="3">
        <dgm:presLayoutVars>
          <dgm:bulletEnabled val="1"/>
        </dgm:presLayoutVars>
      </dgm:prSet>
      <dgm:spPr/>
    </dgm:pt>
    <dgm:pt modelId="{8BBD4404-C390-4AE5-B0F2-4A042B71FA0F}" type="pres">
      <dgm:prSet presAssocID="{5D456EDE-4FF3-4D45-984C-8FE0F841C4B8}" presName="spNode" presStyleCnt="0"/>
      <dgm:spPr/>
    </dgm:pt>
    <dgm:pt modelId="{2D28FFE0-5D64-49F6-9A65-5EDAE520DD98}" type="pres">
      <dgm:prSet presAssocID="{4C802D92-9E7A-4B53-8AA6-85C65FC0EFA9}" presName="sibTrans" presStyleLbl="sibTrans1D1" presStyleIdx="0" presStyleCnt="3"/>
      <dgm:spPr/>
    </dgm:pt>
    <dgm:pt modelId="{A401CA41-98B8-4312-94A8-367F87E25A74}" type="pres">
      <dgm:prSet presAssocID="{F660CC17-113D-4A51-B02A-0D45756ADB6E}" presName="node" presStyleLbl="node1" presStyleIdx="1" presStyleCnt="3">
        <dgm:presLayoutVars>
          <dgm:bulletEnabled val="1"/>
        </dgm:presLayoutVars>
      </dgm:prSet>
      <dgm:spPr/>
    </dgm:pt>
    <dgm:pt modelId="{0D3A47E5-E7CF-42B9-BBC1-FFAEE4CCA8B8}" type="pres">
      <dgm:prSet presAssocID="{F660CC17-113D-4A51-B02A-0D45756ADB6E}" presName="spNode" presStyleCnt="0"/>
      <dgm:spPr/>
    </dgm:pt>
    <dgm:pt modelId="{5135C2DD-805B-421B-803B-859915BC3B80}" type="pres">
      <dgm:prSet presAssocID="{4D2CC1D3-43E1-4DAC-8FA4-610017F5723D}" presName="sibTrans" presStyleLbl="sibTrans1D1" presStyleIdx="1" presStyleCnt="3"/>
      <dgm:spPr/>
    </dgm:pt>
    <dgm:pt modelId="{F5BF70E3-776E-4D2B-846C-32B970B8A944}" type="pres">
      <dgm:prSet presAssocID="{9287DFD7-5266-4AC9-BAF1-7868968567A3}" presName="node" presStyleLbl="node1" presStyleIdx="2" presStyleCnt="3">
        <dgm:presLayoutVars>
          <dgm:bulletEnabled val="1"/>
        </dgm:presLayoutVars>
      </dgm:prSet>
      <dgm:spPr/>
    </dgm:pt>
    <dgm:pt modelId="{7323E177-09CD-44B4-B525-364401EF139E}" type="pres">
      <dgm:prSet presAssocID="{9287DFD7-5266-4AC9-BAF1-7868968567A3}" presName="spNode" presStyleCnt="0"/>
      <dgm:spPr/>
    </dgm:pt>
    <dgm:pt modelId="{DCFC280E-9A46-43B9-A43C-13536E179A72}" type="pres">
      <dgm:prSet presAssocID="{04285047-F1B0-4CEA-8233-B03A65DAE83F}" presName="sibTrans" presStyleLbl="sibTrans1D1" presStyleIdx="2" presStyleCnt="3"/>
      <dgm:spPr/>
    </dgm:pt>
  </dgm:ptLst>
  <dgm:cxnLst>
    <dgm:cxn modelId="{7CBFE40B-BCDB-477D-96B4-C5E9381442D9}" srcId="{37F1DE14-0D39-4D95-BD17-46279D19474C}" destId="{5D456EDE-4FF3-4D45-984C-8FE0F841C4B8}" srcOrd="0" destOrd="0" parTransId="{C061CF3A-11D4-4C84-8A2B-50BC933E699A}" sibTransId="{4C802D92-9E7A-4B53-8AA6-85C65FC0EFA9}"/>
    <dgm:cxn modelId="{D7E61311-39B3-4BB3-9E41-E18D4A4BF7EC}" type="presOf" srcId="{04285047-F1B0-4CEA-8233-B03A65DAE83F}" destId="{DCFC280E-9A46-43B9-A43C-13536E179A72}" srcOrd="0" destOrd="0" presId="urn:microsoft.com/office/officeart/2005/8/layout/cycle5"/>
    <dgm:cxn modelId="{C872A939-79A6-442A-88FA-CDD4552FB5F5}" type="presOf" srcId="{4D2CC1D3-43E1-4DAC-8FA4-610017F5723D}" destId="{5135C2DD-805B-421B-803B-859915BC3B80}" srcOrd="0" destOrd="0" presId="urn:microsoft.com/office/officeart/2005/8/layout/cycle5"/>
    <dgm:cxn modelId="{6B5E2973-D95C-437E-802C-A49EA6B49FDE}" type="presOf" srcId="{37F1DE14-0D39-4D95-BD17-46279D19474C}" destId="{5A7AD757-C6E0-43AE-B570-FFAA9FD5EC25}" srcOrd="0" destOrd="0" presId="urn:microsoft.com/office/officeart/2005/8/layout/cycle5"/>
    <dgm:cxn modelId="{DA1FF987-563D-4CD7-B5B1-84658F06A8C4}" type="presOf" srcId="{5D456EDE-4FF3-4D45-984C-8FE0F841C4B8}" destId="{9432EAF2-514E-439E-A541-174888FBEEF0}" srcOrd="0" destOrd="0" presId="urn:microsoft.com/office/officeart/2005/8/layout/cycle5"/>
    <dgm:cxn modelId="{5221D594-9A4E-42DD-949F-397BC75D58A2}" type="presOf" srcId="{9287DFD7-5266-4AC9-BAF1-7868968567A3}" destId="{F5BF70E3-776E-4D2B-846C-32B970B8A944}" srcOrd="0" destOrd="0" presId="urn:microsoft.com/office/officeart/2005/8/layout/cycle5"/>
    <dgm:cxn modelId="{10A4EAA3-5B42-4359-9284-EDD50ECFE0E2}" srcId="{37F1DE14-0D39-4D95-BD17-46279D19474C}" destId="{F660CC17-113D-4A51-B02A-0D45756ADB6E}" srcOrd="1" destOrd="0" parTransId="{943A78CC-E2B7-499C-9D4A-4359BFE21DD1}" sibTransId="{4D2CC1D3-43E1-4DAC-8FA4-610017F5723D}"/>
    <dgm:cxn modelId="{E5AAFCAD-E263-4EFB-B04D-4E6496477FF4}" type="presOf" srcId="{F660CC17-113D-4A51-B02A-0D45756ADB6E}" destId="{A401CA41-98B8-4312-94A8-367F87E25A74}" srcOrd="0" destOrd="0" presId="urn:microsoft.com/office/officeart/2005/8/layout/cycle5"/>
    <dgm:cxn modelId="{6E316DC6-64F9-476C-BDE5-BABEA1CCFB33}" srcId="{37F1DE14-0D39-4D95-BD17-46279D19474C}" destId="{9287DFD7-5266-4AC9-BAF1-7868968567A3}" srcOrd="2" destOrd="0" parTransId="{FE0285FF-DCA2-45D3-85B0-76194D0175E5}" sibTransId="{04285047-F1B0-4CEA-8233-B03A65DAE83F}"/>
    <dgm:cxn modelId="{D9CF3BE3-31F6-4BB3-A36B-AEF3B77D08CB}" type="presOf" srcId="{4C802D92-9E7A-4B53-8AA6-85C65FC0EFA9}" destId="{2D28FFE0-5D64-49F6-9A65-5EDAE520DD98}" srcOrd="0" destOrd="0" presId="urn:microsoft.com/office/officeart/2005/8/layout/cycle5"/>
    <dgm:cxn modelId="{4003D03A-A3F6-48DB-A887-9044CD1D6666}" type="presParOf" srcId="{5A7AD757-C6E0-43AE-B570-FFAA9FD5EC25}" destId="{9432EAF2-514E-439E-A541-174888FBEEF0}" srcOrd="0" destOrd="0" presId="urn:microsoft.com/office/officeart/2005/8/layout/cycle5"/>
    <dgm:cxn modelId="{EA3B647C-D5A7-49C6-93F7-CA67E58CAE26}" type="presParOf" srcId="{5A7AD757-C6E0-43AE-B570-FFAA9FD5EC25}" destId="{8BBD4404-C390-4AE5-B0F2-4A042B71FA0F}" srcOrd="1" destOrd="0" presId="urn:microsoft.com/office/officeart/2005/8/layout/cycle5"/>
    <dgm:cxn modelId="{830B7FB8-3241-4A3A-B070-28C0D2A806A6}" type="presParOf" srcId="{5A7AD757-C6E0-43AE-B570-FFAA9FD5EC25}" destId="{2D28FFE0-5D64-49F6-9A65-5EDAE520DD98}" srcOrd="2" destOrd="0" presId="urn:microsoft.com/office/officeart/2005/8/layout/cycle5"/>
    <dgm:cxn modelId="{B5E68522-0688-492C-BDB5-C4F331C7F161}" type="presParOf" srcId="{5A7AD757-C6E0-43AE-B570-FFAA9FD5EC25}" destId="{A401CA41-98B8-4312-94A8-367F87E25A74}" srcOrd="3" destOrd="0" presId="urn:microsoft.com/office/officeart/2005/8/layout/cycle5"/>
    <dgm:cxn modelId="{50F357F4-8866-48F3-A9A2-C6D08310E951}" type="presParOf" srcId="{5A7AD757-C6E0-43AE-B570-FFAA9FD5EC25}" destId="{0D3A47E5-E7CF-42B9-BBC1-FFAEE4CCA8B8}" srcOrd="4" destOrd="0" presId="urn:microsoft.com/office/officeart/2005/8/layout/cycle5"/>
    <dgm:cxn modelId="{2A2C17EB-10C8-4C54-A3F4-7AF6DA1A7DDD}" type="presParOf" srcId="{5A7AD757-C6E0-43AE-B570-FFAA9FD5EC25}" destId="{5135C2DD-805B-421B-803B-859915BC3B80}" srcOrd="5" destOrd="0" presId="urn:microsoft.com/office/officeart/2005/8/layout/cycle5"/>
    <dgm:cxn modelId="{8DCEA0D9-45A9-4264-9F88-EC4C497CD3A2}" type="presParOf" srcId="{5A7AD757-C6E0-43AE-B570-FFAA9FD5EC25}" destId="{F5BF70E3-776E-4D2B-846C-32B970B8A944}" srcOrd="6" destOrd="0" presId="urn:microsoft.com/office/officeart/2005/8/layout/cycle5"/>
    <dgm:cxn modelId="{ADA334A5-56A4-479B-84AD-FCF48BB4BB5B}" type="presParOf" srcId="{5A7AD757-C6E0-43AE-B570-FFAA9FD5EC25}" destId="{7323E177-09CD-44B4-B525-364401EF139E}" srcOrd="7" destOrd="0" presId="urn:microsoft.com/office/officeart/2005/8/layout/cycle5"/>
    <dgm:cxn modelId="{7407D149-E296-45B0-ACDD-251B3F3EB93E}" type="presParOf" srcId="{5A7AD757-C6E0-43AE-B570-FFAA9FD5EC25}" destId="{DCFC280E-9A46-43B9-A43C-13536E179A7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58F04-50B0-45FE-9238-7A378B4E66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55519BB-17C1-444A-979F-2DCB45087ADF}">
      <dgm:prSet phldrT="[Κείμενο]"/>
      <dgm:spPr/>
      <dgm:t>
        <a:bodyPr/>
        <a:lstStyle/>
        <a:p>
          <a:r>
            <a:rPr lang="el-GR" dirty="0"/>
            <a:t>Δέχονται βοήθεια από τους συνομηλίκους τους</a:t>
          </a:r>
        </a:p>
      </dgm:t>
    </dgm:pt>
    <dgm:pt modelId="{F2214129-AE9E-477A-91EE-465BEC9C3EF1}" type="parTrans" cxnId="{B3704AAB-12C7-4737-8313-BBD6DDC5B851}">
      <dgm:prSet/>
      <dgm:spPr/>
      <dgm:t>
        <a:bodyPr/>
        <a:lstStyle/>
        <a:p>
          <a:endParaRPr lang="el-GR"/>
        </a:p>
      </dgm:t>
    </dgm:pt>
    <dgm:pt modelId="{203E5129-B12D-4573-889C-17BD36F298D6}" type="sibTrans" cxnId="{B3704AAB-12C7-4737-8313-BBD6DDC5B851}">
      <dgm:prSet/>
      <dgm:spPr/>
      <dgm:t>
        <a:bodyPr/>
        <a:lstStyle/>
        <a:p>
          <a:endParaRPr lang="el-GR"/>
        </a:p>
      </dgm:t>
    </dgm:pt>
    <dgm:pt modelId="{A73D17FB-B514-42CE-8A23-DB293B988416}">
      <dgm:prSet phldrT="[Κείμενο]"/>
      <dgm:spPr/>
      <dgm:t>
        <a:bodyPr/>
        <a:lstStyle/>
        <a:p>
          <a:r>
            <a:rPr lang="el-GR" dirty="0"/>
            <a:t>οικειοθελώς</a:t>
          </a:r>
        </a:p>
      </dgm:t>
    </dgm:pt>
    <dgm:pt modelId="{62DCE472-DA13-4BD3-AD45-4884FF0BF141}" type="parTrans" cxnId="{5FC18389-97D1-4273-AACF-F1C242FF3F05}">
      <dgm:prSet/>
      <dgm:spPr/>
      <dgm:t>
        <a:bodyPr/>
        <a:lstStyle/>
        <a:p>
          <a:endParaRPr lang="el-GR"/>
        </a:p>
      </dgm:t>
    </dgm:pt>
    <dgm:pt modelId="{92849689-A51D-4B9B-B0D6-8DFA57792733}" type="sibTrans" cxnId="{5FC18389-97D1-4273-AACF-F1C242FF3F05}">
      <dgm:prSet/>
      <dgm:spPr/>
      <dgm:t>
        <a:bodyPr/>
        <a:lstStyle/>
        <a:p>
          <a:endParaRPr lang="el-GR"/>
        </a:p>
      </dgm:t>
    </dgm:pt>
    <dgm:pt modelId="{16D44E47-FD60-4FA1-B8F7-97C22139A1F3}">
      <dgm:prSet phldrT="[Κείμενο]"/>
      <dgm:spPr/>
      <dgm:t>
        <a:bodyPr/>
        <a:lstStyle/>
        <a:p>
          <a:r>
            <a:rPr lang="el-GR" dirty="0"/>
            <a:t>Ερευνούν τα αίτια </a:t>
          </a:r>
        </a:p>
      </dgm:t>
    </dgm:pt>
    <dgm:pt modelId="{8E3CEB8F-C3C1-4B87-8B9C-33303B6ED1CC}" type="parTrans" cxnId="{6B7FF04B-D438-4556-8AA9-F8CD84568B2F}">
      <dgm:prSet/>
      <dgm:spPr/>
      <dgm:t>
        <a:bodyPr/>
        <a:lstStyle/>
        <a:p>
          <a:endParaRPr lang="el-GR"/>
        </a:p>
      </dgm:t>
    </dgm:pt>
    <dgm:pt modelId="{68D63F3C-A4B7-4779-A8AF-8986A1300886}" type="sibTrans" cxnId="{6B7FF04B-D438-4556-8AA9-F8CD84568B2F}">
      <dgm:prSet/>
      <dgm:spPr/>
      <dgm:t>
        <a:bodyPr/>
        <a:lstStyle/>
        <a:p>
          <a:endParaRPr lang="el-GR"/>
        </a:p>
      </dgm:t>
    </dgm:pt>
    <dgm:pt modelId="{1F134D3F-64E4-450D-8860-0A8C4BB15387}">
      <dgm:prSet phldrT="[Κείμενο]"/>
      <dgm:spPr/>
      <dgm:t>
        <a:bodyPr/>
        <a:lstStyle/>
        <a:p>
          <a:r>
            <a:rPr lang="el-GR" dirty="0"/>
            <a:t>Συνεργάζονται για την εύρεση λύσης και δεσμεύονται να την τηρήσουν</a:t>
          </a:r>
        </a:p>
      </dgm:t>
    </dgm:pt>
    <dgm:pt modelId="{257ACBBB-88FF-4F6B-B7BD-DBD5262A1E2F}" type="parTrans" cxnId="{09621540-AB87-4171-BCB8-AFC19E132E68}">
      <dgm:prSet/>
      <dgm:spPr/>
      <dgm:t>
        <a:bodyPr/>
        <a:lstStyle/>
        <a:p>
          <a:endParaRPr lang="el-GR"/>
        </a:p>
      </dgm:t>
    </dgm:pt>
    <dgm:pt modelId="{790339B5-C867-4C74-A658-A7F9C0253E61}" type="sibTrans" cxnId="{09621540-AB87-4171-BCB8-AFC19E132E68}">
      <dgm:prSet/>
      <dgm:spPr/>
      <dgm:t>
        <a:bodyPr/>
        <a:lstStyle/>
        <a:p>
          <a:endParaRPr lang="el-GR"/>
        </a:p>
      </dgm:t>
    </dgm:pt>
    <dgm:pt modelId="{12D538A3-1F1B-49D0-B79A-950E3BF96039}">
      <dgm:prSet/>
      <dgm:spPr/>
      <dgm:t>
        <a:bodyPr/>
        <a:lstStyle/>
        <a:p>
          <a:r>
            <a:rPr lang="el-GR" dirty="0"/>
            <a:t>Οι εμπλεκόμενοι/</a:t>
          </a:r>
          <a:r>
            <a:rPr lang="el-GR" dirty="0" err="1"/>
            <a:t>ες</a:t>
          </a:r>
          <a:r>
            <a:rPr lang="el-GR" dirty="0"/>
            <a:t> μαθητές/</a:t>
          </a:r>
          <a:r>
            <a:rPr lang="el-GR" dirty="0" err="1"/>
            <a:t>τριες</a:t>
          </a:r>
          <a:r>
            <a:rPr lang="el-GR" dirty="0"/>
            <a:t> </a:t>
          </a:r>
        </a:p>
      </dgm:t>
    </dgm:pt>
    <dgm:pt modelId="{327BBF71-60D8-479C-886B-3833EA2F70AA}" type="parTrans" cxnId="{7E4EC5D9-4842-4775-9133-419E5756826B}">
      <dgm:prSet/>
      <dgm:spPr/>
      <dgm:t>
        <a:bodyPr/>
        <a:lstStyle/>
        <a:p>
          <a:endParaRPr lang="el-GR"/>
        </a:p>
      </dgm:t>
    </dgm:pt>
    <dgm:pt modelId="{83E387AF-EE4E-4C30-8E4F-3B4CC9838618}" type="sibTrans" cxnId="{7E4EC5D9-4842-4775-9133-419E5756826B}">
      <dgm:prSet/>
      <dgm:spPr/>
      <dgm:t>
        <a:bodyPr/>
        <a:lstStyle/>
        <a:p>
          <a:endParaRPr lang="el-GR"/>
        </a:p>
      </dgm:t>
    </dgm:pt>
    <dgm:pt modelId="{AC4754A3-36A1-4650-AC54-328EC5A370D0}" type="pres">
      <dgm:prSet presAssocID="{02858F04-50B0-45FE-9238-7A378B4E6677}" presName="diagram" presStyleCnt="0">
        <dgm:presLayoutVars>
          <dgm:dir/>
          <dgm:resizeHandles val="exact"/>
        </dgm:presLayoutVars>
      </dgm:prSet>
      <dgm:spPr/>
    </dgm:pt>
    <dgm:pt modelId="{07EFB1AE-AE95-4C9A-81B0-E9F044BD756B}" type="pres">
      <dgm:prSet presAssocID="{12D538A3-1F1B-49D0-B79A-950E3BF96039}" presName="node" presStyleLbl="node1" presStyleIdx="0" presStyleCnt="5">
        <dgm:presLayoutVars>
          <dgm:bulletEnabled val="1"/>
        </dgm:presLayoutVars>
      </dgm:prSet>
      <dgm:spPr/>
    </dgm:pt>
    <dgm:pt modelId="{8C3144A4-4BFA-4F8C-BD0E-75B0DA299481}" type="pres">
      <dgm:prSet presAssocID="{83E387AF-EE4E-4C30-8E4F-3B4CC9838618}" presName="sibTrans" presStyleCnt="0"/>
      <dgm:spPr/>
    </dgm:pt>
    <dgm:pt modelId="{03A45B74-73E6-4192-8631-658568D45480}" type="pres">
      <dgm:prSet presAssocID="{255519BB-17C1-444A-979F-2DCB45087ADF}" presName="node" presStyleLbl="node1" presStyleIdx="1" presStyleCnt="5">
        <dgm:presLayoutVars>
          <dgm:bulletEnabled val="1"/>
        </dgm:presLayoutVars>
      </dgm:prSet>
      <dgm:spPr/>
    </dgm:pt>
    <dgm:pt modelId="{ECA3C53D-A640-405C-907B-FBA8646044F7}" type="pres">
      <dgm:prSet presAssocID="{203E5129-B12D-4573-889C-17BD36F298D6}" presName="sibTrans" presStyleCnt="0"/>
      <dgm:spPr/>
    </dgm:pt>
    <dgm:pt modelId="{AA582339-AE2C-4647-8A56-24EAAC92C4C9}" type="pres">
      <dgm:prSet presAssocID="{A73D17FB-B514-42CE-8A23-DB293B988416}" presName="node" presStyleLbl="node1" presStyleIdx="2" presStyleCnt="5">
        <dgm:presLayoutVars>
          <dgm:bulletEnabled val="1"/>
        </dgm:presLayoutVars>
      </dgm:prSet>
      <dgm:spPr/>
    </dgm:pt>
    <dgm:pt modelId="{16987B41-E645-4506-9473-38C651044D8D}" type="pres">
      <dgm:prSet presAssocID="{92849689-A51D-4B9B-B0D6-8DFA57792733}" presName="sibTrans" presStyleCnt="0"/>
      <dgm:spPr/>
    </dgm:pt>
    <dgm:pt modelId="{CFC452BC-887D-4D73-98E1-075936BDC236}" type="pres">
      <dgm:prSet presAssocID="{16D44E47-FD60-4FA1-B8F7-97C22139A1F3}" presName="node" presStyleLbl="node1" presStyleIdx="3" presStyleCnt="5">
        <dgm:presLayoutVars>
          <dgm:bulletEnabled val="1"/>
        </dgm:presLayoutVars>
      </dgm:prSet>
      <dgm:spPr/>
    </dgm:pt>
    <dgm:pt modelId="{33509861-FD6C-49DA-B604-780BB32CA45B}" type="pres">
      <dgm:prSet presAssocID="{68D63F3C-A4B7-4779-A8AF-8986A1300886}" presName="sibTrans" presStyleCnt="0"/>
      <dgm:spPr/>
    </dgm:pt>
    <dgm:pt modelId="{813E12ED-D52A-447C-A5FD-AEE9BA7311FD}" type="pres">
      <dgm:prSet presAssocID="{1F134D3F-64E4-450D-8860-0A8C4BB15387}" presName="node" presStyleLbl="node1" presStyleIdx="4" presStyleCnt="5" custScaleX="166834">
        <dgm:presLayoutVars>
          <dgm:bulletEnabled val="1"/>
        </dgm:presLayoutVars>
      </dgm:prSet>
      <dgm:spPr/>
    </dgm:pt>
  </dgm:ptLst>
  <dgm:cxnLst>
    <dgm:cxn modelId="{D158BF34-789F-4460-BF86-D6955A6A84CC}" type="presOf" srcId="{12D538A3-1F1B-49D0-B79A-950E3BF96039}" destId="{07EFB1AE-AE95-4C9A-81B0-E9F044BD756B}" srcOrd="0" destOrd="0" presId="urn:microsoft.com/office/officeart/2005/8/layout/default"/>
    <dgm:cxn modelId="{21B6043C-495B-4502-8BED-17F32DF80C01}" type="presOf" srcId="{02858F04-50B0-45FE-9238-7A378B4E6677}" destId="{AC4754A3-36A1-4650-AC54-328EC5A370D0}" srcOrd="0" destOrd="0" presId="urn:microsoft.com/office/officeart/2005/8/layout/default"/>
    <dgm:cxn modelId="{91EA233E-CB22-498B-A370-D4CAE8EC1B6B}" type="presOf" srcId="{1F134D3F-64E4-450D-8860-0A8C4BB15387}" destId="{813E12ED-D52A-447C-A5FD-AEE9BA7311FD}" srcOrd="0" destOrd="0" presId="urn:microsoft.com/office/officeart/2005/8/layout/default"/>
    <dgm:cxn modelId="{09621540-AB87-4171-BCB8-AFC19E132E68}" srcId="{02858F04-50B0-45FE-9238-7A378B4E6677}" destId="{1F134D3F-64E4-450D-8860-0A8C4BB15387}" srcOrd="4" destOrd="0" parTransId="{257ACBBB-88FF-4F6B-B7BD-DBD5262A1E2F}" sibTransId="{790339B5-C867-4C74-A658-A7F9C0253E61}"/>
    <dgm:cxn modelId="{16C1A741-EF66-4BC0-A220-2EE02A50354C}" type="presOf" srcId="{A73D17FB-B514-42CE-8A23-DB293B988416}" destId="{AA582339-AE2C-4647-8A56-24EAAC92C4C9}" srcOrd="0" destOrd="0" presId="urn:microsoft.com/office/officeart/2005/8/layout/default"/>
    <dgm:cxn modelId="{6B7FF04B-D438-4556-8AA9-F8CD84568B2F}" srcId="{02858F04-50B0-45FE-9238-7A378B4E6677}" destId="{16D44E47-FD60-4FA1-B8F7-97C22139A1F3}" srcOrd="3" destOrd="0" parTransId="{8E3CEB8F-C3C1-4B87-8B9C-33303B6ED1CC}" sibTransId="{68D63F3C-A4B7-4779-A8AF-8986A1300886}"/>
    <dgm:cxn modelId="{5FC18389-97D1-4273-AACF-F1C242FF3F05}" srcId="{02858F04-50B0-45FE-9238-7A378B4E6677}" destId="{A73D17FB-B514-42CE-8A23-DB293B988416}" srcOrd="2" destOrd="0" parTransId="{62DCE472-DA13-4BD3-AD45-4884FF0BF141}" sibTransId="{92849689-A51D-4B9B-B0D6-8DFA57792733}"/>
    <dgm:cxn modelId="{7BCA2E9A-BB06-4348-AEEB-D8C5D56428B7}" type="presOf" srcId="{255519BB-17C1-444A-979F-2DCB45087ADF}" destId="{03A45B74-73E6-4192-8631-658568D45480}" srcOrd="0" destOrd="0" presId="urn:microsoft.com/office/officeart/2005/8/layout/default"/>
    <dgm:cxn modelId="{B3704AAB-12C7-4737-8313-BBD6DDC5B851}" srcId="{02858F04-50B0-45FE-9238-7A378B4E6677}" destId="{255519BB-17C1-444A-979F-2DCB45087ADF}" srcOrd="1" destOrd="0" parTransId="{F2214129-AE9E-477A-91EE-465BEC9C3EF1}" sibTransId="{203E5129-B12D-4573-889C-17BD36F298D6}"/>
    <dgm:cxn modelId="{989908C2-8336-4FE1-A29A-FACF5043D255}" type="presOf" srcId="{16D44E47-FD60-4FA1-B8F7-97C22139A1F3}" destId="{CFC452BC-887D-4D73-98E1-075936BDC236}" srcOrd="0" destOrd="0" presId="urn:microsoft.com/office/officeart/2005/8/layout/default"/>
    <dgm:cxn modelId="{7E4EC5D9-4842-4775-9133-419E5756826B}" srcId="{02858F04-50B0-45FE-9238-7A378B4E6677}" destId="{12D538A3-1F1B-49D0-B79A-950E3BF96039}" srcOrd="0" destOrd="0" parTransId="{327BBF71-60D8-479C-886B-3833EA2F70AA}" sibTransId="{83E387AF-EE4E-4C30-8E4F-3B4CC9838618}"/>
    <dgm:cxn modelId="{6B4712F4-F256-49C9-B80C-CFFE236B710A}" type="presParOf" srcId="{AC4754A3-36A1-4650-AC54-328EC5A370D0}" destId="{07EFB1AE-AE95-4C9A-81B0-E9F044BD756B}" srcOrd="0" destOrd="0" presId="urn:microsoft.com/office/officeart/2005/8/layout/default"/>
    <dgm:cxn modelId="{7E42E480-6BA2-4AE5-A99D-6A088D8D0075}" type="presParOf" srcId="{AC4754A3-36A1-4650-AC54-328EC5A370D0}" destId="{8C3144A4-4BFA-4F8C-BD0E-75B0DA299481}" srcOrd="1" destOrd="0" presId="urn:microsoft.com/office/officeart/2005/8/layout/default"/>
    <dgm:cxn modelId="{1302479B-205A-4552-A8BB-3363030DC838}" type="presParOf" srcId="{AC4754A3-36A1-4650-AC54-328EC5A370D0}" destId="{03A45B74-73E6-4192-8631-658568D45480}" srcOrd="2" destOrd="0" presId="urn:microsoft.com/office/officeart/2005/8/layout/default"/>
    <dgm:cxn modelId="{617EC89B-5A68-41CE-88E6-B4C4B2267468}" type="presParOf" srcId="{AC4754A3-36A1-4650-AC54-328EC5A370D0}" destId="{ECA3C53D-A640-405C-907B-FBA8646044F7}" srcOrd="3" destOrd="0" presId="urn:microsoft.com/office/officeart/2005/8/layout/default"/>
    <dgm:cxn modelId="{2AF42BA7-CF33-4204-998C-4CBBEFD30478}" type="presParOf" srcId="{AC4754A3-36A1-4650-AC54-328EC5A370D0}" destId="{AA582339-AE2C-4647-8A56-24EAAC92C4C9}" srcOrd="4" destOrd="0" presId="urn:microsoft.com/office/officeart/2005/8/layout/default"/>
    <dgm:cxn modelId="{5EC51C31-D99E-474C-B566-77C3A3301F74}" type="presParOf" srcId="{AC4754A3-36A1-4650-AC54-328EC5A370D0}" destId="{16987B41-E645-4506-9473-38C651044D8D}" srcOrd="5" destOrd="0" presId="urn:microsoft.com/office/officeart/2005/8/layout/default"/>
    <dgm:cxn modelId="{3743AA1D-AC88-4F6B-920E-693933E99CFA}" type="presParOf" srcId="{AC4754A3-36A1-4650-AC54-328EC5A370D0}" destId="{CFC452BC-887D-4D73-98E1-075936BDC236}" srcOrd="6" destOrd="0" presId="urn:microsoft.com/office/officeart/2005/8/layout/default"/>
    <dgm:cxn modelId="{A2CDF70A-C7C8-4FBE-8E5B-F55203A09AC3}" type="presParOf" srcId="{AC4754A3-36A1-4650-AC54-328EC5A370D0}" destId="{33509861-FD6C-49DA-B604-780BB32CA45B}" srcOrd="7" destOrd="0" presId="urn:microsoft.com/office/officeart/2005/8/layout/default"/>
    <dgm:cxn modelId="{3C3757C1-B287-4D14-91DE-5935F0089617}" type="presParOf" srcId="{AC4754A3-36A1-4650-AC54-328EC5A370D0}" destId="{813E12ED-D52A-447C-A5FD-AEE9BA7311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2EAF2-514E-439E-A541-174888FBEEF0}">
      <dsp:nvSpPr>
        <dsp:cNvPr id="0" name=""/>
        <dsp:cNvSpPr/>
      </dsp:nvSpPr>
      <dsp:spPr>
        <a:xfrm>
          <a:off x="1836116" y="18"/>
          <a:ext cx="2130802" cy="1385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Εναλλακτική πρακτική</a:t>
          </a:r>
        </a:p>
      </dsp:txBody>
      <dsp:txXfrm>
        <a:off x="1903727" y="67629"/>
        <a:ext cx="1995580" cy="1249799"/>
      </dsp:txXfrm>
    </dsp:sp>
    <dsp:sp modelId="{2D28FFE0-5D64-49F6-9A65-5EDAE520DD98}">
      <dsp:nvSpPr>
        <dsp:cNvPr id="0" name=""/>
        <dsp:cNvSpPr/>
      </dsp:nvSpPr>
      <dsp:spPr>
        <a:xfrm>
          <a:off x="1056348" y="692528"/>
          <a:ext cx="3690339" cy="3690339"/>
        </a:xfrm>
        <a:custGeom>
          <a:avLst/>
          <a:gdLst/>
          <a:ahLst/>
          <a:cxnLst/>
          <a:rect l="0" t="0" r="0" b="0"/>
          <a:pathLst>
            <a:path>
              <a:moveTo>
                <a:pt x="3195819" y="588031"/>
              </a:moveTo>
              <a:arcTo wR="1845169" hR="1845169" stAng="19023221" swAng="229940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1CA41-98B8-4312-94A8-367F87E25A74}">
      <dsp:nvSpPr>
        <dsp:cNvPr id="0" name=""/>
        <dsp:cNvSpPr/>
      </dsp:nvSpPr>
      <dsp:spPr>
        <a:xfrm>
          <a:off x="3434080" y="2767772"/>
          <a:ext cx="2130802" cy="1385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Αντί για το παραδοσιακό σύστημα</a:t>
          </a:r>
        </a:p>
      </dsp:txBody>
      <dsp:txXfrm>
        <a:off x="3501691" y="2835383"/>
        <a:ext cx="1995580" cy="1249799"/>
      </dsp:txXfrm>
    </dsp:sp>
    <dsp:sp modelId="{5135C2DD-805B-421B-803B-859915BC3B80}">
      <dsp:nvSpPr>
        <dsp:cNvPr id="0" name=""/>
        <dsp:cNvSpPr/>
      </dsp:nvSpPr>
      <dsp:spPr>
        <a:xfrm>
          <a:off x="1056348" y="692528"/>
          <a:ext cx="3690339" cy="3690339"/>
        </a:xfrm>
        <a:custGeom>
          <a:avLst/>
          <a:gdLst/>
          <a:ahLst/>
          <a:cxnLst/>
          <a:rect l="0" t="0" r="0" b="0"/>
          <a:pathLst>
            <a:path>
              <a:moveTo>
                <a:pt x="2410329" y="3601656"/>
              </a:moveTo>
              <a:arcTo wR="1845169" hR="1845169" stAng="4329847" swAng="214030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F70E3-776E-4D2B-846C-32B970B8A944}">
      <dsp:nvSpPr>
        <dsp:cNvPr id="0" name=""/>
        <dsp:cNvSpPr/>
      </dsp:nvSpPr>
      <dsp:spPr>
        <a:xfrm>
          <a:off x="238152" y="2767772"/>
          <a:ext cx="2130802" cy="1385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Απόδοσης ευθυνών και τιμωριών</a:t>
          </a:r>
        </a:p>
      </dsp:txBody>
      <dsp:txXfrm>
        <a:off x="305763" y="2835383"/>
        <a:ext cx="1995580" cy="1249799"/>
      </dsp:txXfrm>
    </dsp:sp>
    <dsp:sp modelId="{DCFC280E-9A46-43B9-A43C-13536E179A72}">
      <dsp:nvSpPr>
        <dsp:cNvPr id="0" name=""/>
        <dsp:cNvSpPr/>
      </dsp:nvSpPr>
      <dsp:spPr>
        <a:xfrm>
          <a:off x="1056348" y="692528"/>
          <a:ext cx="3690339" cy="3690339"/>
        </a:xfrm>
        <a:custGeom>
          <a:avLst/>
          <a:gdLst/>
          <a:ahLst/>
          <a:cxnLst/>
          <a:rect l="0" t="0" r="0" b="0"/>
          <a:pathLst>
            <a:path>
              <a:moveTo>
                <a:pt x="6002" y="1696452"/>
              </a:moveTo>
              <a:arcTo wR="1845169" hR="1845169" stAng="11077376" swAng="229940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B1AE-AE95-4C9A-81B0-E9F044BD756B}">
      <dsp:nvSpPr>
        <dsp:cNvPr id="0" name=""/>
        <dsp:cNvSpPr/>
      </dsp:nvSpPr>
      <dsp:spPr>
        <a:xfrm>
          <a:off x="730" y="27875"/>
          <a:ext cx="2848489" cy="1709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Οι εμπλεκόμενοι/</a:t>
          </a:r>
          <a:r>
            <a:rPr lang="el-GR" sz="2500" kern="1200" dirty="0" err="1"/>
            <a:t>ες</a:t>
          </a:r>
          <a:r>
            <a:rPr lang="el-GR" sz="2500" kern="1200" dirty="0"/>
            <a:t> μαθητές/</a:t>
          </a:r>
          <a:r>
            <a:rPr lang="el-GR" sz="2500" kern="1200" dirty="0" err="1"/>
            <a:t>τριες</a:t>
          </a:r>
          <a:r>
            <a:rPr lang="el-GR" sz="2500" kern="1200" dirty="0"/>
            <a:t> </a:t>
          </a:r>
        </a:p>
      </dsp:txBody>
      <dsp:txXfrm>
        <a:off x="730" y="27875"/>
        <a:ext cx="2848489" cy="1709093"/>
      </dsp:txXfrm>
    </dsp:sp>
    <dsp:sp modelId="{03A45B74-73E6-4192-8631-658568D45480}">
      <dsp:nvSpPr>
        <dsp:cNvPr id="0" name=""/>
        <dsp:cNvSpPr/>
      </dsp:nvSpPr>
      <dsp:spPr>
        <a:xfrm>
          <a:off x="3134068" y="27875"/>
          <a:ext cx="2848489" cy="1709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Δέχονται βοήθεια από τους συνομηλίκους τους</a:t>
          </a:r>
        </a:p>
      </dsp:txBody>
      <dsp:txXfrm>
        <a:off x="3134068" y="27875"/>
        <a:ext cx="2848489" cy="1709093"/>
      </dsp:txXfrm>
    </dsp:sp>
    <dsp:sp modelId="{AA582339-AE2C-4647-8A56-24EAAC92C4C9}">
      <dsp:nvSpPr>
        <dsp:cNvPr id="0" name=""/>
        <dsp:cNvSpPr/>
      </dsp:nvSpPr>
      <dsp:spPr>
        <a:xfrm>
          <a:off x="730" y="2021818"/>
          <a:ext cx="2848489" cy="1709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οικειοθελώς</a:t>
          </a:r>
        </a:p>
      </dsp:txBody>
      <dsp:txXfrm>
        <a:off x="730" y="2021818"/>
        <a:ext cx="2848489" cy="1709093"/>
      </dsp:txXfrm>
    </dsp:sp>
    <dsp:sp modelId="{CFC452BC-887D-4D73-98E1-075936BDC236}">
      <dsp:nvSpPr>
        <dsp:cNvPr id="0" name=""/>
        <dsp:cNvSpPr/>
      </dsp:nvSpPr>
      <dsp:spPr>
        <a:xfrm>
          <a:off x="3134068" y="2021818"/>
          <a:ext cx="2848489" cy="1709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Ερευνούν τα αίτια </a:t>
          </a:r>
        </a:p>
      </dsp:txBody>
      <dsp:txXfrm>
        <a:off x="3134068" y="2021818"/>
        <a:ext cx="2848489" cy="1709093"/>
      </dsp:txXfrm>
    </dsp:sp>
    <dsp:sp modelId="{813E12ED-D52A-447C-A5FD-AEE9BA7311FD}">
      <dsp:nvSpPr>
        <dsp:cNvPr id="0" name=""/>
        <dsp:cNvSpPr/>
      </dsp:nvSpPr>
      <dsp:spPr>
        <a:xfrm>
          <a:off x="615519" y="4015760"/>
          <a:ext cx="4752248" cy="1709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Συνεργάζονται για την εύρεση λύσης και δεσμεύονται να την τηρήσουν</a:t>
          </a:r>
        </a:p>
      </dsp:txBody>
      <dsp:txXfrm>
        <a:off x="615519" y="4015760"/>
        <a:ext cx="4752248" cy="170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2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26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3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11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42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56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86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9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01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1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86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37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5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40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64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8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34ACC8-830E-4DFF-8663-8E3EBE7EF0B4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E84D95A-D0CA-4B16-9495-278473472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9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8BF47-024F-435A-AA44-6F8F00A89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μοντέλο της επανορθωτικής δικαιοσύνης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BC43F69-6BCB-4DF6-AD2E-FAD3C63FC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ΣΧΟΛΙΚΗ ΔΙΑΜΕΣΟΛΑΒΗΣΗ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7A5E036-5558-4515-AF39-CCE29316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17" y="2080619"/>
            <a:ext cx="4376691" cy="30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05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BCB181-F91F-4B92-BDE9-4102EC28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εκπαίδευση των διαμεσολαβητών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56D2F9-12D5-40C6-800A-2ECDCF068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064" y="2603500"/>
            <a:ext cx="5767048" cy="4134651"/>
          </a:xfrm>
        </p:spPr>
        <p:txBody>
          <a:bodyPr>
            <a:normAutofit/>
          </a:bodyPr>
          <a:lstStyle/>
          <a:p>
            <a:r>
              <a:rPr lang="el-GR" dirty="0"/>
              <a:t>Θα σας εκπαιδεύσουμε εμείς κατά τη διάρκεια των συναντήσεών μας</a:t>
            </a:r>
          </a:p>
          <a:p>
            <a:r>
              <a:rPr lang="el-GR" dirty="0"/>
              <a:t>Αυτό θα γίνει με:</a:t>
            </a:r>
          </a:p>
          <a:p>
            <a:endParaRPr lang="el-GR" dirty="0"/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</a:t>
            </a:r>
            <a:r>
              <a:rPr lang="el-GR" b="1" dirty="0"/>
              <a:t> </a:t>
            </a:r>
            <a:r>
              <a:rPr lang="el-GR" dirty="0"/>
              <a:t>βιωματικές μεθόδους</a:t>
            </a:r>
          </a:p>
          <a:p>
            <a:endParaRPr lang="el-GR" dirty="0"/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</a:t>
            </a:r>
            <a:r>
              <a:rPr lang="el-GR" dirty="0"/>
              <a:t> </a:t>
            </a:r>
            <a:r>
              <a:rPr lang="el-GR" dirty="0" err="1"/>
              <a:t>ομαδοσυνεργατικές</a:t>
            </a:r>
            <a:r>
              <a:rPr lang="el-GR" dirty="0"/>
              <a:t> μεθόδους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  <a:r>
              <a:rPr lang="el-GR" dirty="0"/>
              <a:t> καταιγισμό ιδεών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BAD74AD-E30A-44B2-8D5D-B95A31C2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5642977" cy="4028119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</a:t>
            </a: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/>
              <a:t>Παιχνίδια ρόλων</a:t>
            </a:r>
          </a:p>
          <a:p>
            <a:endParaRPr lang="el-GR" dirty="0"/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5.</a:t>
            </a:r>
            <a:r>
              <a:rPr lang="el-GR" b="1" dirty="0"/>
              <a:t> </a:t>
            </a:r>
            <a:r>
              <a:rPr lang="el-GR" dirty="0"/>
              <a:t>Ζωγραφική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6.</a:t>
            </a: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err="1"/>
              <a:t>κολάζ</a:t>
            </a: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B45711-5903-4A48-8CE0-A1568A0B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132" y="3799643"/>
            <a:ext cx="3744157" cy="30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14A7D3-B3CA-467D-A8E9-8FE5452E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ΤΙ ΕΊΝΑΙ Η ΕΠΑΝΟΡΘΩΤΙΚΗ ΔΙΚΑΙΟΣΥΝΗ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367A07-13E3-4534-826B-F568DA00F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2200" dirty="0"/>
              <a:t>Μια μορφή δικαιοσύνης</a:t>
            </a:r>
          </a:p>
          <a:p>
            <a:endParaRPr lang="el-GR" sz="2200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Που παρέχει  στον θύτη</a:t>
            </a:r>
          </a:p>
          <a:p>
            <a:endParaRPr lang="el-GR" dirty="0"/>
          </a:p>
          <a:p>
            <a:r>
              <a:rPr lang="el-GR" dirty="0"/>
              <a:t>Και στο θύμα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A3EBD05-2FEF-4455-A9EB-E4BFCF51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5076" y="2237173"/>
            <a:ext cx="5378795" cy="4620827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2800" dirty="0"/>
              <a:t>Οικειοθελή ευκαιρία να αποκαταστήσουν τις μεταξύ τους σχέσεις</a:t>
            </a:r>
          </a:p>
          <a:p>
            <a:endParaRPr lang="el-GR" dirty="0"/>
          </a:p>
        </p:txBody>
      </p:sp>
      <p:sp>
        <p:nvSpPr>
          <p:cNvPr id="5" name="Αστέρι: 10 ακτίνες 4">
            <a:extLst>
              <a:ext uri="{FF2B5EF4-FFF2-40B4-BE49-F238E27FC236}">
                <a16:creationId xmlns:a16="http://schemas.microsoft.com/office/drawing/2014/main" id="{EE3D1068-B893-4CE6-A2F8-DCED1551DAA4}"/>
              </a:ext>
            </a:extLst>
          </p:cNvPr>
          <p:cNvSpPr/>
          <p:nvPr/>
        </p:nvSpPr>
        <p:spPr>
          <a:xfrm>
            <a:off x="527482" y="1502990"/>
            <a:ext cx="4080029" cy="2774780"/>
          </a:xfrm>
          <a:prstGeom prst="star10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7C51F42B-794C-476C-BE46-601FF1B24895}"/>
              </a:ext>
            </a:extLst>
          </p:cNvPr>
          <p:cNvSpPr/>
          <p:nvPr/>
        </p:nvSpPr>
        <p:spPr>
          <a:xfrm>
            <a:off x="1606858" y="4906220"/>
            <a:ext cx="1562470" cy="7439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10AE65E-D523-41B6-8FD2-5F3692ECBA1E}"/>
              </a:ext>
            </a:extLst>
          </p:cNvPr>
          <p:cNvSpPr/>
          <p:nvPr/>
        </p:nvSpPr>
        <p:spPr>
          <a:xfrm>
            <a:off x="2625201" y="4146145"/>
            <a:ext cx="1864311" cy="7439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A5E1FA3-9A4B-4028-A379-E945F4FB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204" y="48074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0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DB0F9C-291C-412D-8E1A-D0F32ACD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σημαίνει αυτό πρακτικά;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D67771-7A42-44E4-8275-270452D07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4187917"/>
          </a:xfrm>
        </p:spPr>
        <p:txBody>
          <a:bodyPr/>
          <a:lstStyle/>
          <a:p>
            <a:r>
              <a:rPr lang="el-GR" b="1" dirty="0"/>
              <a:t>ΣΚΟΠΟΣ</a:t>
            </a:r>
            <a:r>
              <a:rPr lang="el-GR" b="1" dirty="0">
                <a:sym typeface="Wingdings" panose="05000000000000000000" pitchFamily="2" charset="2"/>
              </a:rPr>
              <a:t></a:t>
            </a:r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ΙΣΟΤΙΜΗ ΣΥΜΜΕΤΟΧΗ ΤΟΥ ΔΡΑΣΤΗ ΚΑΙ ΤΟΥ ΘΥΜΑΤΟΣ ΣΤΗ ΔΙΑΔΙΚΑΣΙΑ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D399CF-D06F-4CE3-BB6F-8AC506DE31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ΑΠΟΚΑΤΑΣΤΑΣΗ</a:t>
            </a:r>
          </a:p>
          <a:p>
            <a:r>
              <a:rPr lang="el-GR" b="1" dirty="0"/>
              <a:t> ΚΑΙ ΚΟΙΝΩΝΙΚΗ ΥΠΟΣΤΗΡΙΞΗ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F1C3A9-FAB6-4E56-99C4-4DDBAD7A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37" y="1712912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6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8D6F91-8D01-42B5-9924-44B2BD93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ΠΙΟ ΣΥΓΚΕΚΡΙΜΕΝΑ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E60A13-4215-4621-B930-E50EE3DB6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273" y="2263806"/>
            <a:ext cx="5491840" cy="4594194"/>
          </a:xfrm>
        </p:spPr>
        <p:txBody>
          <a:bodyPr/>
          <a:lstStyle/>
          <a:p>
            <a:r>
              <a:rPr lang="el-GR" sz="2500" b="1" dirty="0"/>
              <a:t>ΕΠΙΛΥΕΤΑΙ ΜΙΑ ΣΥΓΚΡΟΥΣΗ</a:t>
            </a:r>
          </a:p>
          <a:p>
            <a:endParaRPr lang="el-GR" sz="2500" b="1" dirty="0"/>
          </a:p>
          <a:p>
            <a:r>
              <a:rPr lang="el-GR" sz="2500" b="1" dirty="0"/>
              <a:t>ΜΕΤΑΞΥ ΔΥΟ Ή ΠΕΡΙΣΣΌΤΕΡΩΝ ΔΙΑΦΩΝΟΥΝΤΩΝ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58F1113-A362-4AD1-871F-83EBDB4C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76" y="5147938"/>
            <a:ext cx="2847975" cy="1600200"/>
          </a:xfrm>
          <a:prstGeom prst="rect">
            <a:avLst/>
          </a:prstGeom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DDDAB51A-66DF-4F31-B88B-67255453A9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2500" b="1" dirty="0"/>
              <a:t>ΜΕ ΤΗ ΒΟΗΘΕΙΑ ΟΥΔΕΤΕΡΩΝ ΜΑΘΗΤΩΝ</a:t>
            </a: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D167525-F6E4-45E6-A326-FBA759B9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217" y="4943567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7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1F6391-E807-4F9B-A090-98DB51FF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σχολική διαμεσολάβηση από συνομηλίκους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81A65CCA-1C7B-4157-B756-527DB9FCB8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049841"/>
              </p:ext>
            </p:extLst>
          </p:nvPr>
        </p:nvGraphicFramePr>
        <p:xfrm>
          <a:off x="292964" y="2219417"/>
          <a:ext cx="5803036" cy="463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6F8FF464-7464-4DEA-9CBB-6047E8FA97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6437935"/>
              </p:ext>
            </p:extLst>
          </p:nvPr>
        </p:nvGraphicFramePr>
        <p:xfrm>
          <a:off x="6208712" y="1455938"/>
          <a:ext cx="5983288" cy="575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4104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BBE3786-250A-4CDF-8846-635DEC7C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20" y="475812"/>
            <a:ext cx="3450635" cy="212768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FB7118F-6FFA-40F8-B182-3EF19260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FD3EE3-00C1-4D5F-A64A-99E8928F0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Οι διαμεσολαβητές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C5AF33-67BA-4DAE-8171-B66CE10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21" y="3179762"/>
            <a:ext cx="5909091" cy="3678238"/>
          </a:xfrm>
        </p:spPr>
        <p:txBody>
          <a:bodyPr/>
          <a:lstStyle/>
          <a:p>
            <a:r>
              <a:rPr lang="el-GR" sz="2200" b="1" dirty="0"/>
              <a:t>Είναι οι ουδέτεροι μαθητές</a:t>
            </a:r>
          </a:p>
          <a:p>
            <a:endParaRPr lang="el-GR" sz="2200" b="1" dirty="0"/>
          </a:p>
          <a:p>
            <a:r>
              <a:rPr lang="el-GR" sz="2200" b="1" dirty="0"/>
              <a:t>Σέβονται το διαφορετικό</a:t>
            </a:r>
          </a:p>
          <a:p>
            <a:r>
              <a:rPr lang="el-GR" sz="2200" b="1" dirty="0"/>
              <a:t>Δεν συζητούν οτιδήποτε εκτός ομάδας</a:t>
            </a:r>
          </a:p>
          <a:p>
            <a:r>
              <a:rPr lang="el-GR" sz="2200" b="1" dirty="0"/>
              <a:t>Δεν κρίνουν</a:t>
            </a:r>
          </a:p>
          <a:p>
            <a:r>
              <a:rPr lang="el-GR" sz="2200" b="1" dirty="0"/>
              <a:t>Δεν σχολιάζουν</a:t>
            </a:r>
          </a:p>
          <a:p>
            <a:r>
              <a:rPr lang="el-GR" sz="2200" b="1" dirty="0"/>
              <a:t>Δεν ειρωνεύονται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24FC0E-23EF-4474-91DD-A25B55B05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b="1" dirty="0"/>
              <a:t>Η διαμεσολάβηση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EBC9E8A-302A-42C5-8AA7-1469FF438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802775" cy="3576145"/>
          </a:xfrm>
        </p:spPr>
        <p:txBody>
          <a:bodyPr>
            <a:normAutofit/>
          </a:bodyPr>
          <a:lstStyle/>
          <a:p>
            <a:r>
              <a:rPr lang="el-GR" sz="2500" b="1" dirty="0"/>
              <a:t>Δομημένη διαδικασία με σαφή όρια</a:t>
            </a:r>
          </a:p>
          <a:p>
            <a:r>
              <a:rPr lang="el-GR" sz="2500" b="1" dirty="0"/>
              <a:t>Ενεργητική συμμετοχή </a:t>
            </a:r>
          </a:p>
          <a:p>
            <a:r>
              <a:rPr lang="el-GR" sz="2500" b="1" dirty="0"/>
              <a:t>Άμεση επικοινωνία των μελών</a:t>
            </a:r>
          </a:p>
        </p:txBody>
      </p:sp>
    </p:spTree>
    <p:extLst>
      <p:ext uri="{BB962C8B-B14F-4D97-AF65-F5344CB8AC3E}">
        <p14:creationId xmlns:p14="http://schemas.microsoft.com/office/powerpoint/2010/main" val="95823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D803F4-C76C-498A-9435-BF46E669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ΔΙΑΔΙΚΑΣΙΑ: 3 στάδια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20805B-BF67-4F8F-9313-C80E4E2D4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ΣΤΑΔΙΟ: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DDB368-A154-4ED1-AB82-6C96A9A5F5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ΤΙ ΠΕΡΙΛΑΜΒΑΝΕΙ: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85EB1BF-6D30-43D4-BDE8-87BB5BB90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/>
              <a:t>ΠΡΙΝ ΤΗ ΣΥΝΕΔΡΙΑ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8E18F57-F69C-42D5-AEDD-0BEF2F176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678238"/>
          </a:xfrm>
        </p:spPr>
        <p:txBody>
          <a:bodyPr/>
          <a:lstStyle/>
          <a:p>
            <a:r>
              <a:rPr lang="el-GR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</a:t>
            </a:r>
            <a:r>
              <a:rPr lang="el-GR" sz="2200" b="1" dirty="0"/>
              <a:t> Συνάντηση αντιπάλων και διαμεσολαβητών</a:t>
            </a:r>
          </a:p>
          <a:p>
            <a:r>
              <a:rPr lang="el-GR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</a:t>
            </a:r>
            <a:r>
              <a:rPr lang="el-GR" sz="2200" b="1" dirty="0"/>
              <a:t> ενημέρωση για τη διαδικασία και τους κανόνες</a:t>
            </a:r>
          </a:p>
          <a:p>
            <a:r>
              <a:rPr lang="el-GR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  <a:r>
              <a:rPr lang="el-GR" sz="2200" b="1" dirty="0"/>
              <a:t> επεξηγείται ο ρόλος του καθενός</a:t>
            </a:r>
          </a:p>
          <a:p>
            <a:r>
              <a:rPr lang="el-GR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</a:t>
            </a:r>
            <a:r>
              <a:rPr lang="el-GR" sz="2200" b="1" dirty="0"/>
              <a:t> Διερευνάται η κατανόηση της διαδικασίας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266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175BC3-2C4E-4784-BF2B-A2BC6A02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l-GR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ο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ΣΤΑΔΙΟ: ΚΑΤΑ ΤΗ ΣΥΝΕΔΡΙΑ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436577E-169E-4D43-AEF6-F9E31DE6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433268"/>
            <a:ext cx="4825157" cy="576262"/>
          </a:xfrm>
        </p:spPr>
        <p:txBody>
          <a:bodyPr/>
          <a:lstStyle/>
          <a:p>
            <a:pPr algn="ctr"/>
            <a:r>
              <a:rPr lang="el-GR" dirty="0"/>
              <a:t>ΟΙ ΑΝΤΙΠΑΛΟΙ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9FD0C5-FF4E-4343-95BF-0BBE521BD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841" y="3009530"/>
            <a:ext cx="5678271" cy="373749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l-GR" b="1" dirty="0"/>
              <a:t>Συστήνονται</a:t>
            </a:r>
          </a:p>
          <a:p>
            <a:pPr>
              <a:buAutoNum type="arabicPeriod"/>
            </a:pPr>
            <a:r>
              <a:rPr lang="el-GR" b="1" dirty="0"/>
              <a:t>Αφηγούνται τη δική τους πλευρά της ιστορίας</a:t>
            </a:r>
          </a:p>
          <a:p>
            <a:pPr>
              <a:buAutoNum type="arabicPeriod"/>
            </a:pPr>
            <a:r>
              <a:rPr lang="el-GR" b="1" dirty="0"/>
              <a:t>Επαναλαμβάνουν ο ένας την ιστορία του άλλου</a:t>
            </a:r>
          </a:p>
          <a:p>
            <a:pPr>
              <a:buAutoNum type="arabicPeriod"/>
            </a:pPr>
            <a:r>
              <a:rPr lang="el-GR" b="1" dirty="0"/>
              <a:t>Αναζητούν ο καθένας τη δική του ευθύνη και εκφράζουν τα συναισθήματά τους</a:t>
            </a:r>
          </a:p>
          <a:p>
            <a:pPr>
              <a:buAutoNum type="arabicPeriod"/>
            </a:pPr>
            <a:r>
              <a:rPr lang="el-GR" b="1" dirty="0"/>
              <a:t>Προτείνουν λύσεις</a:t>
            </a:r>
          </a:p>
          <a:p>
            <a:pPr>
              <a:buAutoNum type="arabicPeriod"/>
            </a:pPr>
            <a:r>
              <a:rPr lang="el-GR" b="1" dirty="0"/>
              <a:t>Καταλήγουν σε κοινά αποδεκτές λύσεις</a:t>
            </a:r>
          </a:p>
          <a:p>
            <a:pPr>
              <a:buAutoNum type="arabicPeriod"/>
            </a:pPr>
            <a:r>
              <a:rPr lang="el-GR" b="1" dirty="0"/>
              <a:t>Υπαγορεύουν το κείμενο της συμφωνίας και το υπογράφουν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B4278FB-E14D-45C7-BA73-500E7DE9C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433268"/>
            <a:ext cx="4825159" cy="576262"/>
          </a:xfrm>
        </p:spPr>
        <p:txBody>
          <a:bodyPr/>
          <a:lstStyle/>
          <a:p>
            <a:pPr algn="ctr"/>
            <a:r>
              <a:rPr lang="el-GR" dirty="0"/>
              <a:t>ΟΙ ΜΕΣΟΛΑΒΗΤΕΣ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8CD0B2-7E37-41DE-AB3D-DA174BCE5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009530"/>
            <a:ext cx="5749508" cy="373749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l-GR" dirty="0"/>
              <a:t> </a:t>
            </a:r>
            <a:r>
              <a:rPr lang="el-GR" b="1" dirty="0"/>
              <a:t>Ξεκινούν τη διαδικασία και συστήνονται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 Επαναλαμβάνουν τι λέει η κάθε πλευρά όταν αυτή ολοκληρώσει, συνοπτικά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 Εντοπίζουν κοινά σημεία και διαφορές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Προκαλούν συζήτηση για τα συναισθήματα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Ζητάνε λύσεις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Επαναλαμβάνουν και συνοψίζουν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Γράφουν το κείμενο της συμφωνίας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Προτείνουν νέα συνάντηση και ευχαριστούν</a:t>
            </a:r>
          </a:p>
        </p:txBody>
      </p:sp>
    </p:spTree>
    <p:extLst>
      <p:ext uri="{BB962C8B-B14F-4D97-AF65-F5344CB8AC3E}">
        <p14:creationId xmlns:p14="http://schemas.microsoft.com/office/powerpoint/2010/main" val="2733046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982DC0-F0BD-4D77-80B0-3901C982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12559"/>
            <a:ext cx="8761413" cy="1068073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ΣΤΑΔΙΟ: ΜΕΤΑ ΤΗ ΣΥΝΕΔΡΙΑ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577A69-8CD1-4DE0-A1F0-898E9E69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396971"/>
            <a:ext cx="4825157" cy="782791"/>
          </a:xfrm>
        </p:spPr>
        <p:txBody>
          <a:bodyPr/>
          <a:lstStyle/>
          <a:p>
            <a:r>
              <a:rPr lang="el-GR" b="1" dirty="0"/>
              <a:t>ΟΙ ΜΕΣΟΛΑΒΗΤΕΣ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3C1CC1-DC72-41E1-8B32-CA3AAA76C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32" y="3179762"/>
            <a:ext cx="5873580" cy="3425224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l-GR" dirty="0"/>
              <a:t>ενημερώνουν τους συμβούλους σχολικής ζωής για την πορεία και την έκβαση της διαδικασίας</a:t>
            </a:r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</a:t>
            </a:r>
            <a:r>
              <a:rPr lang="el-GR" dirty="0"/>
              <a:t> Ελέγχουν την τήρηση της συμφωνίας</a:t>
            </a:r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  <a:r>
              <a:rPr lang="el-GR" dirty="0"/>
              <a:t> Ενημερώνουν τους συμβούλους για τη μη τήρησή της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FE18F37-3CCC-4412-9655-CE69852E0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396971"/>
            <a:ext cx="4825159" cy="550415"/>
          </a:xfrm>
        </p:spPr>
        <p:txBody>
          <a:bodyPr/>
          <a:lstStyle/>
          <a:p>
            <a:pPr algn="ctr"/>
            <a:r>
              <a:rPr lang="el-GR" b="1" dirty="0"/>
              <a:t>ΟΙ ΣΥΜΒΟΥΛΟΙ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4F3DFCF-70F5-40B0-AFA8-7D5A91166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367770" cy="3425224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</a:t>
            </a:r>
            <a:r>
              <a:rPr lang="el-GR" dirty="0"/>
              <a:t> Εξακριβώνουν αν οι μεσολαβητές είναι σωστά εκπαιδευμένοι και αν έχουν αναπτύξει τις κατάλληλες ψυχοκινητικές δεξιότητες για την αντιμετώπιση των συγκρούσεων.</a:t>
            </a:r>
          </a:p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</a:t>
            </a:r>
            <a:r>
              <a:rPr lang="el-GR" dirty="0"/>
              <a:t> Παίρνουν την ανατροφοδότηση από τους μεσολαβητές και ενεργούν ανάλογα με την έκβαση της κάθε συνεδρίας.</a:t>
            </a:r>
          </a:p>
        </p:txBody>
      </p:sp>
    </p:spTree>
    <p:extLst>
      <p:ext uri="{BB962C8B-B14F-4D97-AF65-F5344CB8AC3E}">
        <p14:creationId xmlns:p14="http://schemas.microsoft.com/office/powerpoint/2010/main" val="3178845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</TotalTime>
  <Words>405</Words>
  <Application>Microsoft Office PowerPoint</Application>
  <PresentationFormat>Ευρεία οθόνη</PresentationFormat>
  <Paragraphs>105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Αίθουσα συσκέψεων "Ιόν"</vt:lpstr>
      <vt:lpstr>Το μοντέλο της επανορθωτικής δικαιοσύνης</vt:lpstr>
      <vt:lpstr>ΤΙ ΕΊΝΑΙ Η ΕΠΑΝΟΡΘΩΤΙΚΗ ΔΙΚΑΙΟΣΥΝΗ</vt:lpstr>
      <vt:lpstr>Τι σημαίνει αυτό πρακτικά;</vt:lpstr>
      <vt:lpstr>ΠΙΟ ΣΥΓΚΕΚΡΙΜΕΝΑ</vt:lpstr>
      <vt:lpstr>Η σχολική διαμεσολάβηση από συνομηλίκους</vt:lpstr>
      <vt:lpstr>Παρουσίαση του PowerPoint</vt:lpstr>
      <vt:lpstr>Η ΔΙΑΔΙΚΑΣΙΑ: 3 στάδια</vt:lpstr>
      <vt:lpstr>2ο ΣΤΑΔΙΟ: ΚΑΤΑ ΤΗ ΣΥΝΕΔΡΙΑ</vt:lpstr>
      <vt:lpstr>3ο ΣΤΑΔΙΟ: ΜΕΤΑ ΤΗ ΣΥΝΕΔΡΙΑ</vt:lpstr>
      <vt:lpstr>Η εκπαίδευση των διαμεσολαβητών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μοντέλο της επανορθωτικής δικαιοσύνης</dc:title>
  <dc:creator>ΕΛΕΝΗ ΠΑΤΗΝΙΩΤΑΚΗ</dc:creator>
  <cp:lastModifiedBy>ΕΛΕΝΗ ΠΑΤΗΝΙΩΤΑΚΗ</cp:lastModifiedBy>
  <cp:revision>8</cp:revision>
  <dcterms:created xsi:type="dcterms:W3CDTF">2024-11-29T17:23:39Z</dcterms:created>
  <dcterms:modified xsi:type="dcterms:W3CDTF">2024-11-29T18:37:07Z</dcterms:modified>
</cp:coreProperties>
</file>