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2EFC6BE-2F42-4B9C-8EF0-795E13D1884F}" type="datetimeFigureOut">
              <a:rPr lang="el-GR" smtClean="0"/>
              <a:t>13/3/2024</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B38809B-8C89-46A0-B751-F238F980C7E9}" type="slidenum">
              <a:rPr lang="el-GR" smtClean="0"/>
              <a:t>‹#›</a:t>
            </a:fld>
            <a:endParaRPr lang="el-GR"/>
          </a:p>
        </p:txBody>
      </p:sp>
    </p:spTree>
    <p:extLst>
      <p:ext uri="{BB962C8B-B14F-4D97-AF65-F5344CB8AC3E}">
        <p14:creationId xmlns:p14="http://schemas.microsoft.com/office/powerpoint/2010/main" val="31663003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EFC6BE-2F42-4B9C-8EF0-795E13D1884F}" type="datetimeFigureOut">
              <a:rPr lang="el-GR" smtClean="0"/>
              <a:t>13/3/2024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38809B-8C89-46A0-B751-F238F980C7E9}" type="slidenum">
              <a:rPr lang="el-GR" smtClean="0"/>
              <a:t>‹#›</a:t>
            </a:fld>
            <a:endParaRPr lang="el-GR"/>
          </a:p>
        </p:txBody>
      </p:sp>
    </p:spTree>
    <p:extLst>
      <p:ext uri="{BB962C8B-B14F-4D97-AF65-F5344CB8AC3E}">
        <p14:creationId xmlns:p14="http://schemas.microsoft.com/office/powerpoint/2010/main" val="122186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EFC6BE-2F42-4B9C-8EF0-795E13D1884F}" type="datetimeFigureOut">
              <a:rPr lang="el-GR" smtClean="0"/>
              <a:t>13/3/2024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38809B-8C89-46A0-B751-F238F980C7E9}" type="slidenum">
              <a:rPr lang="el-GR" smtClean="0"/>
              <a:t>‹#›</a:t>
            </a:fld>
            <a:endParaRPr lang="el-GR"/>
          </a:p>
        </p:txBody>
      </p:sp>
    </p:spTree>
    <p:extLst>
      <p:ext uri="{BB962C8B-B14F-4D97-AF65-F5344CB8AC3E}">
        <p14:creationId xmlns:p14="http://schemas.microsoft.com/office/powerpoint/2010/main" val="74048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2EFC6BE-2F42-4B9C-8EF0-795E13D1884F}" type="datetimeFigureOut">
              <a:rPr lang="el-GR" smtClean="0"/>
              <a:t>13/3/2024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B38809B-8C89-46A0-B751-F238F980C7E9}" type="slidenum">
              <a:rPr lang="el-GR" smtClean="0"/>
              <a:t>‹#›</a:t>
            </a:fld>
            <a:endParaRPr lang="el-GR"/>
          </a:p>
        </p:txBody>
      </p:sp>
    </p:spTree>
    <p:extLst>
      <p:ext uri="{BB962C8B-B14F-4D97-AF65-F5344CB8AC3E}">
        <p14:creationId xmlns:p14="http://schemas.microsoft.com/office/powerpoint/2010/main" val="10998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2EFC6BE-2F42-4B9C-8EF0-795E13D1884F}" type="datetimeFigureOut">
              <a:rPr lang="el-GR" smtClean="0"/>
              <a:t>13/3/2024</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9B38809B-8C89-46A0-B751-F238F980C7E9}" type="slidenum">
              <a:rPr lang="el-GR" smtClean="0"/>
              <a:t>‹#›</a:t>
            </a:fld>
            <a:endParaRPr lang="el-GR"/>
          </a:p>
        </p:txBody>
      </p:sp>
    </p:spTree>
    <p:extLst>
      <p:ext uri="{BB962C8B-B14F-4D97-AF65-F5344CB8AC3E}">
        <p14:creationId xmlns:p14="http://schemas.microsoft.com/office/powerpoint/2010/main" val="18825065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EFC6BE-2F42-4B9C-8EF0-795E13D1884F}" type="datetimeFigureOut">
              <a:rPr lang="el-GR" smtClean="0"/>
              <a:t>13/3/2024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38809B-8C89-46A0-B751-F238F980C7E9}" type="slidenum">
              <a:rPr lang="el-GR" smtClean="0"/>
              <a:t>‹#›</a:t>
            </a:fld>
            <a:endParaRPr lang="el-GR"/>
          </a:p>
        </p:txBody>
      </p:sp>
    </p:spTree>
    <p:extLst>
      <p:ext uri="{BB962C8B-B14F-4D97-AF65-F5344CB8AC3E}">
        <p14:creationId xmlns:p14="http://schemas.microsoft.com/office/powerpoint/2010/main" val="25908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2EFC6BE-2F42-4B9C-8EF0-795E13D1884F}" type="datetimeFigureOut">
              <a:rPr lang="el-GR" smtClean="0"/>
              <a:t>13/3/2024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B38809B-8C89-46A0-B751-F238F980C7E9}" type="slidenum">
              <a:rPr lang="el-GR" smtClean="0"/>
              <a:t>‹#›</a:t>
            </a:fld>
            <a:endParaRPr lang="el-GR"/>
          </a:p>
        </p:txBody>
      </p:sp>
    </p:spTree>
    <p:extLst>
      <p:ext uri="{BB962C8B-B14F-4D97-AF65-F5344CB8AC3E}">
        <p14:creationId xmlns:p14="http://schemas.microsoft.com/office/powerpoint/2010/main" val="96507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2EFC6BE-2F42-4B9C-8EF0-795E13D1884F}" type="datetimeFigureOut">
              <a:rPr lang="el-GR" smtClean="0"/>
              <a:t>13/3/2024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B38809B-8C89-46A0-B751-F238F980C7E9}" type="slidenum">
              <a:rPr lang="el-GR" smtClean="0"/>
              <a:t>‹#›</a:t>
            </a:fld>
            <a:endParaRPr lang="el-GR"/>
          </a:p>
        </p:txBody>
      </p:sp>
    </p:spTree>
    <p:extLst>
      <p:ext uri="{BB962C8B-B14F-4D97-AF65-F5344CB8AC3E}">
        <p14:creationId xmlns:p14="http://schemas.microsoft.com/office/powerpoint/2010/main" val="71013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FC6BE-2F42-4B9C-8EF0-795E13D1884F}" type="datetimeFigureOut">
              <a:rPr lang="el-GR" smtClean="0"/>
              <a:t>13/3/2024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B38809B-8C89-46A0-B751-F238F980C7E9}" type="slidenum">
              <a:rPr lang="el-GR" smtClean="0"/>
              <a:t>‹#›</a:t>
            </a:fld>
            <a:endParaRPr lang="el-GR"/>
          </a:p>
        </p:txBody>
      </p:sp>
    </p:spTree>
    <p:extLst>
      <p:ext uri="{BB962C8B-B14F-4D97-AF65-F5344CB8AC3E}">
        <p14:creationId xmlns:p14="http://schemas.microsoft.com/office/powerpoint/2010/main" val="95367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42EFC6BE-2F42-4B9C-8EF0-795E13D1884F}" type="datetimeFigureOut">
              <a:rPr lang="el-GR" smtClean="0"/>
              <a:t>13/3/2024</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B38809B-8C89-46A0-B751-F238F980C7E9}"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16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2EFC6BE-2F42-4B9C-8EF0-795E13D1884F}" type="datetimeFigureOut">
              <a:rPr lang="el-GR" smtClean="0"/>
              <a:t>13/3/2024</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B38809B-8C89-46A0-B751-F238F980C7E9}"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001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2EFC6BE-2F42-4B9C-8EF0-795E13D1884F}" type="datetimeFigureOut">
              <a:rPr lang="el-GR" smtClean="0"/>
              <a:t>13/3/2024</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B38809B-8C89-46A0-B751-F238F980C7E9}" type="slidenum">
              <a:rPr lang="el-GR" smtClean="0"/>
              <a:t>‹#›</a:t>
            </a:fld>
            <a:endParaRPr lang="el-GR"/>
          </a:p>
        </p:txBody>
      </p:sp>
    </p:spTree>
    <p:extLst>
      <p:ext uri="{BB962C8B-B14F-4D97-AF65-F5344CB8AC3E}">
        <p14:creationId xmlns:p14="http://schemas.microsoft.com/office/powerpoint/2010/main" val="26822924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1B61DE-B846-4973-BC6B-7EBF14BBB4FF}"/>
              </a:ext>
            </a:extLst>
          </p:cNvPr>
          <p:cNvSpPr>
            <a:spLocks noGrp="1"/>
          </p:cNvSpPr>
          <p:nvPr>
            <p:ph type="ctrTitle"/>
          </p:nvPr>
        </p:nvSpPr>
        <p:spPr/>
        <p:txBody>
          <a:bodyPr/>
          <a:lstStyle/>
          <a:p>
            <a:endParaRPr lang="el-GR" dirty="0"/>
          </a:p>
        </p:txBody>
      </p:sp>
      <p:sp>
        <p:nvSpPr>
          <p:cNvPr id="3" name="Υπότιτλος 2">
            <a:extLst>
              <a:ext uri="{FF2B5EF4-FFF2-40B4-BE49-F238E27FC236}">
                <a16:creationId xmlns:a16="http://schemas.microsoft.com/office/drawing/2014/main" id="{5B933CA0-57EB-4AA5-966A-B906989866A0}"/>
              </a:ext>
            </a:extLst>
          </p:cNvPr>
          <p:cNvSpPr>
            <a:spLocks noGrp="1"/>
          </p:cNvSpPr>
          <p:nvPr>
            <p:ph type="subTitle" idx="1"/>
          </p:nvPr>
        </p:nvSpPr>
        <p:spPr/>
        <p:txBody>
          <a:bodyPr/>
          <a:lstStyle/>
          <a:p>
            <a:endParaRPr lang="el-GR" dirty="0"/>
          </a:p>
        </p:txBody>
      </p:sp>
      <p:pic>
        <p:nvPicPr>
          <p:cNvPr id="4" name="Εικόνα 3">
            <a:extLst>
              <a:ext uri="{FF2B5EF4-FFF2-40B4-BE49-F238E27FC236}">
                <a16:creationId xmlns:a16="http://schemas.microsoft.com/office/drawing/2014/main" id="{708AF7B3-B0FE-46D3-B5DE-6B777F226202}"/>
              </a:ext>
            </a:extLst>
          </p:cNvPr>
          <p:cNvPicPr>
            <a:picLocks noChangeAspect="1"/>
          </p:cNvPicPr>
          <p:nvPr/>
        </p:nvPicPr>
        <p:blipFill>
          <a:blip r:embed="rId2"/>
          <a:stretch>
            <a:fillRect/>
          </a:stretch>
        </p:blipFill>
        <p:spPr>
          <a:xfrm>
            <a:off x="1232480" y="1099458"/>
            <a:ext cx="9829772" cy="5048794"/>
          </a:xfrm>
          <a:prstGeom prst="rect">
            <a:avLst/>
          </a:prstGeom>
        </p:spPr>
      </p:pic>
    </p:spTree>
    <p:extLst>
      <p:ext uri="{BB962C8B-B14F-4D97-AF65-F5344CB8AC3E}">
        <p14:creationId xmlns:p14="http://schemas.microsoft.com/office/powerpoint/2010/main" val="13284116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3442F5-AD28-47FB-91B5-1B0437525BE3}"/>
              </a:ext>
            </a:extLst>
          </p:cNvPr>
          <p:cNvSpPr>
            <a:spLocks noGrp="1"/>
          </p:cNvSpPr>
          <p:nvPr>
            <p:ph type="title"/>
          </p:nvPr>
        </p:nvSpPr>
        <p:spPr/>
        <p:txBody>
          <a:bodyPr/>
          <a:lstStyle/>
          <a:p>
            <a:r>
              <a:rPr lang="el-GR" dirty="0"/>
              <a:t>Αποτέλεσμα:</a:t>
            </a:r>
          </a:p>
        </p:txBody>
      </p:sp>
      <p:sp>
        <p:nvSpPr>
          <p:cNvPr id="3" name="Θέση περιεχομένου 2">
            <a:extLst>
              <a:ext uri="{FF2B5EF4-FFF2-40B4-BE49-F238E27FC236}">
                <a16:creationId xmlns:a16="http://schemas.microsoft.com/office/drawing/2014/main" id="{81B6DB13-FE70-4702-A420-65FA2F5BA132}"/>
              </a:ext>
            </a:extLst>
          </p:cNvPr>
          <p:cNvSpPr>
            <a:spLocks noGrp="1"/>
          </p:cNvSpPr>
          <p:nvPr>
            <p:ph idx="1"/>
          </p:nvPr>
        </p:nvSpPr>
        <p:spPr>
          <a:xfrm>
            <a:off x="310393" y="2103119"/>
            <a:ext cx="10814807" cy="4507405"/>
          </a:xfrm>
        </p:spPr>
        <p:txBody>
          <a:bodyPr>
            <a:normAutofit fontScale="92500" lnSpcReduction="10000"/>
          </a:bodyPr>
          <a:lstStyle/>
          <a:p>
            <a:r>
              <a:rPr lang="el-GR" sz="2400" b="1" dirty="0">
                <a:effectLst/>
                <a:latin typeface="Georgia" panose="02040502050405020303" pitchFamily="18" charset="0"/>
              </a:rPr>
              <a:t>Έτσι,</a:t>
            </a:r>
            <a:r>
              <a:rPr lang="el-GR" sz="2400" dirty="0">
                <a:effectLst/>
                <a:latin typeface="Georgia" panose="02040502050405020303" pitchFamily="18" charset="0"/>
              </a:rPr>
              <a:t> </a:t>
            </a:r>
          </a:p>
          <a:p>
            <a:r>
              <a:rPr lang="el-GR" sz="2400" dirty="0">
                <a:effectLst/>
                <a:latin typeface="Georgia" panose="02040502050405020303" pitchFamily="18" charset="0"/>
              </a:rPr>
              <a:t>ένα </a:t>
            </a:r>
            <a:r>
              <a:rPr lang="el-GR" sz="2400" dirty="0">
                <a:solidFill>
                  <a:srgbClr val="00B0F0"/>
                </a:solidFill>
                <a:effectLst/>
                <a:latin typeface="Georgia" panose="02040502050405020303" pitchFamily="18" charset="0"/>
              </a:rPr>
              <a:t>χειρωνακτικό επάγγελμα</a:t>
            </a:r>
            <a:r>
              <a:rPr lang="el-GR" sz="2400" dirty="0">
                <a:effectLst/>
                <a:latin typeface="Georgia" panose="02040502050405020303" pitchFamily="18" charset="0"/>
              </a:rPr>
              <a:t>,</a:t>
            </a:r>
          </a:p>
          <a:p>
            <a:r>
              <a:rPr lang="el-GR" sz="2400" dirty="0">
                <a:effectLst/>
                <a:latin typeface="Georgia" panose="02040502050405020303" pitchFamily="18" charset="0"/>
              </a:rPr>
              <a:t> έστω κι αν αποφέρει σημαντικότερα οικονομικά οφέλη, συνεχίζει να θεωρείται </a:t>
            </a:r>
            <a:r>
              <a:rPr lang="el-GR" sz="2400" dirty="0">
                <a:solidFill>
                  <a:srgbClr val="00B0F0"/>
                </a:solidFill>
                <a:effectLst/>
                <a:latin typeface="Georgia" panose="02040502050405020303" pitchFamily="18" charset="0"/>
              </a:rPr>
              <a:t>υποδεέστερο</a:t>
            </a:r>
          </a:p>
          <a:p>
            <a:r>
              <a:rPr lang="el-GR" sz="2400" dirty="0">
                <a:solidFill>
                  <a:srgbClr val="00B0F0"/>
                </a:solidFill>
                <a:effectLst/>
                <a:latin typeface="Georgia" panose="02040502050405020303" pitchFamily="18" charset="0"/>
              </a:rPr>
              <a:t> από ένα επάγγελμα πνευματικής υφής</a:t>
            </a:r>
            <a:r>
              <a:rPr lang="el-GR" sz="2400" dirty="0">
                <a:effectLst/>
                <a:latin typeface="Georgia" panose="02040502050405020303" pitchFamily="18" charset="0"/>
              </a:rPr>
              <a:t>, όπως είναι αυτό του γιατρού ή του δικηγόρου, </a:t>
            </a:r>
          </a:p>
          <a:p>
            <a:r>
              <a:rPr lang="el-GR" sz="2400" dirty="0">
                <a:latin typeface="Georgia" panose="02040502050405020303" pitchFamily="18" charset="0"/>
              </a:rPr>
              <a:t>ΓΙΑΤΙ;</a:t>
            </a:r>
            <a:endParaRPr lang="el-GR" sz="2400" dirty="0">
              <a:effectLst/>
              <a:latin typeface="Georgia" panose="02040502050405020303" pitchFamily="18" charset="0"/>
            </a:endParaRPr>
          </a:p>
          <a:p>
            <a:r>
              <a:rPr lang="el-GR" sz="2400" dirty="0">
                <a:effectLst/>
                <a:latin typeface="Georgia" panose="02040502050405020303" pitchFamily="18" charset="0"/>
              </a:rPr>
              <a:t>μόνο και μόνο γιατί παραμένει σε ισχύ </a:t>
            </a:r>
            <a:r>
              <a:rPr lang="el-GR" sz="2400" dirty="0">
                <a:solidFill>
                  <a:srgbClr val="00B0F0"/>
                </a:solidFill>
                <a:effectLst/>
                <a:latin typeface="Georgia" panose="02040502050405020303" pitchFamily="18" charset="0"/>
              </a:rPr>
              <a:t>η στερεοτυπική αντίληψη </a:t>
            </a:r>
            <a:r>
              <a:rPr lang="el-GR" sz="2400" dirty="0">
                <a:effectLst/>
                <a:latin typeface="Georgia" panose="02040502050405020303" pitchFamily="18" charset="0"/>
              </a:rPr>
              <a:t>πως εκείνος που καταβάλλει πνευματικό μόχθο είναι άνθρωπος των γραμμάτων, με σπουδές και πνευματική καλλιέργεια,</a:t>
            </a:r>
          </a:p>
          <a:p>
            <a:r>
              <a:rPr lang="el-GR" sz="2400" dirty="0">
                <a:effectLst/>
                <a:latin typeface="Georgia" panose="02040502050405020303" pitchFamily="18" charset="0"/>
              </a:rPr>
              <a:t> και άρα του αναλογεί υψηλότερη κοινωνική αναγνώριση σε σχέση με εκείνον που καταβάλλει σωματικό μόχθο. </a:t>
            </a:r>
            <a:endParaRPr lang="el-GR" sz="2400" dirty="0"/>
          </a:p>
        </p:txBody>
      </p:sp>
    </p:spTree>
    <p:extLst>
      <p:ext uri="{BB962C8B-B14F-4D97-AF65-F5344CB8AC3E}">
        <p14:creationId xmlns:p14="http://schemas.microsoft.com/office/powerpoint/2010/main" val="407204896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34136F-049D-41B3-B577-685E8F477F5A}"/>
              </a:ext>
            </a:extLst>
          </p:cNvPr>
          <p:cNvSpPr>
            <a:spLocks noGrp="1"/>
          </p:cNvSpPr>
          <p:nvPr>
            <p:ph type="title"/>
          </p:nvPr>
        </p:nvSpPr>
        <p:spPr/>
        <p:txBody>
          <a:bodyPr>
            <a:normAutofit fontScale="90000"/>
          </a:bodyPr>
          <a:lstStyle/>
          <a:p>
            <a:pPr algn="ctr"/>
            <a:r>
              <a:rPr lang="el-GR" b="1" dirty="0">
                <a:latin typeface="Georgia" panose="02040502050405020303" pitchFamily="18" charset="0"/>
              </a:rPr>
              <a:t>Στερεότυπα σε σχέση με την ηλικία</a:t>
            </a:r>
            <a:endParaRPr lang="el-GR" dirty="0"/>
          </a:p>
        </p:txBody>
      </p:sp>
      <p:sp>
        <p:nvSpPr>
          <p:cNvPr id="3" name="Θέση περιεχομένου 2">
            <a:extLst>
              <a:ext uri="{FF2B5EF4-FFF2-40B4-BE49-F238E27FC236}">
                <a16:creationId xmlns:a16="http://schemas.microsoft.com/office/drawing/2014/main" id="{1A697931-5D7A-43B0-8B92-4E42B26D473D}"/>
              </a:ext>
            </a:extLst>
          </p:cNvPr>
          <p:cNvSpPr>
            <a:spLocks noGrp="1"/>
          </p:cNvSpPr>
          <p:nvPr>
            <p:ph idx="1"/>
          </p:nvPr>
        </p:nvSpPr>
        <p:spPr/>
        <p:txBody>
          <a:bodyPr>
            <a:normAutofit/>
          </a:bodyPr>
          <a:lstStyle/>
          <a:p>
            <a:r>
              <a:rPr lang="el-GR" sz="2400" dirty="0">
                <a:effectLst/>
                <a:latin typeface="Georgia" panose="02040502050405020303" pitchFamily="18" charset="0"/>
              </a:rPr>
              <a:t>ποια είναι η αναμενόμενη συμπεριφορά,</a:t>
            </a:r>
          </a:p>
          <a:p>
            <a:r>
              <a:rPr lang="el-GR" sz="2400" dirty="0">
                <a:effectLst/>
                <a:latin typeface="Georgia" panose="02040502050405020303" pitchFamily="18" charset="0"/>
              </a:rPr>
              <a:t>ιδεολογική τοποθέτηση και </a:t>
            </a:r>
          </a:p>
          <a:p>
            <a:r>
              <a:rPr lang="el-GR" sz="2400" dirty="0">
                <a:effectLst/>
                <a:latin typeface="Georgia" panose="02040502050405020303" pitchFamily="18" charset="0"/>
              </a:rPr>
              <a:t>εξωτερική εμφάνιση των ανθρώπων </a:t>
            </a:r>
          </a:p>
          <a:p>
            <a:r>
              <a:rPr lang="el-GR" sz="2400" dirty="0">
                <a:effectLst/>
                <a:latin typeface="Georgia" panose="02040502050405020303" pitchFamily="18" charset="0"/>
              </a:rPr>
              <a:t>ανάλογα με την ηλικία τους, αποτελούν συχνά αντικείμενο στερεοτυπικής προσέγγισης. </a:t>
            </a:r>
            <a:endParaRPr lang="el-GR" sz="2400" dirty="0"/>
          </a:p>
        </p:txBody>
      </p:sp>
      <p:pic>
        <p:nvPicPr>
          <p:cNvPr id="4" name="Εικόνα 3">
            <a:extLst>
              <a:ext uri="{FF2B5EF4-FFF2-40B4-BE49-F238E27FC236}">
                <a16:creationId xmlns:a16="http://schemas.microsoft.com/office/drawing/2014/main" id="{B408F79C-7DD0-423D-9066-85E2852A44FD}"/>
              </a:ext>
            </a:extLst>
          </p:cNvPr>
          <p:cNvPicPr>
            <a:picLocks noChangeAspect="1"/>
          </p:cNvPicPr>
          <p:nvPr/>
        </p:nvPicPr>
        <p:blipFill>
          <a:blip r:embed="rId2"/>
          <a:stretch>
            <a:fillRect/>
          </a:stretch>
        </p:blipFill>
        <p:spPr>
          <a:xfrm>
            <a:off x="6054220" y="4217641"/>
            <a:ext cx="3389022" cy="1906325"/>
          </a:xfrm>
          <a:prstGeom prst="rect">
            <a:avLst/>
          </a:prstGeom>
        </p:spPr>
      </p:pic>
      <p:pic>
        <p:nvPicPr>
          <p:cNvPr id="5" name="Εικόνα 4">
            <a:extLst>
              <a:ext uri="{FF2B5EF4-FFF2-40B4-BE49-F238E27FC236}">
                <a16:creationId xmlns:a16="http://schemas.microsoft.com/office/drawing/2014/main" id="{A15886B4-5DD3-4CCA-A8CD-3B802B969512}"/>
              </a:ext>
            </a:extLst>
          </p:cNvPr>
          <p:cNvPicPr>
            <a:picLocks noChangeAspect="1"/>
          </p:cNvPicPr>
          <p:nvPr/>
        </p:nvPicPr>
        <p:blipFill>
          <a:blip r:embed="rId3"/>
          <a:stretch>
            <a:fillRect/>
          </a:stretch>
        </p:blipFill>
        <p:spPr>
          <a:xfrm>
            <a:off x="503582" y="4443167"/>
            <a:ext cx="2657061" cy="1772239"/>
          </a:xfrm>
          <a:prstGeom prst="rect">
            <a:avLst/>
          </a:prstGeom>
        </p:spPr>
      </p:pic>
      <p:pic>
        <p:nvPicPr>
          <p:cNvPr id="6" name="Εικόνα 5">
            <a:extLst>
              <a:ext uri="{FF2B5EF4-FFF2-40B4-BE49-F238E27FC236}">
                <a16:creationId xmlns:a16="http://schemas.microsoft.com/office/drawing/2014/main" id="{AC2DF45A-1F3E-4E3B-850C-5B98E6F9555C}"/>
              </a:ext>
            </a:extLst>
          </p:cNvPr>
          <p:cNvPicPr>
            <a:picLocks noChangeAspect="1"/>
          </p:cNvPicPr>
          <p:nvPr/>
        </p:nvPicPr>
        <p:blipFill>
          <a:blip r:embed="rId4"/>
          <a:stretch>
            <a:fillRect/>
          </a:stretch>
        </p:blipFill>
        <p:spPr>
          <a:xfrm>
            <a:off x="9459807" y="4131638"/>
            <a:ext cx="2436441" cy="2087218"/>
          </a:xfrm>
          <a:prstGeom prst="rect">
            <a:avLst/>
          </a:prstGeom>
        </p:spPr>
      </p:pic>
      <p:pic>
        <p:nvPicPr>
          <p:cNvPr id="7" name="Εικόνα 6">
            <a:extLst>
              <a:ext uri="{FF2B5EF4-FFF2-40B4-BE49-F238E27FC236}">
                <a16:creationId xmlns:a16="http://schemas.microsoft.com/office/drawing/2014/main" id="{24B62755-40E5-4D20-81F8-A520A1614AF6}"/>
              </a:ext>
            </a:extLst>
          </p:cNvPr>
          <p:cNvPicPr>
            <a:picLocks noChangeAspect="1"/>
          </p:cNvPicPr>
          <p:nvPr/>
        </p:nvPicPr>
        <p:blipFill>
          <a:blip r:embed="rId5"/>
          <a:stretch>
            <a:fillRect/>
          </a:stretch>
        </p:blipFill>
        <p:spPr>
          <a:xfrm>
            <a:off x="3472945" y="4513330"/>
            <a:ext cx="2581275" cy="1771650"/>
          </a:xfrm>
          <a:prstGeom prst="rect">
            <a:avLst/>
          </a:prstGeom>
        </p:spPr>
      </p:pic>
    </p:spTree>
    <p:extLst>
      <p:ext uri="{BB962C8B-B14F-4D97-AF65-F5344CB8AC3E}">
        <p14:creationId xmlns:p14="http://schemas.microsoft.com/office/powerpoint/2010/main" val="3130784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9708E2-79C6-4A1B-901C-4E47D49EBA75}"/>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el-GR" dirty="0"/>
              <a:t>Τι στάση έχουμε</a:t>
            </a:r>
          </a:p>
        </p:txBody>
      </p:sp>
      <p:sp>
        <p:nvSpPr>
          <p:cNvPr id="3" name="Θέση περιεχομένου 2">
            <a:extLst>
              <a:ext uri="{FF2B5EF4-FFF2-40B4-BE49-F238E27FC236}">
                <a16:creationId xmlns:a16="http://schemas.microsoft.com/office/drawing/2014/main" id="{7153DF19-A30D-4FA0-9B10-FCB9688C4987}"/>
              </a:ext>
            </a:extLst>
          </p:cNvPr>
          <p:cNvSpPr>
            <a:spLocks noGrp="1"/>
          </p:cNvSpPr>
          <p:nvPr>
            <p:ph sz="half" idx="1"/>
          </p:nvPr>
        </p:nvSpPr>
        <p:spPr>
          <a:xfrm>
            <a:off x="234892" y="2103119"/>
            <a:ext cx="5586788" cy="4540961"/>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l-GR" sz="2400" b="1" dirty="0">
                <a:effectLst/>
                <a:latin typeface="Arial" panose="020B0604020202020204" pitchFamily="34" charset="0"/>
              </a:rPr>
              <a:t>Αποφυγή. </a:t>
            </a:r>
            <a:r>
              <a:rPr lang="el-GR" sz="2400" dirty="0">
                <a:effectLst/>
                <a:latin typeface="Arial" panose="020B0604020202020204" pitchFamily="34" charset="0"/>
              </a:rPr>
              <a:t>Εκδηλώνεται με το να αποφεύγουμε ένα άτομο ή μια ομάδα.</a:t>
            </a:r>
          </a:p>
          <a:p>
            <a:endParaRPr lang="el-GR" sz="2400" dirty="0">
              <a:latin typeface="Arial" panose="020B0604020202020204" pitchFamily="34" charset="0"/>
            </a:endParaRPr>
          </a:p>
          <a:p>
            <a:r>
              <a:rPr lang="el-GR" sz="2400" b="1" dirty="0">
                <a:effectLst/>
                <a:latin typeface="Arial" panose="020B0604020202020204" pitchFamily="34" charset="0"/>
              </a:rPr>
              <a:t>Λεκτική κατάχρηση</a:t>
            </a:r>
            <a:r>
              <a:rPr lang="el-GR" sz="2400" dirty="0">
                <a:effectLst/>
                <a:latin typeface="Arial" panose="020B0604020202020204" pitchFamily="34" charset="0"/>
              </a:rPr>
              <a:t>. Εκδηλώνεται με το να μιλάμε αρνητικά για μια συγκεκριμένη ομάδα ατόμων ( π.χ. για τους Πόντιους)</a:t>
            </a:r>
          </a:p>
          <a:p>
            <a:endParaRPr lang="el-GR" sz="2400" dirty="0">
              <a:latin typeface="Arial" panose="020B0604020202020204" pitchFamily="34" charset="0"/>
            </a:endParaRPr>
          </a:p>
          <a:p>
            <a:r>
              <a:rPr lang="el-GR" sz="2400" b="1" dirty="0">
                <a:effectLst/>
                <a:latin typeface="Arial" panose="020B0604020202020204" pitchFamily="34" charset="0"/>
              </a:rPr>
              <a:t>Διάκριση. </a:t>
            </a:r>
            <a:r>
              <a:rPr lang="el-GR" sz="2400" dirty="0">
                <a:effectLst/>
                <a:latin typeface="Arial" panose="020B0604020202020204" pitchFamily="34" charset="0"/>
              </a:rPr>
              <a:t>Εκδηλώνεται με υποτίμηση, με κακομεταχείριση, με χαμηλότερη αμοιβή, με αποκλεισμό από ευκαιρίες </a:t>
            </a:r>
            <a:r>
              <a:rPr lang="el-GR" sz="2400" dirty="0" err="1">
                <a:effectLst/>
                <a:latin typeface="Arial" panose="020B0604020202020204" pitchFamily="34" charset="0"/>
              </a:rPr>
              <a:t>κτλ</a:t>
            </a:r>
            <a:endParaRPr lang="el-GR" sz="2400" dirty="0"/>
          </a:p>
        </p:txBody>
      </p:sp>
      <p:sp>
        <p:nvSpPr>
          <p:cNvPr id="4" name="Θέση περιεχομένου 3">
            <a:extLst>
              <a:ext uri="{FF2B5EF4-FFF2-40B4-BE49-F238E27FC236}">
                <a16:creationId xmlns:a16="http://schemas.microsoft.com/office/drawing/2014/main" id="{2E64822D-F23E-4C05-9521-FD8EEDE56887}"/>
              </a:ext>
            </a:extLst>
          </p:cNvPr>
          <p:cNvSpPr>
            <a:spLocks noGrp="1"/>
          </p:cNvSpPr>
          <p:nvPr>
            <p:ph sz="half" idx="2"/>
          </p:nvPr>
        </p:nvSpPr>
        <p:spPr>
          <a:xfrm>
            <a:off x="6370319" y="2103120"/>
            <a:ext cx="5586787" cy="4540960"/>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l-GR" sz="2400" b="1" dirty="0">
                <a:effectLst/>
                <a:latin typeface="Arial" panose="020B0604020202020204" pitchFamily="34" charset="0"/>
              </a:rPr>
              <a:t>Βίαιη κατάχρηση. </a:t>
            </a:r>
            <a:r>
              <a:rPr lang="el-GR" sz="2400" dirty="0">
                <a:effectLst/>
                <a:latin typeface="Arial" panose="020B0604020202020204" pitchFamily="34" charset="0"/>
              </a:rPr>
              <a:t>Εκδηλώνεται με σαρκασμό, με ενόχληση, με απειλές </a:t>
            </a:r>
            <a:r>
              <a:rPr lang="el-GR" sz="2400" dirty="0" err="1">
                <a:effectLst/>
                <a:latin typeface="Arial" panose="020B0604020202020204" pitchFamily="34" charset="0"/>
              </a:rPr>
              <a:t>κτλ</a:t>
            </a:r>
            <a:endParaRPr lang="el-GR" sz="2400" dirty="0">
              <a:effectLst/>
              <a:latin typeface="Arial" panose="020B0604020202020204" pitchFamily="34" charset="0"/>
            </a:endParaRPr>
          </a:p>
          <a:p>
            <a:endParaRPr lang="el-GR" sz="2400" dirty="0">
              <a:latin typeface="Arial" panose="020B0604020202020204" pitchFamily="34" charset="0"/>
            </a:endParaRPr>
          </a:p>
          <a:p>
            <a:r>
              <a:rPr lang="el-GR" sz="2400" b="1" dirty="0">
                <a:effectLst/>
                <a:latin typeface="Arial" panose="020B0604020202020204" pitchFamily="34" charset="0"/>
              </a:rPr>
              <a:t>Εξάλειψη.</a:t>
            </a:r>
            <a:r>
              <a:rPr lang="el-GR" sz="2400" dirty="0">
                <a:effectLst/>
                <a:latin typeface="Arial" panose="020B0604020202020204" pitchFamily="34" charset="0"/>
              </a:rPr>
              <a:t> Εκδηλώνεται με εχθρική συμπεριφορά όπως απομονώνοντας, διώχνοντας, σκοτώνοντας, λυντσάροντας, προβαίνοντας σε γενοκτονία ή σε </a:t>
            </a:r>
            <a:r>
              <a:rPr lang="el-GR" sz="2400" dirty="0" err="1">
                <a:effectLst/>
                <a:latin typeface="Arial" panose="020B0604020202020204" pitchFamily="34" charset="0"/>
              </a:rPr>
              <a:t>εθνο</a:t>
            </a:r>
            <a:r>
              <a:rPr lang="el-GR" sz="2400" dirty="0">
                <a:effectLst/>
                <a:latin typeface="Arial" panose="020B0604020202020204" pitchFamily="34" charset="0"/>
              </a:rPr>
              <a:t>-κάθαρση.</a:t>
            </a:r>
            <a:endParaRPr lang="el-GR" sz="2400" dirty="0"/>
          </a:p>
        </p:txBody>
      </p:sp>
    </p:spTree>
    <p:extLst>
      <p:ext uri="{BB962C8B-B14F-4D97-AF65-F5344CB8AC3E}">
        <p14:creationId xmlns:p14="http://schemas.microsoft.com/office/powerpoint/2010/main" val="423760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983F648-7A78-46D7-A096-2E08C241CD2A}"/>
              </a:ext>
            </a:extLst>
          </p:cNvPr>
          <p:cNvPicPr>
            <a:picLocks noChangeAspect="1"/>
          </p:cNvPicPr>
          <p:nvPr/>
        </p:nvPicPr>
        <p:blipFill>
          <a:blip r:embed="rId2"/>
          <a:stretch>
            <a:fillRect/>
          </a:stretch>
        </p:blipFill>
        <p:spPr>
          <a:xfrm>
            <a:off x="259082" y="1356172"/>
            <a:ext cx="11673835" cy="4145655"/>
          </a:xfrm>
          <a:prstGeom prst="rect">
            <a:avLst/>
          </a:prstGeom>
        </p:spPr>
      </p:pic>
      <p:sp>
        <p:nvSpPr>
          <p:cNvPr id="2" name="Τίτλος 1">
            <a:extLst>
              <a:ext uri="{FF2B5EF4-FFF2-40B4-BE49-F238E27FC236}">
                <a16:creationId xmlns:a16="http://schemas.microsoft.com/office/drawing/2014/main" id="{6D09CA7E-9C34-48F3-8CF5-9545476C6347}"/>
              </a:ext>
            </a:extLst>
          </p:cNvPr>
          <p:cNvSpPr>
            <a:spLocks noGrp="1"/>
          </p:cNvSpPr>
          <p:nvPr>
            <p:ph type="ctrTitle"/>
          </p:nvPr>
        </p:nvSpPr>
        <p:spPr>
          <a:xfrm>
            <a:off x="1216404" y="1518407"/>
            <a:ext cx="9413890" cy="3163656"/>
          </a:xfrm>
        </p:spPr>
        <p:txBody>
          <a:bodyPr/>
          <a:lstStyle/>
          <a:p>
            <a:endParaRPr lang="el-GR" dirty="0"/>
          </a:p>
        </p:txBody>
      </p:sp>
      <p:sp>
        <p:nvSpPr>
          <p:cNvPr id="3" name="Υπότιτλος 2">
            <a:extLst>
              <a:ext uri="{FF2B5EF4-FFF2-40B4-BE49-F238E27FC236}">
                <a16:creationId xmlns:a16="http://schemas.microsoft.com/office/drawing/2014/main" id="{A9E6D42B-90D8-4046-8545-C8877CC4D0F3}"/>
              </a:ext>
            </a:extLst>
          </p:cNvPr>
          <p:cNvSpPr>
            <a:spLocks noGrp="1"/>
          </p:cNvSpPr>
          <p:nvPr>
            <p:ph type="subTitle" idx="1"/>
          </p:nvPr>
        </p:nvSpPr>
        <p:spPr>
          <a:xfrm>
            <a:off x="1562100" y="4682062"/>
            <a:ext cx="9070848" cy="955340"/>
          </a:xfrm>
        </p:spPr>
        <p:txBody>
          <a:bodyPr/>
          <a:lstStyle/>
          <a:p>
            <a:endParaRPr lang="el-GR" dirty="0"/>
          </a:p>
        </p:txBody>
      </p:sp>
    </p:spTree>
    <p:extLst>
      <p:ext uri="{BB962C8B-B14F-4D97-AF65-F5344CB8AC3E}">
        <p14:creationId xmlns:p14="http://schemas.microsoft.com/office/powerpoint/2010/main" val="488480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52C963-ED3B-430D-8430-16E271DC5EE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07B4D43-9033-4E08-A68E-F68B759DB9E7}"/>
              </a:ext>
            </a:extLst>
          </p:cNvPr>
          <p:cNvSpPr>
            <a:spLocks noGrp="1"/>
          </p:cNvSpPr>
          <p:nvPr>
            <p:ph sz="half" idx="1"/>
          </p:nvPr>
        </p:nvSpPr>
        <p:spPr>
          <a:xfrm>
            <a:off x="361648" y="243281"/>
            <a:ext cx="5460032" cy="6241409"/>
          </a:xfrm>
        </p:spPr>
        <p:txBody>
          <a:bodyPr>
            <a:normAutofit lnSpcReduction="10000"/>
          </a:bodyPr>
          <a:lstStyle/>
          <a:p>
            <a:r>
              <a:rPr lang="el-GR" sz="2800" dirty="0">
                <a:effectLst/>
                <a:latin typeface="Arial" panose="020B0604020202020204" pitchFamily="34" charset="0"/>
              </a:rPr>
              <a:t>Οι στερεοτυπικές αντιλήψεις συνεπάγονται δυσάρεστες συνέπειες για ολόκληρους λαούς σε κοινωνικό επίπεδο.</a:t>
            </a:r>
            <a:endParaRPr lang="en-US" sz="2800" dirty="0">
              <a:effectLst/>
              <a:latin typeface="Arial" panose="020B0604020202020204" pitchFamily="34" charset="0"/>
            </a:endParaRPr>
          </a:p>
          <a:p>
            <a:r>
              <a:rPr lang="el-GR" sz="2800" dirty="0">
                <a:effectLst/>
                <a:latin typeface="Arial" panose="020B0604020202020204" pitchFamily="34" charset="0"/>
              </a:rPr>
              <a:t>Το θέμα των αρνητικών αντιλήψεων για εθνότητες ή μειονότητες έχει δημιουργήσει πολλά δεινά στην ιστορία της ανθρωπότητας </a:t>
            </a:r>
            <a:endParaRPr lang="en-US" sz="2800" dirty="0">
              <a:effectLst/>
              <a:latin typeface="Arial" panose="020B0604020202020204" pitchFamily="34" charset="0"/>
            </a:endParaRPr>
          </a:p>
          <a:p>
            <a:r>
              <a:rPr lang="el-GR" sz="2800" dirty="0">
                <a:effectLst/>
                <a:latin typeface="Arial" panose="020B0604020202020204" pitchFamily="34" charset="0"/>
              </a:rPr>
              <a:t>(π.χ. εξόντωση εκατομμυρίων Εβραίων από το χιτλερικό καθεστώς, σφαγή των Αρμενίων από τους Τούρκους, διωγμοί Παλαιστινίων κτλ.).</a:t>
            </a:r>
            <a:endParaRPr lang="el-GR" sz="2800" dirty="0"/>
          </a:p>
        </p:txBody>
      </p:sp>
      <p:pic>
        <p:nvPicPr>
          <p:cNvPr id="5" name="Θέση περιεχομένου 4">
            <a:extLst>
              <a:ext uri="{FF2B5EF4-FFF2-40B4-BE49-F238E27FC236}">
                <a16:creationId xmlns:a16="http://schemas.microsoft.com/office/drawing/2014/main" id="{35CB9077-C386-4691-B9C7-CD59C45E1DB6}"/>
              </a:ext>
            </a:extLst>
          </p:cNvPr>
          <p:cNvPicPr>
            <a:picLocks noGrp="1" noChangeAspect="1"/>
          </p:cNvPicPr>
          <p:nvPr>
            <p:ph sz="half" idx="2"/>
          </p:nvPr>
        </p:nvPicPr>
        <p:blipFill>
          <a:blip r:embed="rId2"/>
          <a:stretch>
            <a:fillRect/>
          </a:stretch>
        </p:blipFill>
        <p:spPr>
          <a:xfrm>
            <a:off x="6622775" y="642594"/>
            <a:ext cx="5460032" cy="5460032"/>
          </a:xfrm>
          <a:prstGeom prst="rect">
            <a:avLst/>
          </a:prstGeom>
        </p:spPr>
      </p:pic>
    </p:spTree>
    <p:extLst>
      <p:ext uri="{BB962C8B-B14F-4D97-AF65-F5344CB8AC3E}">
        <p14:creationId xmlns:p14="http://schemas.microsoft.com/office/powerpoint/2010/main" val="127236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C7AD7B-382F-4FF2-9637-BD0EBF41F9AB}"/>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06AC6BDC-6B82-432A-93CE-28DA809B93B2}"/>
              </a:ext>
            </a:extLst>
          </p:cNvPr>
          <p:cNvPicPr>
            <a:picLocks noGrp="1" noChangeAspect="1"/>
          </p:cNvPicPr>
          <p:nvPr>
            <p:ph idx="1"/>
          </p:nvPr>
        </p:nvPicPr>
        <p:blipFill>
          <a:blip r:embed="rId2"/>
          <a:stretch>
            <a:fillRect/>
          </a:stretch>
        </p:blipFill>
        <p:spPr>
          <a:xfrm>
            <a:off x="70331" y="318052"/>
            <a:ext cx="11806929" cy="6539948"/>
          </a:xfrm>
          <a:prstGeom prst="rect">
            <a:avLst/>
          </a:prstGeom>
        </p:spPr>
      </p:pic>
    </p:spTree>
    <p:extLst>
      <p:ext uri="{BB962C8B-B14F-4D97-AF65-F5344CB8AC3E}">
        <p14:creationId xmlns:p14="http://schemas.microsoft.com/office/powerpoint/2010/main" val="4104834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ACBF87-F54B-4B0E-AC27-C8577BA3AE84}"/>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26A9D4C4-882B-471B-B3E3-1C2D1A8B7835}"/>
              </a:ext>
            </a:extLst>
          </p:cNvPr>
          <p:cNvPicPr>
            <a:picLocks noGrp="1" noChangeAspect="1"/>
          </p:cNvPicPr>
          <p:nvPr>
            <p:ph idx="1"/>
          </p:nvPr>
        </p:nvPicPr>
        <p:blipFill>
          <a:blip r:embed="rId2"/>
          <a:stretch>
            <a:fillRect/>
          </a:stretch>
        </p:blipFill>
        <p:spPr>
          <a:xfrm>
            <a:off x="1967948" y="446552"/>
            <a:ext cx="8547651" cy="6123318"/>
          </a:xfrm>
          <a:prstGeom prst="rect">
            <a:avLst/>
          </a:prstGeom>
        </p:spPr>
      </p:pic>
    </p:spTree>
    <p:extLst>
      <p:ext uri="{BB962C8B-B14F-4D97-AF65-F5344CB8AC3E}">
        <p14:creationId xmlns:p14="http://schemas.microsoft.com/office/powerpoint/2010/main" val="326160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31D6DC-E4D6-4842-853E-D583A3F9B165}"/>
              </a:ext>
            </a:extLst>
          </p:cNvPr>
          <p:cNvSpPr>
            <a:spLocks noGrp="1"/>
          </p:cNvSpPr>
          <p:nvPr>
            <p:ph type="title"/>
          </p:nvPr>
        </p:nvSpPr>
        <p:spPr>
          <a:xfrm>
            <a:off x="1066800" y="642594"/>
            <a:ext cx="10058400" cy="825479"/>
          </a:xfrm>
        </p:spPr>
        <p:style>
          <a:lnRef idx="1">
            <a:schemeClr val="accent6"/>
          </a:lnRef>
          <a:fillRef idx="2">
            <a:schemeClr val="accent6"/>
          </a:fillRef>
          <a:effectRef idx="1">
            <a:schemeClr val="accent6"/>
          </a:effectRef>
          <a:fontRef idx="minor">
            <a:schemeClr val="dk1"/>
          </a:fontRef>
        </p:style>
        <p:txBody>
          <a:bodyPr/>
          <a:lstStyle/>
          <a:p>
            <a:pPr algn="ctr"/>
            <a:r>
              <a:rPr lang="el-GR" dirty="0"/>
              <a:t> </a:t>
            </a:r>
            <a:r>
              <a:rPr lang="el-GR" b="1" dirty="0"/>
              <a:t>ΟΡΙΣΜΟΣ</a:t>
            </a:r>
          </a:p>
        </p:txBody>
      </p:sp>
      <p:sp>
        <p:nvSpPr>
          <p:cNvPr id="3" name="Θέση περιεχομένου 2">
            <a:extLst>
              <a:ext uri="{FF2B5EF4-FFF2-40B4-BE49-F238E27FC236}">
                <a16:creationId xmlns:a16="http://schemas.microsoft.com/office/drawing/2014/main" id="{6E3CB129-6CDA-49DB-9BBC-8B18529C16E8}"/>
              </a:ext>
            </a:extLst>
          </p:cNvPr>
          <p:cNvSpPr>
            <a:spLocks noGrp="1"/>
          </p:cNvSpPr>
          <p:nvPr>
            <p:ph sz="half" idx="1"/>
          </p:nvPr>
        </p:nvSpPr>
        <p:spPr>
          <a:xfrm>
            <a:off x="226504" y="1468073"/>
            <a:ext cx="5595176" cy="5117285"/>
          </a:xfrm>
        </p:spPr>
        <p:style>
          <a:lnRef idx="1">
            <a:schemeClr val="accent6"/>
          </a:lnRef>
          <a:fillRef idx="2">
            <a:schemeClr val="accent6"/>
          </a:fillRef>
          <a:effectRef idx="1">
            <a:schemeClr val="accent6"/>
          </a:effectRef>
          <a:fontRef idx="minor">
            <a:schemeClr val="dk1"/>
          </a:fontRef>
        </p:style>
        <p:txBody>
          <a:bodyPr>
            <a:noAutofit/>
          </a:bodyPr>
          <a:lstStyle/>
          <a:p>
            <a:r>
              <a:rPr lang="el-GR" sz="2500" dirty="0">
                <a:effectLst/>
                <a:latin typeface="Georgia" panose="02040502050405020303" pitchFamily="18" charset="0"/>
              </a:rPr>
              <a:t>Ως </a:t>
            </a:r>
            <a:r>
              <a:rPr lang="el-GR" sz="2500" b="1" dirty="0">
                <a:effectLst/>
                <a:latin typeface="Georgia" panose="02040502050405020303" pitchFamily="18" charset="0"/>
              </a:rPr>
              <a:t>στερεότυπο</a:t>
            </a:r>
            <a:r>
              <a:rPr lang="el-GR" sz="2500" dirty="0">
                <a:effectLst/>
                <a:latin typeface="Georgia" panose="02040502050405020303" pitchFamily="18" charset="0"/>
              </a:rPr>
              <a:t> χαρακτηρίζεται ο </a:t>
            </a:r>
            <a:r>
              <a:rPr lang="el-GR" sz="2500" dirty="0">
                <a:solidFill>
                  <a:srgbClr val="FF0000"/>
                </a:solidFill>
                <a:effectLst/>
                <a:latin typeface="Georgia" panose="02040502050405020303" pitchFamily="18" charset="0"/>
              </a:rPr>
              <a:t>συμβολικός</a:t>
            </a:r>
            <a:r>
              <a:rPr lang="el-GR" sz="2500" dirty="0">
                <a:effectLst/>
                <a:latin typeface="Georgia" panose="02040502050405020303" pitchFamily="18" charset="0"/>
              </a:rPr>
              <a:t> </a:t>
            </a:r>
            <a:r>
              <a:rPr lang="el-GR" sz="2500" b="1" dirty="0">
                <a:effectLst/>
                <a:latin typeface="Georgia" panose="02040502050405020303" pitchFamily="18" charset="0"/>
              </a:rPr>
              <a:t>χαρακτηρισμός</a:t>
            </a:r>
            <a:r>
              <a:rPr lang="el-GR" sz="2500" dirty="0">
                <a:effectLst/>
                <a:latin typeface="Georgia" panose="02040502050405020303" pitchFamily="18" charset="0"/>
              </a:rPr>
              <a:t> που αποδίδεται στα μέλη ομάδας ανθρώπων (εθνικής, κοινωνικής κ.λπ.) </a:t>
            </a:r>
          </a:p>
          <a:p>
            <a:endParaRPr lang="el-GR" sz="2500" dirty="0">
              <a:latin typeface="Georgia" panose="02040502050405020303" pitchFamily="18" charset="0"/>
            </a:endParaRPr>
          </a:p>
          <a:p>
            <a:r>
              <a:rPr lang="el-GR" sz="2500" b="1" dirty="0">
                <a:effectLst/>
                <a:latin typeface="Georgia" panose="02040502050405020303" pitchFamily="18" charset="0"/>
              </a:rPr>
              <a:t>και βασίζεται σε γενικεύσεις (ενδεχομένως αυθαίρετες), </a:t>
            </a:r>
          </a:p>
          <a:p>
            <a:endParaRPr lang="el-GR" sz="2500" dirty="0">
              <a:latin typeface="Georgia" panose="02040502050405020303" pitchFamily="18" charset="0"/>
            </a:endParaRPr>
          </a:p>
          <a:p>
            <a:r>
              <a:rPr lang="el-GR" sz="2500" dirty="0">
                <a:effectLst/>
                <a:latin typeface="Georgia" panose="02040502050405020303" pitchFamily="18" charset="0"/>
              </a:rPr>
              <a:t>π.χ. ότι οι Γερμανοί είναι πειθαρχικοί, οι Σκοτσέζοι τσιγκούνηδες κ.ά. </a:t>
            </a:r>
            <a:endParaRPr lang="el-GR" sz="2500" dirty="0"/>
          </a:p>
        </p:txBody>
      </p:sp>
      <p:sp>
        <p:nvSpPr>
          <p:cNvPr id="4" name="Θέση περιεχομένου 3">
            <a:extLst>
              <a:ext uri="{FF2B5EF4-FFF2-40B4-BE49-F238E27FC236}">
                <a16:creationId xmlns:a16="http://schemas.microsoft.com/office/drawing/2014/main" id="{D0F4AC35-DE99-4E11-99D8-64DA19D8507A}"/>
              </a:ext>
            </a:extLst>
          </p:cNvPr>
          <p:cNvSpPr>
            <a:spLocks noGrp="1"/>
          </p:cNvSpPr>
          <p:nvPr>
            <p:ph sz="half" idx="2"/>
          </p:nvPr>
        </p:nvSpPr>
        <p:spPr>
          <a:xfrm>
            <a:off x="6370319" y="1468073"/>
            <a:ext cx="5340712" cy="5117285"/>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l-GR" sz="2400" b="1" dirty="0"/>
              <a:t>Τι χαρακτηρισμός είναι ένα στερεότυπο;</a:t>
            </a:r>
          </a:p>
          <a:p>
            <a:endParaRPr lang="el-GR" sz="2400" b="1" dirty="0"/>
          </a:p>
          <a:p>
            <a:endParaRPr lang="el-GR" sz="2400" b="1" dirty="0"/>
          </a:p>
          <a:p>
            <a:endParaRPr lang="el-GR" sz="2400" b="1" dirty="0"/>
          </a:p>
          <a:p>
            <a:r>
              <a:rPr lang="el-GR" sz="2400" b="1" dirty="0"/>
              <a:t>Πού βασίζεται;</a:t>
            </a:r>
          </a:p>
          <a:p>
            <a:endParaRPr lang="el-GR" sz="2400" b="1" dirty="0"/>
          </a:p>
          <a:p>
            <a:endParaRPr lang="el-GR" sz="2400" b="1" dirty="0"/>
          </a:p>
          <a:p>
            <a:endParaRPr lang="el-GR" sz="2400" b="1" dirty="0"/>
          </a:p>
          <a:p>
            <a:endParaRPr lang="el-GR" sz="2400" b="1" dirty="0"/>
          </a:p>
          <a:p>
            <a:r>
              <a:rPr lang="el-GR" sz="2400" b="1" dirty="0"/>
              <a:t>Πείτε κάποια παραδείγματα</a:t>
            </a:r>
          </a:p>
          <a:p>
            <a:endParaRPr lang="el-GR" dirty="0"/>
          </a:p>
          <a:p>
            <a:endParaRPr lang="el-GR" dirty="0"/>
          </a:p>
        </p:txBody>
      </p:sp>
    </p:spTree>
    <p:extLst>
      <p:ext uri="{BB962C8B-B14F-4D97-AF65-F5344CB8AC3E}">
        <p14:creationId xmlns:p14="http://schemas.microsoft.com/office/powerpoint/2010/main" val="2284737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bg/>
                                          </p:spTgt>
                                        </p:tgtEl>
                                        <p:attrNameLst>
                                          <p:attrName>style.visibility</p:attrName>
                                        </p:attrNameLst>
                                      </p:cBhvr>
                                      <p:to>
                                        <p:strVal val="visible"/>
                                      </p:to>
                                    </p:set>
                                    <p:animEffect transition="in" filter="fade">
                                      <p:cBhvr>
                                        <p:cTn id="34" dur="500"/>
                                        <p:tgtEl>
                                          <p:spTgt spid="4">
                                            <p:bg/>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AAB7FB-92E2-45A5-B950-B049AC3781FD}"/>
              </a:ext>
            </a:extLst>
          </p:cNvPr>
          <p:cNvSpPr>
            <a:spLocks noGrp="1"/>
          </p:cNvSpPr>
          <p:nvPr>
            <p:ph type="title"/>
          </p:nvPr>
        </p:nvSpPr>
        <p:spPr/>
        <p:txBody>
          <a:bodyPr/>
          <a:lstStyle/>
          <a:p>
            <a:pPr algn="ctr"/>
            <a:r>
              <a:rPr lang="el-GR" b="1" dirty="0"/>
              <a:t>Ας διευρύνουμε τον ορισμό</a:t>
            </a:r>
          </a:p>
        </p:txBody>
      </p:sp>
      <p:sp>
        <p:nvSpPr>
          <p:cNvPr id="3" name="Θέση περιεχομένου 2">
            <a:extLst>
              <a:ext uri="{FF2B5EF4-FFF2-40B4-BE49-F238E27FC236}">
                <a16:creationId xmlns:a16="http://schemas.microsoft.com/office/drawing/2014/main" id="{CB4423C0-8B2E-46E0-8588-357F9A77CEBC}"/>
              </a:ext>
            </a:extLst>
          </p:cNvPr>
          <p:cNvSpPr>
            <a:spLocks noGrp="1"/>
          </p:cNvSpPr>
          <p:nvPr>
            <p:ph sz="half" idx="1"/>
          </p:nvPr>
        </p:nvSpPr>
        <p:spPr>
          <a:xfrm>
            <a:off x="503339" y="1744910"/>
            <a:ext cx="5318341" cy="4107250"/>
          </a:xfrm>
        </p:spPr>
        <p:txBody>
          <a:bodyPr>
            <a:noAutofit/>
          </a:bodyPr>
          <a:lstStyle/>
          <a:p>
            <a:r>
              <a:rPr lang="el-GR" sz="2400" b="1" dirty="0">
                <a:solidFill>
                  <a:srgbClr val="FF0000"/>
                </a:solidFill>
                <a:effectLst/>
                <a:latin typeface="Georgia" panose="02040502050405020303" pitchFamily="18" charset="0"/>
              </a:rPr>
              <a:t>αντιλήψεις και παγιωμένες απόψεις </a:t>
            </a:r>
            <a:r>
              <a:rPr lang="el-GR" sz="2400" dirty="0">
                <a:effectLst/>
                <a:latin typeface="Georgia" panose="02040502050405020303" pitchFamily="18" charset="0"/>
              </a:rPr>
              <a:t>που έχουν διαμορφωθεί με την πάροδο των χρόνων</a:t>
            </a:r>
          </a:p>
          <a:p>
            <a:endParaRPr lang="el-GR" sz="2400" dirty="0">
              <a:effectLst/>
              <a:latin typeface="Georgia" panose="02040502050405020303" pitchFamily="18" charset="0"/>
            </a:endParaRPr>
          </a:p>
          <a:p>
            <a:r>
              <a:rPr lang="el-GR" sz="2400" dirty="0">
                <a:effectLst/>
                <a:latin typeface="Georgia" panose="02040502050405020303" pitchFamily="18" charset="0"/>
              </a:rPr>
              <a:t> -</a:t>
            </a:r>
            <a:r>
              <a:rPr lang="el-GR" sz="2400" b="1" dirty="0">
                <a:solidFill>
                  <a:srgbClr val="FF0000"/>
                </a:solidFill>
                <a:effectLst/>
                <a:latin typeface="Georgia" panose="02040502050405020303" pitchFamily="18" charset="0"/>
              </a:rPr>
              <a:t>όχι </a:t>
            </a:r>
            <a:r>
              <a:rPr lang="el-GR" sz="2400" dirty="0">
                <a:effectLst/>
                <a:latin typeface="Georgia" panose="02040502050405020303" pitchFamily="18" charset="0"/>
              </a:rPr>
              <a:t>κατ’ ανάγκη μέσω προσεκτικής παρατήρησης και ουσιαστικού προβληματισμού-, </a:t>
            </a:r>
          </a:p>
          <a:p>
            <a:endParaRPr lang="el-GR" sz="2400" dirty="0">
              <a:effectLst/>
              <a:latin typeface="Georgia" panose="02040502050405020303" pitchFamily="18" charset="0"/>
            </a:endParaRPr>
          </a:p>
          <a:p>
            <a:r>
              <a:rPr lang="el-GR" sz="2400" dirty="0">
                <a:effectLst/>
                <a:latin typeface="Georgia" panose="02040502050405020303" pitchFamily="18" charset="0"/>
              </a:rPr>
              <a:t>τα οποία περνούν </a:t>
            </a:r>
            <a:r>
              <a:rPr lang="el-GR" sz="2400" b="1" dirty="0">
                <a:solidFill>
                  <a:srgbClr val="FF0000"/>
                </a:solidFill>
                <a:effectLst/>
                <a:latin typeface="Georgia" panose="02040502050405020303" pitchFamily="18" charset="0"/>
              </a:rPr>
              <a:t>από γενιά σε γενιά</a:t>
            </a:r>
            <a:endParaRPr lang="el-GR" sz="2400" b="1" dirty="0">
              <a:solidFill>
                <a:srgbClr val="FF0000"/>
              </a:solidFill>
            </a:endParaRPr>
          </a:p>
        </p:txBody>
      </p:sp>
      <p:sp>
        <p:nvSpPr>
          <p:cNvPr id="4" name="Θέση περιεχομένου 3">
            <a:extLst>
              <a:ext uri="{FF2B5EF4-FFF2-40B4-BE49-F238E27FC236}">
                <a16:creationId xmlns:a16="http://schemas.microsoft.com/office/drawing/2014/main" id="{84966041-D0E0-4BF0-BB36-BC1B42C60A61}"/>
              </a:ext>
            </a:extLst>
          </p:cNvPr>
          <p:cNvSpPr>
            <a:spLocks noGrp="1"/>
          </p:cNvSpPr>
          <p:nvPr>
            <p:ph sz="half" idx="2"/>
          </p:nvPr>
        </p:nvSpPr>
        <p:spPr/>
        <p:txBody>
          <a:bodyPr/>
          <a:lstStyle/>
          <a:p>
            <a:endParaRPr lang="el-GR" dirty="0"/>
          </a:p>
          <a:p>
            <a:endParaRPr lang="el-GR" dirty="0"/>
          </a:p>
          <a:p>
            <a:endParaRPr lang="el-GR" dirty="0"/>
          </a:p>
          <a:p>
            <a:endParaRPr lang="el-GR" dirty="0"/>
          </a:p>
          <a:p>
            <a:r>
              <a:rPr lang="el-GR" sz="2400" b="1" dirty="0"/>
              <a:t>Ποια χαρακτηριστικά έχουν οι στερεοτυπικές αντιλήψεις</a:t>
            </a:r>
          </a:p>
        </p:txBody>
      </p:sp>
      <p:pic>
        <p:nvPicPr>
          <p:cNvPr id="5" name="Εικόνα 4">
            <a:extLst>
              <a:ext uri="{FF2B5EF4-FFF2-40B4-BE49-F238E27FC236}">
                <a16:creationId xmlns:a16="http://schemas.microsoft.com/office/drawing/2014/main" id="{6A3A5A69-B671-4783-83A8-DC37A1B3D591}"/>
              </a:ext>
            </a:extLst>
          </p:cNvPr>
          <p:cNvPicPr>
            <a:picLocks noChangeAspect="1"/>
          </p:cNvPicPr>
          <p:nvPr/>
        </p:nvPicPr>
        <p:blipFill>
          <a:blip r:embed="rId2"/>
          <a:stretch>
            <a:fillRect/>
          </a:stretch>
        </p:blipFill>
        <p:spPr>
          <a:xfrm>
            <a:off x="7156174" y="4843807"/>
            <a:ext cx="4876800" cy="1752600"/>
          </a:xfrm>
          <a:prstGeom prst="rect">
            <a:avLst/>
          </a:prstGeom>
        </p:spPr>
      </p:pic>
    </p:spTree>
    <p:extLst>
      <p:ext uri="{BB962C8B-B14F-4D97-AF65-F5344CB8AC3E}">
        <p14:creationId xmlns:p14="http://schemas.microsoft.com/office/powerpoint/2010/main" val="386516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C9B178-5668-479D-839A-5D6E09257002}"/>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5871DBE4-C94C-4C7F-8C66-629B8E2BB024}"/>
              </a:ext>
            </a:extLst>
          </p:cNvPr>
          <p:cNvPicPr>
            <a:picLocks noGrp="1" noChangeAspect="1"/>
          </p:cNvPicPr>
          <p:nvPr>
            <p:ph sz="half" idx="1"/>
          </p:nvPr>
        </p:nvPicPr>
        <p:blipFill>
          <a:blip r:embed="rId2"/>
          <a:stretch>
            <a:fillRect/>
          </a:stretch>
        </p:blipFill>
        <p:spPr>
          <a:xfrm>
            <a:off x="-1" y="704674"/>
            <a:ext cx="6888161" cy="5510731"/>
          </a:xfrm>
          <a:prstGeom prst="rect">
            <a:avLst/>
          </a:prstGeom>
        </p:spPr>
      </p:pic>
      <p:sp>
        <p:nvSpPr>
          <p:cNvPr id="4" name="Θέση περιεχομένου 3">
            <a:extLst>
              <a:ext uri="{FF2B5EF4-FFF2-40B4-BE49-F238E27FC236}">
                <a16:creationId xmlns:a16="http://schemas.microsoft.com/office/drawing/2014/main" id="{BCD043A2-36C5-4988-A2DF-F35F77C03924}"/>
              </a:ext>
            </a:extLst>
          </p:cNvPr>
          <p:cNvSpPr>
            <a:spLocks noGrp="1"/>
          </p:cNvSpPr>
          <p:nvPr>
            <p:ph sz="half" idx="2"/>
          </p:nvPr>
        </p:nvSpPr>
        <p:spPr>
          <a:xfrm>
            <a:off x="6888159" y="1904302"/>
            <a:ext cx="4621535" cy="3947858"/>
          </a:xfrm>
        </p:spPr>
        <p:style>
          <a:lnRef idx="1">
            <a:schemeClr val="accent5"/>
          </a:lnRef>
          <a:fillRef idx="2">
            <a:schemeClr val="accent5"/>
          </a:fillRef>
          <a:effectRef idx="1">
            <a:schemeClr val="accent5"/>
          </a:effectRef>
          <a:fontRef idx="minor">
            <a:schemeClr val="dk1"/>
          </a:fontRef>
        </p:style>
        <p:txBody>
          <a:bodyPr>
            <a:normAutofit/>
          </a:bodyPr>
          <a:lstStyle/>
          <a:p>
            <a:r>
              <a:rPr lang="el-GR" sz="4400" b="1" dirty="0"/>
              <a:t>Ποια στερεοτυπική αντίληψη εκφράζεται εδώ;</a:t>
            </a:r>
          </a:p>
        </p:txBody>
      </p:sp>
    </p:spTree>
    <p:extLst>
      <p:ext uri="{BB962C8B-B14F-4D97-AF65-F5344CB8AC3E}">
        <p14:creationId xmlns:p14="http://schemas.microsoft.com/office/powerpoint/2010/main" val="2206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0AF210-3883-4E7F-837A-A6066139DBF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B150C56-A618-4A36-8579-A4F0B88EB9B2}"/>
              </a:ext>
            </a:extLst>
          </p:cNvPr>
          <p:cNvSpPr>
            <a:spLocks noGrp="1"/>
          </p:cNvSpPr>
          <p:nvPr>
            <p:ph sz="half" idx="1"/>
          </p:nvPr>
        </p:nvSpPr>
        <p:spPr>
          <a:xfrm>
            <a:off x="360727" y="310393"/>
            <a:ext cx="5460953" cy="6274965"/>
          </a:xfrm>
        </p:spPr>
        <p:style>
          <a:lnRef idx="1">
            <a:schemeClr val="accent4"/>
          </a:lnRef>
          <a:fillRef idx="2">
            <a:schemeClr val="accent4"/>
          </a:fillRef>
          <a:effectRef idx="1">
            <a:schemeClr val="accent4"/>
          </a:effectRef>
          <a:fontRef idx="minor">
            <a:schemeClr val="dk1"/>
          </a:fontRef>
        </p:style>
        <p:txBody>
          <a:bodyPr>
            <a:normAutofit/>
          </a:bodyPr>
          <a:lstStyle/>
          <a:p>
            <a:endParaRPr lang="el-GR" dirty="0"/>
          </a:p>
          <a:p>
            <a:r>
              <a:rPr lang="el-GR" sz="3200" b="1" dirty="0">
                <a:latin typeface="Times New Roman" panose="02020603050405020304" pitchFamily="18" charset="0"/>
                <a:cs typeface="Times New Roman" panose="02020603050405020304" pitchFamily="18" charset="0"/>
              </a:rPr>
              <a:t>επαναλαμβάνονται επίμονα </a:t>
            </a:r>
            <a:r>
              <a:rPr lang="el-GR" sz="3200" dirty="0">
                <a:latin typeface="Times New Roman" panose="02020603050405020304" pitchFamily="18" charset="0"/>
                <a:cs typeface="Times New Roman" panose="02020603050405020304" pitchFamily="18" charset="0"/>
              </a:rPr>
              <a:t>από μεγάλο μέρος του πληθυσμού</a:t>
            </a:r>
          </a:p>
          <a:p>
            <a:r>
              <a:rPr lang="el-GR" sz="3200" dirty="0">
                <a:latin typeface="Times New Roman" panose="02020603050405020304" pitchFamily="18" charset="0"/>
                <a:cs typeface="Times New Roman" panose="02020603050405020304" pitchFamily="18" charset="0"/>
              </a:rPr>
              <a:t>έρχονται σ’ επαφή με αυτά οι νέοι από </a:t>
            </a:r>
            <a:r>
              <a:rPr lang="el-GR" sz="3200" b="1" dirty="0">
                <a:latin typeface="Times New Roman" panose="02020603050405020304" pitchFamily="18" charset="0"/>
                <a:cs typeface="Times New Roman" panose="02020603050405020304" pitchFamily="18" charset="0"/>
              </a:rPr>
              <a:t>την παιδική </a:t>
            </a:r>
            <a:r>
              <a:rPr lang="el-GR" sz="3200" dirty="0">
                <a:latin typeface="Times New Roman" panose="02020603050405020304" pitchFamily="18" charset="0"/>
                <a:cs typeface="Times New Roman" panose="02020603050405020304" pitchFamily="18" charset="0"/>
              </a:rPr>
              <a:t>τους ήδη ηλικία, </a:t>
            </a:r>
          </a:p>
          <a:p>
            <a:r>
              <a:rPr lang="el-GR" sz="3200" dirty="0">
                <a:latin typeface="Times New Roman" panose="02020603050405020304" pitchFamily="18" charset="0"/>
                <a:cs typeface="Times New Roman" panose="02020603050405020304" pitchFamily="18" charset="0"/>
              </a:rPr>
              <a:t>όταν δηλαδή </a:t>
            </a:r>
            <a:r>
              <a:rPr lang="el-GR" sz="3200" b="1" dirty="0">
                <a:latin typeface="Times New Roman" panose="02020603050405020304" pitchFamily="18" charset="0"/>
                <a:cs typeface="Times New Roman" panose="02020603050405020304" pitchFamily="18" charset="0"/>
              </a:rPr>
              <a:t>δεν</a:t>
            </a:r>
            <a:r>
              <a:rPr lang="el-GR" sz="3200" dirty="0">
                <a:latin typeface="Times New Roman" panose="02020603050405020304" pitchFamily="18" charset="0"/>
                <a:cs typeface="Times New Roman" panose="02020603050405020304" pitchFamily="18" charset="0"/>
              </a:rPr>
              <a:t> έχουν την αναγκαία </a:t>
            </a:r>
            <a:r>
              <a:rPr lang="el-GR" sz="3200" b="1" dirty="0">
                <a:latin typeface="Times New Roman" panose="02020603050405020304" pitchFamily="18" charset="0"/>
                <a:cs typeface="Times New Roman" panose="02020603050405020304" pitchFamily="18" charset="0"/>
              </a:rPr>
              <a:t>κριτική</a:t>
            </a:r>
            <a:r>
              <a:rPr lang="el-GR" sz="3200" dirty="0">
                <a:latin typeface="Times New Roman" panose="02020603050405020304" pitchFamily="18" charset="0"/>
                <a:cs typeface="Times New Roman" panose="02020603050405020304" pitchFamily="18" charset="0"/>
              </a:rPr>
              <a:t> ικανότητα προκειμένου να θέσουν υπό έλεγχο την αλήθεια και την εγκυρότητά τους.</a:t>
            </a:r>
          </a:p>
        </p:txBody>
      </p:sp>
      <p:sp>
        <p:nvSpPr>
          <p:cNvPr id="4" name="Θέση περιεχομένου 3">
            <a:extLst>
              <a:ext uri="{FF2B5EF4-FFF2-40B4-BE49-F238E27FC236}">
                <a16:creationId xmlns:a16="http://schemas.microsoft.com/office/drawing/2014/main" id="{574E4A8A-E146-486D-A421-3995E8F7C3B1}"/>
              </a:ext>
            </a:extLst>
          </p:cNvPr>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a:bodyPr>
          <a:lstStyle/>
          <a:p>
            <a:endParaRPr lang="el-GR" sz="3200" b="1" dirty="0"/>
          </a:p>
          <a:p>
            <a:endParaRPr lang="el-GR" sz="3200" b="1" dirty="0"/>
          </a:p>
          <a:p>
            <a:r>
              <a:rPr lang="el-GR" sz="3200" b="1" dirty="0"/>
              <a:t>Από πού αντλούν την ισχύ τους </a:t>
            </a:r>
          </a:p>
        </p:txBody>
      </p:sp>
    </p:spTree>
    <p:extLst>
      <p:ext uri="{BB962C8B-B14F-4D97-AF65-F5344CB8AC3E}">
        <p14:creationId xmlns:p14="http://schemas.microsoft.com/office/powerpoint/2010/main" val="371044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A45D1B6-6B2D-4826-8E77-C1BF4148B660}"/>
              </a:ext>
            </a:extLst>
          </p:cNvPr>
          <p:cNvPicPr>
            <a:picLocks noChangeAspect="1"/>
          </p:cNvPicPr>
          <p:nvPr/>
        </p:nvPicPr>
        <p:blipFill>
          <a:blip r:embed="rId2"/>
          <a:stretch>
            <a:fillRect/>
          </a:stretch>
        </p:blipFill>
        <p:spPr>
          <a:xfrm>
            <a:off x="7275858" y="1172206"/>
            <a:ext cx="3478282" cy="2805434"/>
          </a:xfrm>
          <a:prstGeom prst="rect">
            <a:avLst/>
          </a:prstGeom>
        </p:spPr>
      </p:pic>
      <p:sp>
        <p:nvSpPr>
          <p:cNvPr id="2" name="Τίτλος 1">
            <a:extLst>
              <a:ext uri="{FF2B5EF4-FFF2-40B4-BE49-F238E27FC236}">
                <a16:creationId xmlns:a16="http://schemas.microsoft.com/office/drawing/2014/main" id="{C61F96B4-D440-4707-8A99-93649521702A}"/>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08F48F8D-61BC-4E5A-8307-86E35D7489E8}"/>
              </a:ext>
            </a:extLst>
          </p:cNvPr>
          <p:cNvSpPr>
            <a:spLocks noGrp="1"/>
          </p:cNvSpPr>
          <p:nvPr>
            <p:ph sz="half" idx="1"/>
          </p:nvPr>
        </p:nvSpPr>
        <p:spPr>
          <a:xfrm>
            <a:off x="369116" y="335560"/>
            <a:ext cx="5822962" cy="5879846"/>
          </a:xfrm>
        </p:spPr>
        <p:txBody>
          <a:bodyPr>
            <a:normAutofit fontScale="92500" lnSpcReduction="20000"/>
          </a:bodyPr>
          <a:lstStyle/>
          <a:p>
            <a:r>
              <a:rPr lang="el-GR" sz="2600" b="1" dirty="0"/>
              <a:t>Τα στερεότυπα, λόγω </a:t>
            </a:r>
            <a:r>
              <a:rPr lang="el-GR" sz="2600" b="1" dirty="0">
                <a:solidFill>
                  <a:srgbClr val="FF0000"/>
                </a:solidFill>
              </a:rPr>
              <a:t>της γενίκευσης </a:t>
            </a:r>
            <a:r>
              <a:rPr lang="el-GR" sz="2600" b="1" dirty="0"/>
              <a:t>που παρουσιάζουν στην προσέγγιση της πραγματικότητας, </a:t>
            </a:r>
          </a:p>
          <a:p>
            <a:r>
              <a:rPr lang="el-GR" sz="2600" b="1" dirty="0"/>
              <a:t>εξυπηρετούν την τάση του ανθρώπινου εγκεφάλου </a:t>
            </a:r>
            <a:r>
              <a:rPr lang="el-GR" sz="2600" b="1" dirty="0">
                <a:solidFill>
                  <a:srgbClr val="FF0000"/>
                </a:solidFill>
              </a:rPr>
              <a:t>να κατηγοριοποιεί </a:t>
            </a:r>
            <a:r>
              <a:rPr lang="el-GR" sz="2600" b="1" dirty="0"/>
              <a:t>τις πληροφορίες που λαμβάνει </a:t>
            </a:r>
          </a:p>
          <a:p>
            <a:r>
              <a:rPr lang="el-GR" sz="2600" b="1" dirty="0"/>
              <a:t>και να διαμορφώνει </a:t>
            </a:r>
            <a:r>
              <a:rPr lang="el-GR" sz="2600" b="1" dirty="0">
                <a:solidFill>
                  <a:srgbClr val="FF0000"/>
                </a:solidFill>
              </a:rPr>
              <a:t>τυποποιημένα</a:t>
            </a:r>
            <a:r>
              <a:rPr lang="el-GR" sz="2600" b="1" dirty="0"/>
              <a:t> σχήματα διαχείρισης της καθημερινότητας. </a:t>
            </a:r>
          </a:p>
          <a:p>
            <a:r>
              <a:rPr lang="el-GR" sz="2600" b="1" dirty="0"/>
              <a:t>Ωστόσο, ακριβώς επειδή τα στερεότυπα περνούν στη σκέψη των ανθρώπων </a:t>
            </a:r>
            <a:r>
              <a:rPr lang="el-GR" sz="2600" b="1" dirty="0">
                <a:solidFill>
                  <a:srgbClr val="FF0000"/>
                </a:solidFill>
              </a:rPr>
              <a:t>από πολύ μικρή ηλικία, </a:t>
            </a:r>
          </a:p>
          <a:p>
            <a:r>
              <a:rPr lang="el-GR" sz="2600" b="1" dirty="0"/>
              <a:t>λαμβάνουν τη μορφή </a:t>
            </a:r>
            <a:r>
              <a:rPr lang="el-GR" sz="2600" b="1" dirty="0">
                <a:solidFill>
                  <a:srgbClr val="FF0000"/>
                </a:solidFill>
              </a:rPr>
              <a:t>προκαταλήψεων</a:t>
            </a:r>
            <a:r>
              <a:rPr lang="el-GR" sz="2600" b="1" dirty="0"/>
              <a:t> που πολύ δύσκολα μπορούν να αναθεωρηθούν και να απορριφθούν στη συνέχεια. </a:t>
            </a:r>
          </a:p>
          <a:p>
            <a:endParaRPr lang="el-GR" dirty="0"/>
          </a:p>
        </p:txBody>
      </p:sp>
      <p:sp>
        <p:nvSpPr>
          <p:cNvPr id="4" name="Θέση περιεχομένου 3">
            <a:extLst>
              <a:ext uri="{FF2B5EF4-FFF2-40B4-BE49-F238E27FC236}">
                <a16:creationId xmlns:a16="http://schemas.microsoft.com/office/drawing/2014/main" id="{5642B647-C74D-4502-BE41-C84F6D297058}"/>
              </a:ext>
            </a:extLst>
          </p:cNvPr>
          <p:cNvSpPr>
            <a:spLocks noGrp="1"/>
          </p:cNvSpPr>
          <p:nvPr>
            <p:ph sz="half" idx="2"/>
          </p:nvPr>
        </p:nvSpPr>
        <p:spPr/>
        <p:txBody>
          <a:bodyPr>
            <a:normAutofit fontScale="92500" lnSpcReduction="20000"/>
          </a:bodyPr>
          <a:lstStyle/>
          <a:p>
            <a:endParaRPr lang="el-GR" dirty="0"/>
          </a:p>
          <a:p>
            <a:endParaRPr lang="el-GR" dirty="0"/>
          </a:p>
          <a:p>
            <a:endParaRPr lang="el-GR" dirty="0"/>
          </a:p>
          <a:p>
            <a:endParaRPr lang="el-GR" sz="2800" b="1" dirty="0"/>
          </a:p>
          <a:p>
            <a:endParaRPr lang="el-GR" sz="2800" b="1" dirty="0"/>
          </a:p>
          <a:p>
            <a:endParaRPr lang="el-GR" sz="2800" b="1" dirty="0"/>
          </a:p>
          <a:p>
            <a:r>
              <a:rPr lang="el-GR" sz="2800" b="1" dirty="0"/>
              <a:t>Κάποια βασικά χαρακτηριστικά τους κα τρόποι λειτουργία τους </a:t>
            </a:r>
          </a:p>
        </p:txBody>
      </p:sp>
    </p:spTree>
    <p:extLst>
      <p:ext uri="{BB962C8B-B14F-4D97-AF65-F5344CB8AC3E}">
        <p14:creationId xmlns:p14="http://schemas.microsoft.com/office/powerpoint/2010/main" val="329513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77CF45-08A6-4FD2-9F2D-94CCFBBE5A17}"/>
              </a:ext>
            </a:extLst>
          </p:cNvPr>
          <p:cNvSpPr>
            <a:spLocks noGrp="1"/>
          </p:cNvSpPr>
          <p:nvPr>
            <p:ph type="title"/>
          </p:nvPr>
        </p:nvSpPr>
        <p:spPr/>
        <p:txBody>
          <a:bodyPr/>
          <a:lstStyle/>
          <a:p>
            <a:pPr algn="ctr"/>
            <a:r>
              <a:rPr lang="el-GR" b="1" dirty="0">
                <a:solidFill>
                  <a:srgbClr val="00B0F0"/>
                </a:solidFill>
              </a:rPr>
              <a:t>ΕΙΔΗ ΣΤΕΡΕΟΤΥΠΩΝ</a:t>
            </a:r>
          </a:p>
        </p:txBody>
      </p:sp>
      <p:sp>
        <p:nvSpPr>
          <p:cNvPr id="3" name="Θέση περιεχομένου 2">
            <a:extLst>
              <a:ext uri="{FF2B5EF4-FFF2-40B4-BE49-F238E27FC236}">
                <a16:creationId xmlns:a16="http://schemas.microsoft.com/office/drawing/2014/main" id="{2E2BFACD-5343-48E9-90A3-14B2765B114B}"/>
              </a:ext>
            </a:extLst>
          </p:cNvPr>
          <p:cNvSpPr>
            <a:spLocks noGrp="1"/>
          </p:cNvSpPr>
          <p:nvPr>
            <p:ph sz="half" idx="1"/>
          </p:nvPr>
        </p:nvSpPr>
        <p:spPr>
          <a:xfrm>
            <a:off x="184558" y="1709529"/>
            <a:ext cx="6045483" cy="5068775"/>
          </a:xfrm>
        </p:spPr>
        <p:txBody>
          <a:bodyPr>
            <a:noAutofit/>
          </a:bodyPr>
          <a:lstStyle/>
          <a:p>
            <a:r>
              <a:rPr lang="el-GR" sz="2400" b="1" dirty="0">
                <a:effectLst/>
                <a:latin typeface="Georgia" panose="02040502050405020303" pitchFamily="18" charset="0"/>
              </a:rPr>
              <a:t>Στερεότυπα σε σχέση με τα δύο φύλα</a:t>
            </a:r>
          </a:p>
          <a:p>
            <a:r>
              <a:rPr lang="el-GR" sz="2400" dirty="0">
                <a:effectLst/>
                <a:latin typeface="Georgia" panose="02040502050405020303" pitchFamily="18" charset="0"/>
              </a:rPr>
              <a:t>Ο </a:t>
            </a:r>
            <a:r>
              <a:rPr lang="el-GR" sz="2400" dirty="0">
                <a:solidFill>
                  <a:srgbClr val="00B0F0"/>
                </a:solidFill>
                <a:effectLst/>
                <a:latin typeface="Georgia" panose="02040502050405020303" pitchFamily="18" charset="0"/>
              </a:rPr>
              <a:t>ρόλος, αλλά και το κοινωνικώς αναμενόμενο </a:t>
            </a:r>
            <a:r>
              <a:rPr lang="el-GR" sz="2400" dirty="0">
                <a:effectLst/>
                <a:latin typeface="Georgia" panose="02040502050405020303" pitchFamily="18" charset="0"/>
              </a:rPr>
              <a:t>από το κάθε φύλο συνιστούν βασικά αντικείμενα στερεοτυπικών συλλογισμών.</a:t>
            </a:r>
          </a:p>
          <a:p>
            <a:r>
              <a:rPr lang="el-GR" sz="2400" dirty="0">
                <a:effectLst/>
                <a:latin typeface="Georgia" panose="02040502050405020303" pitchFamily="18" charset="0"/>
              </a:rPr>
              <a:t>το </a:t>
            </a:r>
            <a:r>
              <a:rPr lang="el-GR" sz="2400" dirty="0">
                <a:solidFill>
                  <a:srgbClr val="00B0F0"/>
                </a:solidFill>
                <a:effectLst/>
                <a:latin typeface="Georgia" panose="02040502050405020303" pitchFamily="18" charset="0"/>
              </a:rPr>
              <a:t>χρώμα των ρούχων </a:t>
            </a:r>
            <a:r>
              <a:rPr lang="el-GR" sz="2400" dirty="0">
                <a:effectLst/>
                <a:latin typeface="Georgia" panose="02040502050405020303" pitchFamily="18" charset="0"/>
              </a:rPr>
              <a:t>που αναλογούν στα νεογέννητα ανάλογα με το φύλο τους, </a:t>
            </a:r>
          </a:p>
          <a:p>
            <a:r>
              <a:rPr lang="el-GR" sz="2400" dirty="0">
                <a:effectLst/>
                <a:latin typeface="Georgia" panose="02040502050405020303" pitchFamily="18" charset="0"/>
              </a:rPr>
              <a:t>τα ενδιαφέροντα, τις επαγγελματικές επιλογές και τη συμπεριφορά των ενήλικων γυναικών και ανδρών</a:t>
            </a:r>
            <a:endParaRPr lang="el-GR" sz="2400" dirty="0"/>
          </a:p>
        </p:txBody>
      </p:sp>
      <p:pic>
        <p:nvPicPr>
          <p:cNvPr id="5" name="Θέση περιεχομένου 4">
            <a:extLst>
              <a:ext uri="{FF2B5EF4-FFF2-40B4-BE49-F238E27FC236}">
                <a16:creationId xmlns:a16="http://schemas.microsoft.com/office/drawing/2014/main" id="{4CE07AE9-6E9F-4734-8DDD-70195928B298}"/>
              </a:ext>
            </a:extLst>
          </p:cNvPr>
          <p:cNvPicPr>
            <a:picLocks noGrp="1" noChangeAspect="1"/>
          </p:cNvPicPr>
          <p:nvPr>
            <p:ph sz="half" idx="2"/>
          </p:nvPr>
        </p:nvPicPr>
        <p:blipFill>
          <a:blip r:embed="rId2"/>
          <a:stretch>
            <a:fillRect/>
          </a:stretch>
        </p:blipFill>
        <p:spPr>
          <a:xfrm>
            <a:off x="6370637" y="1709530"/>
            <a:ext cx="5752963" cy="4750905"/>
          </a:xfrm>
          <a:prstGeom prst="rect">
            <a:avLst/>
          </a:prstGeom>
        </p:spPr>
      </p:pic>
    </p:spTree>
    <p:extLst>
      <p:ext uri="{BB962C8B-B14F-4D97-AF65-F5344CB8AC3E}">
        <p14:creationId xmlns:p14="http://schemas.microsoft.com/office/powerpoint/2010/main" val="3118606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2F007E-C6F7-4683-9CFE-6E159C43208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2EB6EBC-1429-4368-909B-11E9E99FF501}"/>
              </a:ext>
            </a:extLst>
          </p:cNvPr>
          <p:cNvSpPr>
            <a:spLocks noGrp="1"/>
          </p:cNvSpPr>
          <p:nvPr>
            <p:ph sz="half" idx="1"/>
          </p:nvPr>
        </p:nvSpPr>
        <p:spPr>
          <a:xfrm>
            <a:off x="268448" y="302004"/>
            <a:ext cx="5553233" cy="6216241"/>
          </a:xfrm>
        </p:spPr>
        <p:txBody>
          <a:bodyPr>
            <a:normAutofit/>
          </a:bodyPr>
          <a:lstStyle/>
          <a:p>
            <a:r>
              <a:rPr lang="el-GR" sz="2000" dirty="0">
                <a:effectLst/>
                <a:latin typeface="Georgia" panose="02040502050405020303" pitchFamily="18" charset="0"/>
              </a:rPr>
              <a:t>Το </a:t>
            </a:r>
            <a:r>
              <a:rPr lang="el-GR" sz="2000" dirty="0">
                <a:solidFill>
                  <a:srgbClr val="00B0F0"/>
                </a:solidFill>
                <a:effectLst/>
                <a:latin typeface="Georgia" panose="02040502050405020303" pitchFamily="18" charset="0"/>
              </a:rPr>
              <a:t>κάθε κορίτσι </a:t>
            </a:r>
            <a:r>
              <a:rPr lang="el-GR" sz="2000" dirty="0">
                <a:effectLst/>
                <a:latin typeface="Georgia" panose="02040502050405020303" pitchFamily="18" charset="0"/>
              </a:rPr>
              <a:t>από τη στιγμή της γέννησής του, μέχρι πέρα ως την ενηλικίωσή του, θα βρίσκεται υπό ένα διαρκή βομβαρδισμό πληροφοριών, υποδείξεων και απαιτήσεων σε σχέση με το τι είναι αναμενόμενο, τι είναι «φυσιολογικό» και τι είναι αποδεκτό για μια γυναίκα. </a:t>
            </a:r>
          </a:p>
          <a:p>
            <a:endParaRPr lang="el-GR" sz="2000" dirty="0">
              <a:effectLst/>
              <a:latin typeface="Georgia" panose="02040502050405020303" pitchFamily="18" charset="0"/>
            </a:endParaRPr>
          </a:p>
          <a:p>
            <a:r>
              <a:rPr lang="el-GR" sz="2000" dirty="0">
                <a:effectLst/>
                <a:latin typeface="Georgia" panose="02040502050405020303" pitchFamily="18" charset="0"/>
              </a:rPr>
              <a:t>Το ίδιο ακριβώς συμβαίνει και με </a:t>
            </a:r>
            <a:r>
              <a:rPr lang="el-GR" sz="2000" dirty="0">
                <a:solidFill>
                  <a:srgbClr val="00B0F0"/>
                </a:solidFill>
                <a:effectLst/>
                <a:latin typeface="Georgia" panose="02040502050405020303" pitchFamily="18" charset="0"/>
              </a:rPr>
              <a:t>κάθε αγόρι</a:t>
            </a:r>
            <a:r>
              <a:rPr lang="el-GR" sz="2000" dirty="0">
                <a:effectLst/>
                <a:latin typeface="Georgia" panose="02040502050405020303" pitchFamily="18" charset="0"/>
              </a:rPr>
              <a:t>.</a:t>
            </a:r>
          </a:p>
          <a:p>
            <a:pPr marL="0" indent="0">
              <a:buNone/>
            </a:pPr>
            <a:endParaRPr lang="el-GR" sz="2000" dirty="0">
              <a:effectLst/>
              <a:latin typeface="Georgia" panose="02040502050405020303" pitchFamily="18" charset="0"/>
            </a:endParaRPr>
          </a:p>
          <a:p>
            <a:r>
              <a:rPr lang="el-GR" sz="2000" dirty="0">
                <a:effectLst/>
                <a:latin typeface="Georgia" panose="02040502050405020303" pitchFamily="18" charset="0"/>
              </a:rPr>
              <a:t> Πρόκειται για μια σταθερά </a:t>
            </a:r>
            <a:r>
              <a:rPr lang="el-GR" sz="2000" b="1" dirty="0">
                <a:solidFill>
                  <a:srgbClr val="00B0F0"/>
                </a:solidFill>
                <a:effectLst/>
                <a:latin typeface="Georgia" panose="02040502050405020303" pitchFamily="18" charset="0"/>
              </a:rPr>
              <a:t>επαναλαμβανόμενη διαδικασία</a:t>
            </a:r>
            <a:r>
              <a:rPr lang="el-GR" sz="2000" dirty="0">
                <a:effectLst/>
                <a:latin typeface="Georgia" panose="02040502050405020303" pitchFamily="18" charset="0"/>
              </a:rPr>
              <a:t>,</a:t>
            </a:r>
          </a:p>
          <a:p>
            <a:r>
              <a:rPr lang="el-GR" sz="2000" dirty="0">
                <a:effectLst/>
                <a:latin typeface="Georgia" panose="02040502050405020303" pitchFamily="18" charset="0"/>
              </a:rPr>
              <a:t> που καταλήγει να περάσει σε κάθε νέα γενιά πολύ συγκεκριμένες αντιλήψεις για τον ειδικότερο προορισμό του κάθε φύλου, </a:t>
            </a:r>
            <a:r>
              <a:rPr lang="el-GR" sz="2000" b="1" dirty="0">
                <a:solidFill>
                  <a:srgbClr val="00B0F0"/>
                </a:solidFill>
                <a:effectLst/>
                <a:latin typeface="Georgia" panose="02040502050405020303" pitchFamily="18" charset="0"/>
              </a:rPr>
              <a:t>αφήνοντας ελάχιστα περιθώρια για παρεκκλίσεις. </a:t>
            </a:r>
            <a:endParaRPr lang="el-GR" sz="2000" b="1" dirty="0">
              <a:solidFill>
                <a:srgbClr val="00B0F0"/>
              </a:solidFill>
            </a:endParaRPr>
          </a:p>
        </p:txBody>
      </p:sp>
      <p:pic>
        <p:nvPicPr>
          <p:cNvPr id="5" name="Θέση περιεχομένου 4">
            <a:extLst>
              <a:ext uri="{FF2B5EF4-FFF2-40B4-BE49-F238E27FC236}">
                <a16:creationId xmlns:a16="http://schemas.microsoft.com/office/drawing/2014/main" id="{9949BBC2-1478-4290-9F9B-C0D5C6578D0B}"/>
              </a:ext>
            </a:extLst>
          </p:cNvPr>
          <p:cNvPicPr>
            <a:picLocks noGrp="1" noChangeAspect="1"/>
          </p:cNvPicPr>
          <p:nvPr>
            <p:ph sz="half" idx="2"/>
          </p:nvPr>
        </p:nvPicPr>
        <p:blipFill>
          <a:blip r:embed="rId2"/>
          <a:stretch>
            <a:fillRect/>
          </a:stretch>
        </p:blipFill>
        <p:spPr>
          <a:xfrm>
            <a:off x="6370638" y="1013792"/>
            <a:ext cx="6495740" cy="4838368"/>
          </a:xfrm>
          <a:prstGeom prst="rect">
            <a:avLst/>
          </a:prstGeom>
        </p:spPr>
      </p:pic>
    </p:spTree>
    <p:extLst>
      <p:ext uri="{BB962C8B-B14F-4D97-AF65-F5344CB8AC3E}">
        <p14:creationId xmlns:p14="http://schemas.microsoft.com/office/powerpoint/2010/main" val="2875543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574008-93CB-4294-BB5C-C4B63C1D226E}"/>
              </a:ext>
            </a:extLst>
          </p:cNvPr>
          <p:cNvSpPr>
            <a:spLocks noGrp="1"/>
          </p:cNvSpPr>
          <p:nvPr>
            <p:ph type="title"/>
          </p:nvPr>
        </p:nvSpPr>
        <p:spPr/>
        <p:txBody>
          <a:bodyPr>
            <a:normAutofit fontScale="90000"/>
          </a:bodyPr>
          <a:lstStyle/>
          <a:p>
            <a:pPr algn="ctr"/>
            <a:r>
              <a:rPr lang="el-GR" b="1" dirty="0">
                <a:effectLst/>
                <a:latin typeface="Georgia" panose="02040502050405020303" pitchFamily="18" charset="0"/>
              </a:rPr>
              <a:t>Στερεότυπα σε σχέση με τα επαγγέλματα</a:t>
            </a:r>
            <a:r>
              <a:rPr lang="el-GR" dirty="0">
                <a:effectLst/>
                <a:latin typeface="Georgia" panose="02040502050405020303" pitchFamily="18" charset="0"/>
              </a:rPr>
              <a:t>.</a:t>
            </a:r>
            <a:endParaRPr lang="el-GR" dirty="0"/>
          </a:p>
        </p:txBody>
      </p:sp>
      <p:sp>
        <p:nvSpPr>
          <p:cNvPr id="3" name="Θέση περιεχομένου 2">
            <a:extLst>
              <a:ext uri="{FF2B5EF4-FFF2-40B4-BE49-F238E27FC236}">
                <a16:creationId xmlns:a16="http://schemas.microsoft.com/office/drawing/2014/main" id="{1AD47781-B37E-4D39-BC83-8038F9347D8C}"/>
              </a:ext>
            </a:extLst>
          </p:cNvPr>
          <p:cNvSpPr>
            <a:spLocks noGrp="1"/>
          </p:cNvSpPr>
          <p:nvPr>
            <p:ph sz="half" idx="1"/>
          </p:nvPr>
        </p:nvSpPr>
        <p:spPr>
          <a:xfrm>
            <a:off x="234892" y="2103120"/>
            <a:ext cx="5586788" cy="4549350"/>
          </a:xfrm>
        </p:spPr>
        <p:txBody>
          <a:bodyPr>
            <a:normAutofit/>
          </a:bodyPr>
          <a:lstStyle/>
          <a:p>
            <a:r>
              <a:rPr lang="el-GR" sz="2400" dirty="0">
                <a:effectLst/>
                <a:latin typeface="Georgia" panose="02040502050405020303" pitchFamily="18" charset="0"/>
              </a:rPr>
              <a:t>Το παραδοσιακό </a:t>
            </a:r>
            <a:r>
              <a:rPr lang="el-GR" sz="2400" b="1" dirty="0">
                <a:solidFill>
                  <a:srgbClr val="00B0F0"/>
                </a:solidFill>
                <a:effectLst/>
                <a:latin typeface="Georgia" panose="02040502050405020303" pitchFamily="18" charset="0"/>
              </a:rPr>
              <a:t>κύρος</a:t>
            </a:r>
            <a:r>
              <a:rPr lang="el-GR" sz="2400" dirty="0">
                <a:effectLst/>
                <a:latin typeface="Georgia" panose="02040502050405020303" pitchFamily="18" charset="0"/>
              </a:rPr>
              <a:t> ορισμένων επαγγελμάτων διατηρείται </a:t>
            </a:r>
          </a:p>
          <a:p>
            <a:r>
              <a:rPr lang="el-GR" sz="2400" dirty="0">
                <a:effectLst/>
                <a:latin typeface="Georgia" panose="02040502050405020303" pitchFamily="18" charset="0"/>
              </a:rPr>
              <a:t>παρά τις συνεχείς εξελίξεις και αλλαγές στον εργασιακό χάρτη,</a:t>
            </a:r>
          </a:p>
          <a:p>
            <a:endParaRPr lang="el-GR" sz="2400" dirty="0">
              <a:latin typeface="Georgia" panose="02040502050405020303" pitchFamily="18" charset="0"/>
            </a:endParaRPr>
          </a:p>
          <a:p>
            <a:r>
              <a:rPr lang="el-GR" sz="2400" dirty="0">
                <a:effectLst/>
                <a:latin typeface="Georgia" panose="02040502050405020303" pitchFamily="18" charset="0"/>
              </a:rPr>
              <a:t>ΓΙΑΤΙ;</a:t>
            </a:r>
          </a:p>
          <a:p>
            <a:r>
              <a:rPr lang="el-GR" sz="2400" dirty="0">
                <a:effectLst/>
                <a:latin typeface="Georgia" panose="02040502050405020303" pitchFamily="18" charset="0"/>
              </a:rPr>
              <a:t> λόγω της </a:t>
            </a:r>
            <a:r>
              <a:rPr lang="el-GR" sz="2400" dirty="0">
                <a:solidFill>
                  <a:srgbClr val="00B0F0"/>
                </a:solidFill>
                <a:effectLst/>
                <a:latin typeface="Georgia" panose="02040502050405020303" pitchFamily="18" charset="0"/>
              </a:rPr>
              <a:t>στερεοτυπικής επανάληψης αξιολογικών χαρακτηρισμών </a:t>
            </a:r>
            <a:r>
              <a:rPr lang="el-GR" sz="2400" dirty="0">
                <a:effectLst/>
                <a:latin typeface="Georgia" panose="02040502050405020303" pitchFamily="18" charset="0"/>
              </a:rPr>
              <a:t>σε σχέση με τις διάφορες επαγγελματικές επιλογές.</a:t>
            </a:r>
            <a:endParaRPr lang="el-GR" sz="2400" dirty="0"/>
          </a:p>
        </p:txBody>
      </p:sp>
      <p:pic>
        <p:nvPicPr>
          <p:cNvPr id="5" name="Θέση περιεχομένου 4">
            <a:extLst>
              <a:ext uri="{FF2B5EF4-FFF2-40B4-BE49-F238E27FC236}">
                <a16:creationId xmlns:a16="http://schemas.microsoft.com/office/drawing/2014/main" id="{F303C0E1-A8FC-4C4E-8014-E5DB0DBD45C2}"/>
              </a:ext>
            </a:extLst>
          </p:cNvPr>
          <p:cNvPicPr>
            <a:picLocks noGrp="1" noChangeAspect="1"/>
          </p:cNvPicPr>
          <p:nvPr>
            <p:ph sz="half" idx="2"/>
          </p:nvPr>
        </p:nvPicPr>
        <p:blipFill>
          <a:blip r:embed="rId2"/>
          <a:stretch>
            <a:fillRect/>
          </a:stretch>
        </p:blipFill>
        <p:spPr>
          <a:xfrm>
            <a:off x="6331060" y="2305878"/>
            <a:ext cx="5874974" cy="3909528"/>
          </a:xfrm>
          <a:prstGeom prst="rect">
            <a:avLst/>
          </a:prstGeom>
        </p:spPr>
      </p:pic>
    </p:spTree>
    <p:extLst>
      <p:ext uri="{BB962C8B-B14F-4D97-AF65-F5344CB8AC3E}">
        <p14:creationId xmlns:p14="http://schemas.microsoft.com/office/powerpoint/2010/main" val="2040519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Σαπούνι">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61</TotalTime>
  <Words>676</Words>
  <Application>Microsoft Office PowerPoint</Application>
  <PresentationFormat>Ευρεία οθόνη</PresentationFormat>
  <Paragraphs>89</Paragraphs>
  <Slides>16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Century Gothic</vt:lpstr>
      <vt:lpstr>Garamond</vt:lpstr>
      <vt:lpstr>Georgia</vt:lpstr>
      <vt:lpstr>Times New Roman</vt:lpstr>
      <vt:lpstr>Σαπούνι</vt:lpstr>
      <vt:lpstr>Παρουσίαση του PowerPoint</vt:lpstr>
      <vt:lpstr> ΟΡΙΣΜΟΣ</vt:lpstr>
      <vt:lpstr>Ας διευρύνουμε τον ορισμό</vt:lpstr>
      <vt:lpstr>Παρουσίαση του PowerPoint</vt:lpstr>
      <vt:lpstr>Παρουσίαση του PowerPoint</vt:lpstr>
      <vt:lpstr>Παρουσίαση του PowerPoint</vt:lpstr>
      <vt:lpstr>ΕΙΔΗ ΣΤΕΡΕΟΤΥΠΩΝ</vt:lpstr>
      <vt:lpstr>Παρουσίαση του PowerPoint</vt:lpstr>
      <vt:lpstr>Στερεότυπα σε σχέση με τα επαγγέλματα.</vt:lpstr>
      <vt:lpstr>Αποτέλεσμα:</vt:lpstr>
      <vt:lpstr>Στερεότυπα σε σχέση με την ηλικία</vt:lpstr>
      <vt:lpstr>Τι στάση έχουμε</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Κέντρο Πληροφορικής ΔΙΑΣ</dc:creator>
  <cp:lastModifiedBy>ΕΛΕΝΗ ΠΑΤΗΝΙΩΤΑΚΗ</cp:lastModifiedBy>
  <cp:revision>15</cp:revision>
  <dcterms:created xsi:type="dcterms:W3CDTF">2021-03-06T17:03:04Z</dcterms:created>
  <dcterms:modified xsi:type="dcterms:W3CDTF">2024-03-13T16:33:54Z</dcterms:modified>
</cp:coreProperties>
</file>