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6" r:id="rId4"/>
    <p:sldId id="268" r:id="rId5"/>
    <p:sldId id="269" r:id="rId6"/>
    <p:sldId id="270" r:id="rId7"/>
    <p:sldId id="271" r:id="rId8"/>
    <p:sldId id="272" r:id="rId9"/>
    <p:sldId id="273"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82" y="6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l-GR" smtClean="0"/>
              <a:t>Στυλ κύριου τίτλου</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2241DFE6-1166-4CB0-A869-B6550DB3B937}" type="datetimeFigureOut">
              <a:rPr lang="el-GR" smtClean="0"/>
              <a:pPr/>
              <a:t>20/4/2024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3F9385-BEAD-40D9-B731-96C0701215AC}" type="slidenum">
              <a:rPr lang="el-GR" smtClean="0"/>
              <a:pPr/>
              <a:t>‹#›</a:t>
            </a:fld>
            <a:endParaRPr lang="el-G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241DFE6-1166-4CB0-A869-B6550DB3B937}" type="datetimeFigureOut">
              <a:rPr lang="el-GR" smtClean="0"/>
              <a:pPr/>
              <a:t>20/4/2024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3F9385-BEAD-40D9-B731-96C0701215A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241DFE6-1166-4CB0-A869-B6550DB3B937}" type="datetimeFigureOut">
              <a:rPr lang="el-GR" smtClean="0"/>
              <a:pPr/>
              <a:t>20/4/2024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3F9385-BEAD-40D9-B731-96C0701215A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241DFE6-1166-4CB0-A869-B6550DB3B937}" type="datetimeFigureOut">
              <a:rPr lang="el-GR" smtClean="0"/>
              <a:pPr/>
              <a:t>20/4/2024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3F9385-BEAD-40D9-B731-96C0701215A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241DFE6-1166-4CB0-A869-B6550DB3B937}" type="datetimeFigureOut">
              <a:rPr lang="el-GR" smtClean="0"/>
              <a:pPr/>
              <a:t>20/4/2024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3F9385-BEAD-40D9-B731-96C0701215AC}" type="slidenum">
              <a:rPr lang="el-GR" smtClean="0"/>
              <a:pPr/>
              <a:t>‹#›</a:t>
            </a:fld>
            <a:endParaRPr lang="el-G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4"/>
          <p:cNvSpPr>
            <a:spLocks noGrp="1"/>
          </p:cNvSpPr>
          <p:nvPr>
            <p:ph type="dt" sz="half" idx="10"/>
          </p:nvPr>
        </p:nvSpPr>
        <p:spPr/>
        <p:txBody>
          <a:bodyPr/>
          <a:lstStyle/>
          <a:p>
            <a:fld id="{2241DFE6-1166-4CB0-A869-B6550DB3B937}" type="datetimeFigureOut">
              <a:rPr lang="el-GR" smtClean="0"/>
              <a:pPr/>
              <a:t>20/4/2024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93F9385-BEAD-40D9-B731-96C0701215A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2241DFE6-1166-4CB0-A869-B6550DB3B937}" type="datetimeFigureOut">
              <a:rPr lang="el-GR" smtClean="0"/>
              <a:pPr/>
              <a:t>20/4/2024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93F9385-BEAD-40D9-B731-96C0701215AC}" type="slidenum">
              <a:rPr lang="el-GR" smtClean="0"/>
              <a:pPr/>
              <a:t>‹#›</a:t>
            </a:fld>
            <a:endParaRPr lang="el-G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241DFE6-1166-4CB0-A869-B6550DB3B937}" type="datetimeFigureOut">
              <a:rPr lang="el-GR" smtClean="0"/>
              <a:pPr/>
              <a:t>20/4/2024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93F9385-BEAD-40D9-B731-96C0701215A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1DFE6-1166-4CB0-A869-B6550DB3B937}" type="datetimeFigureOut">
              <a:rPr lang="el-GR" smtClean="0"/>
              <a:pPr/>
              <a:t>20/4/2024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93F9385-BEAD-40D9-B731-96C0701215A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l-GR" smtClean="0"/>
              <a:t>Στυλ κύριου τίτλου</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241DFE6-1166-4CB0-A869-B6550DB3B937}" type="datetimeFigureOut">
              <a:rPr lang="el-GR" smtClean="0"/>
              <a:pPr/>
              <a:t>20/4/2024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93F9385-BEAD-40D9-B731-96C0701215AC}" type="slidenum">
              <a:rPr lang="el-GR" smtClean="0"/>
              <a:pPr/>
              <a:t>‹#›</a:t>
            </a:fld>
            <a:endParaRPr lang="el-G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l-GR" smtClean="0"/>
              <a:t>Στυλ κύριου τίτλου</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241DFE6-1166-4CB0-A869-B6550DB3B937}" type="datetimeFigureOut">
              <a:rPr lang="el-GR" smtClean="0"/>
              <a:pPr/>
              <a:t>20/4/2024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93F9385-BEAD-40D9-B731-96C0701215A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241DFE6-1166-4CB0-A869-B6550DB3B937}" type="datetimeFigureOut">
              <a:rPr lang="el-GR" smtClean="0"/>
              <a:pPr/>
              <a:t>20/4/2024</a:t>
            </a:fld>
            <a:endParaRPr lang="el-G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l-G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A93F9385-BEAD-40D9-B731-96C0701215AC}" type="slidenum">
              <a:rPr lang="el-GR" smtClean="0"/>
              <a:pPr/>
              <a:t>‹#›</a:t>
            </a:fld>
            <a:endParaRPr lang="el-G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755576" y="2420888"/>
            <a:ext cx="7543800" cy="1524000"/>
          </a:xfrm>
        </p:spPr>
        <p:txBody>
          <a:bodyPr/>
          <a:lstStyle/>
          <a:p>
            <a:r>
              <a:rPr lang="el-GR" sz="4800" dirty="0" smtClean="0">
                <a:latin typeface="Bahnschrift SemiBold Condensed" pitchFamily="34" charset="0"/>
              </a:rPr>
              <a:t>ΟΙ ΔΙΑΤΑΡΑΧΕΣ ΤΩΝ ΑΘΛΗΤΩΝ</a:t>
            </a:r>
            <a:endParaRPr lang="el-GR" sz="4800" dirty="0">
              <a:latin typeface="Bahnschrift SemiBold Condensed" pitchFamily="34" charset="0"/>
            </a:endParaRPr>
          </a:p>
        </p:txBody>
      </p:sp>
      <p:sp>
        <p:nvSpPr>
          <p:cNvPr id="5" name="Υπότιτλος 4"/>
          <p:cNvSpPr>
            <a:spLocks noGrp="1"/>
          </p:cNvSpPr>
          <p:nvPr>
            <p:ph type="subTitle" idx="1"/>
          </p:nvPr>
        </p:nvSpPr>
        <p:spPr>
          <a:xfrm>
            <a:off x="762000" y="4509120"/>
            <a:ext cx="6858000" cy="1205880"/>
          </a:xfrm>
        </p:spPr>
        <p:txBody>
          <a:bodyPr>
            <a:normAutofit fontScale="92500" lnSpcReduction="10000"/>
          </a:bodyPr>
          <a:lstStyle/>
          <a:p>
            <a:pPr algn="ctr"/>
            <a:r>
              <a:rPr lang="el-GR" dirty="0" smtClean="0">
                <a:latin typeface="Bahnschrift SemiBold Condensed" pitchFamily="34" charset="0"/>
              </a:rPr>
              <a:t>Δήμητρα  Καμπίτση, Α΄ 1</a:t>
            </a:r>
          </a:p>
          <a:p>
            <a:pPr algn="ctr"/>
            <a:r>
              <a:rPr lang="el-GR" dirty="0" smtClean="0">
                <a:latin typeface="Bahnschrift SemiBold Condensed" pitchFamily="34" charset="0"/>
              </a:rPr>
              <a:t>Γενικό Λύκειο Σούδας</a:t>
            </a:r>
          </a:p>
          <a:p>
            <a:pPr algn="r"/>
            <a:r>
              <a:rPr lang="el-GR" sz="1600" i="1" dirty="0" smtClean="0">
                <a:latin typeface="Bahnschrift SemiBold Condensed" pitchFamily="34" charset="0"/>
              </a:rPr>
              <a:t>Σχολικό έτος: 2023-2024</a:t>
            </a:r>
          </a:p>
          <a:p>
            <a:endParaRPr lang="el-GR" dirty="0" smtClean="0">
              <a:latin typeface="Bahnschrift SemiBold Condensed" pitchFamily="34" charset="0"/>
            </a:endParaRPr>
          </a:p>
          <a:p>
            <a:endParaRPr lang="el-GR" dirty="0"/>
          </a:p>
        </p:txBody>
      </p:sp>
    </p:spTree>
    <p:extLst>
      <p:ext uri="{BB962C8B-B14F-4D97-AF65-F5344CB8AC3E}">
        <p14:creationId xmlns:p14="http://schemas.microsoft.com/office/powerpoint/2010/main" xmlns="" val="1919555224"/>
      </p:ext>
    </p:extLst>
  </p:cSld>
  <p:clrMapOvr>
    <a:masterClrMapping/>
  </p:clrMapOvr>
  <mc:AlternateContent xmlns:mc="http://schemas.openxmlformats.org/markup-compatibility/2006">
    <mc:Choice xmlns:p14="http://schemas.microsoft.com/office/powerpoint/2010/main" xmlns="" Requires="p14">
      <p:transition spd="slow" p14:dur="4000" advTm="4113">
        <p14:vortex dir="r"/>
      </p:transition>
    </mc:Choice>
    <mc:Fallback>
      <p:transition spd="slow" advTm="4113">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3068960"/>
            <a:ext cx="7543800" cy="875928"/>
          </a:xfrm>
        </p:spPr>
        <p:txBody>
          <a:bodyPr/>
          <a:lstStyle/>
          <a:p>
            <a:pPr algn="ctr"/>
            <a:r>
              <a:rPr lang="el-GR" sz="3200" b="1" dirty="0" smtClean="0">
                <a:latin typeface="+mn-lt"/>
              </a:rPr>
              <a:t>Ευχαριστώ πολύ για την προσοχή σας!</a:t>
            </a:r>
            <a:endParaRPr lang="el-GR" sz="3200" b="1" dirty="0">
              <a:latin typeface="+mn-lt"/>
            </a:endParaRPr>
          </a:p>
        </p:txBody>
      </p:sp>
    </p:spTree>
    <p:extLst>
      <p:ext uri="{BB962C8B-B14F-4D97-AF65-F5344CB8AC3E}">
        <p14:creationId xmlns:p14="http://schemas.microsoft.com/office/powerpoint/2010/main" xmlns="" val="332051074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4725144"/>
            <a:ext cx="6781800" cy="952128"/>
          </a:xfrm>
        </p:spPr>
        <p:txBody>
          <a:bodyPr>
            <a:normAutofit/>
          </a:bodyPr>
          <a:lstStyle/>
          <a:p>
            <a:pPr algn="ctr"/>
            <a:r>
              <a:rPr lang="el-GR" sz="1400" b="1" i="1" dirty="0">
                <a:solidFill>
                  <a:srgbClr val="303030"/>
                </a:solidFill>
                <a:latin typeface="+mn-lt"/>
                <a:ea typeface="+mn-ea"/>
                <a:cs typeface="+mn-cs"/>
              </a:rPr>
              <a:t>Ένας αθλητής, κατά την διάρκεια της αθλητικής του πορείας μπορεί να αναπτύξει κάποιες </a:t>
            </a:r>
            <a:r>
              <a:rPr lang="el-GR" sz="1400" b="1" i="1" dirty="0" smtClean="0">
                <a:solidFill>
                  <a:srgbClr val="303030"/>
                </a:solidFill>
                <a:latin typeface="+mn-lt"/>
                <a:ea typeface="+mn-ea"/>
                <a:cs typeface="+mn-cs"/>
              </a:rPr>
              <a:t>διαταραχές</a:t>
            </a:r>
            <a:endParaRPr lang="el-GR" sz="1400" b="1" i="1" dirty="0">
              <a:latin typeface="+mn-lt"/>
            </a:endParaRPr>
          </a:p>
        </p:txBody>
      </p:sp>
      <p:sp>
        <p:nvSpPr>
          <p:cNvPr id="3" name="Θέση περιεχομένου 2"/>
          <p:cNvSpPr>
            <a:spLocks noGrp="1"/>
          </p:cNvSpPr>
          <p:nvPr>
            <p:ph idx="1"/>
          </p:nvPr>
        </p:nvSpPr>
        <p:spPr/>
        <p:txBody>
          <a:bodyPr/>
          <a:lstStyle/>
          <a:p>
            <a:pPr algn="just"/>
            <a:r>
              <a:rPr lang="el-GR" b="1" dirty="0" smtClean="0"/>
              <a:t>Το σύνδρομο της </a:t>
            </a:r>
            <a:r>
              <a:rPr lang="el-GR" b="1" dirty="0" smtClean="0"/>
              <a:t>υπερπροπόνησης</a:t>
            </a:r>
          </a:p>
          <a:p>
            <a:pPr algn="just">
              <a:buNone/>
            </a:pPr>
            <a:endParaRPr lang="el-GR" b="1" dirty="0" smtClean="0"/>
          </a:p>
          <a:p>
            <a:pPr algn="just"/>
            <a:r>
              <a:rPr lang="el-GR" b="1" dirty="0" smtClean="0"/>
              <a:t>Οι </a:t>
            </a:r>
            <a:r>
              <a:rPr lang="el-GR" b="1" dirty="0"/>
              <a:t>διατροφικές </a:t>
            </a:r>
            <a:r>
              <a:rPr lang="el-GR" b="1" dirty="0" smtClean="0"/>
              <a:t>διαταραχές στους αθλητές</a:t>
            </a:r>
            <a:endParaRPr lang="el-GR" b="1" dirty="0" smtClean="0"/>
          </a:p>
          <a:p>
            <a:pPr>
              <a:buNone/>
            </a:pPr>
            <a:endParaRPr lang="el-GR" dirty="0"/>
          </a:p>
        </p:txBody>
      </p:sp>
    </p:spTree>
    <p:custDataLst>
      <p:tags r:id="rId1"/>
    </p:custDataLst>
    <p:extLst>
      <p:ext uri="{BB962C8B-B14F-4D97-AF65-F5344CB8AC3E}">
        <p14:creationId xmlns:p14="http://schemas.microsoft.com/office/powerpoint/2010/main" xmlns="" val="2372234941"/>
      </p:ext>
    </p:extLst>
  </p:cSld>
  <p:clrMapOvr>
    <a:masterClrMapping/>
  </p:clrMapOvr>
  <mc:AlternateContent xmlns:mc="http://schemas.openxmlformats.org/markup-compatibility/2006">
    <mc:Choice xmlns:p14="http://schemas.microsoft.com/office/powerpoint/2010/main" xmlns="" Requires="p14">
      <p:transition spd="slow" p14:dur="1600" advTm="9139">
        <p:blinds dir="vert"/>
      </p:transition>
    </mc:Choice>
    <mc:Fallback>
      <p:transition spd="slow" advTm="9139">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κειμένου"/>
          <p:cNvSpPr>
            <a:spLocks noGrp="1"/>
          </p:cNvSpPr>
          <p:nvPr>
            <p:ph type="body" idx="1"/>
          </p:nvPr>
        </p:nvSpPr>
        <p:spPr/>
        <p:txBody>
          <a:bodyPr/>
          <a:lstStyle/>
          <a:p>
            <a:r>
              <a:rPr lang="el-GR" sz="2000" dirty="0" smtClean="0"/>
              <a:t>Υπερπροπόνηση: Ορισμός</a:t>
            </a:r>
            <a:endParaRPr lang="el-GR" sz="2000" dirty="0"/>
          </a:p>
        </p:txBody>
      </p:sp>
      <p:sp>
        <p:nvSpPr>
          <p:cNvPr id="7" name="6 - Θέση περιεχομένου"/>
          <p:cNvSpPr>
            <a:spLocks noGrp="1"/>
          </p:cNvSpPr>
          <p:nvPr>
            <p:ph sz="half" idx="2"/>
          </p:nvPr>
        </p:nvSpPr>
        <p:spPr>
          <a:xfrm>
            <a:off x="758952" y="1329264"/>
            <a:ext cx="3657600" cy="4187968"/>
          </a:xfrm>
        </p:spPr>
        <p:txBody>
          <a:bodyPr>
            <a:normAutofit/>
          </a:bodyPr>
          <a:lstStyle/>
          <a:p>
            <a:pPr marL="0" indent="0" algn="just">
              <a:buNone/>
            </a:pPr>
            <a:r>
              <a:rPr lang="el-GR" sz="1400" dirty="0" smtClean="0"/>
              <a:t>Παρόλο που η συστηματική άθληση συνδέεται με πολλαπλά οφέλη για τη συνολική υγεία του οργανισμού, κάποιες φορές, λόγω απαιτητικών αγωνιστικών στόχων ή εξαιτίας κάποιων εξωτερικών παραγόντων το σώμα οδηγείται σε </a:t>
            </a:r>
            <a:r>
              <a:rPr lang="el-GR" sz="1400" b="1" u="sng" dirty="0" smtClean="0"/>
              <a:t>εξάντληση</a:t>
            </a:r>
            <a:r>
              <a:rPr lang="el-GR" sz="1400" dirty="0" smtClean="0"/>
              <a:t>.</a:t>
            </a:r>
          </a:p>
          <a:p>
            <a:pPr marL="0" indent="0" algn="just">
              <a:buNone/>
            </a:pPr>
            <a:endParaRPr lang="el-GR" sz="1400" dirty="0" smtClean="0"/>
          </a:p>
          <a:p>
            <a:pPr marL="0" indent="0" algn="just">
              <a:buNone/>
            </a:pPr>
            <a:r>
              <a:rPr lang="el-GR" sz="1400" dirty="0" smtClean="0"/>
              <a:t>Η υπερπροπόνηση των αθλητών απασχολεί τόσο εκείνους που ασχολούνται με τον πρωταθλητισμό αλλά και εκείνους που γυμνάζονται και προπονούνται ερασιτεχνικά. Ο Παγκόσμιος Οργανισμός Υγείας ορίζει την υπερπροπόνηση ως «</a:t>
            </a:r>
            <a:r>
              <a:rPr lang="el-GR" sz="1400" b="1" i="1" dirty="0" smtClean="0"/>
              <a:t>μία κατάσταση υπερβολικής προπόνησης που οδηγεί σε παρατεταμένη κούραση και χαμηλές αθλητικές επιδόσεις</a:t>
            </a:r>
            <a:r>
              <a:rPr lang="el-GR" sz="1400" dirty="0" smtClean="0"/>
              <a:t>».</a:t>
            </a:r>
            <a:endParaRPr lang="el-GR" sz="1400" dirty="0"/>
          </a:p>
        </p:txBody>
      </p:sp>
      <p:sp>
        <p:nvSpPr>
          <p:cNvPr id="8" name="7 - Θέση κειμένου"/>
          <p:cNvSpPr>
            <a:spLocks noGrp="1"/>
          </p:cNvSpPr>
          <p:nvPr>
            <p:ph type="body" sz="quarter" idx="3"/>
          </p:nvPr>
        </p:nvSpPr>
        <p:spPr/>
        <p:txBody>
          <a:bodyPr/>
          <a:lstStyle/>
          <a:p>
            <a:endParaRPr lang="el-GR" sz="2000" dirty="0" smtClean="0"/>
          </a:p>
          <a:p>
            <a:endParaRPr lang="el-GR" sz="2000" dirty="0" smtClean="0"/>
          </a:p>
          <a:p>
            <a:endParaRPr lang="el-GR" sz="2000" dirty="0" smtClean="0"/>
          </a:p>
          <a:p>
            <a:r>
              <a:rPr lang="el-GR" sz="2000" dirty="0" smtClean="0"/>
              <a:t>Υπερπροπόνηση: Μορφές</a:t>
            </a:r>
            <a:endParaRPr lang="el-GR" sz="2000" dirty="0"/>
          </a:p>
        </p:txBody>
      </p:sp>
      <p:sp>
        <p:nvSpPr>
          <p:cNvPr id="9" name="8 - Θέση περιεχομένου"/>
          <p:cNvSpPr>
            <a:spLocks noGrp="1"/>
          </p:cNvSpPr>
          <p:nvPr>
            <p:ph sz="quarter" idx="4"/>
          </p:nvPr>
        </p:nvSpPr>
        <p:spPr>
          <a:xfrm>
            <a:off x="4645152" y="1329264"/>
            <a:ext cx="3657600" cy="4115960"/>
          </a:xfrm>
        </p:spPr>
        <p:txBody>
          <a:bodyPr>
            <a:normAutofit lnSpcReduction="10000"/>
          </a:bodyPr>
          <a:lstStyle/>
          <a:p>
            <a:pPr marL="0" indent="0" algn="just">
              <a:buNone/>
            </a:pPr>
            <a:r>
              <a:rPr lang="el-GR" sz="1400" dirty="0" smtClean="0"/>
              <a:t>Η υπερπροπόνηση ενδέχεται να είναι συμπαθητικού ή παρασυμπαθητικού τύπου, ανάλογα με τον κλάδο του νευρικού συστήματος ο οποίος έχει οδηγηθεί σε κόπωση.</a:t>
            </a:r>
          </a:p>
          <a:p>
            <a:pPr marL="0" indent="0" algn="just">
              <a:buNone/>
            </a:pPr>
            <a:r>
              <a:rPr lang="el-GR" sz="1400" dirty="0" smtClean="0"/>
              <a:t> </a:t>
            </a:r>
          </a:p>
          <a:p>
            <a:pPr marL="0" indent="0" algn="just"/>
            <a:r>
              <a:rPr lang="el-GR" sz="1400" dirty="0" smtClean="0"/>
              <a:t>Ο </a:t>
            </a:r>
            <a:r>
              <a:rPr lang="el-GR" sz="1400" b="1" dirty="0" smtClean="0"/>
              <a:t>συμπαθητικός τύπος </a:t>
            </a:r>
            <a:r>
              <a:rPr lang="el-GR" sz="1400" dirty="0" smtClean="0"/>
              <a:t>είναι, συνήθως, αποτέλεσμα υψηλής έντασης.</a:t>
            </a:r>
          </a:p>
          <a:p>
            <a:pPr marL="0" indent="0" algn="just"/>
            <a:r>
              <a:rPr lang="el-GR" sz="1400" dirty="0" smtClean="0"/>
              <a:t>Ο </a:t>
            </a:r>
            <a:r>
              <a:rPr lang="el-GR" sz="1400" b="1" dirty="0" smtClean="0"/>
              <a:t>παρασυμπαθητικός τύπος </a:t>
            </a:r>
            <a:r>
              <a:rPr lang="el-GR" sz="1400" dirty="0" smtClean="0"/>
              <a:t>σχετίζεται με τον αυξημένο αριθμό προπονήσεων. Ωστόσο, ο αυξημένος αριθμός προπονήσεων είναι κάτι σχετικό αφού συνδέεται και με άλλους παράγοντες (φύλο, ηλικία, προπονητική κατάσταση κ.α.). </a:t>
            </a:r>
          </a:p>
          <a:p>
            <a:pPr marL="0" indent="0" algn="just"/>
            <a:endParaRPr lang="el-GR" sz="1400" dirty="0" smtClean="0"/>
          </a:p>
          <a:p>
            <a:pPr marL="0" indent="0" algn="just">
              <a:buNone/>
            </a:pPr>
            <a:r>
              <a:rPr lang="el-GR" sz="1400" dirty="0" smtClean="0"/>
              <a:t>Ερευνητές πιστεύουν ότι ο κάθε τύπος υπερπροπόνησης εκδηλώνεται με διαφορετικά συμπτώματα, άποψη που δεν έχει εξακριβωθεί πλήρως.  </a:t>
            </a:r>
          </a:p>
          <a:p>
            <a:pPr>
              <a:buNone/>
            </a:pPr>
            <a:endParaRPr lang="el-GR" sz="1400" dirty="0"/>
          </a:p>
        </p:txBody>
      </p:sp>
    </p:spTree>
    <p:custDataLst>
      <p:tags r:id="rId1"/>
    </p:custDataLst>
    <p:extLst>
      <p:ext uri="{BB962C8B-B14F-4D97-AF65-F5344CB8AC3E}">
        <p14:creationId xmlns:p14="http://schemas.microsoft.com/office/powerpoint/2010/main" xmlns="" val="2372234941"/>
      </p:ext>
    </p:extLst>
  </p:cSld>
  <p:clrMapOvr>
    <a:masterClrMapping/>
  </p:clrMapOvr>
  <mc:AlternateContent xmlns:mc="http://schemas.openxmlformats.org/markup-compatibility/2006">
    <mc:Choice xmlns:p14="http://schemas.microsoft.com/office/powerpoint/2010/main" xmlns="" Requires="p14">
      <p:transition spd="slow" p14:dur="1600" advTm="9139">
        <p:blinds dir="vert"/>
      </p:transition>
    </mc:Choice>
    <mc:Fallback>
      <p:transition spd="slow" advTm="9139">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κειμένου"/>
          <p:cNvSpPr>
            <a:spLocks noGrp="1"/>
          </p:cNvSpPr>
          <p:nvPr>
            <p:ph type="body" idx="4294967295"/>
          </p:nvPr>
        </p:nvSpPr>
        <p:spPr>
          <a:xfrm>
            <a:off x="251520" y="620688"/>
            <a:ext cx="8064896" cy="639763"/>
          </a:xfrm>
        </p:spPr>
        <p:txBody>
          <a:bodyPr>
            <a:normAutofit/>
          </a:bodyPr>
          <a:lstStyle/>
          <a:p>
            <a:pPr algn="ctr">
              <a:buNone/>
            </a:pPr>
            <a:r>
              <a:rPr lang="el-GR" sz="2000" b="1" dirty="0" smtClean="0"/>
              <a:t>Πώς προκαλείται η υπερπροπόνηση</a:t>
            </a:r>
            <a:endParaRPr lang="el-GR" sz="2000" b="1" dirty="0"/>
          </a:p>
        </p:txBody>
      </p:sp>
      <p:sp>
        <p:nvSpPr>
          <p:cNvPr id="7" name="6 - Θέση περιεχομένου"/>
          <p:cNvSpPr>
            <a:spLocks noGrp="1"/>
          </p:cNvSpPr>
          <p:nvPr>
            <p:ph sz="half" idx="4294967295"/>
          </p:nvPr>
        </p:nvSpPr>
        <p:spPr>
          <a:xfrm>
            <a:off x="395536" y="1196752"/>
            <a:ext cx="8100392" cy="4187825"/>
          </a:xfrm>
        </p:spPr>
        <p:txBody>
          <a:bodyPr>
            <a:normAutofit/>
          </a:bodyPr>
          <a:lstStyle/>
          <a:p>
            <a:pPr marL="0" indent="0" algn="just">
              <a:buNone/>
            </a:pPr>
            <a:r>
              <a:rPr lang="el-GR" sz="1400" dirty="0" smtClean="0"/>
              <a:t>Η υπερπροπόνηση, στην ιατρική ορολογία, έχει χρησιμοποιηθεί με τις έννοιες της </a:t>
            </a:r>
            <a:r>
              <a:rPr lang="el-GR" sz="1400" b="1" dirty="0" smtClean="0"/>
              <a:t>υπερφόρτωσης (</a:t>
            </a:r>
            <a:r>
              <a:rPr lang="en-US" sz="1400" b="1" dirty="0" smtClean="0"/>
              <a:t>overloading</a:t>
            </a:r>
            <a:r>
              <a:rPr lang="el-GR" sz="1400" b="1" dirty="0" smtClean="0"/>
              <a:t>)</a:t>
            </a:r>
            <a:r>
              <a:rPr lang="en-US" sz="1400" dirty="0" smtClean="0"/>
              <a:t>, </a:t>
            </a:r>
            <a:r>
              <a:rPr lang="el-GR" sz="1400" dirty="0" smtClean="0"/>
              <a:t>της </a:t>
            </a:r>
            <a:r>
              <a:rPr lang="el-GR" sz="1400" b="1" dirty="0" smtClean="0"/>
              <a:t>υπερπροσπάθειας (</a:t>
            </a:r>
            <a:r>
              <a:rPr lang="en-US" sz="1400" b="1" dirty="0" smtClean="0"/>
              <a:t>overreaching</a:t>
            </a:r>
            <a:r>
              <a:rPr lang="el-GR" sz="1400" b="1" dirty="0" smtClean="0"/>
              <a:t>)</a:t>
            </a:r>
            <a:r>
              <a:rPr lang="en-US" sz="1400" b="1" dirty="0" smtClean="0"/>
              <a:t> </a:t>
            </a:r>
            <a:r>
              <a:rPr lang="el-GR" sz="1400" dirty="0" smtClean="0"/>
              <a:t>και του </a:t>
            </a:r>
            <a:r>
              <a:rPr lang="el-GR" sz="1400" b="1" dirty="0" smtClean="0"/>
              <a:t>συνδρόμου υπερπροπόνησης </a:t>
            </a:r>
            <a:r>
              <a:rPr lang="en-US" sz="1400" b="1" dirty="0" smtClean="0"/>
              <a:t>(overtraining)</a:t>
            </a:r>
            <a:r>
              <a:rPr lang="el-GR" sz="1400" dirty="0" smtClean="0"/>
              <a:t>.</a:t>
            </a:r>
          </a:p>
          <a:p>
            <a:pPr marL="0" indent="0" algn="just">
              <a:buNone/>
            </a:pPr>
            <a:r>
              <a:rPr lang="el-GR" sz="1400" dirty="0" smtClean="0"/>
              <a:t>Όταν μετά από μέρες σκληρής προπόνησης παρουσιάζεται μια σύντομη κόπωση, τότε πρόκειται για υπερφόρτωση, που θεωρείται φυσιολογικό. Τη διαδικασία αυτή την ακολουθεί η υπεραναπλήρωση όπου υπάρχει βελτίωση της αθλητικής απόδοσης, αφού το σώμα προετοιμάζεται για την επόμενη προπόνηση. Με υγιεινή και σωστή διατροφή και με ανάπαυση μεταξύ των προπονήσεων το σώμα προλαβαίνει να αναπληρώσει ό,τι χρειάζεται, χωρίς να φθάσει ο οργανισμός στα άκρα.</a:t>
            </a:r>
          </a:p>
          <a:p>
            <a:pPr marL="0" indent="0" algn="just">
              <a:buNone/>
            </a:pPr>
            <a:endParaRPr lang="el-GR" sz="1400" dirty="0" smtClean="0"/>
          </a:p>
          <a:p>
            <a:pPr marL="0" indent="0" algn="just">
              <a:buNone/>
            </a:pPr>
            <a:r>
              <a:rPr lang="el-GR" sz="1400" dirty="0" smtClean="0"/>
              <a:t>Όταν ο αθλητής δεν προλαβαίνει να προσαρμοσθεί πριν από το επόμενο </a:t>
            </a:r>
            <a:r>
              <a:rPr lang="el-GR" sz="1400" b="1" dirty="0" smtClean="0"/>
              <a:t>ερέθισμα</a:t>
            </a:r>
            <a:r>
              <a:rPr lang="el-GR" sz="1400" dirty="0" smtClean="0"/>
              <a:t> </a:t>
            </a:r>
            <a:r>
              <a:rPr lang="el-GR" sz="1400" b="1" dirty="0" smtClean="0"/>
              <a:t>(επαρκής ξεκούραση, ύπαρξη στρες, απουσία σωστής διατροφής</a:t>
            </a:r>
            <a:r>
              <a:rPr lang="el-GR" sz="1400" dirty="0" smtClean="0"/>
              <a:t>), τότε το σώμα δεν προλαβαίνει να ολοκληρώσει τη διαδικασία της υπεραναπλήρωσης και οδηγείται σε </a:t>
            </a:r>
            <a:r>
              <a:rPr lang="el-GR" sz="1400" b="1" dirty="0" smtClean="0"/>
              <a:t>υπερπροσπάθεια</a:t>
            </a:r>
            <a:r>
              <a:rPr lang="el-GR" sz="1400" dirty="0" smtClean="0"/>
              <a:t>. Σε αυτό το στάδιο, η κόπωση είναι απρόβλεπτα μεγάλη και </a:t>
            </a:r>
            <a:r>
              <a:rPr lang="el-GR" sz="1400" b="1" dirty="0" smtClean="0"/>
              <a:t>η απόδοση μειώνεται αισθητά</a:t>
            </a:r>
            <a:r>
              <a:rPr lang="el-GR" sz="1400" dirty="0" smtClean="0"/>
              <a:t>. Εάν η διάρκεια και η ένταση της προπόνησης δεν μειωθούν, τότε η υπερπροσπάθεια οδηγεί σε </a:t>
            </a:r>
            <a:r>
              <a:rPr lang="el-GR" sz="1400" b="1" dirty="0" smtClean="0"/>
              <a:t>υπερπροπόνηση</a:t>
            </a:r>
            <a:r>
              <a:rPr lang="el-GR" sz="1400" dirty="0" smtClean="0"/>
              <a:t> και στο </a:t>
            </a:r>
            <a:r>
              <a:rPr lang="el-GR" sz="1400" b="1" dirty="0" smtClean="0"/>
              <a:t>σύνδρομο της υπερπροπόνησης</a:t>
            </a:r>
            <a:r>
              <a:rPr lang="el-GR" sz="1400" dirty="0" smtClean="0"/>
              <a:t>, εξαιτίας της διαταραχής του κύκλου προπόνησης-αποκατάστασης.</a:t>
            </a:r>
          </a:p>
          <a:p>
            <a:pPr marL="0" indent="0" algn="just">
              <a:buNone/>
            </a:pPr>
            <a:endParaRPr lang="el-GR" sz="1400" dirty="0" smtClean="0"/>
          </a:p>
          <a:p>
            <a:pPr marL="0" indent="0" algn="just">
              <a:buNone/>
            </a:pPr>
            <a:r>
              <a:rPr lang="el-GR" sz="1400" dirty="0" smtClean="0"/>
              <a:t>Εάν η </a:t>
            </a:r>
            <a:r>
              <a:rPr lang="el-GR" sz="1400" b="1" dirty="0" smtClean="0"/>
              <a:t>οξεία υπερπροπόνηση </a:t>
            </a:r>
            <a:r>
              <a:rPr lang="el-GR" sz="1400" dirty="0" smtClean="0"/>
              <a:t>δεν διαγνωστεί εγκαίρως, τότε η κατάσταση μετατρέπεται σε </a:t>
            </a:r>
            <a:r>
              <a:rPr lang="el-GR" sz="1400" b="1" dirty="0" smtClean="0"/>
              <a:t>χρόνια παθολογική διαταραχή, το λεγόμενο σύνδρομο υπερπροπόνησης</a:t>
            </a:r>
            <a:r>
              <a:rPr lang="el-GR" sz="1400" dirty="0" smtClean="0"/>
              <a:t>.</a:t>
            </a:r>
            <a:endParaRPr lang="el-GR" sz="1400" dirty="0"/>
          </a:p>
        </p:txBody>
      </p:sp>
    </p:spTree>
    <p:custDataLst>
      <p:tags r:id="rId1"/>
    </p:custDataLst>
    <p:extLst>
      <p:ext uri="{BB962C8B-B14F-4D97-AF65-F5344CB8AC3E}">
        <p14:creationId xmlns:p14="http://schemas.microsoft.com/office/powerpoint/2010/main" xmlns="" val="2372234941"/>
      </p:ext>
    </p:extLst>
  </p:cSld>
  <p:clrMapOvr>
    <a:masterClrMapping/>
  </p:clrMapOvr>
  <mc:AlternateContent xmlns:mc="http://schemas.openxmlformats.org/markup-compatibility/2006">
    <mc:Choice xmlns:p14="http://schemas.microsoft.com/office/powerpoint/2010/main" xmlns="" Requires="p14">
      <p:transition spd="slow" p14:dur="1600" advTm="9139">
        <p:blinds dir="vert"/>
      </p:transition>
    </mc:Choice>
    <mc:Fallback>
      <p:transition spd="slow" advTm="9139">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κειμένου"/>
          <p:cNvSpPr>
            <a:spLocks noGrp="1"/>
          </p:cNvSpPr>
          <p:nvPr>
            <p:ph type="body" idx="1"/>
          </p:nvPr>
        </p:nvSpPr>
        <p:spPr>
          <a:xfrm>
            <a:off x="758952" y="609600"/>
            <a:ext cx="7557464" cy="639762"/>
          </a:xfrm>
        </p:spPr>
        <p:txBody>
          <a:bodyPr>
            <a:normAutofit/>
          </a:bodyPr>
          <a:lstStyle/>
          <a:p>
            <a:pPr algn="ctr">
              <a:buNone/>
            </a:pPr>
            <a:r>
              <a:rPr lang="el-GR" sz="2000" b="1" dirty="0" smtClean="0">
                <a:latin typeface="+mn-lt"/>
              </a:rPr>
              <a:t>Συμπτώματα υπερπροπόνησης</a:t>
            </a:r>
            <a:endParaRPr lang="el-GR" sz="2000" b="1" dirty="0">
              <a:latin typeface="+mn-lt"/>
            </a:endParaRPr>
          </a:p>
        </p:txBody>
      </p:sp>
      <p:sp>
        <p:nvSpPr>
          <p:cNvPr id="7" name="6 - Θέση περιεχομένου"/>
          <p:cNvSpPr>
            <a:spLocks noGrp="1"/>
          </p:cNvSpPr>
          <p:nvPr>
            <p:ph sz="half" idx="2"/>
          </p:nvPr>
        </p:nvSpPr>
        <p:spPr>
          <a:xfrm>
            <a:off x="758952" y="1329264"/>
            <a:ext cx="3657600" cy="3971944"/>
          </a:xfrm>
        </p:spPr>
        <p:txBody>
          <a:bodyPr>
            <a:normAutofit fontScale="85000" lnSpcReduction="20000"/>
          </a:bodyPr>
          <a:lstStyle/>
          <a:p>
            <a:pPr marL="0" indent="0" algn="just">
              <a:lnSpc>
                <a:spcPct val="170000"/>
              </a:lnSpc>
              <a:buFont typeface="Wingdings" pitchFamily="2" charset="2"/>
              <a:buChar char="v"/>
            </a:pPr>
            <a:r>
              <a:rPr lang="el-GR" sz="1400" dirty="0" smtClean="0"/>
              <a:t>Μείωση της αθλητικής απόδοσης</a:t>
            </a:r>
          </a:p>
          <a:p>
            <a:pPr marL="0" indent="0" algn="just">
              <a:lnSpc>
                <a:spcPct val="170000"/>
              </a:lnSpc>
              <a:buFont typeface="Wingdings" pitchFamily="2" charset="2"/>
              <a:buChar char="v"/>
            </a:pPr>
            <a:r>
              <a:rPr lang="el-GR" sz="1400" dirty="0" smtClean="0"/>
              <a:t>Αύξηση του χρόνου αποκατάστασης  μετά από άσκηση (η καρδιακή συχνότητα παραμένει  άνω των 100 οφ/λεπτό για 10 λεπτά</a:t>
            </a:r>
          </a:p>
          <a:p>
            <a:pPr marL="0" indent="0" algn="just">
              <a:lnSpc>
                <a:spcPct val="170000"/>
              </a:lnSpc>
              <a:buFont typeface="Wingdings" pitchFamily="2" charset="2"/>
              <a:buChar char="v"/>
            </a:pPr>
            <a:r>
              <a:rPr lang="el-GR" sz="1400" dirty="0" smtClean="0"/>
              <a:t>Μείωση του νευρομυικού συντονισμού με αποτέλεσμα τη σημαντική απώλεια της επιδεξιότητας των κινήσεων (συχνά εκδηλώνεται με πρωτοεμφανιζόμενα λάθη τεχνικής και μυοσκελετικούς τραυματισμούς)</a:t>
            </a:r>
          </a:p>
          <a:p>
            <a:pPr marL="0" indent="0" algn="just">
              <a:lnSpc>
                <a:spcPct val="170000"/>
              </a:lnSpc>
              <a:buFont typeface="Wingdings" pitchFamily="2" charset="2"/>
              <a:buChar char="v"/>
            </a:pPr>
            <a:r>
              <a:rPr lang="el-GR" sz="1400" dirty="0" smtClean="0"/>
              <a:t>Αυξημένη ευερεθιστότητα</a:t>
            </a:r>
          </a:p>
          <a:p>
            <a:pPr marL="0" indent="0" algn="just">
              <a:lnSpc>
                <a:spcPct val="170000"/>
              </a:lnSpc>
              <a:buFont typeface="Wingdings" pitchFamily="2" charset="2"/>
              <a:buChar char="v"/>
            </a:pPr>
            <a:r>
              <a:rPr lang="el-GR" sz="1400" dirty="0" smtClean="0"/>
              <a:t>Διαταραχές κύκλου εμμήνου ρήσεως</a:t>
            </a:r>
          </a:p>
          <a:p>
            <a:pPr marL="0" indent="0" algn="just">
              <a:lnSpc>
                <a:spcPct val="170000"/>
              </a:lnSpc>
              <a:buFont typeface="Wingdings" pitchFamily="2" charset="2"/>
              <a:buChar char="v"/>
            </a:pPr>
            <a:r>
              <a:rPr lang="el-GR" sz="1400" dirty="0" smtClean="0"/>
              <a:t>Πεπτικές διαταραχές (δυσπεψία, δυσκοιλιότητα)</a:t>
            </a:r>
          </a:p>
          <a:p>
            <a:pPr marL="0" indent="0" algn="just">
              <a:lnSpc>
                <a:spcPct val="170000"/>
              </a:lnSpc>
              <a:buFont typeface="Wingdings" pitchFamily="2" charset="2"/>
              <a:buChar char="v"/>
            </a:pPr>
            <a:r>
              <a:rPr lang="el-GR" sz="1400" dirty="0" smtClean="0"/>
              <a:t>Διαταραχές ύπνου</a:t>
            </a:r>
          </a:p>
          <a:p>
            <a:pPr marL="0" indent="0" algn="just">
              <a:lnSpc>
                <a:spcPct val="170000"/>
              </a:lnSpc>
            </a:pPr>
            <a:endParaRPr lang="el-GR" sz="1400" dirty="0" smtClean="0"/>
          </a:p>
          <a:p>
            <a:pPr marL="0" indent="0" algn="just">
              <a:lnSpc>
                <a:spcPct val="170000"/>
              </a:lnSpc>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p:txBody>
      </p:sp>
      <p:sp>
        <p:nvSpPr>
          <p:cNvPr id="9" name="8 - Θέση περιεχομένου"/>
          <p:cNvSpPr>
            <a:spLocks noGrp="1"/>
          </p:cNvSpPr>
          <p:nvPr>
            <p:ph sz="quarter" idx="4"/>
          </p:nvPr>
        </p:nvSpPr>
        <p:spPr>
          <a:xfrm>
            <a:off x="4645152" y="1329264"/>
            <a:ext cx="3657600" cy="4043952"/>
          </a:xfrm>
        </p:spPr>
        <p:txBody>
          <a:bodyPr>
            <a:normAutofit fontScale="55000" lnSpcReduction="20000"/>
          </a:bodyPr>
          <a:lstStyle/>
          <a:p>
            <a:pPr marL="0" indent="0" algn="just">
              <a:lnSpc>
                <a:spcPct val="170000"/>
              </a:lnSpc>
              <a:buFont typeface="Wingdings" pitchFamily="2" charset="2"/>
              <a:buChar char="v"/>
            </a:pPr>
            <a:r>
              <a:rPr lang="el-GR" dirty="0" smtClean="0"/>
              <a:t>Μείωση της μυικής δύναμης</a:t>
            </a:r>
          </a:p>
          <a:p>
            <a:pPr marL="0" indent="0" algn="just">
              <a:lnSpc>
                <a:spcPct val="170000"/>
              </a:lnSpc>
              <a:buFont typeface="Wingdings" pitchFamily="2" charset="2"/>
              <a:buChar char="v"/>
            </a:pPr>
            <a:r>
              <a:rPr lang="el-GR" dirty="0" smtClean="0"/>
              <a:t>Αυξημένο αίσθημα κόπωσης</a:t>
            </a:r>
          </a:p>
          <a:p>
            <a:pPr marL="0" indent="0" algn="just">
              <a:lnSpc>
                <a:spcPct val="170000"/>
              </a:lnSpc>
              <a:buFont typeface="Wingdings" pitchFamily="2" charset="2"/>
              <a:buChar char="v"/>
            </a:pPr>
            <a:r>
              <a:rPr lang="el-GR" dirty="0" smtClean="0"/>
              <a:t>Ευαισθησία απέναντι σε ιούς και βακτήρια</a:t>
            </a:r>
          </a:p>
          <a:p>
            <a:pPr marL="0" indent="0" algn="just">
              <a:lnSpc>
                <a:spcPct val="170000"/>
              </a:lnSpc>
              <a:buFont typeface="Wingdings" pitchFamily="2" charset="2"/>
              <a:buChar char="v"/>
            </a:pPr>
            <a:r>
              <a:rPr lang="el-GR" dirty="0" smtClean="0"/>
              <a:t>Αύξηση του βασικού ρυθμού μεταβολισμού</a:t>
            </a:r>
          </a:p>
          <a:p>
            <a:pPr marL="0" indent="0" algn="just">
              <a:lnSpc>
                <a:spcPct val="170000"/>
              </a:lnSpc>
              <a:buFont typeface="Wingdings" pitchFamily="2" charset="2"/>
              <a:buChar char="v"/>
            </a:pPr>
            <a:r>
              <a:rPr lang="el-GR" dirty="0" smtClean="0"/>
              <a:t>Απότομη αύξηση σωματικού βάρους (λόγω μεταβολής των ορμονών) ή/και απότομη μείωση σωματικού βάρους</a:t>
            </a:r>
          </a:p>
          <a:p>
            <a:pPr marL="0" indent="0" algn="just">
              <a:lnSpc>
                <a:spcPct val="170000"/>
              </a:lnSpc>
              <a:buFont typeface="Wingdings" pitchFamily="2" charset="2"/>
              <a:buChar char="v"/>
            </a:pPr>
            <a:r>
              <a:rPr lang="el-GR" dirty="0" smtClean="0"/>
              <a:t>Μείωση της όρεξης</a:t>
            </a:r>
          </a:p>
          <a:p>
            <a:pPr marL="0" indent="0" algn="just">
              <a:lnSpc>
                <a:spcPct val="170000"/>
              </a:lnSpc>
              <a:buFont typeface="Wingdings" pitchFamily="2" charset="2"/>
              <a:buChar char="v"/>
            </a:pPr>
            <a:r>
              <a:rPr lang="el-GR" dirty="0" smtClean="0"/>
              <a:t>Ψυχολογικές μεταπτώσεις-κατάθλιψη</a:t>
            </a:r>
          </a:p>
          <a:p>
            <a:pPr marL="0" indent="0" algn="just">
              <a:lnSpc>
                <a:spcPct val="170000"/>
              </a:lnSpc>
              <a:buFont typeface="Wingdings" pitchFamily="2" charset="2"/>
              <a:buChar char="v"/>
            </a:pPr>
            <a:r>
              <a:rPr lang="el-GR" dirty="0" smtClean="0"/>
              <a:t>Συχνές κεφαλαλγίες</a:t>
            </a:r>
          </a:p>
          <a:p>
            <a:pPr marL="0" indent="0" algn="just">
              <a:lnSpc>
                <a:spcPct val="170000"/>
              </a:lnSpc>
              <a:buFont typeface="Wingdings" pitchFamily="2" charset="2"/>
              <a:buChar char="v"/>
            </a:pPr>
            <a:r>
              <a:rPr lang="el-GR" dirty="0" smtClean="0"/>
              <a:t>Αυξημένο αίσθημα δίψας</a:t>
            </a:r>
          </a:p>
          <a:p>
            <a:pPr>
              <a:buNone/>
            </a:pPr>
            <a:endParaRPr lang="el-GR" dirty="0"/>
          </a:p>
        </p:txBody>
      </p:sp>
    </p:spTree>
    <p:custDataLst>
      <p:tags r:id="rId1"/>
    </p:custDataLst>
    <p:extLst>
      <p:ext uri="{BB962C8B-B14F-4D97-AF65-F5344CB8AC3E}">
        <p14:creationId xmlns:p14="http://schemas.microsoft.com/office/powerpoint/2010/main" xmlns="" val="2372234941"/>
      </p:ext>
    </p:extLst>
  </p:cSld>
  <p:clrMapOvr>
    <a:masterClrMapping/>
  </p:clrMapOvr>
  <mc:AlternateContent xmlns:mc="http://schemas.openxmlformats.org/markup-compatibility/2006">
    <mc:Choice xmlns:p14="http://schemas.microsoft.com/office/powerpoint/2010/main" xmlns="" Requires="p14">
      <p:transition spd="slow" p14:dur="1600" advTm="9139">
        <p:blinds dir="vert"/>
      </p:transition>
    </mc:Choice>
    <mc:Fallback>
      <p:transition spd="slow" advTm="9139">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κειμένου"/>
          <p:cNvSpPr>
            <a:spLocks noGrp="1"/>
          </p:cNvSpPr>
          <p:nvPr>
            <p:ph type="body" idx="1"/>
          </p:nvPr>
        </p:nvSpPr>
        <p:spPr>
          <a:xfrm>
            <a:off x="755576" y="404664"/>
            <a:ext cx="7557464" cy="639762"/>
          </a:xfrm>
        </p:spPr>
        <p:txBody>
          <a:bodyPr>
            <a:normAutofit/>
          </a:bodyPr>
          <a:lstStyle/>
          <a:p>
            <a:pPr algn="ctr">
              <a:buNone/>
            </a:pPr>
            <a:r>
              <a:rPr lang="el-GR" sz="2000" b="1" dirty="0" smtClean="0">
                <a:latin typeface="+mn-lt"/>
              </a:rPr>
              <a:t>Η παθοφυσιολογία πίσω από την υπερπροπόνηση</a:t>
            </a:r>
            <a:endParaRPr lang="el-GR" sz="2000" b="1" dirty="0">
              <a:latin typeface="+mn-lt"/>
            </a:endParaRPr>
          </a:p>
        </p:txBody>
      </p:sp>
      <p:sp>
        <p:nvSpPr>
          <p:cNvPr id="7" name="6 - Θέση περιεχομένου"/>
          <p:cNvSpPr>
            <a:spLocks noGrp="1"/>
          </p:cNvSpPr>
          <p:nvPr>
            <p:ph sz="half" idx="2"/>
          </p:nvPr>
        </p:nvSpPr>
        <p:spPr>
          <a:xfrm>
            <a:off x="758952" y="1329264"/>
            <a:ext cx="3657600" cy="4548008"/>
          </a:xfrm>
        </p:spPr>
        <p:txBody>
          <a:bodyPr>
            <a:normAutofit fontScale="70000" lnSpcReduction="20000"/>
          </a:bodyPr>
          <a:lstStyle/>
          <a:p>
            <a:pPr marL="0" indent="0" algn="just">
              <a:lnSpc>
                <a:spcPct val="170000"/>
              </a:lnSpc>
              <a:buNone/>
            </a:pPr>
            <a:r>
              <a:rPr lang="el-GR" sz="1400" b="1" dirty="0" smtClean="0"/>
              <a:t>Υπόθεση γλυκογόνου: Το χαμηλό μυικό γλυκογόνο </a:t>
            </a:r>
            <a:r>
              <a:rPr lang="el-GR" sz="1400" dirty="0" smtClean="0"/>
              <a:t>μπορεί να </a:t>
            </a:r>
            <a:r>
              <a:rPr lang="el-GR" sz="1400" b="1" dirty="0" smtClean="0"/>
              <a:t>μειώσει την αθλητική απόδοση </a:t>
            </a:r>
            <a:r>
              <a:rPr lang="el-GR" sz="1400" dirty="0" smtClean="0"/>
              <a:t>λόγω ανεπάρκειας «καυσίμου» για τον φόρτο εργασίας χαμηλό μυικό γλυκογόνο </a:t>
            </a:r>
            <a:r>
              <a:rPr lang="el-GR" sz="1400" dirty="0" smtClean="0"/>
              <a:t>οδηγεί </a:t>
            </a:r>
            <a:r>
              <a:rPr lang="el-GR" sz="1400" dirty="0" smtClean="0"/>
              <a:t>σε </a:t>
            </a:r>
            <a:r>
              <a:rPr lang="el-GR" sz="1400" b="1" dirty="0" smtClean="0"/>
              <a:t>αυξημένη οξείδωση </a:t>
            </a:r>
            <a:r>
              <a:rPr lang="el-GR" sz="1400" dirty="0" smtClean="0"/>
              <a:t>και σε </a:t>
            </a:r>
            <a:r>
              <a:rPr lang="el-GR" sz="1400" b="1" dirty="0" smtClean="0"/>
              <a:t>μειωμένες συγκεντρώσεις αμινοξέων διακλαδισμένης αλυσίδας στον οργανισμό (</a:t>
            </a:r>
            <a:r>
              <a:rPr lang="en-US" sz="1400" b="1" dirty="0" smtClean="0"/>
              <a:t>BCAA</a:t>
            </a:r>
            <a:r>
              <a:rPr lang="el-GR" sz="1400" b="1" dirty="0" smtClean="0"/>
              <a:t>) </a:t>
            </a:r>
            <a:r>
              <a:rPr lang="el-GR" sz="1400" dirty="0" smtClean="0"/>
              <a:t>αλλάζοντας τη σύνθεση των κεντρικών νευροδιαβιβαστών που εμπλέκονται στην αποκατάσταση. Έτσι, προκαλείται </a:t>
            </a:r>
            <a:r>
              <a:rPr lang="el-GR" sz="1400" b="1" dirty="0" smtClean="0"/>
              <a:t>κόπωση</a:t>
            </a:r>
            <a:r>
              <a:rPr lang="el-GR" sz="1400" dirty="0" smtClean="0"/>
              <a:t>.</a:t>
            </a:r>
          </a:p>
          <a:p>
            <a:pPr marL="0" indent="0" algn="just">
              <a:lnSpc>
                <a:spcPct val="170000"/>
              </a:lnSpc>
              <a:buNone/>
            </a:pPr>
            <a:endParaRPr lang="el-GR" sz="1400" dirty="0" smtClean="0"/>
          </a:p>
          <a:p>
            <a:pPr marL="0" indent="0" algn="just">
              <a:lnSpc>
                <a:spcPct val="170000"/>
              </a:lnSpc>
              <a:buNone/>
            </a:pPr>
            <a:r>
              <a:rPr lang="el-GR" sz="1400" b="1" dirty="0" smtClean="0"/>
              <a:t>Υπόθεση γλουταμίνης</a:t>
            </a:r>
            <a:r>
              <a:rPr lang="el-GR" sz="1400" dirty="0" smtClean="0"/>
              <a:t>: Η γλουταμίνη είναι αναπόσπαστο στοιχείο για τη λειτουργία των </a:t>
            </a:r>
            <a:r>
              <a:rPr lang="el-GR" sz="1400" b="1" dirty="0" smtClean="0"/>
              <a:t>κυττάρων του ανοσοποιητικού συστήματος</a:t>
            </a:r>
            <a:r>
              <a:rPr lang="el-GR" sz="1400" dirty="0" smtClean="0"/>
              <a:t>. Επίσης, παίζει σημαντικό ρόλο στη </a:t>
            </a:r>
            <a:r>
              <a:rPr lang="el-GR" sz="1400" b="1" dirty="0" smtClean="0"/>
              <a:t>σύνθεση </a:t>
            </a:r>
            <a:r>
              <a:rPr lang="en-US" sz="1400" b="1" dirty="0" smtClean="0"/>
              <a:t>DNA/RNA</a:t>
            </a:r>
            <a:r>
              <a:rPr lang="el-GR" sz="1400" dirty="0" smtClean="0"/>
              <a:t>, τη </a:t>
            </a:r>
            <a:r>
              <a:rPr lang="el-GR" sz="1400" b="1" dirty="0" smtClean="0"/>
              <a:t>μεταφορά αζώτου</a:t>
            </a:r>
            <a:r>
              <a:rPr lang="el-GR" sz="1400" dirty="0" smtClean="0"/>
              <a:t>, τη </a:t>
            </a:r>
            <a:r>
              <a:rPr lang="el-GR" sz="1400" b="1" dirty="0" smtClean="0"/>
              <a:t>γλυκονεογένεση</a:t>
            </a:r>
            <a:r>
              <a:rPr lang="el-GR" sz="1400" dirty="0" smtClean="0"/>
              <a:t> και την </a:t>
            </a:r>
            <a:r>
              <a:rPr lang="el-GR" sz="1400" b="1" dirty="0" smtClean="0"/>
              <a:t>ισορροπία οξέου-βάσης.</a:t>
            </a:r>
            <a:r>
              <a:rPr lang="el-GR" sz="1400" b="1" i="1" dirty="0" smtClean="0"/>
              <a:t> </a:t>
            </a:r>
            <a:r>
              <a:rPr lang="el-GR" sz="1400" dirty="0" smtClean="0"/>
              <a:t>Τα αποθέματα της γλουταμίνης μετά από έντονη άσκηση δύνανται να μειωθούν. Αυτή μείωση μπορεί να ευθύνεται για </a:t>
            </a:r>
            <a:r>
              <a:rPr lang="el-GR" sz="1400" b="1" dirty="0" smtClean="0"/>
              <a:t>υποτροπιάζουσες λοιμώξεις του ανώτερου αναπνευστικού</a:t>
            </a:r>
            <a:r>
              <a:rPr lang="el-GR" sz="1400" dirty="0" smtClean="0"/>
              <a:t>, στοιχείο που θα δημιουργούσε </a:t>
            </a:r>
            <a:r>
              <a:rPr lang="el-GR" sz="1400" b="1" dirty="0" smtClean="0"/>
              <a:t>έντονη κόπωση </a:t>
            </a:r>
            <a:r>
              <a:rPr lang="el-GR" sz="1400" dirty="0" smtClean="0"/>
              <a:t>και, συνεπώς, </a:t>
            </a:r>
            <a:r>
              <a:rPr lang="el-GR" sz="1400" b="1" dirty="0" smtClean="0"/>
              <a:t>εξαιρετικά μειωμένη απόδοση</a:t>
            </a:r>
            <a:r>
              <a:rPr lang="el-GR" sz="1400" dirty="0" smtClean="0"/>
              <a:t>.</a:t>
            </a:r>
            <a:endParaRPr lang="el-GR" sz="1400" b="1" dirty="0" smtClean="0"/>
          </a:p>
          <a:p>
            <a:pPr marL="0" indent="0" algn="just">
              <a:lnSpc>
                <a:spcPct val="170000"/>
              </a:lnSpc>
            </a:pPr>
            <a:endParaRPr lang="el-GR" sz="1400" dirty="0" smtClean="0"/>
          </a:p>
          <a:p>
            <a:pPr marL="0" indent="0" algn="just">
              <a:lnSpc>
                <a:spcPct val="170000"/>
              </a:lnSpc>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p:txBody>
      </p:sp>
      <p:sp>
        <p:nvSpPr>
          <p:cNvPr id="9" name="8 - Θέση περιεχομένου"/>
          <p:cNvSpPr>
            <a:spLocks noGrp="1"/>
          </p:cNvSpPr>
          <p:nvPr>
            <p:ph sz="quarter" idx="4"/>
          </p:nvPr>
        </p:nvSpPr>
        <p:spPr>
          <a:xfrm>
            <a:off x="4645152" y="1329264"/>
            <a:ext cx="3657600" cy="4043952"/>
          </a:xfrm>
        </p:spPr>
        <p:txBody>
          <a:bodyPr>
            <a:normAutofit/>
          </a:bodyPr>
          <a:lstStyle/>
          <a:p>
            <a:pPr marL="0" indent="0" algn="just">
              <a:lnSpc>
                <a:spcPct val="170000"/>
              </a:lnSpc>
              <a:buNone/>
            </a:pPr>
            <a:r>
              <a:rPr lang="el-GR" sz="1050" b="1" dirty="0" smtClean="0"/>
              <a:t>Υπόθεση υποθαλάμου</a:t>
            </a:r>
            <a:r>
              <a:rPr lang="el-GR" sz="1050" dirty="0" smtClean="0"/>
              <a:t>: </a:t>
            </a:r>
            <a:r>
              <a:rPr lang="el-GR" sz="1050" b="1" dirty="0" smtClean="0"/>
              <a:t>Αλλαγές στους άξονες υποθαλάμου-υπόφυσης-επινεφριδίων (ΗΡΑ)</a:t>
            </a:r>
            <a:r>
              <a:rPr lang="en-US" sz="1050" b="1" dirty="0" smtClean="0"/>
              <a:t> </a:t>
            </a:r>
            <a:r>
              <a:rPr lang="el-GR" sz="1050" b="1" dirty="0" smtClean="0"/>
              <a:t>και υποθαλάμου-υπόφυσης γοναδικού αδένα </a:t>
            </a:r>
            <a:r>
              <a:rPr lang="el-GR" sz="1050" dirty="0" smtClean="0"/>
              <a:t>μπορεί να ευθύνονται για την υπερπροπόνηση. Οι αθλητές αντοχής μπορεί να εμφανίσουν ανεπαίσθητες αλλαγές στη λειτουργία του άξονα ΗΡΑ και οι </a:t>
            </a:r>
            <a:r>
              <a:rPr lang="el-GR" sz="1050" dirty="0" smtClean="0"/>
              <a:t>υπερπροπονημένοι </a:t>
            </a:r>
            <a:r>
              <a:rPr lang="el-GR" sz="1050" dirty="0" smtClean="0"/>
              <a:t>αθλητές μπορεί να έχουν αλλαγές στα επίπεδα κορτιζόλης  αδρενοκορτικοτροπικής ορμόνης, τεστοστερόνης και άλλων ορμονών.</a:t>
            </a:r>
          </a:p>
          <a:p>
            <a:pPr marL="0" indent="0" algn="just">
              <a:lnSpc>
                <a:spcPct val="170000"/>
              </a:lnSpc>
              <a:buNone/>
            </a:pPr>
            <a:endParaRPr lang="el-GR" dirty="0" smtClean="0"/>
          </a:p>
          <a:p>
            <a:pPr>
              <a:buNone/>
            </a:pPr>
            <a:endParaRPr lang="el-GR" dirty="0"/>
          </a:p>
        </p:txBody>
      </p:sp>
    </p:spTree>
    <p:custDataLst>
      <p:tags r:id="rId1"/>
    </p:custDataLst>
    <p:extLst>
      <p:ext uri="{BB962C8B-B14F-4D97-AF65-F5344CB8AC3E}">
        <p14:creationId xmlns:p14="http://schemas.microsoft.com/office/powerpoint/2010/main" xmlns="" val="2372234941"/>
      </p:ext>
    </p:extLst>
  </p:cSld>
  <p:clrMapOvr>
    <a:masterClrMapping/>
  </p:clrMapOvr>
  <mc:AlternateContent xmlns:mc="http://schemas.openxmlformats.org/markup-compatibility/2006">
    <mc:Choice xmlns:p14="http://schemas.microsoft.com/office/powerpoint/2010/main" xmlns="" Requires="p14">
      <p:transition spd="slow" p14:dur="1600" advTm="9139">
        <p:blinds dir="vert"/>
      </p:transition>
    </mc:Choice>
    <mc:Fallback>
      <p:transition spd="slow" advTm="9139">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κειμένου"/>
          <p:cNvSpPr>
            <a:spLocks noGrp="1"/>
          </p:cNvSpPr>
          <p:nvPr>
            <p:ph type="body" idx="1"/>
          </p:nvPr>
        </p:nvSpPr>
        <p:spPr>
          <a:xfrm>
            <a:off x="755576" y="404664"/>
            <a:ext cx="3657600" cy="639762"/>
          </a:xfrm>
        </p:spPr>
        <p:txBody>
          <a:bodyPr>
            <a:normAutofit fontScale="92500" lnSpcReduction="10000"/>
          </a:bodyPr>
          <a:lstStyle/>
          <a:p>
            <a:pPr algn="ctr">
              <a:buNone/>
            </a:pPr>
            <a:r>
              <a:rPr lang="el-GR" sz="2000" b="1" dirty="0" smtClean="0">
                <a:latin typeface="+mn-lt"/>
              </a:rPr>
              <a:t>Αντιμετώπιση-Συστάσεις αποφυγής </a:t>
            </a:r>
            <a:endParaRPr lang="el-GR" sz="2000" b="1" dirty="0">
              <a:latin typeface="+mn-lt"/>
            </a:endParaRPr>
          </a:p>
        </p:txBody>
      </p:sp>
      <p:sp>
        <p:nvSpPr>
          <p:cNvPr id="7" name="6 - Θέση περιεχομένου"/>
          <p:cNvSpPr>
            <a:spLocks noGrp="1"/>
          </p:cNvSpPr>
          <p:nvPr>
            <p:ph sz="half" idx="2"/>
          </p:nvPr>
        </p:nvSpPr>
        <p:spPr>
          <a:xfrm>
            <a:off x="758952" y="1329264"/>
            <a:ext cx="3657600" cy="4548008"/>
          </a:xfrm>
        </p:spPr>
        <p:txBody>
          <a:bodyPr>
            <a:normAutofit fontScale="92500" lnSpcReduction="20000"/>
          </a:bodyPr>
          <a:lstStyle/>
          <a:p>
            <a:pPr marL="0" indent="0" algn="just">
              <a:lnSpc>
                <a:spcPct val="170000"/>
              </a:lnSpc>
              <a:buNone/>
            </a:pPr>
            <a:r>
              <a:rPr lang="el-GR" sz="1100" b="1" u="sng" dirty="0" smtClean="0"/>
              <a:t>Αντιμετώπιση</a:t>
            </a:r>
          </a:p>
          <a:p>
            <a:pPr marL="0" indent="0" algn="just">
              <a:lnSpc>
                <a:spcPct val="170000"/>
              </a:lnSpc>
              <a:buFont typeface="Wingdings" pitchFamily="2" charset="2"/>
              <a:buChar char="Ø"/>
            </a:pPr>
            <a:r>
              <a:rPr lang="el-GR" sz="1100" b="1" dirty="0" smtClean="0"/>
              <a:t>Ξεκούραση </a:t>
            </a:r>
            <a:r>
              <a:rPr lang="el-GR" sz="1100" b="1" dirty="0" smtClean="0"/>
              <a:t>και </a:t>
            </a:r>
            <a:r>
              <a:rPr lang="el-GR" sz="1100" b="1" dirty="0" smtClean="0"/>
              <a:t>παρατεταμένο </a:t>
            </a:r>
            <a:r>
              <a:rPr lang="el-GR" sz="1100" b="1" dirty="0" smtClean="0"/>
              <a:t>διάλειμμα από την </a:t>
            </a:r>
            <a:r>
              <a:rPr lang="el-GR" sz="1100" b="1" dirty="0" smtClean="0"/>
              <a:t>προπόνηση</a:t>
            </a:r>
          </a:p>
          <a:p>
            <a:pPr marL="0" indent="0" algn="just">
              <a:lnSpc>
                <a:spcPct val="170000"/>
              </a:lnSpc>
              <a:buFont typeface="Wingdings" pitchFamily="2" charset="2"/>
              <a:buChar char="Ø"/>
            </a:pPr>
            <a:r>
              <a:rPr lang="el-GR" sz="1100" b="1" dirty="0" smtClean="0"/>
              <a:t>Επαρκής </a:t>
            </a:r>
            <a:r>
              <a:rPr lang="el-GR" sz="1100" b="1" dirty="0" smtClean="0"/>
              <a:t>και ποιοτικός </a:t>
            </a:r>
            <a:r>
              <a:rPr lang="el-GR" sz="1100" b="1" dirty="0" smtClean="0"/>
              <a:t>ύπνος</a:t>
            </a:r>
            <a:endParaRPr lang="el-GR" sz="1100" b="1" dirty="0" smtClean="0"/>
          </a:p>
          <a:p>
            <a:pPr marL="0" indent="0" algn="just">
              <a:lnSpc>
                <a:spcPct val="170000"/>
              </a:lnSpc>
              <a:buFont typeface="Wingdings" pitchFamily="2" charset="2"/>
              <a:buChar char="Ø"/>
            </a:pPr>
            <a:r>
              <a:rPr lang="el-GR" sz="1100" b="1" dirty="0" smtClean="0"/>
              <a:t>Κατάλληλη διατροφή και ενυδάτωση</a:t>
            </a:r>
          </a:p>
          <a:p>
            <a:pPr marL="0" indent="0" algn="just">
              <a:lnSpc>
                <a:spcPct val="170000"/>
              </a:lnSpc>
              <a:buFont typeface="Wingdings" pitchFamily="2" charset="2"/>
              <a:buChar char="Ø"/>
            </a:pPr>
            <a:r>
              <a:rPr lang="el-GR" sz="1100" b="1" dirty="0" smtClean="0"/>
              <a:t>Αντιμετώπιση στρεσογόνων παραγόντων</a:t>
            </a:r>
          </a:p>
          <a:p>
            <a:pPr marL="0" indent="0" algn="just">
              <a:lnSpc>
                <a:spcPct val="170000"/>
              </a:lnSpc>
              <a:buNone/>
            </a:pPr>
            <a:endParaRPr lang="el-GR" sz="1100" b="1" dirty="0" smtClean="0"/>
          </a:p>
          <a:p>
            <a:pPr marL="0" indent="0" algn="just">
              <a:lnSpc>
                <a:spcPct val="170000"/>
              </a:lnSpc>
              <a:buNone/>
            </a:pPr>
            <a:r>
              <a:rPr lang="el-GR" sz="1100" b="1" u="sng" dirty="0" smtClean="0"/>
              <a:t>Συστάσεις αποφυγής</a:t>
            </a:r>
          </a:p>
          <a:p>
            <a:pPr marL="0" indent="0" algn="just">
              <a:lnSpc>
                <a:spcPct val="170000"/>
              </a:lnSpc>
              <a:buFont typeface="Wingdings" pitchFamily="2" charset="2"/>
              <a:buChar char="Ø"/>
            </a:pPr>
            <a:r>
              <a:rPr lang="el-GR" sz="1100" b="1" dirty="0" smtClean="0"/>
              <a:t>Πρόγραμμα προπόνησης που δεν ανταποκρίνεται στις επιδόσεις του αθλητή (δυσκολότερο)</a:t>
            </a:r>
          </a:p>
          <a:p>
            <a:pPr marL="0" indent="0" algn="just">
              <a:lnSpc>
                <a:spcPct val="170000"/>
              </a:lnSpc>
              <a:buFont typeface="Wingdings" pitchFamily="2" charset="2"/>
              <a:buChar char="Ø"/>
            </a:pPr>
            <a:r>
              <a:rPr lang="el-GR" sz="1100" b="1" dirty="0" smtClean="0"/>
              <a:t>Αυξημένες προπονήσεις με μειωμένη περίοδο ξεκούρασης</a:t>
            </a:r>
          </a:p>
          <a:p>
            <a:pPr marL="0" indent="0" algn="just">
              <a:lnSpc>
                <a:spcPct val="170000"/>
              </a:lnSpc>
              <a:buFont typeface="Wingdings" pitchFamily="2" charset="2"/>
              <a:buChar char="Ø"/>
            </a:pPr>
            <a:r>
              <a:rPr lang="el-GR" sz="1100" b="1" dirty="0" smtClean="0"/>
              <a:t>Υπερβολική αύξηση της έντασης στην προπόνηση (ταχύτητα εκτέλεσης, κιλά) χωρίς την κατάλληλη αποθεραπεία</a:t>
            </a:r>
          </a:p>
          <a:p>
            <a:pPr marL="0" indent="0" algn="just">
              <a:lnSpc>
                <a:spcPct val="170000"/>
              </a:lnSpc>
              <a:buFont typeface="Wingdings" pitchFamily="2" charset="2"/>
              <a:buChar char="Ø"/>
            </a:pPr>
            <a:r>
              <a:rPr lang="el-GR" sz="1100" b="1" dirty="0" smtClean="0"/>
              <a:t>Μη ορθός σχεδιασμός βδομάδων άθλησης-ξεκούρασης (δεν επιτυγχάνεται σωστά η υπεραναπλήρωση των θρεπτικών</a:t>
            </a:r>
          </a:p>
          <a:p>
            <a:pPr marL="0" indent="0" algn="just">
              <a:lnSpc>
                <a:spcPct val="170000"/>
              </a:lnSpc>
              <a:buFont typeface="Wingdings" pitchFamily="2" charset="2"/>
              <a:buChar char="Ø"/>
            </a:pPr>
            <a:r>
              <a:rPr lang="el-GR" sz="1100" b="1" dirty="0" smtClean="0"/>
              <a:t>συστατικών)</a:t>
            </a:r>
          </a:p>
          <a:p>
            <a:pPr marL="0" indent="0" algn="just">
              <a:lnSpc>
                <a:spcPct val="170000"/>
              </a:lnSpc>
              <a:buFont typeface="Wingdings" pitchFamily="2" charset="2"/>
              <a:buChar char="Ø"/>
            </a:pPr>
            <a:r>
              <a:rPr lang="el-GR" sz="1100" b="1" dirty="0" smtClean="0"/>
              <a:t>Βαρύ αγωνιστικό πρόγραμμα.</a:t>
            </a:r>
          </a:p>
          <a:p>
            <a:pPr marL="0" indent="0" algn="just">
              <a:lnSpc>
                <a:spcPct val="170000"/>
              </a:lnSpc>
              <a:buFont typeface="Wingdings" pitchFamily="2" charset="2"/>
              <a:buChar char="Ø"/>
            </a:pPr>
            <a:r>
              <a:rPr lang="el-GR" sz="1100" b="1" dirty="0" smtClean="0"/>
              <a:t>Λανθασμένη επιλογή προπονητικού </a:t>
            </a:r>
            <a:r>
              <a:rPr lang="el-GR" sz="1100" b="1" dirty="0" smtClean="0"/>
              <a:t>πλάνου</a:t>
            </a:r>
            <a:endParaRPr lang="el-GR" sz="1100" b="1" dirty="0" smtClean="0"/>
          </a:p>
          <a:p>
            <a:pPr marL="0" indent="0" algn="just">
              <a:lnSpc>
                <a:spcPct val="170000"/>
              </a:lnSpc>
              <a:buNone/>
            </a:pPr>
            <a:endParaRPr lang="el-GR" sz="1100" b="1" dirty="0" smtClean="0"/>
          </a:p>
          <a:p>
            <a:pPr marL="0" indent="0" algn="just">
              <a:lnSpc>
                <a:spcPct val="170000"/>
              </a:lnSpc>
              <a:buNone/>
            </a:pPr>
            <a:endParaRPr lang="el-GR" sz="1100" b="1" dirty="0" smtClean="0"/>
          </a:p>
          <a:p>
            <a:pPr marL="0" indent="0" algn="just">
              <a:lnSpc>
                <a:spcPct val="170000"/>
              </a:lnSpc>
              <a:buNone/>
            </a:pPr>
            <a:endParaRPr lang="el-GR" sz="1400" dirty="0" smtClean="0"/>
          </a:p>
          <a:p>
            <a:pPr marL="0" indent="0" algn="just">
              <a:lnSpc>
                <a:spcPct val="170000"/>
              </a:lnSpc>
              <a:buNone/>
            </a:pPr>
            <a:endParaRPr lang="el-GR" sz="1400" dirty="0" smtClean="0"/>
          </a:p>
          <a:p>
            <a:pPr marL="0" indent="0" algn="just">
              <a:lnSpc>
                <a:spcPct val="170000"/>
              </a:lnSpc>
            </a:pPr>
            <a:endParaRPr lang="el-GR" sz="1400" dirty="0" smtClean="0"/>
          </a:p>
          <a:p>
            <a:pPr marL="0" indent="0" algn="just">
              <a:lnSpc>
                <a:spcPct val="170000"/>
              </a:lnSpc>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p:txBody>
      </p:sp>
      <p:sp>
        <p:nvSpPr>
          <p:cNvPr id="8" name="7 - Θέση κειμένου"/>
          <p:cNvSpPr>
            <a:spLocks noGrp="1"/>
          </p:cNvSpPr>
          <p:nvPr>
            <p:ph type="body" sz="quarter" idx="3"/>
          </p:nvPr>
        </p:nvSpPr>
        <p:spPr>
          <a:xfrm>
            <a:off x="4644008" y="404664"/>
            <a:ext cx="3657600" cy="639762"/>
          </a:xfrm>
        </p:spPr>
        <p:txBody>
          <a:bodyPr/>
          <a:lstStyle/>
          <a:p>
            <a:pPr algn="ctr"/>
            <a:r>
              <a:rPr lang="el-GR" sz="2000" b="1" dirty="0" smtClean="0">
                <a:latin typeface="+mn-lt"/>
              </a:rPr>
              <a:t>Πρόληψη: η καλύτερη θεραπεία</a:t>
            </a:r>
            <a:endParaRPr lang="el-GR" sz="2000" b="1" dirty="0">
              <a:latin typeface="+mn-lt"/>
            </a:endParaRPr>
          </a:p>
        </p:txBody>
      </p:sp>
      <p:sp>
        <p:nvSpPr>
          <p:cNvPr id="9" name="8 - Θέση περιεχομένου"/>
          <p:cNvSpPr>
            <a:spLocks noGrp="1"/>
          </p:cNvSpPr>
          <p:nvPr>
            <p:ph sz="quarter" idx="4"/>
          </p:nvPr>
        </p:nvSpPr>
        <p:spPr>
          <a:xfrm>
            <a:off x="4645152" y="1329264"/>
            <a:ext cx="3657600" cy="4836040"/>
          </a:xfrm>
        </p:spPr>
        <p:txBody>
          <a:bodyPr>
            <a:normAutofit fontScale="55000" lnSpcReduction="20000"/>
          </a:bodyPr>
          <a:lstStyle/>
          <a:p>
            <a:pPr marL="0" indent="0" algn="just">
              <a:lnSpc>
                <a:spcPct val="120000"/>
              </a:lnSpc>
              <a:spcBef>
                <a:spcPts val="0"/>
              </a:spcBef>
              <a:buFont typeface="Wingdings" pitchFamily="2" charset="2"/>
              <a:buChar char="Ø"/>
            </a:pPr>
            <a:r>
              <a:rPr lang="el-GR" sz="1800" b="1" dirty="0" smtClean="0"/>
              <a:t>Ακούστε </a:t>
            </a:r>
            <a:r>
              <a:rPr lang="el-GR" sz="1800" b="1" dirty="0" smtClean="0"/>
              <a:t>το σώμα σας και πάρτε επιπλέον χρόνο ανάρρωσης όπως υποδεικνύεται</a:t>
            </a:r>
            <a:r>
              <a:rPr lang="el-GR" sz="1800" b="1" dirty="0" smtClean="0"/>
              <a:t>.</a:t>
            </a:r>
          </a:p>
          <a:p>
            <a:pPr marL="0" indent="0" algn="just">
              <a:lnSpc>
                <a:spcPct val="120000"/>
              </a:lnSpc>
              <a:spcBef>
                <a:spcPts val="0"/>
              </a:spcBef>
              <a:buNone/>
            </a:pPr>
            <a:endParaRPr lang="el-GR" sz="1800" b="1" dirty="0" smtClean="0"/>
          </a:p>
          <a:p>
            <a:pPr marL="0" indent="0" algn="just">
              <a:lnSpc>
                <a:spcPct val="120000"/>
              </a:lnSpc>
              <a:spcBef>
                <a:spcPts val="0"/>
              </a:spcBef>
              <a:buFont typeface="Wingdings" pitchFamily="2" charset="2"/>
              <a:buChar char="Ø"/>
            </a:pPr>
            <a:r>
              <a:rPr lang="el-GR" sz="1800" b="1" dirty="0" smtClean="0"/>
              <a:t>Ακολουθήστε </a:t>
            </a:r>
            <a:r>
              <a:rPr lang="el-GR" sz="1800" b="1" dirty="0" smtClean="0"/>
              <a:t>τον κανόνα του 10%. Μ</a:t>
            </a:r>
            <a:r>
              <a:rPr lang="el-GR" sz="1800" b="1" dirty="0" smtClean="0"/>
              <a:t>ην </a:t>
            </a:r>
            <a:r>
              <a:rPr lang="el-GR" sz="1800" b="1" dirty="0" smtClean="0"/>
              <a:t>αυξάνετε τον όγκο </a:t>
            </a:r>
            <a:r>
              <a:rPr lang="el-GR" sz="1800" b="1" dirty="0" smtClean="0"/>
              <a:t>ή/και </a:t>
            </a:r>
            <a:r>
              <a:rPr lang="el-GR" sz="1800" b="1" dirty="0" smtClean="0"/>
              <a:t>την ένταση της προπόνησης περισσότερο από 10% κάθε </a:t>
            </a:r>
            <a:r>
              <a:rPr lang="el-GR" sz="1800" b="1" dirty="0" smtClean="0"/>
              <a:t>φορά.</a:t>
            </a:r>
          </a:p>
          <a:p>
            <a:pPr marL="0" indent="0" algn="just">
              <a:lnSpc>
                <a:spcPct val="120000"/>
              </a:lnSpc>
              <a:spcBef>
                <a:spcPts val="0"/>
              </a:spcBef>
              <a:buNone/>
            </a:pPr>
            <a:endParaRPr lang="el-GR" sz="1800" b="1" dirty="0" smtClean="0"/>
          </a:p>
          <a:p>
            <a:pPr marL="0" indent="0" algn="just">
              <a:lnSpc>
                <a:spcPct val="120000"/>
              </a:lnSpc>
              <a:spcBef>
                <a:spcPts val="0"/>
              </a:spcBef>
              <a:buFont typeface="Wingdings" pitchFamily="2" charset="2"/>
              <a:buChar char="Ø"/>
            </a:pPr>
            <a:r>
              <a:rPr lang="el-GR" sz="1800" b="1" dirty="0" smtClean="0"/>
              <a:t>Ακολουθήστε </a:t>
            </a:r>
            <a:r>
              <a:rPr lang="el-GR" sz="1800" b="1" dirty="0" smtClean="0"/>
              <a:t>μια μορφή </a:t>
            </a:r>
            <a:r>
              <a:rPr lang="el-GR" sz="1800" b="1" dirty="0" smtClean="0"/>
              <a:t>περιοδοποίησης (ενδιάμεσες </a:t>
            </a:r>
            <a:r>
              <a:rPr lang="el-GR" sz="1800" b="1" dirty="0" smtClean="0"/>
              <a:t>περιόδους έντονης/μεγάλης προπόνησης με εκτεταμένες </a:t>
            </a:r>
            <a:r>
              <a:rPr lang="el-GR" sz="1800" b="1" dirty="0" smtClean="0"/>
              <a:t>περιόδους ανάπαυσης/αποθεραπείας ή/και </a:t>
            </a:r>
            <a:r>
              <a:rPr lang="el-GR" sz="1800" b="1" dirty="0" smtClean="0"/>
              <a:t>διασταυρούμενης </a:t>
            </a:r>
            <a:r>
              <a:rPr lang="el-GR" sz="1800" b="1" dirty="0" smtClean="0"/>
              <a:t>προπόνησης). Η </a:t>
            </a:r>
            <a:r>
              <a:rPr lang="el-GR" sz="1800" b="1" dirty="0" smtClean="0"/>
              <a:t>αποκατάσταση/ανάπαυση μεταξύ των έντονων προπονήσεων είναι κρίσιμης σημασίας, διότι σε αυτό το διάστημα συμβαίνει η αποκατάσταση και η ανάπτυξη μυϊκού ιστού, συνήθως 24 έως 72 ώρες ανάλογα με την ένταση και τον όγκο της </a:t>
            </a:r>
            <a:r>
              <a:rPr lang="el-GR" sz="1800" b="1" dirty="0" smtClean="0"/>
              <a:t>συνεδρίας.</a:t>
            </a:r>
          </a:p>
          <a:p>
            <a:pPr marL="0" indent="0" algn="just">
              <a:lnSpc>
                <a:spcPct val="120000"/>
              </a:lnSpc>
              <a:spcBef>
                <a:spcPts val="0"/>
              </a:spcBef>
              <a:buNone/>
            </a:pPr>
            <a:endParaRPr lang="el-GR" sz="1800" b="1" dirty="0" smtClean="0"/>
          </a:p>
          <a:p>
            <a:pPr marL="0" indent="0" algn="just">
              <a:lnSpc>
                <a:spcPct val="120000"/>
              </a:lnSpc>
              <a:spcBef>
                <a:spcPts val="0"/>
              </a:spcBef>
              <a:buFont typeface="Wingdings" pitchFamily="2" charset="2"/>
              <a:buChar char="Ø"/>
            </a:pPr>
            <a:r>
              <a:rPr lang="el-GR" sz="1800" b="1" dirty="0" smtClean="0"/>
              <a:t>Δεν </a:t>
            </a:r>
            <a:r>
              <a:rPr lang="el-GR" sz="1800" b="1" dirty="0" smtClean="0"/>
              <a:t>πρέπει να αισθάνεστε εξοντωμένοι μετά από μια σκληρή </a:t>
            </a:r>
            <a:r>
              <a:rPr lang="el-GR" sz="1800" b="1" dirty="0" smtClean="0"/>
              <a:t>προπόνηση, αλλά να </a:t>
            </a:r>
            <a:r>
              <a:rPr lang="el-GR" sz="1800" b="1" dirty="0" smtClean="0"/>
              <a:t>νιώθετε ότι μπορείτε να </a:t>
            </a:r>
            <a:r>
              <a:rPr lang="el-GR" sz="1800" b="1" dirty="0" smtClean="0"/>
              <a:t>κάνετε περισσότερα.</a:t>
            </a:r>
          </a:p>
          <a:p>
            <a:pPr marL="0" indent="0" algn="just">
              <a:lnSpc>
                <a:spcPct val="120000"/>
              </a:lnSpc>
              <a:spcBef>
                <a:spcPts val="0"/>
              </a:spcBef>
              <a:buNone/>
            </a:pPr>
            <a:endParaRPr lang="el-GR" sz="1800" b="1" dirty="0" smtClean="0"/>
          </a:p>
          <a:p>
            <a:pPr marL="0" indent="0" algn="just">
              <a:lnSpc>
                <a:spcPct val="120000"/>
              </a:lnSpc>
              <a:spcBef>
                <a:spcPts val="0"/>
              </a:spcBef>
              <a:buFont typeface="Wingdings" pitchFamily="2" charset="2"/>
              <a:buChar char="Ø"/>
            </a:pPr>
            <a:r>
              <a:rPr lang="el-GR" sz="1800" b="1" dirty="0" smtClean="0"/>
              <a:t>Η </a:t>
            </a:r>
            <a:r>
              <a:rPr lang="el-GR" sz="1800" b="1" dirty="0" smtClean="0"/>
              <a:t>σωστή διατροφή και η ενυδάτωση είναι </a:t>
            </a:r>
            <a:r>
              <a:rPr lang="el-GR" sz="1800" b="1" dirty="0" smtClean="0"/>
              <a:t>σημαντικές.</a:t>
            </a:r>
          </a:p>
          <a:p>
            <a:pPr marL="0" indent="0" algn="just">
              <a:lnSpc>
                <a:spcPct val="120000"/>
              </a:lnSpc>
              <a:spcBef>
                <a:spcPts val="0"/>
              </a:spcBef>
              <a:buNone/>
            </a:pPr>
            <a:endParaRPr lang="el-GR" sz="1800" b="1" dirty="0" smtClean="0"/>
          </a:p>
          <a:p>
            <a:pPr marL="0" indent="0" algn="just">
              <a:lnSpc>
                <a:spcPct val="120000"/>
              </a:lnSpc>
              <a:spcBef>
                <a:spcPts val="0"/>
              </a:spcBef>
              <a:buFont typeface="Wingdings" pitchFamily="2" charset="2"/>
              <a:buChar char="Ø"/>
            </a:pPr>
            <a:r>
              <a:rPr lang="el-GR" sz="1800" b="1" dirty="0" smtClean="0"/>
              <a:t>Η </a:t>
            </a:r>
            <a:r>
              <a:rPr lang="el-GR" sz="1800" b="1" dirty="0" smtClean="0"/>
              <a:t>συμβουλή ενός αθλητικού διαιτολόγου μπορεί να </a:t>
            </a:r>
            <a:r>
              <a:rPr lang="el-GR" sz="1800" b="1" dirty="0" smtClean="0"/>
              <a:t>φανεί χρήσιμη.</a:t>
            </a:r>
          </a:p>
          <a:p>
            <a:pPr marL="0" indent="0" algn="just">
              <a:lnSpc>
                <a:spcPct val="120000"/>
              </a:lnSpc>
              <a:spcBef>
                <a:spcPts val="0"/>
              </a:spcBef>
              <a:buNone/>
            </a:pPr>
            <a:endParaRPr lang="el-GR" sz="1800" b="1" dirty="0" smtClean="0"/>
          </a:p>
          <a:p>
            <a:pPr marL="0" indent="0" algn="just">
              <a:lnSpc>
                <a:spcPct val="120000"/>
              </a:lnSpc>
              <a:spcBef>
                <a:spcPts val="0"/>
              </a:spcBef>
              <a:buFont typeface="Wingdings" pitchFamily="2" charset="2"/>
              <a:buChar char="Ø"/>
            </a:pPr>
            <a:r>
              <a:rPr lang="el-GR" sz="1800" b="1" dirty="0" smtClean="0"/>
              <a:t>Ο </a:t>
            </a:r>
            <a:r>
              <a:rPr lang="el-GR" sz="1800" b="1" dirty="0" smtClean="0"/>
              <a:t>ποιοτικός ύπνος είναι </a:t>
            </a:r>
            <a:r>
              <a:rPr lang="el-GR" sz="1800" b="1" dirty="0" smtClean="0"/>
              <a:t>απαραίτητος.</a:t>
            </a:r>
          </a:p>
          <a:p>
            <a:pPr marL="0" indent="0" algn="just">
              <a:lnSpc>
                <a:spcPct val="120000"/>
              </a:lnSpc>
              <a:spcBef>
                <a:spcPts val="0"/>
              </a:spcBef>
              <a:buNone/>
            </a:pPr>
            <a:endParaRPr lang="el-GR" sz="1800" b="1" dirty="0" smtClean="0"/>
          </a:p>
          <a:p>
            <a:pPr marL="0" indent="0" algn="just">
              <a:lnSpc>
                <a:spcPct val="120000"/>
              </a:lnSpc>
              <a:spcBef>
                <a:spcPts val="0"/>
              </a:spcBef>
              <a:buFont typeface="Wingdings" pitchFamily="2" charset="2"/>
              <a:buChar char="Ø"/>
            </a:pPr>
            <a:r>
              <a:rPr lang="el-GR" sz="1800" b="1" dirty="0" smtClean="0"/>
              <a:t>Αποφύγετε </a:t>
            </a:r>
            <a:r>
              <a:rPr lang="el-GR" sz="1800" b="1" dirty="0" smtClean="0"/>
              <a:t>να επαναλαμβάνετε το ίδιο πρόγραμμα </a:t>
            </a:r>
            <a:r>
              <a:rPr lang="el-GR" sz="1800" b="1" dirty="0" smtClean="0"/>
              <a:t>γυμναστικής (η </a:t>
            </a:r>
            <a:r>
              <a:rPr lang="el-GR" sz="1800" b="1" dirty="0" smtClean="0"/>
              <a:t>ποικιλία στην προπόνησή σας να είναι </a:t>
            </a:r>
            <a:r>
              <a:rPr lang="el-GR" sz="1800" b="1" dirty="0" smtClean="0"/>
              <a:t>υγιής).</a:t>
            </a:r>
            <a:endParaRPr lang="el-GR" sz="1800" b="1" dirty="0" smtClean="0"/>
          </a:p>
          <a:p>
            <a:pPr marL="0" indent="0" algn="just">
              <a:lnSpc>
                <a:spcPct val="170000"/>
              </a:lnSpc>
              <a:buNone/>
            </a:pPr>
            <a:endParaRPr lang="el-GR" dirty="0" smtClean="0"/>
          </a:p>
          <a:p>
            <a:pPr>
              <a:buNone/>
            </a:pPr>
            <a:endParaRPr lang="el-GR" dirty="0"/>
          </a:p>
        </p:txBody>
      </p:sp>
    </p:spTree>
    <p:custDataLst>
      <p:tags r:id="rId1"/>
    </p:custDataLst>
    <p:extLst>
      <p:ext uri="{BB962C8B-B14F-4D97-AF65-F5344CB8AC3E}">
        <p14:creationId xmlns:p14="http://schemas.microsoft.com/office/powerpoint/2010/main" xmlns="" val="2372234941"/>
      </p:ext>
    </p:extLst>
  </p:cSld>
  <p:clrMapOvr>
    <a:masterClrMapping/>
  </p:clrMapOvr>
  <mc:AlternateContent xmlns:mc="http://schemas.openxmlformats.org/markup-compatibility/2006">
    <mc:Choice xmlns:p14="http://schemas.microsoft.com/office/powerpoint/2010/main" xmlns="" Requires="p14">
      <p:transition spd="slow" p14:dur="1600" advTm="9139">
        <p:blinds dir="vert"/>
      </p:transition>
    </mc:Choice>
    <mc:Fallback>
      <p:transition spd="slow" advTm="9139">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κειμένου"/>
          <p:cNvSpPr>
            <a:spLocks noGrp="1"/>
          </p:cNvSpPr>
          <p:nvPr>
            <p:ph type="body" idx="4294967295"/>
          </p:nvPr>
        </p:nvSpPr>
        <p:spPr>
          <a:xfrm>
            <a:off x="395536" y="188641"/>
            <a:ext cx="8064896" cy="504056"/>
          </a:xfrm>
        </p:spPr>
        <p:txBody>
          <a:bodyPr>
            <a:normAutofit/>
          </a:bodyPr>
          <a:lstStyle/>
          <a:p>
            <a:pPr algn="ctr">
              <a:buNone/>
            </a:pPr>
            <a:r>
              <a:rPr lang="el-GR" sz="2000" b="1" dirty="0" smtClean="0"/>
              <a:t>Η συχνότητα εμφάνισης διατροφικ</a:t>
            </a:r>
            <a:r>
              <a:rPr lang="el-GR" sz="2000" b="1" dirty="0" smtClean="0"/>
              <a:t>ών διαταραχών στους αθλητές</a:t>
            </a:r>
            <a:endParaRPr lang="el-GR" sz="2000" b="1" dirty="0"/>
          </a:p>
        </p:txBody>
      </p:sp>
      <p:sp>
        <p:nvSpPr>
          <p:cNvPr id="7" name="6 - Θέση περιεχομένου"/>
          <p:cNvSpPr>
            <a:spLocks noGrp="1"/>
          </p:cNvSpPr>
          <p:nvPr>
            <p:ph sz="half" idx="4294967295"/>
          </p:nvPr>
        </p:nvSpPr>
        <p:spPr>
          <a:xfrm>
            <a:off x="395536" y="764704"/>
            <a:ext cx="8100392" cy="5328592"/>
          </a:xfrm>
        </p:spPr>
        <p:txBody>
          <a:bodyPr>
            <a:normAutofit fontScale="47500" lnSpcReduction="20000"/>
          </a:bodyPr>
          <a:lstStyle/>
          <a:p>
            <a:pPr marL="0" indent="0" algn="just">
              <a:buNone/>
            </a:pPr>
            <a:endParaRPr lang="el-GR" sz="1400" dirty="0" smtClean="0"/>
          </a:p>
          <a:p>
            <a:pPr marL="0" indent="0" algn="just">
              <a:lnSpc>
                <a:spcPct val="120000"/>
              </a:lnSpc>
              <a:spcBef>
                <a:spcPts val="0"/>
              </a:spcBef>
              <a:buNone/>
            </a:pPr>
            <a:endParaRPr lang="el-GR" sz="2000" dirty="0" smtClean="0"/>
          </a:p>
          <a:p>
            <a:pPr marL="0" indent="0" algn="just">
              <a:lnSpc>
                <a:spcPct val="120000"/>
              </a:lnSpc>
              <a:spcBef>
                <a:spcPts val="0"/>
              </a:spcBef>
              <a:buNone/>
            </a:pPr>
            <a:endParaRPr lang="el-GR" sz="2000" dirty="0" smtClean="0"/>
          </a:p>
          <a:p>
            <a:pPr marL="0" indent="0" algn="just">
              <a:lnSpc>
                <a:spcPct val="120000"/>
              </a:lnSpc>
              <a:spcBef>
                <a:spcPts val="0"/>
              </a:spcBef>
              <a:buNone/>
            </a:pPr>
            <a:r>
              <a:rPr lang="el-GR" sz="2300" dirty="0" smtClean="0"/>
              <a:t>Υποστηρίζεται </a:t>
            </a:r>
            <a:r>
              <a:rPr lang="el-GR" sz="2300" dirty="0" smtClean="0"/>
              <a:t>ότι οι διατροφικές διαταραχές </a:t>
            </a:r>
            <a:r>
              <a:rPr lang="el-GR" sz="2300" dirty="0" smtClean="0"/>
              <a:t>«</a:t>
            </a:r>
            <a:r>
              <a:rPr lang="el-GR" sz="2300" dirty="0" err="1" smtClean="0"/>
              <a:t>κανονικοποιούνται</a:t>
            </a:r>
            <a:r>
              <a:rPr lang="el-GR" sz="2300" dirty="0" smtClean="0"/>
              <a:t>» </a:t>
            </a:r>
            <a:r>
              <a:rPr lang="el-GR" sz="2300" dirty="0" smtClean="0"/>
              <a:t>στον αθλητισμό και ενθαρρύνονται από τους προπονητές και </a:t>
            </a:r>
            <a:r>
              <a:rPr lang="el-GR" sz="2300" dirty="0" smtClean="0"/>
              <a:t>τους γυμναστές. </a:t>
            </a:r>
            <a:r>
              <a:rPr lang="el-GR" sz="2300" b="1" i="1" dirty="0" smtClean="0"/>
              <a:t>«Ενώ </a:t>
            </a:r>
            <a:r>
              <a:rPr lang="el-GR" sz="2300" b="1" i="1" dirty="0" smtClean="0"/>
              <a:t>οι διατροφικές διαταραχές είναι σύνθετες ψυχικές ασθένειες που έχουν ποικίλες αιτίες, γνωρίζουμε ότι οι αθλητές έχουν </a:t>
            </a:r>
            <a:r>
              <a:rPr lang="el-GR" sz="2300" b="1" i="1" dirty="0" smtClean="0"/>
              <a:t>περισσότερες πιθανότητες </a:t>
            </a:r>
            <a:r>
              <a:rPr lang="el-GR" sz="2300" b="1" i="1" dirty="0" smtClean="0"/>
              <a:t>να αναπτύξουν διατροφική διαταραχή. Υπάρχουν διάφορες αθλητικές πρακτικές που μπορούν να βλάψουν τα άτομα με διατροφικές διαταραχές ή τα ευάλωτα σε αυτές </a:t>
            </a:r>
            <a:r>
              <a:rPr lang="el-GR" sz="2300" b="1" i="1" dirty="0" smtClean="0"/>
              <a:t>άτομα»</a:t>
            </a:r>
            <a:r>
              <a:rPr lang="el-GR" sz="2300" dirty="0" smtClean="0"/>
              <a:t>, </a:t>
            </a:r>
            <a:r>
              <a:rPr lang="el-GR" sz="2300" dirty="0" smtClean="0"/>
              <a:t>αναφέρει η φιλανθρωπική οργάνωση </a:t>
            </a:r>
            <a:r>
              <a:rPr lang="el-GR" sz="2300" dirty="0" err="1" smtClean="0"/>
              <a:t>Beat</a:t>
            </a:r>
            <a:r>
              <a:rPr lang="el-GR" sz="2300" dirty="0" smtClean="0"/>
              <a:t> για τις διατροφικές διαταραχές</a:t>
            </a:r>
            <a:r>
              <a:rPr lang="el-GR" sz="2300" dirty="0" smtClean="0"/>
              <a:t>. Αυτές </a:t>
            </a:r>
            <a:r>
              <a:rPr lang="el-GR" sz="2300" dirty="0" smtClean="0"/>
              <a:t>οι πρακτικές περιλαμβάνουν </a:t>
            </a:r>
            <a:r>
              <a:rPr lang="el-GR" sz="2300" dirty="0" smtClean="0"/>
              <a:t>καθημερινές ζυγίσεις </a:t>
            </a:r>
            <a:r>
              <a:rPr lang="el-GR" sz="2300" dirty="0" smtClean="0"/>
              <a:t>ή παρακολούθηση του βάρους. Αυτές μπορεί να </a:t>
            </a:r>
            <a:r>
              <a:rPr lang="el-GR" sz="2300" dirty="0" smtClean="0"/>
              <a:t>προκαλέσουν εμμονή </a:t>
            </a:r>
            <a:r>
              <a:rPr lang="el-GR" sz="2300" dirty="0" smtClean="0"/>
              <a:t>στο βάρος και να ενθαρρύνουν τα άτομα που δεν είναι καλά </a:t>
            </a:r>
            <a:r>
              <a:rPr lang="el-GR" sz="2300" dirty="0" smtClean="0"/>
              <a:t>να εμπλακούν </a:t>
            </a:r>
            <a:r>
              <a:rPr lang="el-GR" sz="2300" dirty="0" smtClean="0"/>
              <a:t>σε συμπεριφορές διατροφικής διαταραχής, όπως η υπερβολική άσκηση ή ο περιορισμός της πρόσληψης </a:t>
            </a:r>
            <a:r>
              <a:rPr lang="el-GR" sz="2300" dirty="0" smtClean="0"/>
              <a:t>τροφής.</a:t>
            </a:r>
          </a:p>
          <a:p>
            <a:pPr marL="0" indent="0" algn="just">
              <a:lnSpc>
                <a:spcPct val="120000"/>
              </a:lnSpc>
              <a:spcBef>
                <a:spcPts val="0"/>
              </a:spcBef>
              <a:buNone/>
            </a:pPr>
            <a:endParaRPr lang="el-GR" sz="2300" dirty="0" smtClean="0"/>
          </a:p>
          <a:p>
            <a:pPr marL="0" indent="0" algn="just">
              <a:lnSpc>
                <a:spcPct val="120000"/>
              </a:lnSpc>
              <a:spcBef>
                <a:spcPts val="0"/>
              </a:spcBef>
              <a:buNone/>
            </a:pPr>
            <a:r>
              <a:rPr lang="el-GR" sz="2300" dirty="0" smtClean="0"/>
              <a:t>Υπάρχουν διάφοροι </a:t>
            </a:r>
            <a:r>
              <a:rPr lang="el-GR" sz="2300" b="1" u="sng" dirty="0" smtClean="0"/>
              <a:t>λόγοι για τους οποίους οι αθλητές αναπτύσσουν διατροφικές διαταραχές</a:t>
            </a:r>
            <a:r>
              <a:rPr lang="el-GR" sz="2300" dirty="0" smtClean="0"/>
              <a:t>. Ωστόσο, φαίνεται να υπάρχουν αρκετοί κοινοί παράγοντες, στους οποίους περιλαμβάνονται</a:t>
            </a:r>
            <a:r>
              <a:rPr lang="el-GR" sz="2300" dirty="0" smtClean="0"/>
              <a:t>:</a:t>
            </a:r>
          </a:p>
          <a:p>
            <a:pPr marL="0" indent="0" algn="just">
              <a:lnSpc>
                <a:spcPct val="120000"/>
              </a:lnSpc>
              <a:spcBef>
                <a:spcPts val="0"/>
              </a:spcBef>
              <a:buNone/>
            </a:pPr>
            <a:r>
              <a:rPr lang="el-GR" sz="2300" dirty="0" smtClean="0"/>
              <a:t>•Πίεση </a:t>
            </a:r>
            <a:r>
              <a:rPr lang="el-GR" sz="2300" dirty="0" smtClean="0"/>
              <a:t>απόδοσης</a:t>
            </a:r>
          </a:p>
          <a:p>
            <a:pPr marL="0" indent="0" algn="just">
              <a:lnSpc>
                <a:spcPct val="120000"/>
              </a:lnSpc>
              <a:spcBef>
                <a:spcPts val="0"/>
              </a:spcBef>
              <a:buNone/>
            </a:pPr>
            <a:r>
              <a:rPr lang="el-GR" sz="2300" dirty="0" smtClean="0"/>
              <a:t>•Αισθητική </a:t>
            </a:r>
            <a:r>
              <a:rPr lang="el-GR" sz="2300" dirty="0" smtClean="0"/>
              <a:t>και σύγκριση με τους ανταγωνιστές</a:t>
            </a:r>
          </a:p>
          <a:p>
            <a:pPr marL="0" indent="0" algn="just">
              <a:lnSpc>
                <a:spcPct val="120000"/>
              </a:lnSpc>
              <a:spcBef>
                <a:spcPts val="0"/>
              </a:spcBef>
              <a:buNone/>
            </a:pPr>
            <a:r>
              <a:rPr lang="el-GR" sz="2300" dirty="0" smtClean="0"/>
              <a:t>•Αυστηρές </a:t>
            </a:r>
            <a:r>
              <a:rPr lang="el-GR" sz="2300" dirty="0" smtClean="0"/>
              <a:t>δίαιτες και προπονητικά σχήματα</a:t>
            </a:r>
          </a:p>
          <a:p>
            <a:pPr marL="0" indent="0" algn="just">
              <a:lnSpc>
                <a:spcPct val="120000"/>
              </a:lnSpc>
              <a:spcBef>
                <a:spcPts val="0"/>
              </a:spcBef>
              <a:buNone/>
            </a:pPr>
            <a:r>
              <a:rPr lang="el-GR" sz="2300" dirty="0" smtClean="0"/>
              <a:t>•Η </a:t>
            </a:r>
            <a:r>
              <a:rPr lang="el-GR" sz="2300" dirty="0" smtClean="0"/>
              <a:t>ιδέα ότι οι κορυφαίοι αθλητές πρέπει να είναι “υγιείς”</a:t>
            </a:r>
          </a:p>
          <a:p>
            <a:pPr marL="0" indent="0" algn="just">
              <a:lnSpc>
                <a:spcPct val="120000"/>
              </a:lnSpc>
              <a:spcBef>
                <a:spcPts val="0"/>
              </a:spcBef>
              <a:buNone/>
            </a:pPr>
            <a:r>
              <a:rPr lang="el-GR" sz="2300" dirty="0" smtClean="0"/>
              <a:t>•Επιδίωξη </a:t>
            </a:r>
            <a:r>
              <a:rPr lang="el-GR" sz="2300" dirty="0" smtClean="0"/>
              <a:t>συγκεκριμένης αισθητικής του σώματος (όπως στη γυμναστική</a:t>
            </a:r>
            <a:r>
              <a:rPr lang="el-GR" sz="2300" dirty="0" smtClean="0"/>
              <a:t>)</a:t>
            </a:r>
          </a:p>
          <a:p>
            <a:pPr marL="0" indent="0" algn="just">
              <a:lnSpc>
                <a:spcPct val="120000"/>
              </a:lnSpc>
              <a:spcBef>
                <a:spcPts val="0"/>
              </a:spcBef>
              <a:buNone/>
            </a:pPr>
            <a:r>
              <a:rPr lang="el-GR" sz="2300" dirty="0" smtClean="0"/>
              <a:t>•Η </a:t>
            </a:r>
            <a:r>
              <a:rPr lang="el-GR" sz="2300" dirty="0" smtClean="0"/>
              <a:t>ανάγκη να ανήκουν σε μια συγκεκριμένη κατηγορία βάρους </a:t>
            </a:r>
            <a:r>
              <a:rPr lang="el-GR" sz="2300" dirty="0" smtClean="0"/>
              <a:t>για να </a:t>
            </a:r>
            <a:r>
              <a:rPr lang="el-GR" sz="2300" dirty="0" smtClean="0"/>
              <a:t>αγωνιστούν (όπως στο τζούντο)</a:t>
            </a:r>
          </a:p>
          <a:p>
            <a:pPr marL="0" indent="0" algn="just">
              <a:lnSpc>
                <a:spcPct val="120000"/>
              </a:lnSpc>
              <a:spcBef>
                <a:spcPts val="0"/>
              </a:spcBef>
              <a:buNone/>
            </a:pPr>
            <a:r>
              <a:rPr lang="el-GR" sz="2300" dirty="0" smtClean="0"/>
              <a:t>•Δίαιτες </a:t>
            </a:r>
            <a:r>
              <a:rPr lang="el-GR" sz="2300" dirty="0" smtClean="0"/>
              <a:t>και ρουτίνες άσκησης προσανατολισμένες στον </a:t>
            </a:r>
            <a:r>
              <a:rPr lang="el-GR" sz="2300" dirty="0" smtClean="0"/>
              <a:t>στόχο</a:t>
            </a:r>
          </a:p>
          <a:p>
            <a:pPr marL="0" indent="0" algn="just">
              <a:lnSpc>
                <a:spcPct val="120000"/>
              </a:lnSpc>
              <a:spcBef>
                <a:spcPts val="0"/>
              </a:spcBef>
              <a:buNone/>
            </a:pPr>
            <a:endParaRPr lang="el-GR" sz="2300" dirty="0" smtClean="0"/>
          </a:p>
          <a:p>
            <a:pPr marL="0" indent="0" algn="just">
              <a:lnSpc>
                <a:spcPct val="120000"/>
              </a:lnSpc>
              <a:spcBef>
                <a:spcPts val="0"/>
              </a:spcBef>
              <a:buNone/>
            </a:pPr>
            <a:r>
              <a:rPr lang="el-GR" sz="2300" b="1" u="sng" dirty="0" smtClean="0"/>
              <a:t>Μελέτες</a:t>
            </a:r>
            <a:r>
              <a:rPr lang="el-GR" sz="2300" dirty="0" smtClean="0"/>
              <a:t> </a:t>
            </a:r>
            <a:r>
              <a:rPr lang="el-GR" sz="2300" dirty="0" smtClean="0"/>
              <a:t>δείχνουν ότι υπάρχει </a:t>
            </a:r>
            <a:r>
              <a:rPr lang="el-GR" sz="2300" b="1" dirty="0" smtClean="0"/>
              <a:t>αυξημένη συχνότητα διατροφικών διαταραχών στους αθλητές </a:t>
            </a:r>
            <a:r>
              <a:rPr lang="el-GR" sz="2300" dirty="0" smtClean="0"/>
              <a:t>σε σύγκριση με τον γενικό πληθυσμό. Ο </a:t>
            </a:r>
            <a:r>
              <a:rPr lang="el-GR" sz="2300" dirty="0" err="1" smtClean="0"/>
              <a:t>επιπολασμός</a:t>
            </a:r>
            <a:r>
              <a:rPr lang="el-GR" sz="2300" dirty="0" smtClean="0"/>
              <a:t> αναφέρεται στην αναλογία των ατόμων </a:t>
            </a:r>
            <a:r>
              <a:rPr lang="el-GR" sz="2300" dirty="0" smtClean="0"/>
              <a:t>μιας συγκεκριμένης </a:t>
            </a:r>
            <a:r>
              <a:rPr lang="el-GR" sz="2300" dirty="0" smtClean="0"/>
              <a:t>ομάδας που έχουν μια πάθηση ανά πάσα στιγμή. Στο Ηνωμένο Βασίλειο, περίπου 1,25 εκατομμύρια άνθρωποι έχουν διατροφική διαταραχή – ένας </a:t>
            </a:r>
            <a:r>
              <a:rPr lang="el-GR" sz="2300" dirty="0" err="1" smtClean="0"/>
              <a:t>επιπολασμός</a:t>
            </a:r>
            <a:r>
              <a:rPr lang="el-GR" sz="2300" dirty="0" smtClean="0"/>
              <a:t> περίπου 1,8%. Ωστόσο, μια μελέτη σε κορυφαίους αθλητές διαπίστωσε συνολικό </a:t>
            </a:r>
            <a:r>
              <a:rPr lang="el-GR" sz="2300" dirty="0" err="1" smtClean="0"/>
              <a:t>επιπολασμό</a:t>
            </a:r>
            <a:r>
              <a:rPr lang="el-GR" sz="2300" dirty="0" smtClean="0"/>
              <a:t> διατροφικών διαταραχών 13,5%. Οι διατροφικές διαταραχές είναι </a:t>
            </a:r>
            <a:r>
              <a:rPr lang="el-GR" sz="2300" dirty="0" smtClean="0"/>
              <a:t>πιο συχνές </a:t>
            </a:r>
            <a:r>
              <a:rPr lang="el-GR" sz="2300" dirty="0" smtClean="0"/>
              <a:t>στις γυναίκες αθλήτριες, σε ποσοστό 20,1%, ενώ το 7,7% των ανδρών αθλητών παλεύει. Όμως, ο </a:t>
            </a:r>
            <a:r>
              <a:rPr lang="el-GR" sz="2300" dirty="0" err="1" smtClean="0"/>
              <a:t>επιπολασμός</a:t>
            </a:r>
            <a:r>
              <a:rPr lang="el-GR" sz="2300" dirty="0" smtClean="0"/>
              <a:t> των </a:t>
            </a:r>
            <a:r>
              <a:rPr lang="el-GR" sz="2300" dirty="0" smtClean="0"/>
              <a:t>διατροφικών διαταραχών </a:t>
            </a:r>
            <a:r>
              <a:rPr lang="el-GR" sz="2300" dirty="0" smtClean="0"/>
              <a:t>στους άνδρες αθλητές είναι περίπου 16 φορές υψηλότερος από ό,τι στους άνδρες μη αθλητές.</a:t>
            </a:r>
          </a:p>
          <a:p>
            <a:pPr marL="0" indent="0" algn="just">
              <a:lnSpc>
                <a:spcPct val="120000"/>
              </a:lnSpc>
              <a:spcBef>
                <a:spcPts val="0"/>
              </a:spcBef>
              <a:buNone/>
            </a:pPr>
            <a:r>
              <a:rPr lang="el-GR" sz="2300" dirty="0" smtClean="0"/>
              <a:t>Το UK </a:t>
            </a:r>
            <a:r>
              <a:rPr lang="el-GR" sz="2300" dirty="0" err="1" smtClean="0"/>
              <a:t>Sport</a:t>
            </a:r>
            <a:r>
              <a:rPr lang="el-GR" sz="2300" dirty="0" smtClean="0"/>
              <a:t> εξηγεί πώς, μέχρι τις αρχές της δεκαετίας του 1980, </a:t>
            </a:r>
            <a:r>
              <a:rPr lang="el-GR" sz="2300" dirty="0" smtClean="0"/>
              <a:t>οι περισσότεροι </a:t>
            </a:r>
            <a:r>
              <a:rPr lang="el-GR" sz="2300" dirty="0" smtClean="0"/>
              <a:t>άνθρωποι, συμπεριλαμβανομένων των επαγγελματιών ψυχικής υγείας, είχαν μόνο μια αόριστη ιδέα για τη νευρική βουλιμία, παρόλο που η νευρική ανορεξία είχε αναγνωριστεί από το </a:t>
            </a:r>
            <a:r>
              <a:rPr lang="el-GR" sz="2300" dirty="0" smtClean="0"/>
              <a:t>1800. Ωστόσο</a:t>
            </a:r>
            <a:r>
              <a:rPr lang="el-GR" sz="2300" dirty="0" smtClean="0"/>
              <a:t>, οι διατροφικές διαταραχές σε αθλητές </a:t>
            </a:r>
            <a:r>
              <a:rPr lang="el-GR" sz="2300" dirty="0" smtClean="0"/>
              <a:t>σπάνια τεκμηριώνονταν. </a:t>
            </a:r>
            <a:r>
              <a:rPr lang="el-GR" sz="2300" dirty="0" smtClean="0"/>
              <a:t>Α</a:t>
            </a:r>
            <a:r>
              <a:rPr lang="el-GR" sz="2300" dirty="0" smtClean="0"/>
              <a:t>ν </a:t>
            </a:r>
            <a:r>
              <a:rPr lang="el-GR" sz="2300" dirty="0" smtClean="0"/>
              <a:t>και ο κόσμος γνώριζε ότι κάποιοι αθλητές ήταν </a:t>
            </a:r>
            <a:r>
              <a:rPr lang="el-GR" sz="2300" dirty="0" smtClean="0"/>
              <a:t>«πολύ </a:t>
            </a:r>
            <a:r>
              <a:rPr lang="el-GR" sz="2300" dirty="0" smtClean="0"/>
              <a:t>αδύνατοι για να </a:t>
            </a:r>
            <a:r>
              <a:rPr lang="el-GR" sz="2300" dirty="0" smtClean="0"/>
              <a:t>κερδίσουν» </a:t>
            </a:r>
            <a:r>
              <a:rPr lang="el-GR" sz="2300" dirty="0" smtClean="0"/>
              <a:t>ή </a:t>
            </a:r>
            <a:r>
              <a:rPr lang="el-GR" sz="2300" dirty="0" smtClean="0"/>
              <a:t>«γυμνασμένοι </a:t>
            </a:r>
            <a:r>
              <a:rPr lang="el-GR" sz="2300" dirty="0" smtClean="0"/>
              <a:t>αλλά </a:t>
            </a:r>
            <a:r>
              <a:rPr lang="el-GR" sz="2300" dirty="0" smtClean="0"/>
              <a:t>εύθραυστοι», λίγα πράγματα γίνονταν.</a:t>
            </a:r>
            <a:endParaRPr lang="el-GR" sz="2300" dirty="0" smtClean="0"/>
          </a:p>
          <a:p>
            <a:pPr marL="0" indent="0" algn="just">
              <a:buNone/>
            </a:pPr>
            <a:r>
              <a:rPr lang="el-GR" sz="1400" dirty="0" smtClean="0"/>
              <a:t> </a:t>
            </a:r>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a:p>
            <a:pPr marL="0" indent="0" algn="just">
              <a:buNone/>
            </a:pPr>
            <a:endParaRPr lang="el-GR" sz="1400" dirty="0" smtClean="0"/>
          </a:p>
        </p:txBody>
      </p:sp>
    </p:spTree>
    <p:custDataLst>
      <p:tags r:id="rId1"/>
    </p:custDataLst>
    <p:extLst>
      <p:ext uri="{BB962C8B-B14F-4D97-AF65-F5344CB8AC3E}">
        <p14:creationId xmlns:p14="http://schemas.microsoft.com/office/powerpoint/2010/main" xmlns="" val="2372234941"/>
      </p:ext>
    </p:extLst>
  </p:cSld>
  <p:clrMapOvr>
    <a:masterClrMapping/>
  </p:clrMapOvr>
  <mc:AlternateContent xmlns:mc="http://schemas.openxmlformats.org/markup-compatibility/2006">
    <mc:Choice xmlns:p14="http://schemas.microsoft.com/office/powerpoint/2010/main" xmlns="" Requires="p14">
      <p:transition spd="slow" p14:dur="1600" advTm="9139">
        <p:blinds dir="vert"/>
      </p:transition>
    </mc:Choice>
    <mc:Fallback>
      <p:transition spd="slow" advTm="9139">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κειμένου"/>
          <p:cNvSpPr>
            <a:spLocks noGrp="1"/>
          </p:cNvSpPr>
          <p:nvPr>
            <p:ph type="body" idx="1"/>
          </p:nvPr>
        </p:nvSpPr>
        <p:spPr>
          <a:xfrm>
            <a:off x="755576" y="404664"/>
            <a:ext cx="3657600" cy="639762"/>
          </a:xfrm>
        </p:spPr>
        <p:txBody>
          <a:bodyPr>
            <a:normAutofit fontScale="92500" lnSpcReduction="10000"/>
          </a:bodyPr>
          <a:lstStyle/>
          <a:p>
            <a:pPr algn="ctr">
              <a:buNone/>
            </a:pPr>
            <a:r>
              <a:rPr lang="el-GR" sz="2000" b="1" dirty="0" smtClean="0">
                <a:latin typeface="+mn-lt"/>
              </a:rPr>
              <a:t>Πρόληψη διατροφικών διαταραχών στους αθλητές</a:t>
            </a:r>
            <a:endParaRPr lang="el-GR" sz="2000" b="1" dirty="0">
              <a:latin typeface="+mn-lt"/>
            </a:endParaRPr>
          </a:p>
        </p:txBody>
      </p:sp>
      <p:sp>
        <p:nvSpPr>
          <p:cNvPr id="7" name="6 - Θέση περιεχομένου"/>
          <p:cNvSpPr>
            <a:spLocks noGrp="1"/>
          </p:cNvSpPr>
          <p:nvPr>
            <p:ph sz="half" idx="2"/>
          </p:nvPr>
        </p:nvSpPr>
        <p:spPr>
          <a:xfrm>
            <a:off x="758952" y="1329264"/>
            <a:ext cx="3657600" cy="4764032"/>
          </a:xfrm>
        </p:spPr>
        <p:txBody>
          <a:bodyPr>
            <a:normAutofit fontScale="85000" lnSpcReduction="10000"/>
          </a:bodyPr>
          <a:lstStyle/>
          <a:p>
            <a:pPr marL="0" indent="0" algn="just">
              <a:lnSpc>
                <a:spcPct val="120000"/>
              </a:lnSpc>
              <a:spcBef>
                <a:spcPts val="0"/>
              </a:spcBef>
              <a:buNone/>
            </a:pPr>
            <a:r>
              <a:rPr lang="el-GR" sz="1100" dirty="0" smtClean="0"/>
              <a:t>Το πρώτο βήμα για την αντιμετώπιση των διατροφικών διαταραχών στους αθλητές και της διαπόμπευσης του σώματος στον αθλητισμό είναι </a:t>
            </a:r>
            <a:r>
              <a:rPr lang="el-GR" sz="1100" b="1" u="sng" dirty="0" smtClean="0"/>
              <a:t>να</a:t>
            </a:r>
            <a:r>
              <a:rPr lang="el-GR" sz="1100" dirty="0" smtClean="0"/>
              <a:t> </a:t>
            </a:r>
            <a:r>
              <a:rPr lang="el-GR" sz="1100" b="1" u="sng" dirty="0" smtClean="0"/>
              <a:t>μιλήσουμε </a:t>
            </a:r>
            <a:r>
              <a:rPr lang="el-GR" sz="1100" b="1" dirty="0" smtClean="0"/>
              <a:t>γ</a:t>
            </a:r>
            <a:r>
              <a:rPr lang="el-GR" sz="1100" dirty="0" smtClean="0"/>
              <a:t>ι’ αυτά, </a:t>
            </a:r>
            <a:r>
              <a:rPr lang="el-GR" sz="1100" dirty="0" smtClean="0"/>
              <a:t>καθώς </a:t>
            </a:r>
            <a:r>
              <a:rPr lang="el-GR" sz="1100" dirty="0" smtClean="0"/>
              <a:t>η έλλειψη διαλόγου έχει πιθανότατα συμβάλει στην κλιμάκωση του προβλήματος μέχρι σήμερα. Το θέμα συχνά μένει </a:t>
            </a:r>
            <a:r>
              <a:rPr lang="el-GR" sz="1100" dirty="0" smtClean="0"/>
              <a:t>ανείπωτο, </a:t>
            </a:r>
            <a:r>
              <a:rPr lang="el-GR" sz="1100" dirty="0" smtClean="0"/>
              <a:t>γεγονός που μπορεί να διαιωνίσει τη ντροπή</a:t>
            </a:r>
            <a:r>
              <a:rPr lang="el-GR" sz="1100" dirty="0" smtClean="0"/>
              <a:t>.</a:t>
            </a:r>
          </a:p>
          <a:p>
            <a:pPr marL="0" indent="0" algn="just">
              <a:lnSpc>
                <a:spcPct val="120000"/>
              </a:lnSpc>
              <a:spcBef>
                <a:spcPts val="0"/>
              </a:spcBef>
              <a:buNone/>
            </a:pPr>
            <a:r>
              <a:rPr lang="el-GR" sz="1100" b="1" dirty="0" smtClean="0"/>
              <a:t>Η Εθνική Συνεργασία για τις Διαταραχές Πρόσληψης Τροφής (NEDC) ενθαρρύνει την προώθηση της ευαισθητοποίησης για την ψυχική υγεία στους συλλόγους και τις ομάδες. </a:t>
            </a:r>
            <a:r>
              <a:rPr lang="el-GR" sz="1100" dirty="0" smtClean="0"/>
              <a:t>Αυτό μπορεί να βοηθήσει </a:t>
            </a:r>
            <a:r>
              <a:rPr lang="el-GR" sz="1100" dirty="0" smtClean="0"/>
              <a:t>τους προπονητές </a:t>
            </a:r>
            <a:r>
              <a:rPr lang="el-GR" sz="1100" dirty="0" smtClean="0"/>
              <a:t>να εντοπίσουν τους αθλητές που πάσχουν από διατροφική διαταραχή και να ενθαρρύνουν την επικοινωνία για το θέμα</a:t>
            </a:r>
            <a:r>
              <a:rPr lang="el-GR" sz="1100" dirty="0" smtClean="0"/>
              <a:t>.</a:t>
            </a:r>
          </a:p>
          <a:p>
            <a:pPr marL="0" indent="0" algn="just">
              <a:lnSpc>
                <a:spcPct val="120000"/>
              </a:lnSpc>
              <a:spcBef>
                <a:spcPts val="0"/>
              </a:spcBef>
              <a:buNone/>
            </a:pPr>
            <a:r>
              <a:rPr lang="el-GR" sz="1100" b="1" dirty="0" smtClean="0"/>
              <a:t>Η εκπαίδευση των προπονητών σχετικά με τις διατροφικές διαταραχές </a:t>
            </a:r>
            <a:r>
              <a:rPr lang="el-GR" sz="1100" dirty="0" smtClean="0"/>
              <a:t>και τον τρόπο δημιουργίας ασφαλών χώρων για να κάνουν οι αθλητές ανοιχτές </a:t>
            </a:r>
            <a:r>
              <a:rPr lang="el-GR" sz="1100" dirty="0" smtClean="0"/>
              <a:t>συζητήσεις, </a:t>
            </a:r>
            <a:r>
              <a:rPr lang="el-GR" sz="1100" dirty="0" smtClean="0"/>
              <a:t>μπορεί να βοηθήσει στην έγκαιρη παρέμβαση. Αυτό μπορεί να είναι το κλειδί για τη διασφάλιση της ανάρρωσης από μια διατροφική διαταραχή</a:t>
            </a:r>
            <a:r>
              <a:rPr lang="el-GR" sz="1100" dirty="0" smtClean="0"/>
              <a:t>.</a:t>
            </a:r>
          </a:p>
          <a:p>
            <a:pPr marL="0" indent="0" algn="just">
              <a:lnSpc>
                <a:spcPct val="120000"/>
              </a:lnSpc>
              <a:spcBef>
                <a:spcPts val="0"/>
              </a:spcBef>
              <a:buNone/>
            </a:pPr>
            <a:endParaRPr lang="el-GR" sz="1100" dirty="0" smtClean="0"/>
          </a:p>
          <a:p>
            <a:pPr marL="0" indent="0" algn="just">
              <a:lnSpc>
                <a:spcPct val="120000"/>
              </a:lnSpc>
              <a:spcBef>
                <a:spcPts val="0"/>
              </a:spcBef>
              <a:buNone/>
            </a:pPr>
            <a:r>
              <a:rPr lang="el-GR" sz="1100" b="1" dirty="0" smtClean="0"/>
              <a:t>«</a:t>
            </a:r>
            <a:r>
              <a:rPr lang="el-GR" sz="1100" b="1" i="1" dirty="0" smtClean="0"/>
              <a:t>Η </a:t>
            </a:r>
            <a:r>
              <a:rPr lang="el-GR" sz="1100" b="1" i="1" dirty="0" smtClean="0"/>
              <a:t>ευαισθητοποίηση σχετικά με τις διατροφικές διαταραχές φαίνεται να αυξάνεται στον αθλητισμό, τη γυμναστική και το χορό. Αυτό είναι σημαντικό επειδή οι επαγγελματίες του αθλητισμού βρίσκονται </a:t>
            </a:r>
            <a:r>
              <a:rPr lang="el-GR" sz="1100" b="1" i="1" dirty="0" smtClean="0"/>
              <a:t>σε ισχυρή </a:t>
            </a:r>
            <a:r>
              <a:rPr lang="el-GR" sz="1100" b="1" i="1" dirty="0" smtClean="0"/>
              <a:t>θέση για να βοηθήσουν στις προσπάθειες για την προώθηση της ευαισθητοποίησης σε θέματα ψυχικής υγείας, διαμορφώνοντας τις κατάλληλες στάσεις και </a:t>
            </a:r>
            <a:r>
              <a:rPr lang="el-GR" sz="1100" b="1" i="1" dirty="0" smtClean="0"/>
              <a:t>συμπεριφορές</a:t>
            </a:r>
            <a:r>
              <a:rPr lang="el-GR" sz="1100" b="1" dirty="0" smtClean="0"/>
              <a:t>», </a:t>
            </a:r>
            <a:r>
              <a:rPr lang="el-GR" sz="1100" dirty="0" smtClean="0"/>
              <a:t>αναφέρει </a:t>
            </a:r>
            <a:r>
              <a:rPr lang="el-GR" sz="1100" dirty="0" smtClean="0"/>
              <a:t>η NEDC.</a:t>
            </a:r>
          </a:p>
          <a:p>
            <a:pPr marL="0" indent="0" algn="just">
              <a:lnSpc>
                <a:spcPct val="120000"/>
              </a:lnSpc>
              <a:spcBef>
                <a:spcPts val="0"/>
              </a:spcBef>
              <a:buNone/>
            </a:pPr>
            <a:endParaRPr lang="el-GR" sz="1100" dirty="0" smtClean="0"/>
          </a:p>
          <a:p>
            <a:pPr marL="0" indent="0" algn="just">
              <a:lnSpc>
                <a:spcPct val="120000"/>
              </a:lnSpc>
              <a:spcBef>
                <a:spcPts val="0"/>
              </a:spcBef>
              <a:buNone/>
            </a:pPr>
            <a:r>
              <a:rPr lang="el-GR" sz="1100" dirty="0" smtClean="0"/>
              <a:t>Η </a:t>
            </a:r>
            <a:r>
              <a:rPr lang="el-GR" sz="1100" dirty="0" err="1" smtClean="0"/>
              <a:t>Beat</a:t>
            </a:r>
            <a:r>
              <a:rPr lang="el-GR" sz="1100" dirty="0" smtClean="0"/>
              <a:t> προσθέτει: </a:t>
            </a:r>
            <a:r>
              <a:rPr lang="el-GR" sz="1100" b="1" dirty="0" smtClean="0"/>
              <a:t>«</a:t>
            </a:r>
            <a:r>
              <a:rPr lang="el-GR" sz="1100" b="1" i="1" dirty="0" smtClean="0"/>
              <a:t>Εάν </a:t>
            </a:r>
            <a:r>
              <a:rPr lang="el-GR" sz="1100" b="1" i="1" dirty="0" smtClean="0"/>
              <a:t>ένας αθλητής ανησυχεί για την υγεία του, το πρώτο βήμα θα ήταν να εμπιστευτεί ένα αγαπημένο του πρόσωπο </a:t>
            </a:r>
            <a:r>
              <a:rPr lang="el-GR" sz="1100" b="1" i="1" dirty="0" smtClean="0"/>
              <a:t>ή κάποιον </a:t>
            </a:r>
            <a:r>
              <a:rPr lang="el-GR" sz="1100" b="1" i="1" dirty="0" smtClean="0"/>
              <a:t>που εμπιστεύεται. Στη συνέχεια, θα πρέπει να επικοινωνήσουν με τον παθολόγο τους. Αν ανησυχούν για κάποιον άλλον </a:t>
            </a:r>
            <a:r>
              <a:rPr lang="el-GR" sz="1100" b="1" i="1" dirty="0" smtClean="0"/>
              <a:t>και έχουν την </a:t>
            </a:r>
            <a:r>
              <a:rPr lang="el-GR" sz="1100" b="1" i="1" dirty="0" smtClean="0"/>
              <a:t>υποψία διατροφικής διαταραχής, θα πρέπει να τον ενθαρρύνουν </a:t>
            </a:r>
            <a:r>
              <a:rPr lang="el-GR" sz="1100" b="1" i="1" dirty="0" smtClean="0"/>
              <a:t>να απευθυνθεί </a:t>
            </a:r>
            <a:r>
              <a:rPr lang="el-GR" sz="1100" b="1" i="1" dirty="0" smtClean="0"/>
              <a:t>για υποστήριξη και να συμβουλευτεί τον δικό του </a:t>
            </a:r>
            <a:r>
              <a:rPr lang="el-GR" sz="1100" b="1" i="1" dirty="0" smtClean="0"/>
              <a:t>γιατρό</a:t>
            </a:r>
            <a:r>
              <a:rPr lang="el-GR" sz="1100" b="1" dirty="0" smtClean="0"/>
              <a:t>».</a:t>
            </a:r>
            <a:endParaRPr lang="el-GR" sz="1100" b="1" dirty="0" smtClean="0"/>
          </a:p>
          <a:p>
            <a:pPr marL="0" indent="0" algn="just">
              <a:lnSpc>
                <a:spcPct val="170000"/>
              </a:lnSpc>
              <a:buNone/>
            </a:pPr>
            <a:endParaRPr lang="el-GR" sz="1100" b="1" dirty="0" smtClean="0"/>
          </a:p>
          <a:p>
            <a:pPr marL="0" indent="0" algn="just">
              <a:lnSpc>
                <a:spcPct val="170000"/>
              </a:lnSpc>
              <a:buNone/>
            </a:pPr>
            <a:endParaRPr lang="el-GR" sz="1100" b="1" dirty="0" smtClean="0"/>
          </a:p>
        </p:txBody>
      </p:sp>
      <p:sp>
        <p:nvSpPr>
          <p:cNvPr id="8" name="7 - Θέση κειμένου"/>
          <p:cNvSpPr>
            <a:spLocks noGrp="1"/>
          </p:cNvSpPr>
          <p:nvPr>
            <p:ph type="body" sz="quarter" idx="3"/>
          </p:nvPr>
        </p:nvSpPr>
        <p:spPr>
          <a:xfrm>
            <a:off x="4644008" y="404664"/>
            <a:ext cx="3657600" cy="639762"/>
          </a:xfrm>
        </p:spPr>
        <p:txBody>
          <a:bodyPr/>
          <a:lstStyle/>
          <a:p>
            <a:pPr algn="ctr"/>
            <a:r>
              <a:rPr lang="el-GR" sz="2000" b="1" dirty="0" smtClean="0">
                <a:latin typeface="+mn-lt"/>
              </a:rPr>
              <a:t>Προώθηση της διατροφής και της υγείας</a:t>
            </a:r>
            <a:endParaRPr lang="el-GR" sz="2000" b="1" dirty="0">
              <a:latin typeface="+mn-lt"/>
            </a:endParaRPr>
          </a:p>
        </p:txBody>
      </p:sp>
      <p:sp>
        <p:nvSpPr>
          <p:cNvPr id="9" name="8 - Θέση περιεχομένου"/>
          <p:cNvSpPr>
            <a:spLocks noGrp="1"/>
          </p:cNvSpPr>
          <p:nvPr>
            <p:ph sz="quarter" idx="4"/>
          </p:nvPr>
        </p:nvSpPr>
        <p:spPr>
          <a:xfrm>
            <a:off x="4645152" y="1329264"/>
            <a:ext cx="3657600" cy="4836040"/>
          </a:xfrm>
        </p:spPr>
        <p:txBody>
          <a:bodyPr>
            <a:normAutofit fontScale="47500" lnSpcReduction="20000"/>
          </a:bodyPr>
          <a:lstStyle/>
          <a:p>
            <a:pPr marL="0" indent="0" algn="just">
              <a:lnSpc>
                <a:spcPct val="120000"/>
              </a:lnSpc>
              <a:spcBef>
                <a:spcPts val="0"/>
              </a:spcBef>
              <a:buNone/>
            </a:pPr>
            <a:r>
              <a:rPr lang="el-GR" sz="1800" dirty="0" smtClean="0"/>
              <a:t>Παραδόξως, φαίνεται να υπάρχει ελάχιστη εκπαίδευση σχετικά </a:t>
            </a:r>
            <a:r>
              <a:rPr lang="el-GR" sz="1800" dirty="0" smtClean="0"/>
              <a:t>με τη </a:t>
            </a:r>
            <a:r>
              <a:rPr lang="el-GR" sz="1800" dirty="0" smtClean="0"/>
              <a:t>διατροφή και την επαρκή τροφοδοσία του σώματος για το </a:t>
            </a:r>
            <a:r>
              <a:rPr lang="el-GR" sz="1800" dirty="0" smtClean="0"/>
              <a:t>άθλημα. </a:t>
            </a:r>
            <a:r>
              <a:rPr lang="el-GR" sz="1800" dirty="0" smtClean="0"/>
              <a:t>Αυτό αφήνει τους αθλητές να βρουν τους δικούς τους τρόπους με λίγες συμβουλές και καθοδήγηση</a:t>
            </a:r>
            <a:r>
              <a:rPr lang="el-GR" sz="1800" dirty="0" smtClean="0"/>
              <a:t>.</a:t>
            </a:r>
          </a:p>
          <a:p>
            <a:pPr marL="0" indent="0" algn="just">
              <a:lnSpc>
                <a:spcPct val="120000"/>
              </a:lnSpc>
              <a:spcBef>
                <a:spcPts val="0"/>
              </a:spcBef>
              <a:buNone/>
            </a:pPr>
            <a:endParaRPr lang="el-GR" sz="1800" dirty="0" smtClean="0"/>
          </a:p>
          <a:p>
            <a:pPr marL="0" indent="0" algn="just">
              <a:lnSpc>
                <a:spcPct val="120000"/>
              </a:lnSpc>
              <a:spcBef>
                <a:spcPts val="0"/>
              </a:spcBef>
              <a:buNone/>
            </a:pPr>
            <a:r>
              <a:rPr lang="el-GR" sz="1800" dirty="0" smtClean="0"/>
              <a:t>Συχνά, </a:t>
            </a:r>
            <a:r>
              <a:rPr lang="el-GR" sz="1800" dirty="0" smtClean="0"/>
              <a:t>υπάρχει μια κουλτούρα ότι η λιτότητα ισοδυναμεί με γυμναστική και υπάρχει πολύ μικρή αποδοχή της υγείας σε κάθε </a:t>
            </a:r>
            <a:r>
              <a:rPr lang="el-GR" sz="1800" dirty="0" smtClean="0"/>
              <a:t>μέγεθος. </a:t>
            </a:r>
            <a:r>
              <a:rPr lang="el-GR" sz="1800" dirty="0" smtClean="0"/>
              <a:t>Για την προώθηση της ευαισθητοποίησης και της αποδοχής αυτής </a:t>
            </a:r>
            <a:r>
              <a:rPr lang="el-GR" sz="1800" dirty="0" smtClean="0"/>
              <a:t>της κατάστασης</a:t>
            </a:r>
            <a:r>
              <a:rPr lang="el-GR" sz="1800" dirty="0" smtClean="0"/>
              <a:t>, </a:t>
            </a:r>
            <a:r>
              <a:rPr lang="el-GR" sz="1800" dirty="0" smtClean="0"/>
              <a:t>συνιστάται </a:t>
            </a:r>
            <a:r>
              <a:rPr lang="el-GR" sz="1800" dirty="0" smtClean="0"/>
              <a:t>μεγαλύτερη σωματική ποικιλομορφία στη διαφήμιση και στο διαφημιστικό υλικό για τους αθλητές</a:t>
            </a:r>
            <a:r>
              <a:rPr lang="el-GR" sz="1800" dirty="0" smtClean="0"/>
              <a:t>.</a:t>
            </a:r>
          </a:p>
          <a:p>
            <a:pPr marL="0" indent="0" algn="just">
              <a:lnSpc>
                <a:spcPct val="120000"/>
              </a:lnSpc>
              <a:spcBef>
                <a:spcPts val="0"/>
              </a:spcBef>
              <a:buNone/>
            </a:pPr>
            <a:endParaRPr lang="el-GR" sz="1800" dirty="0" smtClean="0"/>
          </a:p>
          <a:p>
            <a:pPr marL="0" indent="0" algn="just">
              <a:lnSpc>
                <a:spcPct val="120000"/>
              </a:lnSpc>
              <a:spcBef>
                <a:spcPts val="0"/>
              </a:spcBef>
              <a:buNone/>
            </a:pPr>
            <a:r>
              <a:rPr lang="el-GR" sz="1800" dirty="0" smtClean="0"/>
              <a:t>Ο βρετανικός αθλητισμός τονίζει ότι η διατροφική πρακτική αποτελεί βασική στρατηγική για την πρόληψη των διατροφικών διαταραχών στους αθλητές, αλλά και γενικότερα. Όλοι οι επαγγελματίες θα πρέπει να ενθαρρύνουν ένα ήθος κατάλληλης διατροφής στις ομάδες τους</a:t>
            </a:r>
            <a:r>
              <a:rPr lang="el-GR" sz="1800" dirty="0" smtClean="0"/>
              <a:t>.</a:t>
            </a:r>
          </a:p>
          <a:p>
            <a:pPr marL="0" indent="0" algn="just">
              <a:lnSpc>
                <a:spcPct val="120000"/>
              </a:lnSpc>
              <a:spcBef>
                <a:spcPts val="0"/>
              </a:spcBef>
              <a:buNone/>
            </a:pPr>
            <a:endParaRPr lang="el-GR" sz="1800" dirty="0" smtClean="0"/>
          </a:p>
          <a:p>
            <a:pPr marL="0" indent="0" algn="just">
              <a:lnSpc>
                <a:spcPct val="120000"/>
              </a:lnSpc>
              <a:spcBef>
                <a:spcPts val="0"/>
              </a:spcBef>
              <a:buNone/>
            </a:pPr>
            <a:r>
              <a:rPr lang="el-GR" sz="1800" b="1" dirty="0" smtClean="0"/>
              <a:t>Η ιδανική </a:t>
            </a:r>
            <a:r>
              <a:rPr lang="el-GR" sz="1800" b="1" dirty="0" smtClean="0"/>
              <a:t>διατροφή ενός αθλητή πρέπει να πληροί δύο κριτήρια:</a:t>
            </a:r>
          </a:p>
          <a:p>
            <a:pPr marL="0" indent="0" algn="just">
              <a:lnSpc>
                <a:spcPct val="120000"/>
              </a:lnSpc>
              <a:spcBef>
                <a:spcPts val="0"/>
              </a:spcBef>
              <a:buNone/>
            </a:pPr>
            <a:r>
              <a:rPr lang="el-GR" sz="1800" b="1" dirty="0" smtClean="0"/>
              <a:t>•Να </a:t>
            </a:r>
            <a:r>
              <a:rPr lang="el-GR" sz="1800" b="1" dirty="0" smtClean="0"/>
              <a:t>διατηρεί την υγεία του</a:t>
            </a:r>
          </a:p>
          <a:p>
            <a:pPr marL="0" indent="0" algn="just">
              <a:lnSpc>
                <a:spcPct val="120000"/>
              </a:lnSpc>
              <a:spcBef>
                <a:spcPts val="0"/>
              </a:spcBef>
              <a:buNone/>
            </a:pPr>
            <a:r>
              <a:rPr lang="el-GR" sz="1800" b="1" dirty="0" smtClean="0"/>
              <a:t>•Να </a:t>
            </a:r>
            <a:r>
              <a:rPr lang="el-GR" sz="1800" b="1" dirty="0" smtClean="0"/>
              <a:t>εξασφαλίζει διατροφή για </a:t>
            </a:r>
            <a:r>
              <a:rPr lang="el-GR" sz="1800" b="1" dirty="0" smtClean="0"/>
              <a:t>απόδοση</a:t>
            </a:r>
          </a:p>
          <a:p>
            <a:pPr marL="0" indent="0" algn="just">
              <a:lnSpc>
                <a:spcPct val="120000"/>
              </a:lnSpc>
              <a:spcBef>
                <a:spcPts val="0"/>
              </a:spcBef>
              <a:buNone/>
            </a:pPr>
            <a:endParaRPr lang="el-GR" sz="1800" b="1" dirty="0" smtClean="0"/>
          </a:p>
          <a:p>
            <a:pPr marL="0" indent="0" algn="just">
              <a:lnSpc>
                <a:spcPct val="120000"/>
              </a:lnSpc>
              <a:spcBef>
                <a:spcPts val="0"/>
              </a:spcBef>
              <a:buNone/>
            </a:pPr>
            <a:r>
              <a:rPr lang="el-GR" sz="1800" dirty="0" smtClean="0"/>
              <a:t>Η </a:t>
            </a:r>
            <a:r>
              <a:rPr lang="el-GR" sz="1800" dirty="0" err="1" smtClean="0"/>
              <a:t>Beat</a:t>
            </a:r>
            <a:r>
              <a:rPr lang="el-GR" sz="1800" dirty="0" smtClean="0"/>
              <a:t> ενθαρρύνει τα αθλητικά ιδρύματα να διασφαλίζουν ότι </a:t>
            </a:r>
            <a:r>
              <a:rPr lang="el-GR" sz="1800" dirty="0" smtClean="0"/>
              <a:t>η παρακολούθηση </a:t>
            </a:r>
            <a:r>
              <a:rPr lang="el-GR" sz="1800" dirty="0" smtClean="0"/>
              <a:t>του βάρους γίνεται σε υποστηρικτικό περιβάλλον, εάν είναι </a:t>
            </a:r>
            <a:r>
              <a:rPr lang="el-GR" sz="1800" dirty="0" smtClean="0"/>
              <a:t>απαραίτητο. Αυτό </a:t>
            </a:r>
            <a:r>
              <a:rPr lang="el-GR" sz="1800" dirty="0" smtClean="0"/>
              <a:t>θα πρέπει να γίνεται μακριά από άλλους αθλητές και με τη δυνατότητα να μην ακούει το άτομο για το βάρος του, αν αυτό είναι κάτι που το βρίσκει δύσκολο.</a:t>
            </a:r>
          </a:p>
          <a:p>
            <a:pPr marL="0" indent="0" algn="just">
              <a:lnSpc>
                <a:spcPct val="120000"/>
              </a:lnSpc>
              <a:spcBef>
                <a:spcPts val="0"/>
              </a:spcBef>
              <a:buNone/>
            </a:pPr>
            <a:endParaRPr lang="el-GR" sz="1800" dirty="0" smtClean="0"/>
          </a:p>
          <a:p>
            <a:pPr marL="0" indent="0" algn="just">
              <a:lnSpc>
                <a:spcPct val="120000"/>
              </a:lnSpc>
              <a:spcBef>
                <a:spcPts val="0"/>
              </a:spcBef>
              <a:buNone/>
            </a:pPr>
            <a:r>
              <a:rPr lang="el-GR" sz="1800" dirty="0" smtClean="0"/>
              <a:t>Είναι </a:t>
            </a:r>
            <a:r>
              <a:rPr lang="el-GR" sz="1800" dirty="0" smtClean="0"/>
              <a:t>σημαντικό να αναγνωρίσουμε ότι κάθε σώμα είναι διαφορετικό και αυτό που είναι ένας εφικτός και υγιής στόχος για ένα άτομο, δεν θα είναι για ένα </a:t>
            </a:r>
            <a:r>
              <a:rPr lang="el-GR" sz="1800" dirty="0" smtClean="0"/>
              <a:t>άλλο. Οι </a:t>
            </a:r>
            <a:r>
              <a:rPr lang="el-GR" sz="1800" dirty="0" smtClean="0"/>
              <a:t>αθλητές θα πρέπει να λαμβάνουν συμβουλές από </a:t>
            </a:r>
            <a:r>
              <a:rPr lang="el-GR" sz="1800" dirty="0" smtClean="0"/>
              <a:t>έναν εγγεγραμμένο </a:t>
            </a:r>
            <a:r>
              <a:rPr lang="el-GR" sz="1800" dirty="0" smtClean="0"/>
              <a:t>αθλητικό διαιτολόγο, αν χρειάζονται βοήθεια στη διαμόρφωση της διατροφής τους και στην προσθήκη των κατάλληλων θρεπτικών συστατικών.</a:t>
            </a:r>
          </a:p>
          <a:p>
            <a:pPr marL="0" indent="0" algn="just">
              <a:lnSpc>
                <a:spcPct val="170000"/>
              </a:lnSpc>
              <a:buNone/>
            </a:pPr>
            <a:endParaRPr lang="el-GR" dirty="0" smtClean="0"/>
          </a:p>
          <a:p>
            <a:pPr>
              <a:buNone/>
            </a:pPr>
            <a:endParaRPr lang="el-GR" dirty="0"/>
          </a:p>
        </p:txBody>
      </p:sp>
    </p:spTree>
    <p:custDataLst>
      <p:tags r:id="rId1"/>
    </p:custDataLst>
    <p:extLst>
      <p:ext uri="{BB962C8B-B14F-4D97-AF65-F5344CB8AC3E}">
        <p14:creationId xmlns:p14="http://schemas.microsoft.com/office/powerpoint/2010/main" xmlns="" val="2372234941"/>
      </p:ext>
    </p:extLst>
  </p:cSld>
  <p:clrMapOvr>
    <a:masterClrMapping/>
  </p:clrMapOvr>
  <mc:AlternateContent xmlns:mc="http://schemas.openxmlformats.org/markup-compatibility/2006">
    <mc:Choice xmlns:p14="http://schemas.microsoft.com/office/powerpoint/2010/main" xmlns="" Requires="p14">
      <p:transition spd="slow" p14:dur="1600" advTm="9139">
        <p:blinds dir="vert"/>
      </p:transition>
    </mc:Choice>
    <mc:Fallback>
      <p:transition spd="slow" advTm="9139">
        <p:blinds dir="vert"/>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3|3.7|1.4|1.3"/>
</p:tagLst>
</file>

<file path=ppt/tags/tag2.xml><?xml version="1.0" encoding="utf-8"?>
<p:tagLst xmlns:a="http://schemas.openxmlformats.org/drawingml/2006/main" xmlns:r="http://schemas.openxmlformats.org/officeDocument/2006/relationships" xmlns:p="http://schemas.openxmlformats.org/presentationml/2006/main">
  <p:tag name="TIMING" val="|0.3|3.7|1.4|1.3"/>
</p:tagLst>
</file>

<file path=ppt/tags/tag3.xml><?xml version="1.0" encoding="utf-8"?>
<p:tagLst xmlns:a="http://schemas.openxmlformats.org/drawingml/2006/main" xmlns:r="http://schemas.openxmlformats.org/officeDocument/2006/relationships" xmlns:p="http://schemas.openxmlformats.org/presentationml/2006/main">
  <p:tag name="TIMING" val="|0.3|3.7|1.4|1.3"/>
</p:tagLst>
</file>

<file path=ppt/tags/tag4.xml><?xml version="1.0" encoding="utf-8"?>
<p:tagLst xmlns:a="http://schemas.openxmlformats.org/drawingml/2006/main" xmlns:r="http://schemas.openxmlformats.org/officeDocument/2006/relationships" xmlns:p="http://schemas.openxmlformats.org/presentationml/2006/main">
  <p:tag name="TIMING" val="|0.3|3.7|1.4|1.3"/>
</p:tagLst>
</file>

<file path=ppt/tags/tag5.xml><?xml version="1.0" encoding="utf-8"?>
<p:tagLst xmlns:a="http://schemas.openxmlformats.org/drawingml/2006/main" xmlns:r="http://schemas.openxmlformats.org/officeDocument/2006/relationships" xmlns:p="http://schemas.openxmlformats.org/presentationml/2006/main">
  <p:tag name="TIMING" val="|0.3|3.7|1.4|1.3"/>
</p:tagLst>
</file>

<file path=ppt/tags/tag6.xml><?xml version="1.0" encoding="utf-8"?>
<p:tagLst xmlns:a="http://schemas.openxmlformats.org/drawingml/2006/main" xmlns:r="http://schemas.openxmlformats.org/officeDocument/2006/relationships" xmlns:p="http://schemas.openxmlformats.org/presentationml/2006/main">
  <p:tag name="TIMING" val="|0.3|3.7|1.4|1.3"/>
</p:tagLst>
</file>

<file path=ppt/tags/tag7.xml><?xml version="1.0" encoding="utf-8"?>
<p:tagLst xmlns:a="http://schemas.openxmlformats.org/drawingml/2006/main" xmlns:r="http://schemas.openxmlformats.org/officeDocument/2006/relationships" xmlns:p="http://schemas.openxmlformats.org/presentationml/2006/main">
  <p:tag name="TIMING" val="|0.3|3.7|1.4|1.3"/>
</p:tagLst>
</file>

<file path=ppt/tags/tag8.xml><?xml version="1.0" encoding="utf-8"?>
<p:tagLst xmlns:a="http://schemas.openxmlformats.org/drawingml/2006/main" xmlns:r="http://schemas.openxmlformats.org/officeDocument/2006/relationships" xmlns:p="http://schemas.openxmlformats.org/presentationml/2006/main">
  <p:tag name="TIMING" val="|0.3|3.7|1.4|1.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78183</TotalTime>
  <Words>1927</Words>
  <Application>Microsoft Office PowerPoint</Application>
  <PresentationFormat>Προβολή στην οθόνη (4:3)</PresentationFormat>
  <Paragraphs>147</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NewsPrint</vt:lpstr>
      <vt:lpstr>ΟΙ ΔΙΑΤΑΡΑΧΕΣ ΤΩΝ ΑΘΛΗΤΩΝ</vt:lpstr>
      <vt:lpstr>Ένας αθλητής, κατά την διάρκεια της αθλητικής του πορείας μπορεί να αναπτύξει κάποιες διαταραχές</vt:lpstr>
      <vt:lpstr>Διαφάνεια 3</vt:lpstr>
      <vt:lpstr>Διαφάνεια 4</vt:lpstr>
      <vt:lpstr>Διαφάνεια 5</vt:lpstr>
      <vt:lpstr>Διαφάνεια 6</vt:lpstr>
      <vt:lpstr>Διαφάνεια 7</vt:lpstr>
      <vt:lpstr>Διαφάνεια 8</vt:lpstr>
      <vt:lpstr>Διαφάνεια 9</vt:lpstr>
      <vt:lpstr>Ευχαριστώ πολύ για την προσοχή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ΔΙΑΤΑΡΑΧΕΣ ΤΩΝ ΑΘΛΗΤΩΝ</dc:title>
  <dc:creator>USER</dc:creator>
  <cp:lastModifiedBy>ΑΓΟΡΙΤΣΑ ΦΙΛΙΠΠΟΠΟΥΛΟΥ</cp:lastModifiedBy>
  <cp:revision>21</cp:revision>
  <dcterms:created xsi:type="dcterms:W3CDTF">2023-12-14T14:12:11Z</dcterms:created>
  <dcterms:modified xsi:type="dcterms:W3CDTF">2024-04-20T17:39:06Z</dcterms:modified>
</cp:coreProperties>
</file>