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media/image10.png" ContentType="image/png"/>
  <Override PartName="/ppt/media/image6.jpeg" ContentType="image/jpeg"/>
  <Override PartName="/ppt/media/image9.jpeg" ContentType="image/jpeg"/>
  <Override PartName="/ppt/media/image11.jpeg" ContentType="image/jpeg"/>
  <Override PartName="/ppt/media/image12.jpeg" ContentType="image/jpeg"/>
  <Override PartName="/ppt/media/image18.jpeg" ContentType="image/jpeg"/>
  <Override PartName="/ppt/media/image17.jpeg" ContentType="image/jpeg"/>
  <Override PartName="/ppt/media/image16.jpeg" ContentType="image/jpeg"/>
  <Override PartName="/ppt/media/image15.jpeg" ContentType="image/jpeg"/>
  <Override PartName="/ppt/media/image14.jpeg" ContentType="image/jpeg"/>
  <Override PartName="/ppt/media/image1.png" ContentType="image/png"/>
  <Override PartName="/ppt/media/image3.jpeg" ContentType="image/jpeg"/>
  <Override PartName="/ppt/media/image2.jpeg" ContentType="image/jpeg"/>
  <Override PartName="/ppt/media/image4.png" ContentType="image/png"/>
  <Override PartName="/ppt/media/image8.jpeg" ContentType="image/jpeg"/>
  <Override PartName="/ppt/media/image13.jpeg" ContentType="image/jpeg"/>
  <Override PartName="/ppt/media/image5.jpeg" ContentType="image/jpeg"/>
  <Override PartName="/ppt/media/image7.jpeg" ContentType="image/jpeg"/>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30" name="PlaceHolder 2"/>
          <p:cNvSpPr>
            <a:spLocks noGrp="1"/>
          </p:cNvSpPr>
          <p:nvPr>
            <p:ph type="body"/>
          </p:nvPr>
        </p:nvSpPr>
        <p:spPr>
          <a:xfrm>
            <a:off x="457200" y="1609560"/>
            <a:ext cx="72385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31" name="PlaceHolder 3"/>
          <p:cNvSpPr>
            <a:spLocks noGrp="1"/>
          </p:cNvSpPr>
          <p:nvPr>
            <p:ph type="body"/>
          </p:nvPr>
        </p:nvSpPr>
        <p:spPr>
          <a:xfrm>
            <a:off x="457200" y="4140720"/>
            <a:ext cx="72385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33" name="PlaceHolder 2"/>
          <p:cNvSpPr>
            <a:spLocks noGrp="1"/>
          </p:cNvSpPr>
          <p:nvPr>
            <p:ph type="body"/>
          </p:nvPr>
        </p:nvSpPr>
        <p:spPr>
          <a:xfrm>
            <a:off x="45720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34" name="PlaceHolder 3"/>
          <p:cNvSpPr>
            <a:spLocks noGrp="1"/>
          </p:cNvSpPr>
          <p:nvPr>
            <p:ph type="body"/>
          </p:nvPr>
        </p:nvSpPr>
        <p:spPr>
          <a:xfrm>
            <a:off x="416664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35" name="PlaceHolder 4"/>
          <p:cNvSpPr>
            <a:spLocks noGrp="1"/>
          </p:cNvSpPr>
          <p:nvPr>
            <p:ph type="body"/>
          </p:nvPr>
        </p:nvSpPr>
        <p:spPr>
          <a:xfrm>
            <a:off x="457200" y="414072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36" name="PlaceHolder 5"/>
          <p:cNvSpPr>
            <a:spLocks noGrp="1"/>
          </p:cNvSpPr>
          <p:nvPr>
            <p:ph type="body"/>
          </p:nvPr>
        </p:nvSpPr>
        <p:spPr>
          <a:xfrm>
            <a:off x="4166640" y="414072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38" name="PlaceHolder 2"/>
          <p:cNvSpPr>
            <a:spLocks noGrp="1"/>
          </p:cNvSpPr>
          <p:nvPr>
            <p:ph type="body"/>
          </p:nvPr>
        </p:nvSpPr>
        <p:spPr>
          <a:xfrm>
            <a:off x="457200" y="160956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39" name="PlaceHolder 3"/>
          <p:cNvSpPr>
            <a:spLocks noGrp="1"/>
          </p:cNvSpPr>
          <p:nvPr>
            <p:ph type="body"/>
          </p:nvPr>
        </p:nvSpPr>
        <p:spPr>
          <a:xfrm>
            <a:off x="2904840" y="160956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40" name="PlaceHolder 4"/>
          <p:cNvSpPr>
            <a:spLocks noGrp="1"/>
          </p:cNvSpPr>
          <p:nvPr>
            <p:ph type="body"/>
          </p:nvPr>
        </p:nvSpPr>
        <p:spPr>
          <a:xfrm>
            <a:off x="5352480" y="160956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41" name="PlaceHolder 5"/>
          <p:cNvSpPr>
            <a:spLocks noGrp="1"/>
          </p:cNvSpPr>
          <p:nvPr>
            <p:ph type="body"/>
          </p:nvPr>
        </p:nvSpPr>
        <p:spPr>
          <a:xfrm>
            <a:off x="457200" y="414072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42" name="PlaceHolder 6"/>
          <p:cNvSpPr>
            <a:spLocks noGrp="1"/>
          </p:cNvSpPr>
          <p:nvPr>
            <p:ph type="body"/>
          </p:nvPr>
        </p:nvSpPr>
        <p:spPr>
          <a:xfrm>
            <a:off x="2904840" y="414072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43" name="PlaceHolder 7"/>
          <p:cNvSpPr>
            <a:spLocks noGrp="1"/>
          </p:cNvSpPr>
          <p:nvPr>
            <p:ph type="body"/>
          </p:nvPr>
        </p:nvSpPr>
        <p:spPr>
          <a:xfrm>
            <a:off x="5352480" y="414072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51" name="PlaceHolder 2"/>
          <p:cNvSpPr>
            <a:spLocks noGrp="1"/>
          </p:cNvSpPr>
          <p:nvPr>
            <p:ph type="subTitle"/>
          </p:nvPr>
        </p:nvSpPr>
        <p:spPr>
          <a:xfrm>
            <a:off x="457200" y="1609560"/>
            <a:ext cx="7238520" cy="48459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53" name="PlaceHolder 2"/>
          <p:cNvSpPr>
            <a:spLocks noGrp="1"/>
          </p:cNvSpPr>
          <p:nvPr>
            <p:ph type="body"/>
          </p:nvPr>
        </p:nvSpPr>
        <p:spPr>
          <a:xfrm>
            <a:off x="457200" y="1609560"/>
            <a:ext cx="72385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55" name="PlaceHolder 2"/>
          <p:cNvSpPr>
            <a:spLocks noGrp="1"/>
          </p:cNvSpPr>
          <p:nvPr>
            <p:ph type="body"/>
          </p:nvPr>
        </p:nvSpPr>
        <p:spPr>
          <a:xfrm>
            <a:off x="457200" y="1609560"/>
            <a:ext cx="35323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56" name="PlaceHolder 3"/>
          <p:cNvSpPr>
            <a:spLocks noGrp="1"/>
          </p:cNvSpPr>
          <p:nvPr>
            <p:ph type="body"/>
          </p:nvPr>
        </p:nvSpPr>
        <p:spPr>
          <a:xfrm>
            <a:off x="4166640" y="1609560"/>
            <a:ext cx="35323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320040"/>
            <a:ext cx="7238520" cy="52977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60" name="PlaceHolder 2"/>
          <p:cNvSpPr>
            <a:spLocks noGrp="1"/>
          </p:cNvSpPr>
          <p:nvPr>
            <p:ph type="body"/>
          </p:nvPr>
        </p:nvSpPr>
        <p:spPr>
          <a:xfrm>
            <a:off x="45720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61" name="PlaceHolder 3"/>
          <p:cNvSpPr>
            <a:spLocks noGrp="1"/>
          </p:cNvSpPr>
          <p:nvPr>
            <p:ph type="body"/>
          </p:nvPr>
        </p:nvSpPr>
        <p:spPr>
          <a:xfrm>
            <a:off x="4166640" y="1609560"/>
            <a:ext cx="35323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62" name="PlaceHolder 4"/>
          <p:cNvSpPr>
            <a:spLocks noGrp="1"/>
          </p:cNvSpPr>
          <p:nvPr>
            <p:ph type="body"/>
          </p:nvPr>
        </p:nvSpPr>
        <p:spPr>
          <a:xfrm>
            <a:off x="457200" y="414072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9" name="PlaceHolder 2"/>
          <p:cNvSpPr>
            <a:spLocks noGrp="1"/>
          </p:cNvSpPr>
          <p:nvPr>
            <p:ph type="subTitle"/>
          </p:nvPr>
        </p:nvSpPr>
        <p:spPr>
          <a:xfrm>
            <a:off x="457200" y="1609560"/>
            <a:ext cx="7238520" cy="48459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64" name="PlaceHolder 2"/>
          <p:cNvSpPr>
            <a:spLocks noGrp="1"/>
          </p:cNvSpPr>
          <p:nvPr>
            <p:ph type="body"/>
          </p:nvPr>
        </p:nvSpPr>
        <p:spPr>
          <a:xfrm>
            <a:off x="457200" y="1609560"/>
            <a:ext cx="35323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65" name="PlaceHolder 3"/>
          <p:cNvSpPr>
            <a:spLocks noGrp="1"/>
          </p:cNvSpPr>
          <p:nvPr>
            <p:ph type="body"/>
          </p:nvPr>
        </p:nvSpPr>
        <p:spPr>
          <a:xfrm>
            <a:off x="416664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66" name="PlaceHolder 4"/>
          <p:cNvSpPr>
            <a:spLocks noGrp="1"/>
          </p:cNvSpPr>
          <p:nvPr>
            <p:ph type="body"/>
          </p:nvPr>
        </p:nvSpPr>
        <p:spPr>
          <a:xfrm>
            <a:off x="4166640" y="414072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68" name="PlaceHolder 2"/>
          <p:cNvSpPr>
            <a:spLocks noGrp="1"/>
          </p:cNvSpPr>
          <p:nvPr>
            <p:ph type="body"/>
          </p:nvPr>
        </p:nvSpPr>
        <p:spPr>
          <a:xfrm>
            <a:off x="45720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69" name="PlaceHolder 3"/>
          <p:cNvSpPr>
            <a:spLocks noGrp="1"/>
          </p:cNvSpPr>
          <p:nvPr>
            <p:ph type="body"/>
          </p:nvPr>
        </p:nvSpPr>
        <p:spPr>
          <a:xfrm>
            <a:off x="416664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70" name="PlaceHolder 4"/>
          <p:cNvSpPr>
            <a:spLocks noGrp="1"/>
          </p:cNvSpPr>
          <p:nvPr>
            <p:ph type="body"/>
          </p:nvPr>
        </p:nvSpPr>
        <p:spPr>
          <a:xfrm>
            <a:off x="457200" y="4140720"/>
            <a:ext cx="72385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72" name="PlaceHolder 2"/>
          <p:cNvSpPr>
            <a:spLocks noGrp="1"/>
          </p:cNvSpPr>
          <p:nvPr>
            <p:ph type="body"/>
          </p:nvPr>
        </p:nvSpPr>
        <p:spPr>
          <a:xfrm>
            <a:off x="457200" y="1609560"/>
            <a:ext cx="72385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73" name="PlaceHolder 3"/>
          <p:cNvSpPr>
            <a:spLocks noGrp="1"/>
          </p:cNvSpPr>
          <p:nvPr>
            <p:ph type="body"/>
          </p:nvPr>
        </p:nvSpPr>
        <p:spPr>
          <a:xfrm>
            <a:off x="457200" y="4140720"/>
            <a:ext cx="72385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75" name="PlaceHolder 2"/>
          <p:cNvSpPr>
            <a:spLocks noGrp="1"/>
          </p:cNvSpPr>
          <p:nvPr>
            <p:ph type="body"/>
          </p:nvPr>
        </p:nvSpPr>
        <p:spPr>
          <a:xfrm>
            <a:off x="45720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76" name="PlaceHolder 3"/>
          <p:cNvSpPr>
            <a:spLocks noGrp="1"/>
          </p:cNvSpPr>
          <p:nvPr>
            <p:ph type="body"/>
          </p:nvPr>
        </p:nvSpPr>
        <p:spPr>
          <a:xfrm>
            <a:off x="416664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77" name="PlaceHolder 4"/>
          <p:cNvSpPr>
            <a:spLocks noGrp="1"/>
          </p:cNvSpPr>
          <p:nvPr>
            <p:ph type="body"/>
          </p:nvPr>
        </p:nvSpPr>
        <p:spPr>
          <a:xfrm>
            <a:off x="457200" y="414072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78" name="PlaceHolder 5"/>
          <p:cNvSpPr>
            <a:spLocks noGrp="1"/>
          </p:cNvSpPr>
          <p:nvPr>
            <p:ph type="body"/>
          </p:nvPr>
        </p:nvSpPr>
        <p:spPr>
          <a:xfrm>
            <a:off x="4166640" y="414072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80" name="PlaceHolder 2"/>
          <p:cNvSpPr>
            <a:spLocks noGrp="1"/>
          </p:cNvSpPr>
          <p:nvPr>
            <p:ph type="body"/>
          </p:nvPr>
        </p:nvSpPr>
        <p:spPr>
          <a:xfrm>
            <a:off x="457200" y="160956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81" name="PlaceHolder 3"/>
          <p:cNvSpPr>
            <a:spLocks noGrp="1"/>
          </p:cNvSpPr>
          <p:nvPr>
            <p:ph type="body"/>
          </p:nvPr>
        </p:nvSpPr>
        <p:spPr>
          <a:xfrm>
            <a:off x="2904840" y="160956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82" name="PlaceHolder 4"/>
          <p:cNvSpPr>
            <a:spLocks noGrp="1"/>
          </p:cNvSpPr>
          <p:nvPr>
            <p:ph type="body"/>
          </p:nvPr>
        </p:nvSpPr>
        <p:spPr>
          <a:xfrm>
            <a:off x="5352480" y="160956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83" name="PlaceHolder 5"/>
          <p:cNvSpPr>
            <a:spLocks noGrp="1"/>
          </p:cNvSpPr>
          <p:nvPr>
            <p:ph type="body"/>
          </p:nvPr>
        </p:nvSpPr>
        <p:spPr>
          <a:xfrm>
            <a:off x="457200" y="414072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84" name="PlaceHolder 6"/>
          <p:cNvSpPr>
            <a:spLocks noGrp="1"/>
          </p:cNvSpPr>
          <p:nvPr>
            <p:ph type="body"/>
          </p:nvPr>
        </p:nvSpPr>
        <p:spPr>
          <a:xfrm>
            <a:off x="2904840" y="414072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85" name="PlaceHolder 7"/>
          <p:cNvSpPr>
            <a:spLocks noGrp="1"/>
          </p:cNvSpPr>
          <p:nvPr>
            <p:ph type="body"/>
          </p:nvPr>
        </p:nvSpPr>
        <p:spPr>
          <a:xfrm>
            <a:off x="5352480" y="4140720"/>
            <a:ext cx="233064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11" name="PlaceHolder 2"/>
          <p:cNvSpPr>
            <a:spLocks noGrp="1"/>
          </p:cNvSpPr>
          <p:nvPr>
            <p:ph type="body"/>
          </p:nvPr>
        </p:nvSpPr>
        <p:spPr>
          <a:xfrm>
            <a:off x="457200" y="1609560"/>
            <a:ext cx="72385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13" name="PlaceHolder 2"/>
          <p:cNvSpPr>
            <a:spLocks noGrp="1"/>
          </p:cNvSpPr>
          <p:nvPr>
            <p:ph type="body"/>
          </p:nvPr>
        </p:nvSpPr>
        <p:spPr>
          <a:xfrm>
            <a:off x="457200" y="1609560"/>
            <a:ext cx="35323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14" name="PlaceHolder 3"/>
          <p:cNvSpPr>
            <a:spLocks noGrp="1"/>
          </p:cNvSpPr>
          <p:nvPr>
            <p:ph type="body"/>
          </p:nvPr>
        </p:nvSpPr>
        <p:spPr>
          <a:xfrm>
            <a:off x="4166640" y="1609560"/>
            <a:ext cx="35323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320040"/>
            <a:ext cx="7238520" cy="52977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18" name="PlaceHolder 2"/>
          <p:cNvSpPr>
            <a:spLocks noGrp="1"/>
          </p:cNvSpPr>
          <p:nvPr>
            <p:ph type="body"/>
          </p:nvPr>
        </p:nvSpPr>
        <p:spPr>
          <a:xfrm>
            <a:off x="45720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19" name="PlaceHolder 3"/>
          <p:cNvSpPr>
            <a:spLocks noGrp="1"/>
          </p:cNvSpPr>
          <p:nvPr>
            <p:ph type="body"/>
          </p:nvPr>
        </p:nvSpPr>
        <p:spPr>
          <a:xfrm>
            <a:off x="4166640" y="1609560"/>
            <a:ext cx="35323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20" name="PlaceHolder 4"/>
          <p:cNvSpPr>
            <a:spLocks noGrp="1"/>
          </p:cNvSpPr>
          <p:nvPr>
            <p:ph type="body"/>
          </p:nvPr>
        </p:nvSpPr>
        <p:spPr>
          <a:xfrm>
            <a:off x="457200" y="414072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22" name="PlaceHolder 2"/>
          <p:cNvSpPr>
            <a:spLocks noGrp="1"/>
          </p:cNvSpPr>
          <p:nvPr>
            <p:ph type="body"/>
          </p:nvPr>
        </p:nvSpPr>
        <p:spPr>
          <a:xfrm>
            <a:off x="457200" y="1609560"/>
            <a:ext cx="3532320" cy="484596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23" name="PlaceHolder 3"/>
          <p:cNvSpPr>
            <a:spLocks noGrp="1"/>
          </p:cNvSpPr>
          <p:nvPr>
            <p:ph type="body"/>
          </p:nvPr>
        </p:nvSpPr>
        <p:spPr>
          <a:xfrm>
            <a:off x="416664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24" name="PlaceHolder 4"/>
          <p:cNvSpPr>
            <a:spLocks noGrp="1"/>
          </p:cNvSpPr>
          <p:nvPr>
            <p:ph type="body"/>
          </p:nvPr>
        </p:nvSpPr>
        <p:spPr>
          <a:xfrm>
            <a:off x="4166640" y="414072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320040"/>
            <a:ext cx="7238520" cy="1142640"/>
          </a:xfrm>
          <a:prstGeom prst="rect">
            <a:avLst/>
          </a:prstGeom>
        </p:spPr>
        <p:txBody>
          <a:bodyPr lIns="0" rIns="0" tIns="0" bIns="0" anchor="ctr">
            <a:noAutofit/>
          </a:bodyPr>
          <a:p>
            <a:endParaRPr b="0" lang="el-GR" sz="1800" spc="-1" strike="noStrike">
              <a:solidFill>
                <a:srgbClr val="000000"/>
              </a:solidFill>
              <a:latin typeface="Century Schoolbook"/>
            </a:endParaRPr>
          </a:p>
        </p:txBody>
      </p:sp>
      <p:sp>
        <p:nvSpPr>
          <p:cNvPr id="26" name="PlaceHolder 2"/>
          <p:cNvSpPr>
            <a:spLocks noGrp="1"/>
          </p:cNvSpPr>
          <p:nvPr>
            <p:ph type="body"/>
          </p:nvPr>
        </p:nvSpPr>
        <p:spPr>
          <a:xfrm>
            <a:off x="45720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27" name="PlaceHolder 3"/>
          <p:cNvSpPr>
            <a:spLocks noGrp="1"/>
          </p:cNvSpPr>
          <p:nvPr>
            <p:ph type="body"/>
          </p:nvPr>
        </p:nvSpPr>
        <p:spPr>
          <a:xfrm>
            <a:off x="4166640" y="1609560"/>
            <a:ext cx="35323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
        <p:nvSpPr>
          <p:cNvPr id="28" name="PlaceHolder 4"/>
          <p:cNvSpPr>
            <a:spLocks noGrp="1"/>
          </p:cNvSpPr>
          <p:nvPr>
            <p:ph type="body"/>
          </p:nvPr>
        </p:nvSpPr>
        <p:spPr>
          <a:xfrm>
            <a:off x="457200" y="4140720"/>
            <a:ext cx="7238520" cy="2311200"/>
          </a:xfrm>
          <a:prstGeom prst="rect">
            <a:avLst/>
          </a:prstGeom>
        </p:spPr>
        <p:txBody>
          <a:bodyPr lIns="0" rIns="0" tIns="0" bIns="0">
            <a:normAutofit/>
          </a:bodyPr>
          <a:p>
            <a:endParaRPr b="0" lang="el-GR" sz="2600" spc="-1" strike="noStrike">
              <a:solidFill>
                <a:srgbClr val="000000"/>
              </a:solidFill>
              <a:latin typeface="Century Schoolbook"/>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image" Target="../media/image5.jpe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0" name="CustomShape 1"/>
          <p:cNvSpPr/>
          <p:nvPr/>
        </p:nvSpPr>
        <p:spPr>
          <a:xfrm flipH="1">
            <a:off x="8152560" y="0"/>
            <a:ext cx="990360" cy="6857640"/>
          </a:xfrm>
          <a:prstGeom prst="rect">
            <a:avLst/>
          </a:prstGeom>
          <a:blipFill rotWithShape="0">
            <a:blip r:embed="rId3">
              <a:alphaModFix amt="43000"/>
            </a:blip>
            <a:tile/>
          </a:blipFill>
          <a:ln w="0">
            <a:noFill/>
          </a:ln>
          <a:effectLst>
            <a:innerShdw blurRad="63500" dir="10800000" dist="44450">
              <a:srgbClr val="000000">
                <a:alpha val="45000"/>
              </a:srgbClr>
            </a:innerShdw>
          </a:effectLst>
        </p:spPr>
        <p:style>
          <a:lnRef idx="3">
            <a:schemeClr val="lt1"/>
          </a:lnRef>
          <a:fillRef idx="1">
            <a:schemeClr val="accent1"/>
          </a:fillRef>
          <a:effectRef idx="1">
            <a:schemeClr val="accent1"/>
          </a:effectRef>
          <a:fontRef idx="minor"/>
        </p:style>
      </p:sp>
      <p:sp>
        <p:nvSpPr>
          <p:cNvPr id="1" name="CustomShape 2"/>
          <p:cNvSpPr/>
          <p:nvPr/>
        </p:nvSpPr>
        <p:spPr>
          <a:xfrm flipH="1">
            <a:off x="2666160" y="0"/>
            <a:ext cx="6476760" cy="6857640"/>
          </a:xfrm>
          <a:prstGeom prst="rect">
            <a:avLst/>
          </a:prstGeom>
          <a:blipFill rotWithShape="0">
            <a:blip r:embed="rId4">
              <a:alphaModFix amt="43000"/>
            </a:blip>
            <a:tile/>
          </a:blipFill>
          <a:ln w="0">
            <a:noFill/>
          </a:ln>
          <a:effectLst>
            <a:innerShdw blurRad="63500" dir="10800000" dist="44450">
              <a:srgbClr val="000000">
                <a:alpha val="50000"/>
              </a:srgbClr>
            </a:innerShdw>
          </a:effectLst>
        </p:spPr>
        <p:style>
          <a:lnRef idx="3">
            <a:schemeClr val="lt1"/>
          </a:lnRef>
          <a:fillRef idx="1">
            <a:schemeClr val="accent1"/>
          </a:fillRef>
          <a:effectRef idx="1">
            <a:schemeClr val="accent1"/>
          </a:effectRef>
          <a:fontRef idx="minor"/>
        </p:style>
      </p:sp>
      <p:sp>
        <p:nvSpPr>
          <p:cNvPr id="2" name="Line 3"/>
          <p:cNvSpPr/>
          <p:nvPr/>
        </p:nvSpPr>
        <p:spPr>
          <a:xfrm flipV="1">
            <a:off x="2666880" y="0"/>
            <a:ext cx="0" cy="6858000"/>
          </a:xfrm>
          <a:prstGeom prst="line">
            <a:avLst/>
          </a:prstGeom>
          <a:ln w="11430">
            <a:solidFill>
              <a:schemeClr val="bg1">
                <a:shade val="95000"/>
              </a:schemeClr>
            </a:solidFill>
            <a:miter/>
          </a:ln>
        </p:spPr>
        <p:style>
          <a:lnRef idx="0"/>
          <a:fillRef idx="0"/>
          <a:effectRef idx="0"/>
          <a:fontRef idx="minor"/>
        </p:style>
      </p:sp>
      <p:sp>
        <p:nvSpPr>
          <p:cNvPr id="3" name="PlaceHolder 4"/>
          <p:cNvSpPr>
            <a:spLocks noGrp="1"/>
          </p:cNvSpPr>
          <p:nvPr>
            <p:ph type="title"/>
          </p:nvPr>
        </p:nvSpPr>
        <p:spPr>
          <a:xfrm>
            <a:off x="3366720" y="533520"/>
            <a:ext cx="5105160" cy="2867760"/>
          </a:xfrm>
          <a:prstGeom prst="rect">
            <a:avLst/>
          </a:prstGeom>
        </p:spPr>
        <p:txBody>
          <a:bodyPr lIns="45720" rIns="45720" tIns="0" bIns="0" anchor="b">
            <a:noAutofit/>
          </a:bodyPr>
          <a:p>
            <a:pPr algn="r">
              <a:lnSpc>
                <a:spcPct val="100000"/>
              </a:lnSpc>
            </a:pPr>
            <a:r>
              <a:rPr b="1" lang="el-GR" sz="4200" spc="-1" strike="noStrike" cap="all">
                <a:solidFill>
                  <a:srgbClr val="fdf2e8"/>
                </a:solidFill>
                <a:latin typeface="Century Schoolbook"/>
              </a:rPr>
              <a:t>Kλικ για επεξεργασία </a:t>
            </a:r>
            <a:r>
              <a:rPr b="1" lang="el-GR" sz="4200" spc="-1" strike="noStrike" cap="all">
                <a:solidFill>
                  <a:srgbClr val="fdf2e8"/>
                </a:solidFill>
                <a:latin typeface="Century Schoolbook"/>
              </a:rPr>
              <a:t>του τίτλου</a:t>
            </a:r>
            <a:endParaRPr b="0" lang="el-GR" sz="4200" spc="-1" strike="noStrike">
              <a:solidFill>
                <a:srgbClr val="000000"/>
              </a:solidFill>
              <a:latin typeface="Century Schoolbook"/>
            </a:endParaRPr>
          </a:p>
        </p:txBody>
      </p:sp>
      <p:sp>
        <p:nvSpPr>
          <p:cNvPr id="4" name="PlaceHolder 5"/>
          <p:cNvSpPr>
            <a:spLocks noGrp="1"/>
          </p:cNvSpPr>
          <p:nvPr>
            <p:ph type="dt"/>
          </p:nvPr>
        </p:nvSpPr>
        <p:spPr>
          <a:xfrm>
            <a:off x="5871240" y="6558120"/>
            <a:ext cx="2001960" cy="226440"/>
          </a:xfrm>
          <a:prstGeom prst="rect">
            <a:avLst/>
          </a:prstGeom>
        </p:spPr>
        <p:txBody>
          <a:bodyPr lIns="90000" rIns="90000" tIns="0" bIns="0" anchor="b">
            <a:noAutofit/>
          </a:bodyPr>
          <a:p>
            <a:pPr>
              <a:lnSpc>
                <a:spcPct val="100000"/>
              </a:lnSpc>
            </a:pPr>
            <a:fld id="{DAA1FCB2-5E0D-4611-B08A-3C0380C99997}" type="datetime">
              <a:rPr b="0" lang="el-GR" sz="1000" spc="-1" strike="noStrike">
                <a:solidFill>
                  <a:srgbClr val="ffffff"/>
                </a:solidFill>
                <a:latin typeface="Century Schoolbook"/>
              </a:rPr>
              <a:t>18/4/2024</a:t>
            </a:fld>
            <a:endParaRPr b="0" lang="en-US" sz="1000" spc="-1" strike="noStrike">
              <a:latin typeface="Times New Roman"/>
            </a:endParaRPr>
          </a:p>
        </p:txBody>
      </p:sp>
      <p:sp>
        <p:nvSpPr>
          <p:cNvPr id="5" name="PlaceHolder 6"/>
          <p:cNvSpPr>
            <a:spLocks noGrp="1"/>
          </p:cNvSpPr>
          <p:nvPr>
            <p:ph type="ftr"/>
          </p:nvPr>
        </p:nvSpPr>
        <p:spPr>
          <a:xfrm>
            <a:off x="2819520" y="6558120"/>
            <a:ext cx="2927520" cy="228240"/>
          </a:xfrm>
          <a:prstGeom prst="rect">
            <a:avLst/>
          </a:prstGeom>
        </p:spPr>
        <p:txBody>
          <a:bodyPr lIns="90000" rIns="90000" tIns="0" bIns="0" anchor="b">
            <a:noAutofit/>
          </a:bodyPr>
          <a:p>
            <a:endParaRPr b="0" lang="en-US" sz="2400" spc="-1" strike="noStrike">
              <a:latin typeface="Times New Roman"/>
            </a:endParaRPr>
          </a:p>
        </p:txBody>
      </p:sp>
      <p:sp>
        <p:nvSpPr>
          <p:cNvPr id="6" name="PlaceHolder 7"/>
          <p:cNvSpPr>
            <a:spLocks noGrp="1"/>
          </p:cNvSpPr>
          <p:nvPr>
            <p:ph type="sldNum"/>
          </p:nvPr>
        </p:nvSpPr>
        <p:spPr>
          <a:xfrm>
            <a:off x="7880760" y="6556320"/>
            <a:ext cx="587880" cy="228240"/>
          </a:xfrm>
          <a:prstGeom prst="rect">
            <a:avLst/>
          </a:prstGeom>
        </p:spPr>
        <p:txBody>
          <a:bodyPr lIns="0" rIns="0" tIns="0" bIns="0" anchor="b">
            <a:noAutofit/>
          </a:bodyPr>
          <a:p>
            <a:pPr algn="r">
              <a:lnSpc>
                <a:spcPct val="100000"/>
              </a:lnSpc>
            </a:pPr>
            <a:fld id="{62CB2172-0C0D-478B-9D64-030288880622}" type="slidenum">
              <a:rPr b="0" lang="el-GR" sz="1100" spc="-1" strike="noStrike">
                <a:solidFill>
                  <a:srgbClr val="ffffff"/>
                </a:solidFill>
                <a:latin typeface="Century Schoolbook"/>
              </a:rPr>
              <a:t>4</a:t>
            </a:fld>
            <a:endParaRPr b="0" lang="en-US" sz="1100" spc="-1" strike="noStrike">
              <a:latin typeface="Times New Roman"/>
            </a:endParaRPr>
          </a:p>
        </p:txBody>
      </p:sp>
      <p:sp>
        <p:nvSpPr>
          <p:cNvPr id="7" name="PlaceHolder 8"/>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l-GR" sz="2600" spc="-1" strike="noStrike">
                <a:solidFill>
                  <a:srgbClr val="000000"/>
                </a:solidFill>
                <a:latin typeface="Century Schoolbook"/>
              </a:rPr>
              <a:t>Click to edit the outline text format</a:t>
            </a:r>
            <a:endParaRPr b="0" lang="el-GR" sz="2600" spc="-1" strike="noStrike">
              <a:solidFill>
                <a:srgbClr val="000000"/>
              </a:solidFill>
              <a:latin typeface="Century Schoolbook"/>
            </a:endParaRPr>
          </a:p>
          <a:p>
            <a:pPr lvl="1" marL="864000" indent="-324000">
              <a:spcBef>
                <a:spcPts val="1134"/>
              </a:spcBef>
              <a:buClr>
                <a:srgbClr val="000000"/>
              </a:buClr>
              <a:buSzPct val="75000"/>
              <a:buFont typeface="Symbol" charset="2"/>
              <a:buChar char=""/>
            </a:pPr>
            <a:r>
              <a:rPr b="0" lang="el-GR" sz="2000" spc="-1" strike="noStrike">
                <a:solidFill>
                  <a:srgbClr val="000000"/>
                </a:solidFill>
                <a:latin typeface="Century Schoolbook"/>
              </a:rPr>
              <a:t>Second Outline Level</a:t>
            </a:r>
            <a:endParaRPr b="0" lang="el-GR" sz="2000" spc="-1" strike="noStrike">
              <a:solidFill>
                <a:srgbClr val="000000"/>
              </a:solidFill>
              <a:latin typeface="Century Schoolbook"/>
            </a:endParaRPr>
          </a:p>
          <a:p>
            <a:pPr lvl="2" marL="1296000" indent="-288000">
              <a:spcBef>
                <a:spcPts val="850"/>
              </a:spcBef>
              <a:buClr>
                <a:srgbClr val="000000"/>
              </a:buClr>
              <a:buSzPct val="45000"/>
              <a:buFont typeface="Wingdings" charset="2"/>
              <a:buChar char=""/>
            </a:pPr>
            <a:r>
              <a:rPr b="0" lang="el-GR" sz="2000" spc="-1" strike="noStrike">
                <a:solidFill>
                  <a:srgbClr val="6f6f6f"/>
                </a:solidFill>
                <a:latin typeface="Century Schoolbook"/>
              </a:rPr>
              <a:t>Third Outline Level</a:t>
            </a:r>
            <a:endParaRPr b="0" lang="el-GR" sz="2000" spc="-1" strike="noStrike">
              <a:solidFill>
                <a:srgbClr val="6f6f6f"/>
              </a:solidFill>
              <a:latin typeface="Century Schoolbook"/>
            </a:endParaRPr>
          </a:p>
          <a:p>
            <a:pPr lvl="3" marL="1728000" indent="-216000">
              <a:spcBef>
                <a:spcPts val="567"/>
              </a:spcBef>
              <a:buClr>
                <a:srgbClr val="000000"/>
              </a:buClr>
              <a:buSzPct val="75000"/>
              <a:buFont typeface="Symbol" charset="2"/>
              <a:buChar char=""/>
            </a:pPr>
            <a:r>
              <a:rPr b="0" lang="el-GR" sz="1800" spc="-1" strike="noStrike">
                <a:solidFill>
                  <a:srgbClr val="000000"/>
                </a:solidFill>
                <a:latin typeface="Century Schoolbook"/>
              </a:rPr>
              <a:t>Fourth Outline Level</a:t>
            </a:r>
            <a:endParaRPr b="0" lang="el-GR" sz="1800" spc="-1" strike="noStrike">
              <a:solidFill>
                <a:srgbClr val="000000"/>
              </a:solidFill>
              <a:latin typeface="Century Schoolbook"/>
            </a:endParaRPr>
          </a:p>
          <a:p>
            <a:pPr lvl="4" marL="2160000" indent="-216000">
              <a:spcBef>
                <a:spcPts val="283"/>
              </a:spcBef>
              <a:buClr>
                <a:srgbClr val="000000"/>
              </a:buClr>
              <a:buSzPct val="45000"/>
              <a:buFont typeface="Wingdings" charset="2"/>
              <a:buChar char=""/>
            </a:pPr>
            <a:r>
              <a:rPr b="0" lang="el-GR" sz="2000" spc="-1" strike="noStrike">
                <a:solidFill>
                  <a:srgbClr val="000000"/>
                </a:solidFill>
                <a:latin typeface="Century Schoolbook"/>
              </a:rPr>
              <a:t>Fifth Outline Level</a:t>
            </a:r>
            <a:endParaRPr b="0" lang="el-GR" sz="2000" spc="-1" strike="noStrike">
              <a:solidFill>
                <a:srgbClr val="000000"/>
              </a:solidFill>
              <a:latin typeface="Century Schoolbook"/>
            </a:endParaRPr>
          </a:p>
          <a:p>
            <a:pPr lvl="5" marL="2592000" indent="-216000">
              <a:spcBef>
                <a:spcPts val="283"/>
              </a:spcBef>
              <a:buClr>
                <a:srgbClr val="000000"/>
              </a:buClr>
              <a:buSzPct val="45000"/>
              <a:buFont typeface="Wingdings" charset="2"/>
              <a:buChar char=""/>
            </a:pPr>
            <a:r>
              <a:rPr b="0" lang="el-GR" sz="2000" spc="-1" strike="noStrike">
                <a:solidFill>
                  <a:srgbClr val="000000"/>
                </a:solidFill>
                <a:latin typeface="Century Schoolbook"/>
              </a:rPr>
              <a:t>Sixth Outline Level</a:t>
            </a:r>
            <a:endParaRPr b="0" lang="el-GR" sz="2000" spc="-1" strike="noStrike">
              <a:solidFill>
                <a:srgbClr val="000000"/>
              </a:solidFill>
              <a:latin typeface="Century Schoolbook"/>
            </a:endParaRPr>
          </a:p>
          <a:p>
            <a:pPr lvl="6" marL="3024000" indent="-216000">
              <a:spcBef>
                <a:spcPts val="283"/>
              </a:spcBef>
              <a:buClr>
                <a:srgbClr val="000000"/>
              </a:buClr>
              <a:buSzPct val="45000"/>
              <a:buFont typeface="Wingdings" charset="2"/>
              <a:buChar char=""/>
            </a:pPr>
            <a:r>
              <a:rPr b="0" lang="el-GR" sz="2000" spc="-1" strike="noStrike">
                <a:solidFill>
                  <a:srgbClr val="000000"/>
                </a:solidFill>
                <a:latin typeface="Century Schoolbook"/>
              </a:rPr>
              <a:t>Seventh Outline Level</a:t>
            </a:r>
            <a:endParaRPr b="0" lang="el-GR" sz="2000" spc="-1" strike="noStrike">
              <a:solidFill>
                <a:srgbClr val="000000"/>
              </a:solidFill>
              <a:latin typeface="Century Schoolbook"/>
            </a:endParaRPr>
          </a:p>
        </p:txBody>
      </p:sp>
    </p:spTree>
  </p:cSld>
  <p:clrMap bg1="lt1" bg2="lt2" tx1="dk1" tx2="dk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44" name="CustomShape 1"/>
          <p:cNvSpPr/>
          <p:nvPr/>
        </p:nvSpPr>
        <p:spPr>
          <a:xfrm flipH="1">
            <a:off x="8152560" y="0"/>
            <a:ext cx="990360" cy="6857640"/>
          </a:xfrm>
          <a:prstGeom prst="rect">
            <a:avLst/>
          </a:prstGeom>
          <a:blipFill rotWithShape="0">
            <a:blip r:embed="rId3">
              <a:alphaModFix amt="43000"/>
            </a:blip>
            <a:tile/>
          </a:blipFill>
          <a:ln w="0">
            <a:noFill/>
          </a:ln>
          <a:effectLst>
            <a:innerShdw blurRad="63500" dir="10800000" dist="44450">
              <a:srgbClr val="000000">
                <a:alpha val="45000"/>
              </a:srgbClr>
            </a:innerShdw>
          </a:effectLst>
        </p:spPr>
        <p:style>
          <a:lnRef idx="3">
            <a:schemeClr val="lt1"/>
          </a:lnRef>
          <a:fillRef idx="1">
            <a:schemeClr val="accent1"/>
          </a:fillRef>
          <a:effectRef idx="1">
            <a:schemeClr val="accent1"/>
          </a:effectRef>
          <a:fontRef idx="minor"/>
        </p:style>
      </p:sp>
      <p:sp>
        <p:nvSpPr>
          <p:cNvPr id="45" name="PlaceHolder 2"/>
          <p:cNvSpPr>
            <a:spLocks noGrp="1"/>
          </p:cNvSpPr>
          <p:nvPr>
            <p:ph type="title"/>
          </p:nvPr>
        </p:nvSpPr>
        <p:spPr>
          <a:xfrm>
            <a:off x="457200" y="320040"/>
            <a:ext cx="7238520" cy="1142640"/>
          </a:xfrm>
          <a:prstGeom prst="rect">
            <a:avLst/>
          </a:prstGeom>
        </p:spPr>
        <p:txBody>
          <a:bodyPr lIns="45720" rIns="45720" tIns="0" bIns="0" anchor="b">
            <a:noAutofit/>
          </a:bodyPr>
          <a:p>
            <a:pPr>
              <a:lnSpc>
                <a:spcPct val="100000"/>
              </a:lnSpc>
            </a:pPr>
            <a:r>
              <a:rPr b="1" lang="el-GR" sz="3800" spc="-1" strike="noStrike" cap="all">
                <a:solidFill>
                  <a:srgbClr val="fdf2e8"/>
                </a:solidFill>
                <a:latin typeface="Century Schoolbook"/>
              </a:rPr>
              <a:t>Kλικ για επεξεργασία του τίτλου</a:t>
            </a:r>
            <a:endParaRPr b="0" lang="el-GR" sz="3800" spc="-1" strike="noStrike">
              <a:solidFill>
                <a:srgbClr val="000000"/>
              </a:solidFill>
              <a:latin typeface="Century Schoolbook"/>
            </a:endParaRPr>
          </a:p>
        </p:txBody>
      </p:sp>
      <p:sp>
        <p:nvSpPr>
          <p:cNvPr id="46" name="PlaceHolder 3"/>
          <p:cNvSpPr>
            <a:spLocks noGrp="1"/>
          </p:cNvSpPr>
          <p:nvPr>
            <p:ph type="body"/>
          </p:nvPr>
        </p:nvSpPr>
        <p:spPr>
          <a:xfrm>
            <a:off x="457200" y="1609560"/>
            <a:ext cx="7238520" cy="4845960"/>
          </a:xfrm>
          <a:prstGeom prst="rect">
            <a:avLst/>
          </a:prstGeom>
        </p:spPr>
        <p:txBody>
          <a:bodyPr lIns="90000" rIns="90000" tIns="45000" bIns="45000">
            <a:noAutofit/>
          </a:bodyPr>
          <a:p>
            <a:pPr marL="274320" indent="-273960">
              <a:lnSpc>
                <a:spcPct val="100000"/>
              </a:lnSpc>
              <a:spcBef>
                <a:spcPts val="601"/>
              </a:spcBef>
              <a:buClr>
                <a:srgbClr val="b13f9a"/>
              </a:buClr>
              <a:buSzPct val="73000"/>
              <a:buFont typeface="Wingdings 2" charset="2"/>
              <a:buChar char=""/>
            </a:pPr>
            <a:r>
              <a:rPr b="0" lang="el-GR" sz="2600" spc="-1" strike="noStrike">
                <a:solidFill>
                  <a:srgbClr val="000000"/>
                </a:solidFill>
                <a:latin typeface="Century Schoolbook"/>
              </a:rPr>
              <a:t>Kλικ για επεξεργασία των στυλ του υποδείγματος</a:t>
            </a:r>
            <a:endParaRPr b="0" lang="el-GR" sz="2600" spc="-1" strike="noStrike">
              <a:solidFill>
                <a:srgbClr val="000000"/>
              </a:solidFill>
              <a:latin typeface="Century Schoolbook"/>
            </a:endParaRPr>
          </a:p>
          <a:p>
            <a:pPr lvl="1" marL="521280" indent="-228240">
              <a:lnSpc>
                <a:spcPct val="100000"/>
              </a:lnSpc>
              <a:spcBef>
                <a:spcPts val="499"/>
              </a:spcBef>
              <a:buClr>
                <a:srgbClr val="f9b639"/>
              </a:buClr>
              <a:buSzPct val="80000"/>
              <a:buFont typeface="Wingdings 2" charset="2"/>
              <a:buChar char=""/>
            </a:pPr>
            <a:r>
              <a:rPr b="0" lang="el-GR" sz="2300" spc="-1" strike="noStrike">
                <a:solidFill>
                  <a:srgbClr val="6f6f6f"/>
                </a:solidFill>
                <a:latin typeface="Century Schoolbook"/>
              </a:rPr>
              <a:t>Δεύτερου επιπέδου</a:t>
            </a:r>
            <a:endParaRPr b="0" lang="el-GR" sz="2300" spc="-1" strike="noStrike">
              <a:solidFill>
                <a:srgbClr val="000000"/>
              </a:solidFill>
              <a:latin typeface="Century Schoolbook"/>
            </a:endParaRPr>
          </a:p>
          <a:p>
            <a:pPr lvl="2" marL="758880" indent="-228240">
              <a:lnSpc>
                <a:spcPct val="100000"/>
              </a:lnSpc>
              <a:spcBef>
                <a:spcPts val="400"/>
              </a:spcBef>
              <a:buClr>
                <a:srgbClr val="f9b639"/>
              </a:buClr>
              <a:buSzPct val="60000"/>
              <a:buFont typeface="Wingdings" charset="2"/>
              <a:buChar char=""/>
            </a:pPr>
            <a:r>
              <a:rPr b="0" lang="el-GR" sz="2000" spc="-1" strike="noStrike">
                <a:solidFill>
                  <a:srgbClr val="000000"/>
                </a:solidFill>
                <a:latin typeface="Century Schoolbook"/>
              </a:rPr>
              <a:t>Τρίτου επιπέδου</a:t>
            </a:r>
            <a:endParaRPr b="0" lang="el-GR" sz="2000" spc="-1" strike="noStrike">
              <a:solidFill>
                <a:srgbClr val="6f6f6f"/>
              </a:solidFill>
              <a:latin typeface="Century Schoolbook"/>
            </a:endParaRPr>
          </a:p>
          <a:p>
            <a:pPr lvl="3" marL="1005840" indent="-228240">
              <a:lnSpc>
                <a:spcPct val="100000"/>
              </a:lnSpc>
              <a:spcBef>
                <a:spcPts val="400"/>
              </a:spcBef>
              <a:buClr>
                <a:srgbClr val="f9b639"/>
              </a:buClr>
              <a:buSzPct val="80000"/>
              <a:buFont typeface="Wingdings 2" charset="2"/>
              <a:buChar char=""/>
            </a:pPr>
            <a:r>
              <a:rPr b="0" lang="el-GR" sz="2000" spc="-1" strike="noStrike">
                <a:solidFill>
                  <a:srgbClr val="6f6f6f"/>
                </a:solidFill>
                <a:latin typeface="Century Schoolbook"/>
              </a:rPr>
              <a:t>Τέταρτου επιπέδου</a:t>
            </a:r>
            <a:endParaRPr b="0" lang="el-GR" sz="2000" spc="-1" strike="noStrike">
              <a:solidFill>
                <a:srgbClr val="000000"/>
              </a:solidFill>
              <a:latin typeface="Century Schoolbook"/>
            </a:endParaRPr>
          </a:p>
          <a:p>
            <a:pPr lvl="4" marL="1280160" indent="-228240">
              <a:lnSpc>
                <a:spcPct val="100000"/>
              </a:lnSpc>
              <a:spcBef>
                <a:spcPts val="400"/>
              </a:spcBef>
              <a:buClr>
                <a:srgbClr val="f9b639"/>
              </a:buClr>
              <a:buSzPct val="70000"/>
              <a:buFont typeface="Wingdings" charset="2"/>
              <a:buChar char=""/>
            </a:pPr>
            <a:r>
              <a:rPr b="0" lang="el-GR" sz="1800" spc="-1" strike="noStrike">
                <a:solidFill>
                  <a:srgbClr val="000000"/>
                </a:solidFill>
                <a:latin typeface="Century Schoolbook"/>
              </a:rPr>
              <a:t>Πέμπτου επιπέδου</a:t>
            </a:r>
            <a:endParaRPr b="0" lang="el-GR" sz="1800" spc="-1" strike="noStrike">
              <a:solidFill>
                <a:srgbClr val="000000"/>
              </a:solidFill>
              <a:latin typeface="Century Schoolbook"/>
            </a:endParaRPr>
          </a:p>
        </p:txBody>
      </p:sp>
      <p:sp>
        <p:nvSpPr>
          <p:cNvPr id="47" name="PlaceHolder 4"/>
          <p:cNvSpPr>
            <a:spLocks noGrp="1"/>
          </p:cNvSpPr>
          <p:nvPr>
            <p:ph type="dt"/>
          </p:nvPr>
        </p:nvSpPr>
        <p:spPr>
          <a:xfrm>
            <a:off x="4245840" y="6558120"/>
            <a:ext cx="2001960" cy="226440"/>
          </a:xfrm>
          <a:prstGeom prst="rect">
            <a:avLst/>
          </a:prstGeom>
        </p:spPr>
        <p:txBody>
          <a:bodyPr lIns="90000" rIns="90000" tIns="0" bIns="0" anchor="b">
            <a:noAutofit/>
          </a:bodyPr>
          <a:p>
            <a:pPr>
              <a:lnSpc>
                <a:spcPct val="100000"/>
              </a:lnSpc>
            </a:pPr>
            <a:fld id="{3BE5E50D-BABE-4857-B016-0AA8114C498E}" type="datetime">
              <a:rPr b="0" lang="el-GR" sz="1000" spc="-1" strike="noStrike">
                <a:solidFill>
                  <a:srgbClr val="b13f9a"/>
                </a:solidFill>
                <a:latin typeface="Century Schoolbook"/>
              </a:rPr>
              <a:t>18/4/2024</a:t>
            </a:fld>
            <a:endParaRPr b="0" lang="en-US" sz="1000" spc="-1" strike="noStrike">
              <a:latin typeface="Times New Roman"/>
            </a:endParaRPr>
          </a:p>
        </p:txBody>
      </p:sp>
      <p:sp>
        <p:nvSpPr>
          <p:cNvPr id="48" name="PlaceHolder 5"/>
          <p:cNvSpPr>
            <a:spLocks noGrp="1"/>
          </p:cNvSpPr>
          <p:nvPr>
            <p:ph type="ftr"/>
          </p:nvPr>
        </p:nvSpPr>
        <p:spPr>
          <a:xfrm>
            <a:off x="457200" y="6558120"/>
            <a:ext cx="3657240" cy="228240"/>
          </a:xfrm>
          <a:prstGeom prst="rect">
            <a:avLst/>
          </a:prstGeom>
        </p:spPr>
        <p:txBody>
          <a:bodyPr lIns="90000" rIns="90000" tIns="0" bIns="0" anchor="b">
            <a:noAutofit/>
          </a:bodyPr>
          <a:p>
            <a:endParaRPr b="0" lang="en-US" sz="2400" spc="-1" strike="noStrike">
              <a:latin typeface="Times New Roman"/>
            </a:endParaRPr>
          </a:p>
        </p:txBody>
      </p:sp>
      <p:sp>
        <p:nvSpPr>
          <p:cNvPr id="49" name="PlaceHolder 6"/>
          <p:cNvSpPr>
            <a:spLocks noGrp="1"/>
          </p:cNvSpPr>
          <p:nvPr>
            <p:ph type="sldNum"/>
          </p:nvPr>
        </p:nvSpPr>
        <p:spPr>
          <a:xfrm>
            <a:off x="6251400" y="6556320"/>
            <a:ext cx="587880" cy="228240"/>
          </a:xfrm>
          <a:prstGeom prst="rect">
            <a:avLst/>
          </a:prstGeom>
        </p:spPr>
        <p:txBody>
          <a:bodyPr lIns="0" rIns="0" tIns="0" bIns="0" anchor="b">
            <a:noAutofit/>
          </a:bodyPr>
          <a:p>
            <a:pPr algn="r">
              <a:lnSpc>
                <a:spcPct val="100000"/>
              </a:lnSpc>
            </a:pPr>
            <a:fld id="{7438ADC0-720C-48FE-9A38-5325ED11D4DD}" type="slidenum">
              <a:rPr b="0" lang="el-GR" sz="1100" spc="-1" strike="noStrike">
                <a:solidFill>
                  <a:srgbClr val="b13f9a"/>
                </a:solidFill>
                <a:latin typeface="Century Schoolbook"/>
              </a:rPr>
              <a:t>&lt;number&gt;</a:t>
            </a:fld>
            <a:endParaRPr b="0" lang="en-US" sz="11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s/_rels/slide1.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image" Target="../media/image7.jpeg"/><Relationship Id="rId3" Type="http://schemas.openxmlformats.org/officeDocument/2006/relationships/image" Target="../media/image8.jpeg"/><Relationship Id="rId4"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5.jpeg"/><Relationship Id="rId2" Type="http://schemas.openxmlformats.org/officeDocument/2006/relationships/image" Target="../media/image16.jpeg"/><Relationship Id="rId3"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7.jpeg"/><Relationship Id="rId2" Type="http://schemas.openxmlformats.org/officeDocument/2006/relationships/image" Target="../media/image18.jpeg"/><Relationship Id="rId3"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image" Target="../media/image12.jpeg"/><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4.jpe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3366720" y="533520"/>
            <a:ext cx="5105160" cy="2867760"/>
          </a:xfrm>
          <a:prstGeom prst="rect">
            <a:avLst/>
          </a:prstGeom>
          <a:noFill/>
          <a:ln w="0">
            <a:noFill/>
          </a:ln>
        </p:spPr>
        <p:txBody>
          <a:bodyPr lIns="45720" rIns="45720" tIns="0" bIns="0" anchor="b">
            <a:noAutofit/>
          </a:bodyPr>
          <a:p>
            <a:pPr algn="r">
              <a:lnSpc>
                <a:spcPct val="100000"/>
              </a:lnSpc>
            </a:pPr>
            <a:r>
              <a:rPr b="1" i="1" lang="el-GR" sz="4200" spc="-1" strike="noStrike" cap="all">
                <a:solidFill>
                  <a:srgbClr val="fdf2e8"/>
                </a:solidFill>
                <a:latin typeface="Bahnschrift Light Condensed"/>
              </a:rPr>
              <a:t>ΔΙΑΤΡΟΦΗ Κai ΣΧΕΤΙΚΕΣ ΔΙΑΤΑΡΑΧΕΣ ΤΩΝ ΕΦΗΒΩΝ </a:t>
            </a:r>
            <a:endParaRPr b="0" lang="el-GR" sz="4200" spc="-1" strike="noStrike">
              <a:solidFill>
                <a:srgbClr val="000000"/>
              </a:solidFill>
              <a:latin typeface="Century Schoolbook"/>
            </a:endParaRPr>
          </a:p>
        </p:txBody>
      </p:sp>
      <p:sp>
        <p:nvSpPr>
          <p:cNvPr id="87" name="TextShape 2"/>
          <p:cNvSpPr txBox="1"/>
          <p:nvPr/>
        </p:nvSpPr>
        <p:spPr>
          <a:xfrm>
            <a:off x="3354480" y="3539880"/>
            <a:ext cx="5114520" cy="1100880"/>
          </a:xfrm>
          <a:prstGeom prst="rect">
            <a:avLst/>
          </a:prstGeom>
          <a:noFill/>
          <a:ln w="0">
            <a:noFill/>
          </a:ln>
        </p:spPr>
        <p:txBody>
          <a:bodyPr lIns="45720" rIns="45720" tIns="0" bIns="0">
            <a:normAutofit/>
          </a:bodyPr>
          <a:p>
            <a:pPr algn="r">
              <a:lnSpc>
                <a:spcPct val="100000"/>
              </a:lnSpc>
              <a:spcBef>
                <a:spcPts val="601"/>
              </a:spcBef>
              <a:tabLst>
                <a:tab algn="l" pos="0"/>
              </a:tabLst>
            </a:pPr>
            <a:r>
              <a:rPr b="0" lang="el-GR" sz="2200" spc="-1" strike="noStrike">
                <a:solidFill>
                  <a:srgbClr val="ffffff"/>
                </a:solidFill>
                <a:latin typeface="Century Schoolbook"/>
              </a:rPr>
              <a:t>ΣΗΜΕΡΑ ΘΑ ΜΙΛΗΣΟΥΜΕ ΓΙΑ ΤΙΣ ΔΙΑΤΡΟΦΙΚΕΣ ΔΙΑΤΑΡΑΧΕΣ ΣΤΗΝ ΕΦΗΒΕΙΑ .</a:t>
            </a:r>
            <a:endParaRPr b="0" lang="en-US" sz="2200" spc="-1" strike="noStrike">
              <a:latin typeface="Arial"/>
            </a:endParaRPr>
          </a:p>
        </p:txBody>
      </p:sp>
      <p:sp>
        <p:nvSpPr>
          <p:cNvPr id="88" name="CustomShape 3"/>
          <p:cNvSpPr/>
          <p:nvPr/>
        </p:nvSpPr>
        <p:spPr>
          <a:xfrm>
            <a:off x="214200" y="4857840"/>
            <a:ext cx="2303280" cy="1533960"/>
          </a:xfrm>
          <a:prstGeom prst="roundRect">
            <a:avLst>
              <a:gd name="adj" fmla="val 16667"/>
            </a:avLst>
          </a:prstGeom>
          <a:blipFill rotWithShape="0">
            <a:blip r:embed="rId1"/>
            <a:stretch/>
          </a:blipFill>
          <a:ln w="0">
            <a:noFill/>
          </a:ln>
          <a:effectLst>
            <a:outerShdw algn="tl" blurRad="76200" dir="7800819" dist="38073" rotWithShape="0">
              <a:srgbClr val="000000">
                <a:alpha val="40000"/>
              </a:srgbClr>
            </a:outerShdw>
          </a:effectLst>
          <a:scene3d>
            <a:camera prst="orthographicFront"/>
            <a:lightRig dir="t" rig="contrasting">
              <a:rot lat="0" lon="0" rev="4200000"/>
            </a:lightRig>
          </a:scene3d>
          <a:sp3d prstMaterial="plastic">
            <a:bevelT prst="relaxedInset" w="381000" h="114300"/>
            <a:contourClr>
              <a:srgbClr val="969696"/>
            </a:contourClr>
          </a:sp3d>
        </p:spPr>
        <p:style>
          <a:lnRef idx="0"/>
          <a:fillRef idx="0"/>
          <a:effectRef idx="0"/>
          <a:fontRef idx="minor"/>
        </p:style>
      </p:sp>
      <p:pic>
        <p:nvPicPr>
          <p:cNvPr id="89" name="4 - Εικόνα" descr="διατρ. 1.jpg"/>
          <p:cNvPicPr/>
          <p:nvPr/>
        </p:nvPicPr>
        <p:blipFill>
          <a:blip r:embed="rId2"/>
          <a:stretch/>
        </p:blipFill>
        <p:spPr>
          <a:xfrm>
            <a:off x="214200" y="571320"/>
            <a:ext cx="2280960" cy="1642680"/>
          </a:xfrm>
          <a:prstGeom prst="rect">
            <a:avLst/>
          </a:prstGeom>
          <a:ln cap="sq" w="190500">
            <a:solidFill>
              <a:srgbClr val="ffffff"/>
            </a:solidFill>
            <a:miter/>
          </a:ln>
          <a:effectLst>
            <a:outerShdw algn="tl" blurRad="65000" dir="12889470" dist="50432" kx="195000" ky="145000" rotWithShape="0">
              <a:srgbClr val="000000">
                <a:alpha val="30000"/>
              </a:srgbClr>
            </a:outerShdw>
          </a:effectLst>
          <a:scene3d>
            <a:camera prst="orthographicFront">
              <a:rot lat="0" lon="0" rev="360000"/>
            </a:camera>
            <a:lightRig dir="t" rig="twoPt">
              <a:rot lat="0" lon="0" rev="7200000"/>
            </a:lightRig>
          </a:scene3d>
          <a:sp3d contourW="12700">
            <a:bevelT w="25400" h="19050"/>
            <a:contourClr>
              <a:srgbClr val="969696"/>
            </a:contourClr>
          </a:sp3d>
        </p:spPr>
      </p:pic>
      <p:sp>
        <p:nvSpPr>
          <p:cNvPr id="90" name="CustomShape 4"/>
          <p:cNvSpPr/>
          <p:nvPr/>
        </p:nvSpPr>
        <p:spPr>
          <a:xfrm>
            <a:off x="155520" y="-144360"/>
            <a:ext cx="304560" cy="304560"/>
          </a:xfrm>
          <a:prstGeom prst="rect">
            <a:avLst/>
          </a:prstGeom>
          <a:noFill/>
          <a:ln w="0">
            <a:noFill/>
          </a:ln>
        </p:spPr>
        <p:style>
          <a:lnRef idx="0"/>
          <a:fillRef idx="0"/>
          <a:effectRef idx="0"/>
          <a:fontRef idx="minor"/>
        </p:style>
      </p:sp>
      <p:sp>
        <p:nvSpPr>
          <p:cNvPr id="91" name="CustomShape 5"/>
          <p:cNvSpPr/>
          <p:nvPr/>
        </p:nvSpPr>
        <p:spPr>
          <a:xfrm>
            <a:off x="155520" y="-144360"/>
            <a:ext cx="304560" cy="304560"/>
          </a:xfrm>
          <a:prstGeom prst="rect">
            <a:avLst/>
          </a:prstGeom>
          <a:noFill/>
          <a:ln w="0">
            <a:noFill/>
          </a:ln>
        </p:spPr>
        <p:style>
          <a:lnRef idx="0"/>
          <a:fillRef idx="0"/>
          <a:effectRef idx="0"/>
          <a:fontRef idx="minor"/>
        </p:style>
      </p:sp>
      <p:sp>
        <p:nvSpPr>
          <p:cNvPr id="92" name="CustomShape 6"/>
          <p:cNvSpPr/>
          <p:nvPr/>
        </p:nvSpPr>
        <p:spPr>
          <a:xfrm>
            <a:off x="155520" y="-144360"/>
            <a:ext cx="304560" cy="304560"/>
          </a:xfrm>
          <a:prstGeom prst="rect">
            <a:avLst/>
          </a:prstGeom>
          <a:noFill/>
          <a:ln w="0">
            <a:noFill/>
          </a:ln>
        </p:spPr>
        <p:style>
          <a:lnRef idx="0"/>
          <a:fillRef idx="0"/>
          <a:effectRef idx="0"/>
          <a:fontRef idx="minor"/>
        </p:style>
      </p:sp>
      <p:sp>
        <p:nvSpPr>
          <p:cNvPr id="93" name="CustomShape 7"/>
          <p:cNvSpPr/>
          <p:nvPr/>
        </p:nvSpPr>
        <p:spPr>
          <a:xfrm>
            <a:off x="155520" y="-144360"/>
            <a:ext cx="304560" cy="304560"/>
          </a:xfrm>
          <a:prstGeom prst="rect">
            <a:avLst/>
          </a:prstGeom>
          <a:noFill/>
          <a:ln w="0">
            <a:noFill/>
          </a:ln>
        </p:spPr>
        <p:style>
          <a:lnRef idx="0"/>
          <a:fillRef idx="0"/>
          <a:effectRef idx="0"/>
          <a:fontRef idx="minor"/>
        </p:style>
      </p:sp>
      <p:sp>
        <p:nvSpPr>
          <p:cNvPr id="94" name="CustomShape 8"/>
          <p:cNvSpPr/>
          <p:nvPr/>
        </p:nvSpPr>
        <p:spPr>
          <a:xfrm>
            <a:off x="500040" y="2428920"/>
            <a:ext cx="1714320" cy="1706400"/>
          </a:xfrm>
          <a:prstGeom prst="roundRect">
            <a:avLst>
              <a:gd name="adj" fmla="val 16667"/>
            </a:avLst>
          </a:prstGeom>
          <a:blipFill rotWithShape="0">
            <a:blip r:embed="rId3"/>
            <a:stretch/>
          </a:blipFill>
          <a:ln w="0">
            <a:noFill/>
          </a:ln>
          <a:effectLst>
            <a:outerShdw algn="tl" blurRad="152400" dir="868217" dist="11525" kx="110000" ky="200000" rotWithShape="0" sy="98000">
              <a:srgbClr val="000000">
                <a:alpha val="30000"/>
              </a:srgbClr>
            </a:outerShdw>
          </a:effectLst>
          <a:scene3d>
            <a:camera prst="perspectiveRelaxed">
              <a:rot lat="19800000" lon="1200000" rev="20820000"/>
            </a:camera>
            <a:lightRig dir="t" rig="threePt"/>
          </a:scene3d>
          <a:sp3d contourW="6350" prstMaterial="matte">
            <a:bevelT w="101600" h="101600"/>
            <a:contourClr>
              <a:srgbClr val="969696"/>
            </a:contourClr>
          </a:sp3d>
        </p:spPr>
        <p:style>
          <a:lnRef idx="0"/>
          <a:fillRef idx="0"/>
          <a:effectRef idx="0"/>
          <a:fontRef idx="minor"/>
        </p:style>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2928960" y="428760"/>
            <a:ext cx="2928600" cy="965520"/>
          </a:xfrm>
          <a:prstGeom prst="rect">
            <a:avLst/>
          </a:prstGeom>
          <a:noFill/>
          <a:ln w="0">
            <a:noFill/>
          </a:ln>
        </p:spPr>
        <p:txBody>
          <a:bodyPr lIns="45720" rIns="45720" tIns="0" bIns="0" anchor="b">
            <a:noAutofit/>
          </a:bodyPr>
          <a:p>
            <a:pPr algn="ctr">
              <a:lnSpc>
                <a:spcPct val="100000"/>
              </a:lnSpc>
            </a:pPr>
            <a:r>
              <a:rPr b="1" lang="el-GR" sz="3800" spc="-1" strike="noStrike" cap="all">
                <a:solidFill>
                  <a:srgbClr val="fdf2e8"/>
                </a:solidFill>
                <a:latin typeface="Century Schoolbook"/>
              </a:rPr>
              <a:t>γονεισ</a:t>
            </a:r>
            <a:endParaRPr b="0" lang="el-GR" sz="3800" spc="-1" strike="noStrike">
              <a:solidFill>
                <a:srgbClr val="000000"/>
              </a:solidFill>
              <a:latin typeface="Century Schoolbook"/>
            </a:endParaRPr>
          </a:p>
        </p:txBody>
      </p:sp>
      <p:sp>
        <p:nvSpPr>
          <p:cNvPr id="118" name="TextShape 2"/>
          <p:cNvSpPr txBox="1"/>
          <p:nvPr/>
        </p:nvSpPr>
        <p:spPr>
          <a:xfrm>
            <a:off x="500040" y="1785960"/>
            <a:ext cx="8400600" cy="4845960"/>
          </a:xfrm>
          <a:prstGeom prst="rect">
            <a:avLst/>
          </a:prstGeom>
          <a:noFill/>
          <a:ln w="0">
            <a:noFill/>
          </a:ln>
        </p:spPr>
        <p:txBody>
          <a:bodyPr lIns="90000" rIns="90000" tIns="45000" bIns="45000">
            <a:normAutofit fontScale="77000"/>
          </a:bodyPr>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Οι γονείς είναι ο άμεσος παράγοντας βοήθειας για την θεραπεία των παιδιών . Οι γονείς αρχικά , θα πρέπει να είναι ενημερωμένοι για τις διατροφικές διαταραχές και ποια σημάδια μπορεί να προειδοποιούν</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Επίσης δεν θα πρέπει να πιέζουν τα παιδιά τους να τρώνε ή να μην τρώνε την ίδια ώρα με αυτούς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Να επικοινωνούν με τα παιδιά τους συζητώντας τα προβλήματα τα οποία αντιμετωπίζουν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Επίσης να αποφεύγουν τα σχόλια (αρνητικά ή θετικά) κι να μένουν ουδέτεροι για το βάρος του παιδιού τους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Το σημαντικότερο από όλα είναι να μάθουμε στα παιδιά από μικρή ηλικία να αγαπάνε τον εαυτό τους για αυτό που είναι και να μην ντρέπονται για αυτό που είναι .</a:t>
            </a:r>
            <a:endParaRPr b="0" lang="el-GR" sz="2600" spc="-1" strike="noStrike">
              <a:solidFill>
                <a:srgbClr val="000000"/>
              </a:solidFill>
              <a:latin typeface="Century Schoolbook"/>
            </a:endParaRPr>
          </a:p>
        </p:txBody>
      </p:sp>
      <p:sp>
        <p:nvSpPr>
          <p:cNvPr id="119" name="CustomShape 3"/>
          <p:cNvSpPr/>
          <p:nvPr/>
        </p:nvSpPr>
        <p:spPr>
          <a:xfrm>
            <a:off x="642960" y="285840"/>
            <a:ext cx="1973160" cy="1477800"/>
          </a:xfrm>
          <a:prstGeom prst="roundRect">
            <a:avLst>
              <a:gd name="adj" fmla="val 8594"/>
            </a:avLst>
          </a:prstGeom>
          <a:blipFill rotWithShape="0">
            <a:blip r:embed="rId1"/>
            <a:stretch/>
          </a:blipFill>
          <a:ln w="0">
            <a:noFill/>
          </a:ln>
          <a:effectLst>
            <a:reflection algn="bl" blurRad="12700" dir="5400000" dist="5000" endPos="28000" rotWithShape="0" stA="38000" sy="-100000"/>
          </a:effectLst>
        </p:spPr>
        <p:style>
          <a:lnRef idx="0"/>
          <a:fillRef idx="0"/>
          <a:effectRef idx="0"/>
          <a:fontRef idx="minor"/>
        </p:style>
      </p:sp>
      <p:pic>
        <p:nvPicPr>
          <p:cNvPr id="120" name="4 - Εικόνα" descr="αρχείο λήψης.jpg"/>
          <p:cNvPicPr/>
          <p:nvPr/>
        </p:nvPicPr>
        <p:blipFill>
          <a:blip r:embed="rId2"/>
          <a:stretch/>
        </p:blipFill>
        <p:spPr>
          <a:xfrm>
            <a:off x="6429240" y="142920"/>
            <a:ext cx="2011320" cy="1455120"/>
          </a:xfrm>
          <a:prstGeom prst="rect">
            <a:avLst/>
          </a:prstGeom>
          <a:ln cap="sq" w="38100">
            <a:solidFill>
              <a:srgbClr val="000000"/>
            </a:solidFill>
            <a:miter/>
          </a:ln>
          <a:effectLst>
            <a:outerShdw algn="tl" blurRad="50800" dir="2700000" dist="37674" rotWithShape="0">
              <a:srgbClr val="000000">
                <a:alpha val="43000"/>
              </a:srgbClr>
            </a:outerShdw>
          </a:effectLst>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TextShape 1"/>
          <p:cNvSpPr txBox="1"/>
          <p:nvPr/>
        </p:nvSpPr>
        <p:spPr>
          <a:xfrm>
            <a:off x="457200" y="320040"/>
            <a:ext cx="8472240" cy="751320"/>
          </a:xfrm>
          <a:prstGeom prst="rect">
            <a:avLst/>
          </a:prstGeom>
          <a:noFill/>
          <a:ln w="0">
            <a:noFill/>
          </a:ln>
        </p:spPr>
        <p:txBody>
          <a:bodyPr lIns="45720" rIns="45720" tIns="0" bIns="0" anchor="b">
            <a:normAutofit fontScale="36000"/>
          </a:bodyPr>
          <a:p>
            <a:pPr algn="ctr">
              <a:lnSpc>
                <a:spcPct val="100000"/>
              </a:lnSpc>
            </a:pPr>
            <a:r>
              <a:rPr b="1" lang="el-GR" sz="3800" spc="-1" strike="noStrike" u="sng" cap="all">
                <a:solidFill>
                  <a:srgbClr val="f9b639"/>
                </a:solidFill>
                <a:uFillTx/>
                <a:latin typeface="Century Schoolbook"/>
              </a:rPr>
              <a:t>ΟΤαν ερχεται η φουρτουνα </a:t>
            </a:r>
            <a:br/>
            <a:r>
              <a:rPr b="1" lang="el-GR" sz="3800" spc="-1" strike="noStrike" u="sng" cap="all">
                <a:solidFill>
                  <a:srgbClr val="f9b639"/>
                </a:solidFill>
                <a:uFillTx/>
                <a:latin typeface="Century Schoolbook"/>
              </a:rPr>
              <a:t>βιβλιο με αυτοβιογραφικα στοιχεια</a:t>
            </a:r>
            <a:endParaRPr b="0" lang="el-GR" sz="3800" spc="-1" strike="noStrike">
              <a:solidFill>
                <a:srgbClr val="000000"/>
              </a:solidFill>
              <a:latin typeface="Century Schoolbook"/>
            </a:endParaRPr>
          </a:p>
        </p:txBody>
      </p:sp>
      <p:sp>
        <p:nvSpPr>
          <p:cNvPr id="122" name="TextShape 2"/>
          <p:cNvSpPr txBox="1"/>
          <p:nvPr/>
        </p:nvSpPr>
        <p:spPr>
          <a:xfrm>
            <a:off x="642960" y="1357200"/>
            <a:ext cx="8214840" cy="5143320"/>
          </a:xfrm>
          <a:prstGeom prst="rect">
            <a:avLst/>
          </a:prstGeom>
          <a:noFill/>
          <a:ln w="0">
            <a:noFill/>
          </a:ln>
        </p:spPr>
        <p:txBody>
          <a:bodyPr lIns="90000" rIns="90000" tIns="45000" bIns="45000">
            <a:normAutofit fontScale="82000"/>
          </a:bodyPr>
          <a:p>
            <a:pPr marL="274320" indent="-273960">
              <a:lnSpc>
                <a:spcPct val="100000"/>
              </a:lnSpc>
              <a:spcBef>
                <a:spcPts val="601"/>
              </a:spcBef>
              <a:tabLst>
                <a:tab algn="l" pos="0"/>
              </a:tabLst>
            </a:pPr>
            <a:r>
              <a:rPr b="0" lang="el-GR" sz="2600" spc="-1" strike="noStrike">
                <a:solidFill>
                  <a:srgbClr val="ffffff"/>
                </a:solidFill>
                <a:latin typeface="Century Schoolbook"/>
              </a:rPr>
              <a:t>Θα ήθελα να αναφερθώ στην ιστορία μιας κοπέλας από το βιβλίο . Η ιστορία της ξεκινά 10 χρόνια πριν όταν μικρή σε μια συνηθισμένη καταδρομή στο ψυγείο για το κλασσικό οικογενειακό παγωτό σοκολάτα ,φράουλα , βανίλια . Το έφαγε σχεδόν όλο, όμως άφησε λίγο κι για τους αδιάφορους γονείς της .</a:t>
            </a:r>
            <a:endParaRPr b="0" lang="el-GR" sz="2600" spc="-1" strike="noStrike">
              <a:solidFill>
                <a:srgbClr val="000000"/>
              </a:solidFill>
              <a:latin typeface="Century Schoolbook"/>
            </a:endParaRPr>
          </a:p>
          <a:p>
            <a:pPr marL="274320" indent="-273960">
              <a:lnSpc>
                <a:spcPct val="100000"/>
              </a:lnSpc>
              <a:spcBef>
                <a:spcPts val="601"/>
              </a:spcBef>
              <a:tabLst>
                <a:tab algn="l" pos="0"/>
              </a:tabLst>
            </a:pPr>
            <a:r>
              <a:rPr b="0" lang="el-GR" sz="2600" spc="-1" strike="noStrike">
                <a:solidFill>
                  <a:srgbClr val="ffffff"/>
                </a:solidFill>
                <a:latin typeface="Century Schoolbook"/>
              </a:rPr>
              <a:t>Όταν όμως πήγε στο μπάνιο για να καθαριστεί και κοιτάχτηκε στον καθρέπτη ήταν λες κι αποτυπωνόταν στο μυαλό της πολλές φορές αυτή η θεόχοντρη πιτσιρίκα ,και η αντίδραση της κατευθείαν ήταν το πώς θα την δουν στην κοινωνία κι όχι ότι αυτό που κάνει είναι κακό στον οργανισμό της .Πλέον 10 χρόνια μετά , με τη βοήθεια γιατρών , ψυχολόγων, διατροφολόγων κι της οικογένεια της είναι μια υγιέστατη δεσποινίς που έχει αναγνωρίσει τα λάθη της και όνειρό της έγινε να γράψει ένα βιβλίο για την ζωή της .</a:t>
            </a:r>
            <a:endParaRPr b="0" lang="el-GR" sz="2600" spc="-1" strike="noStrike">
              <a:solidFill>
                <a:srgbClr val="000000"/>
              </a:solidFill>
              <a:latin typeface="Century Schoolbook"/>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TextShape 1"/>
          <p:cNvSpPr txBox="1"/>
          <p:nvPr/>
        </p:nvSpPr>
        <p:spPr>
          <a:xfrm rot="10800000">
            <a:off x="500040" y="-1214280"/>
            <a:ext cx="7238520" cy="142560"/>
          </a:xfrm>
          <a:prstGeom prst="rect">
            <a:avLst/>
          </a:prstGeom>
          <a:noFill/>
          <a:ln w="0">
            <a:noFill/>
          </a:ln>
        </p:spPr>
        <p:txBody>
          <a:bodyPr lIns="45720" rIns="45720" tIns="0" bIns="0" anchor="b">
            <a:normAutofit fontScale="15000"/>
          </a:bodyPr>
          <a:p>
            <a:endParaRPr b="0" lang="el-GR" sz="1800" spc="-1" strike="noStrike">
              <a:solidFill>
                <a:srgbClr val="000000"/>
              </a:solidFill>
              <a:latin typeface="Century Schoolbook"/>
            </a:endParaRPr>
          </a:p>
        </p:txBody>
      </p:sp>
      <p:sp>
        <p:nvSpPr>
          <p:cNvPr id="124" name="CustomShape 2"/>
          <p:cNvSpPr/>
          <p:nvPr/>
        </p:nvSpPr>
        <p:spPr>
          <a:xfrm>
            <a:off x="285840" y="428760"/>
            <a:ext cx="4071600" cy="5921280"/>
          </a:xfrm>
          <a:prstGeom prst="roundRect">
            <a:avLst>
              <a:gd name="adj" fmla="val 4167"/>
            </a:avLst>
          </a:prstGeom>
          <a:blipFill rotWithShape="0">
            <a:blip r:embed="rId1"/>
            <a:stretch/>
          </a:blipFill>
          <a:ln cap="sq" w="76200">
            <a:solidFill>
              <a:srgbClr val="292929"/>
            </a:solidFill>
            <a:miter/>
          </a:ln>
          <a:effectLst>
            <a:reflection algn="bl" blurRad="12700" dir="5400000" dist="5000" endPos="28000" rotWithShape="0" stA="28000" sy="-100000"/>
          </a:effectLst>
          <a:scene3d>
            <a:camera prst="orthographicFront"/>
            <a:lightRig dir="t" rig="threePt">
              <a:rot lat="0" lon="0" rev="2700000"/>
            </a:lightRig>
          </a:scene3d>
          <a:sp3d>
            <a:bevelT h="38100"/>
            <a:contourClr>
              <a:srgbClr val="c0c0c0"/>
            </a:contourClr>
          </a:sp3d>
        </p:spPr>
        <p:style>
          <a:lnRef idx="0"/>
          <a:fillRef idx="0"/>
          <a:effectRef idx="0"/>
          <a:fontRef idx="minor"/>
        </p:style>
      </p:sp>
      <p:sp>
        <p:nvSpPr>
          <p:cNvPr id="125" name="CustomShape 3"/>
          <p:cNvSpPr/>
          <p:nvPr/>
        </p:nvSpPr>
        <p:spPr>
          <a:xfrm>
            <a:off x="4572000" y="428760"/>
            <a:ext cx="4322520" cy="5928840"/>
          </a:xfrm>
          <a:prstGeom prst="roundRect">
            <a:avLst>
              <a:gd name="adj" fmla="val 4167"/>
            </a:avLst>
          </a:prstGeom>
          <a:blipFill rotWithShape="0">
            <a:blip r:embed="rId2"/>
            <a:stretch/>
          </a:blipFill>
          <a:ln cap="sq" w="76200">
            <a:solidFill>
              <a:srgbClr val="292929"/>
            </a:solidFill>
            <a:miter/>
          </a:ln>
          <a:effectLst>
            <a:reflection algn="bl" blurRad="12700" dir="5400000" dist="5000" endPos="28000" rotWithShape="0" stA="28000" sy="-100000"/>
          </a:effectLst>
          <a:scene3d>
            <a:camera prst="orthographicFront"/>
            <a:lightRig dir="t" rig="threePt">
              <a:rot lat="0" lon="0" rev="2700000"/>
            </a:lightRig>
          </a:scene3d>
          <a:sp3d>
            <a:bevelT h="38100"/>
            <a:contourClr>
              <a:srgbClr val="c0c0c0"/>
            </a:contourClr>
          </a:sp3d>
        </p:spPr>
        <p:style>
          <a:lnRef idx="0"/>
          <a:fillRef idx="0"/>
          <a:effectRef idx="0"/>
          <a:fontRef idx="minor"/>
        </p:style>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457200" y="320040"/>
            <a:ext cx="8329320" cy="465480"/>
          </a:xfrm>
          <a:prstGeom prst="rect">
            <a:avLst/>
          </a:prstGeom>
          <a:noFill/>
          <a:ln w="0">
            <a:noFill/>
          </a:ln>
        </p:spPr>
        <p:txBody>
          <a:bodyPr lIns="45720" rIns="45720" tIns="0" bIns="0" anchor="b">
            <a:normAutofit fontScale="94000"/>
          </a:bodyPr>
          <a:p>
            <a:pPr algn="ctr">
              <a:lnSpc>
                <a:spcPct val="100000"/>
              </a:lnSpc>
            </a:pPr>
            <a:r>
              <a:rPr b="1" lang="el-GR" sz="3800" spc="-1" strike="noStrike" cap="all">
                <a:solidFill>
                  <a:srgbClr val="ffff00"/>
                </a:solidFill>
                <a:latin typeface="Century Schoolbook"/>
              </a:rPr>
              <a:t>ΕΙΣΑΓΩΓΗ </a:t>
            </a:r>
            <a:endParaRPr b="0" lang="el-GR" sz="3800" spc="-1" strike="noStrike">
              <a:solidFill>
                <a:srgbClr val="000000"/>
              </a:solidFill>
              <a:latin typeface="Century Schoolbook"/>
            </a:endParaRPr>
          </a:p>
        </p:txBody>
      </p:sp>
      <p:sp>
        <p:nvSpPr>
          <p:cNvPr id="96" name="TextShape 2"/>
          <p:cNvSpPr txBox="1"/>
          <p:nvPr/>
        </p:nvSpPr>
        <p:spPr>
          <a:xfrm>
            <a:off x="1071360" y="1285920"/>
            <a:ext cx="7043400" cy="4845960"/>
          </a:xfrm>
          <a:prstGeom prst="rect">
            <a:avLst/>
          </a:prstGeom>
          <a:noFill/>
          <a:ln w="0">
            <a:noFill/>
          </a:ln>
        </p:spPr>
        <p:txBody>
          <a:bodyPr lIns="90000" rIns="90000" tIns="45000" bIns="45000">
            <a:noAutofit/>
          </a:bodyPr>
          <a:p>
            <a:pPr marL="274320" indent="-273960">
              <a:lnSpc>
                <a:spcPct val="100000"/>
              </a:lnSpc>
              <a:spcBef>
                <a:spcPts val="601"/>
              </a:spcBef>
              <a:buClr>
                <a:srgbClr val="b13f9a"/>
              </a:buClr>
              <a:buSzPct val="73000"/>
              <a:buFont typeface="Wingdings 2" charset="2"/>
              <a:buChar char=""/>
            </a:pPr>
            <a:r>
              <a:rPr b="1" lang="el-GR" sz="2400" spc="-1" strike="noStrike">
                <a:solidFill>
                  <a:srgbClr val="ffffff"/>
                </a:solidFill>
                <a:latin typeface="Century Schoolbook"/>
              </a:rPr>
              <a:t>Πολλοί έφηβοι έχουν λάθος αντίληψη για την εμφάνιση τους και το πώς η διατροφή μπορεί να την επηρεάσει αυτή </a:t>
            </a:r>
            <a:r>
              <a:rPr b="1" lang="el-GR" sz="2600" spc="-1" strike="noStrike">
                <a:solidFill>
                  <a:srgbClr val="ffffff"/>
                </a:solidFill>
                <a:latin typeface="Century Schoolbook"/>
              </a:rPr>
              <a:t>. Δυστυχώς είναι ένα μεγάλο ποσοστό των νέων που κάνουν μια λάθος διατροφή ,είτε από κοινωνική πίεση ως προς την εμφάνιση τους είτε λόγω του διαδικτύου κι του επηρεασμού ενός συγκεκριμένου πρότυπου .Το οποίο έχει ως αποτέλεσμα πολλές διατροφικές διαταραχές, κατάθλιψη κλπ.</a:t>
            </a:r>
            <a:endParaRPr b="0" lang="el-GR" sz="2600" spc="-1" strike="noStrike">
              <a:solidFill>
                <a:srgbClr val="000000"/>
              </a:solidFill>
              <a:latin typeface="Century Schoolbook"/>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285840" y="214200"/>
            <a:ext cx="8400600" cy="499680"/>
          </a:xfrm>
          <a:prstGeom prst="rect">
            <a:avLst/>
          </a:prstGeom>
          <a:noFill/>
          <a:ln w="0">
            <a:noFill/>
          </a:ln>
        </p:spPr>
        <p:txBody>
          <a:bodyPr lIns="45720" rIns="45720" tIns="0" bIns="0" anchor="b">
            <a:noAutofit/>
          </a:bodyPr>
          <a:p>
            <a:pPr>
              <a:lnSpc>
                <a:spcPct val="100000"/>
              </a:lnSpc>
            </a:pPr>
            <a:r>
              <a:rPr b="1" lang="el-GR" sz="3600" spc="-1" strike="noStrike" cap="all">
                <a:solidFill>
                  <a:srgbClr val="fdf2e8"/>
                </a:solidFill>
                <a:latin typeface="Century Schoolbook"/>
              </a:rPr>
              <a:t>Γιατι θα μιλησουμε σημερα </a:t>
            </a:r>
            <a:endParaRPr b="0" lang="el-GR" sz="3600" spc="-1" strike="noStrike">
              <a:solidFill>
                <a:srgbClr val="000000"/>
              </a:solidFill>
              <a:latin typeface="Century Schoolbook"/>
            </a:endParaRPr>
          </a:p>
        </p:txBody>
      </p:sp>
      <p:sp>
        <p:nvSpPr>
          <p:cNvPr id="98" name="TextShape 2"/>
          <p:cNvSpPr txBox="1"/>
          <p:nvPr/>
        </p:nvSpPr>
        <p:spPr>
          <a:xfrm>
            <a:off x="500040" y="714240"/>
            <a:ext cx="7829280" cy="3142800"/>
          </a:xfrm>
          <a:prstGeom prst="rect">
            <a:avLst/>
          </a:prstGeom>
          <a:noFill/>
          <a:ln w="0">
            <a:noFill/>
          </a:ln>
        </p:spPr>
        <p:txBody>
          <a:bodyPr lIns="90000" rIns="90000" tIns="45000" bIns="45000">
            <a:normAutofit/>
          </a:bodyPr>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Σήμερα θα αναφερθούμε στις διατροφικές διαταραχές</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Τι είναι? Πως μπορούμε να καταλάβουμε αν κάποιος πάσχει από Δ.Δ. ? Ποιες είναι οι διαταραχες ? Ποιοι παράγοντες τις προδιαθέτουν? Πως μπορούμε να τις θεραπεύουμε κι πως μπορούν να βοηθήσουν οι γονείς σε αυτό ?</a:t>
            </a:r>
            <a:endParaRPr b="0" lang="el-GR" sz="2600" spc="-1" strike="noStrike">
              <a:solidFill>
                <a:srgbClr val="000000"/>
              </a:solidFill>
              <a:latin typeface="Century Schoolbook"/>
            </a:endParaRPr>
          </a:p>
        </p:txBody>
      </p:sp>
      <p:pic>
        <p:nvPicPr>
          <p:cNvPr id="99" name="Picture 2" descr="Διατροφικές Διαταραχές"/>
          <p:cNvPicPr/>
          <p:nvPr/>
        </p:nvPicPr>
        <p:blipFill>
          <a:blip r:embed="rId1"/>
          <a:stretch/>
        </p:blipFill>
        <p:spPr>
          <a:xfrm>
            <a:off x="928800" y="3857760"/>
            <a:ext cx="4571640" cy="2642760"/>
          </a:xfrm>
          <a:prstGeom prst="rect">
            <a:avLst/>
          </a:prstGeom>
          <a:ln cap="sq" w="88900">
            <a:solidFill>
              <a:srgbClr val="000000"/>
            </a:solidFill>
            <a:miter/>
          </a:ln>
          <a:effectLst>
            <a:innerShdw blurRad="76200">
              <a:srgbClr val="000000"/>
            </a:innerShdw>
          </a:effectLst>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2714760" y="357120"/>
            <a:ext cx="6286320" cy="1893960"/>
          </a:xfrm>
          <a:prstGeom prst="rect">
            <a:avLst/>
          </a:prstGeom>
          <a:noFill/>
          <a:ln w="0">
            <a:noFill/>
          </a:ln>
        </p:spPr>
        <p:txBody>
          <a:bodyPr lIns="45720" rIns="45720" tIns="0" bIns="0" anchor="b">
            <a:normAutofit/>
          </a:bodyPr>
          <a:p>
            <a:pPr algn="ctr">
              <a:lnSpc>
                <a:spcPct val="100000"/>
              </a:lnSpc>
            </a:pPr>
            <a:r>
              <a:rPr b="1" lang="el-GR" sz="3800" spc="-1" strike="noStrike" cap="all">
                <a:solidFill>
                  <a:srgbClr val="fdf2e8"/>
                </a:solidFill>
                <a:latin typeface="Century Schoolbook"/>
              </a:rPr>
              <a:t>ΤΙ ΕΙΝΑΙ ΟΙ ΔΙΑΤΡΟΦΙΚΕΣ ΔΙΑΤΑΡΑΧΕΣ ?</a:t>
            </a:r>
            <a:endParaRPr b="0" lang="el-GR" sz="3800" spc="-1" strike="noStrike">
              <a:solidFill>
                <a:srgbClr val="000000"/>
              </a:solidFill>
              <a:latin typeface="Century Schoolbook"/>
            </a:endParaRPr>
          </a:p>
        </p:txBody>
      </p:sp>
      <p:sp>
        <p:nvSpPr>
          <p:cNvPr id="101" name="TextShape 2"/>
          <p:cNvSpPr txBox="1"/>
          <p:nvPr/>
        </p:nvSpPr>
        <p:spPr>
          <a:xfrm>
            <a:off x="357120" y="3286080"/>
            <a:ext cx="8643600" cy="2747880"/>
          </a:xfrm>
          <a:prstGeom prst="rect">
            <a:avLst/>
          </a:prstGeom>
          <a:noFill/>
          <a:ln w="0">
            <a:noFill/>
          </a:ln>
        </p:spPr>
        <p:txBody>
          <a:bodyPr lIns="90000" rIns="90000" tIns="45000" bIns="45000">
            <a:noAutofit/>
          </a:bodyPr>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Ο όρος </a:t>
            </a:r>
            <a:r>
              <a:rPr b="1" lang="el-GR" sz="2600" spc="-1" strike="noStrike" u="sng">
                <a:solidFill>
                  <a:srgbClr val="ffffff"/>
                </a:solidFill>
                <a:uFillTx/>
                <a:latin typeface="Century Schoolbook"/>
              </a:rPr>
              <a:t>διατροφική διαταραχή </a:t>
            </a:r>
            <a:r>
              <a:rPr b="0" lang="el-GR" sz="2600" spc="-1" strike="noStrike">
                <a:solidFill>
                  <a:srgbClr val="ffffff"/>
                </a:solidFill>
                <a:latin typeface="Century Schoolbook"/>
              </a:rPr>
              <a:t>περιγράφει διαταραχές κυρίως στην ψυχολογία ενός ατόμου που όμως έχουν επιπτώσεις στις διατροφικές του συνήθειες , τις σκέψεις του και τα συναισθήματα του . Οι διατροφικές διαταραχές είναι το συχνότερο χρόνιο νόσημα για τους εφήβους .</a:t>
            </a:r>
            <a:endParaRPr b="0" lang="el-GR" sz="2600" spc="-1" strike="noStrike">
              <a:solidFill>
                <a:srgbClr val="000000"/>
              </a:solidFill>
              <a:latin typeface="Century Schoolbook"/>
            </a:endParaRPr>
          </a:p>
        </p:txBody>
      </p:sp>
      <p:sp>
        <p:nvSpPr>
          <p:cNvPr id="102" name="CustomShape 3"/>
          <p:cNvSpPr/>
          <p:nvPr/>
        </p:nvSpPr>
        <p:spPr>
          <a:xfrm>
            <a:off x="428760" y="285840"/>
            <a:ext cx="2928600" cy="2595960"/>
          </a:xfrm>
          <a:prstGeom prst="ellipse">
            <a:avLst/>
          </a:prstGeom>
          <a:blipFill rotWithShape="0">
            <a:blip r:embed="rId1"/>
            <a:stretch/>
          </a:blipFill>
          <a:ln w="0">
            <a:noFill/>
          </a:ln>
          <a:effectLst>
            <a:softEdge rad="112680"/>
          </a:effectLst>
        </p:spPr>
        <p:style>
          <a:lnRef idx="0"/>
          <a:fillRef idx="0"/>
          <a:effectRef idx="0"/>
          <a:fontRef idx="minor"/>
        </p:style>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457200" y="320040"/>
            <a:ext cx="8472240" cy="1142640"/>
          </a:xfrm>
          <a:prstGeom prst="rect">
            <a:avLst/>
          </a:prstGeom>
          <a:noFill/>
          <a:ln w="0">
            <a:noFill/>
          </a:ln>
        </p:spPr>
        <p:txBody>
          <a:bodyPr lIns="45720" rIns="45720" tIns="0" bIns="0" anchor="b">
            <a:normAutofit/>
          </a:bodyPr>
          <a:p>
            <a:pPr algn="ctr">
              <a:lnSpc>
                <a:spcPct val="100000"/>
              </a:lnSpc>
            </a:pPr>
            <a:r>
              <a:rPr b="1" lang="el-GR" sz="3800" spc="-1" strike="noStrike" cap="all">
                <a:solidFill>
                  <a:srgbClr val="fdf2e8"/>
                </a:solidFill>
                <a:latin typeface="Century Schoolbook"/>
              </a:rPr>
              <a:t>ΠωΣ καταλαβαινουμε αν καποιοσ πασχει από Δ.Δ ?</a:t>
            </a:r>
            <a:endParaRPr b="0" lang="el-GR" sz="3800" spc="-1" strike="noStrike">
              <a:solidFill>
                <a:srgbClr val="000000"/>
              </a:solidFill>
              <a:latin typeface="Century Schoolbook"/>
            </a:endParaRPr>
          </a:p>
        </p:txBody>
      </p:sp>
      <p:sp>
        <p:nvSpPr>
          <p:cNvPr id="104" name="TextShape 2"/>
          <p:cNvSpPr txBox="1"/>
          <p:nvPr/>
        </p:nvSpPr>
        <p:spPr>
          <a:xfrm>
            <a:off x="571320" y="1643040"/>
            <a:ext cx="7881480" cy="3642840"/>
          </a:xfrm>
          <a:prstGeom prst="rect">
            <a:avLst/>
          </a:prstGeom>
          <a:noFill/>
          <a:ln w="0">
            <a:noFill/>
          </a:ln>
        </p:spPr>
        <p:txBody>
          <a:bodyPr lIns="90000" rIns="90000" tIns="45000" bIns="45000">
            <a:noAutofit/>
          </a:bodyPr>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Ας αναφερθούμε σε κάποια από τα συμπτώματα ή σημάδια που μπορεί να έχει κάποιος: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Έντονη ενασχόληση με το βάρος του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Αυξημένο ενδιαφέρον για την διατροφή , μαγειρική , γυμναστική κλπ.</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Απομόνωση και μεταπτώσεις στην διάθεση του</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Προσέχει σε εμμονικό βαθμό  τις ποσότητες τροφής που καταναλώνει .</a:t>
            </a:r>
            <a:endParaRPr b="0" lang="el-GR" sz="2600" spc="-1" strike="noStrike">
              <a:solidFill>
                <a:srgbClr val="000000"/>
              </a:solidFill>
              <a:latin typeface="Century Schoolbook"/>
            </a:endParaRPr>
          </a:p>
        </p:txBody>
      </p:sp>
      <p:sp>
        <p:nvSpPr>
          <p:cNvPr id="105" name="CustomShape 3"/>
          <p:cNvSpPr/>
          <p:nvPr/>
        </p:nvSpPr>
        <p:spPr>
          <a:xfrm>
            <a:off x="6429240" y="4857840"/>
            <a:ext cx="2473560" cy="1773360"/>
          </a:xfrm>
          <a:prstGeom prst="round2DiagRect">
            <a:avLst>
              <a:gd name="adj1" fmla="val 16667"/>
              <a:gd name="adj2" fmla="val 0"/>
            </a:avLst>
          </a:prstGeom>
          <a:blipFill rotWithShape="0">
            <a:blip r:embed="rId1"/>
            <a:stretch/>
          </a:blipFill>
          <a:ln cap="sq" w="88900">
            <a:solidFill>
              <a:srgbClr val="ffffff"/>
            </a:solidFill>
            <a:miter/>
          </a:ln>
          <a:effectLst>
            <a:outerShdw algn="tl" blurRad="254000" rotWithShape="0">
              <a:srgbClr val="000000">
                <a:alpha val="43000"/>
              </a:srgbClr>
            </a:outerShdw>
          </a:effectLst>
        </p:spPr>
        <p:style>
          <a:lnRef idx="0"/>
          <a:fillRef idx="0"/>
          <a:effectRef idx="0"/>
          <a:fontRef idx="minor"/>
        </p:style>
      </p:sp>
      <p:pic>
        <p:nvPicPr>
          <p:cNvPr id="106" name="4 - Εικόνα" descr="διατρ.3.jpg"/>
          <p:cNvPicPr/>
          <p:nvPr/>
        </p:nvPicPr>
        <p:blipFill>
          <a:blip r:embed="rId2"/>
          <a:stretch/>
        </p:blipFill>
        <p:spPr>
          <a:xfrm>
            <a:off x="1571760" y="5214960"/>
            <a:ext cx="4236120" cy="1356840"/>
          </a:xfrm>
          <a:prstGeom prst="rect">
            <a:avLst/>
          </a:prstGeom>
          <a:ln cap="sq" w="38100">
            <a:solidFill>
              <a:srgbClr val="000000"/>
            </a:solidFill>
            <a:miter/>
          </a:ln>
          <a:effectLst>
            <a:outerShdw algn="tl" blurRad="50800" dir="2700000" dist="37674" rotWithShape="0">
              <a:srgbClr val="000000">
                <a:alpha val="43000"/>
              </a:srgbClr>
            </a:outerShdw>
          </a:effectLst>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TextShape 1"/>
          <p:cNvSpPr txBox="1"/>
          <p:nvPr/>
        </p:nvSpPr>
        <p:spPr>
          <a:xfrm>
            <a:off x="285840" y="214200"/>
            <a:ext cx="8643600" cy="571320"/>
          </a:xfrm>
          <a:prstGeom prst="rect">
            <a:avLst/>
          </a:prstGeom>
          <a:noFill/>
          <a:ln w="0">
            <a:noFill/>
          </a:ln>
        </p:spPr>
        <p:txBody>
          <a:bodyPr lIns="45720" rIns="45720" tIns="0" bIns="0" anchor="b">
            <a:normAutofit/>
          </a:bodyPr>
          <a:p>
            <a:pPr>
              <a:lnSpc>
                <a:spcPct val="100000"/>
              </a:lnSpc>
            </a:pPr>
            <a:r>
              <a:rPr b="1" lang="el-GR" sz="3800" spc="-1" strike="noStrike" cap="all">
                <a:solidFill>
                  <a:srgbClr val="fdf2e8"/>
                </a:solidFill>
                <a:latin typeface="Century Schoolbook"/>
              </a:rPr>
              <a:t>Ποιεσ είναι είναι οι δ.δ. ?</a:t>
            </a:r>
            <a:endParaRPr b="0" lang="el-GR" sz="3800" spc="-1" strike="noStrike">
              <a:solidFill>
                <a:srgbClr val="000000"/>
              </a:solidFill>
              <a:latin typeface="Century Schoolbook"/>
            </a:endParaRPr>
          </a:p>
        </p:txBody>
      </p:sp>
      <p:sp>
        <p:nvSpPr>
          <p:cNvPr id="108" name="TextShape 2"/>
          <p:cNvSpPr txBox="1"/>
          <p:nvPr/>
        </p:nvSpPr>
        <p:spPr>
          <a:xfrm>
            <a:off x="428760" y="928800"/>
            <a:ext cx="8400600" cy="4845960"/>
          </a:xfrm>
          <a:prstGeom prst="rect">
            <a:avLst/>
          </a:prstGeom>
          <a:noFill/>
          <a:ln w="0">
            <a:noFill/>
          </a:ln>
        </p:spPr>
        <p:txBody>
          <a:bodyPr lIns="90000" rIns="90000" tIns="45000" bIns="45000">
            <a:noAutofit/>
          </a:bodyPr>
          <a:p>
            <a:pPr marL="274320" indent="-273960">
              <a:lnSpc>
                <a:spcPct val="100000"/>
              </a:lnSpc>
              <a:spcBef>
                <a:spcPts val="601"/>
              </a:spcBef>
              <a:tabLst>
                <a:tab algn="l" pos="0"/>
              </a:tabLst>
            </a:pPr>
            <a:r>
              <a:rPr b="0" lang="el-GR" sz="1600" spc="-1" strike="noStrike">
                <a:solidFill>
                  <a:srgbClr val="ffffff"/>
                </a:solidFill>
                <a:latin typeface="Century Schoolbook"/>
              </a:rPr>
              <a:t>Είναι έξι συνολικά: πάμε λοιπόν να τις αναλύσουμε</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1" lang="el-GR" sz="1600" spc="-1" strike="noStrike">
                <a:solidFill>
                  <a:srgbClr val="df9307"/>
                </a:solidFill>
                <a:latin typeface="Century Schoolbook"/>
              </a:rPr>
              <a:t>ΝΕΥΡΙΚΗ ΑΝΟΡΕΞΙΑ </a:t>
            </a:r>
            <a:r>
              <a:rPr b="0" lang="el-GR" sz="1600" spc="-1" strike="noStrike">
                <a:solidFill>
                  <a:srgbClr val="ffffff"/>
                </a:solidFill>
                <a:latin typeface="Century Schoolbook"/>
              </a:rPr>
              <a:t>το άτομο προσπαθεί να επιτυγχάνει ένα χαμηλό σωματικό βάρος . Συνήθως ξεκινάει στις γυναίκες από την ηλικία των 11 -15 χρονών ακόμα κι στα κορίτσια από 6-7 χρονών και στα αγόρια κοντά στα 16  </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ΣΥΜΠΤΩΜΑΤΑ:</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000000"/>
                </a:solidFill>
                <a:latin typeface="Century Schoolbook"/>
              </a:rPr>
              <a:t>        </a:t>
            </a: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Γαστρεντερικό σύστημα</a:t>
            </a:r>
            <a:r>
              <a:rPr b="0" lang="el-GR" sz="1600" spc="-1" strike="noStrike">
                <a:solidFill>
                  <a:srgbClr val="ffffff"/>
                </a:solidFill>
                <a:latin typeface="Century Schoolbook"/>
              </a:rPr>
              <a:t>  (μειωμένο μέγεθος-χωρητικότητα στομάχου, δυσκοιλιότητα, αίσθημα πληρότητας-φουσκώματος, κοιλιακός πόνος)</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Γονιμότητα</a:t>
            </a:r>
            <a:r>
              <a:rPr b="0" lang="el-GR" sz="1600" spc="-1" strike="noStrike">
                <a:solidFill>
                  <a:srgbClr val="ffffff"/>
                </a:solidFill>
                <a:latin typeface="Century Schoolbook"/>
              </a:rPr>
              <a:t> (ακανόνιστη ή απουσία έμμηνου ρύσης, υπογονιμότητα)</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Αιματολογικές – βιοχημικές εξετάσεις</a:t>
            </a:r>
            <a:r>
              <a:rPr b="0" lang="el-GR" sz="1600" spc="-1" strike="noStrike">
                <a:solidFill>
                  <a:srgbClr val="ffffff"/>
                </a:solidFill>
                <a:latin typeface="Century Schoolbook"/>
              </a:rPr>
              <a:t> (υπογλυκαιμία, αναιμία, αυξημένη πιθανότητα μολύνσεων και λοιμώξεων, υπερχοληστεριναιμία)</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Καρδιαγγειακό σύστημα</a:t>
            </a:r>
            <a:r>
              <a:rPr b="0" lang="el-GR" sz="1600" spc="-1" strike="noStrike">
                <a:solidFill>
                  <a:srgbClr val="ffffff"/>
                </a:solidFill>
                <a:latin typeface="Century Schoolbook"/>
              </a:rPr>
              <a:t> (υπόταση, χαμηλός καρδιαγγειακός παλμός, αρρυθμίες, οίδημα )</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Σκελετικό σύστημα </a:t>
            </a:r>
            <a:r>
              <a:rPr b="0" lang="el-GR" sz="1600" spc="-1" strike="noStrike">
                <a:solidFill>
                  <a:srgbClr val="ffffff"/>
                </a:solidFill>
                <a:latin typeface="Century Schoolbook"/>
              </a:rPr>
              <a:t> (οστεοπόρωση)</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Δόντια</a:t>
            </a:r>
            <a:r>
              <a:rPr b="0" lang="el-GR" sz="1600" spc="-1" strike="noStrike">
                <a:solidFill>
                  <a:srgbClr val="ffffff"/>
                </a:solidFill>
                <a:latin typeface="Century Schoolbook"/>
              </a:rPr>
              <a:t>  (αιμορραγίες, ευαίσθητα ούλα, τερηδόνα)</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Συναισθήματα </a:t>
            </a:r>
            <a:r>
              <a:rPr b="0" lang="el-GR" sz="1600" spc="-1" strike="noStrike">
                <a:solidFill>
                  <a:srgbClr val="ffffff"/>
                </a:solidFill>
                <a:latin typeface="Century Schoolbook"/>
              </a:rPr>
              <a:t> (εκνευρισμός, ευερεθιστότητα, μελαγχολία, κατάθλιψη, χαμηλή αυτοσυγκέντρωση, αίσθημα απομόνωσης, αδιαθεσία και κόπωση, άγχος)</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Μυϊκό σύστημα</a:t>
            </a:r>
            <a:r>
              <a:rPr b="0" lang="el-GR" sz="1600" spc="-1" strike="noStrike">
                <a:solidFill>
                  <a:srgbClr val="ffffff"/>
                </a:solidFill>
                <a:latin typeface="Century Schoolbook"/>
              </a:rPr>
              <a:t> (μυϊκή αδυναμία και φθορά)</a:t>
            </a:r>
            <a:endParaRPr b="0" lang="el-GR" sz="1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tabLst>
                <a:tab algn="l" pos="0"/>
              </a:tabLst>
            </a:pPr>
            <a:r>
              <a:rPr b="0" lang="el-GR" sz="1600" spc="-1" strike="noStrike">
                <a:solidFill>
                  <a:srgbClr val="ffffff"/>
                </a:solidFill>
                <a:latin typeface="Century Schoolbook"/>
              </a:rPr>
              <a:t>•      </a:t>
            </a:r>
            <a:r>
              <a:rPr b="0" lang="el-GR" sz="1600" spc="-1" strike="noStrike" u="sng">
                <a:solidFill>
                  <a:srgbClr val="ffffff"/>
                </a:solidFill>
                <a:uFillTx/>
                <a:latin typeface="Century Schoolbook"/>
              </a:rPr>
              <a:t>Διάφορα </a:t>
            </a:r>
            <a:r>
              <a:rPr b="0" lang="el-GR" sz="1600" spc="-1" strike="noStrike">
                <a:solidFill>
                  <a:srgbClr val="ffffff"/>
                </a:solidFill>
                <a:latin typeface="Century Schoolbook"/>
              </a:rPr>
              <a:t> [μειωμένη ευαισθησία σε ακραίες θερμοκρασίες,  κρύα άκρα ή ελαφρώς κυανά, εμφάνιση τριχώματος (απαλό χνούδι) στο πρόσωπο και την πλάτη, έλλειψη ή κακή ποιότητα ύπνου]</a:t>
            </a:r>
            <a:endParaRPr b="0" lang="el-GR" sz="1600" spc="-1" strike="noStrike">
              <a:solidFill>
                <a:srgbClr val="000000"/>
              </a:solidFill>
              <a:latin typeface="Century Schoolbook"/>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xtShape 1"/>
          <p:cNvSpPr txBox="1"/>
          <p:nvPr/>
        </p:nvSpPr>
        <p:spPr>
          <a:xfrm rot="10800000">
            <a:off x="357120" y="-999720"/>
            <a:ext cx="7238520" cy="319680"/>
          </a:xfrm>
          <a:prstGeom prst="rect">
            <a:avLst/>
          </a:prstGeom>
          <a:noFill/>
          <a:ln w="0">
            <a:noFill/>
          </a:ln>
        </p:spPr>
        <p:txBody>
          <a:bodyPr lIns="45720" rIns="45720" tIns="0" bIns="0" anchor="b">
            <a:normAutofit fontScale="52000"/>
          </a:bodyPr>
          <a:p>
            <a:endParaRPr b="0" lang="el-GR" sz="1800" spc="-1" strike="noStrike">
              <a:solidFill>
                <a:srgbClr val="000000"/>
              </a:solidFill>
              <a:latin typeface="Century Schoolbook"/>
            </a:endParaRPr>
          </a:p>
        </p:txBody>
      </p:sp>
      <p:sp>
        <p:nvSpPr>
          <p:cNvPr id="110" name="TextShape 2"/>
          <p:cNvSpPr txBox="1"/>
          <p:nvPr/>
        </p:nvSpPr>
        <p:spPr>
          <a:xfrm>
            <a:off x="457200" y="142920"/>
            <a:ext cx="8329320" cy="6312600"/>
          </a:xfrm>
          <a:prstGeom prst="rect">
            <a:avLst/>
          </a:prstGeom>
          <a:noFill/>
          <a:ln w="0">
            <a:noFill/>
          </a:ln>
        </p:spPr>
        <p:txBody>
          <a:bodyPr lIns="90000" rIns="90000" tIns="45000" bIns="45000">
            <a:normAutofit fontScale="60000"/>
          </a:bodyPr>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Επίσης υπάρχουν κι άλλα πέντε είδη διαταραχών:</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1" lang="el-GR" sz="2600" spc="-1" strike="noStrike" u="sng">
                <a:solidFill>
                  <a:srgbClr val="df9307"/>
                </a:solidFill>
                <a:uFillTx/>
                <a:latin typeface="Century Schoolbook"/>
              </a:rPr>
              <a:t>Νευρική βουλιμία </a:t>
            </a:r>
            <a:r>
              <a:rPr b="0" lang="el-GR" sz="2600" spc="-1" strike="noStrike">
                <a:solidFill>
                  <a:srgbClr val="ffffff"/>
                </a:solidFill>
                <a:latin typeface="Century Schoolbook"/>
              </a:rPr>
              <a:t>χαρακτηρίζεται από συχνά επεισόδια υπερφαγίας με τη συνοδεία αντισταθμιστικών μεθόδων(εμετός)</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1" lang="el-GR" sz="2600" spc="-1" strike="noStrike" u="sng">
                <a:solidFill>
                  <a:srgbClr val="df9307"/>
                </a:solidFill>
                <a:uFillTx/>
                <a:latin typeface="Century Schoolbook"/>
              </a:rPr>
              <a:t>Επεισοδιακή Υπερφαγία (binge eating) </a:t>
            </a:r>
            <a:r>
              <a:rPr b="0" lang="el-GR" sz="2600" spc="-1" strike="noStrike">
                <a:solidFill>
                  <a:srgbClr val="ffffff"/>
                </a:solidFill>
                <a:latin typeface="Century Schoolbook"/>
              </a:rPr>
              <a:t>Κατανάλωση μεγάλης ποσότητας τροφής σε μικρό χρονικό διάστημα, πιο γρήγορα από το συνηθισμένο ρυθμό, ενώ το άτομο δεν πεινάει. Το άτομο τρώει μέχρι να νιώσει δυσφορία από τον όγκο τροφής και μετά αισθάνεται αηδία για τον εαυτό του, κατάθλιψη ή μεγάλες ενοχές</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1" lang="el-GR" sz="2600" spc="-1" strike="noStrike" u="sng">
                <a:solidFill>
                  <a:srgbClr val="df9307"/>
                </a:solidFill>
                <a:uFillTx/>
                <a:latin typeface="Century Schoolbook"/>
              </a:rPr>
              <a:t>Νυχτερινή Υπερφαγία </a:t>
            </a:r>
            <a:r>
              <a:rPr b="0" lang="el-GR" sz="2600" spc="-1" strike="noStrike">
                <a:solidFill>
                  <a:srgbClr val="ffffff"/>
                </a:solidFill>
                <a:latin typeface="Century Schoolbook"/>
              </a:rPr>
              <a:t>50-75% των θερμίδων τρώγονται το βράδυ. Συχνά υπάρχει βραδινή αφύπνιση. Προτίμηση για αμυλούχες τροφές και γλυκά. Παρατηρείται πρωινή ανορεξία</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1" lang="el-GR" sz="2600" spc="-1" strike="noStrike" u="sng">
                <a:solidFill>
                  <a:srgbClr val="df9307"/>
                </a:solidFill>
                <a:uFillTx/>
                <a:latin typeface="Century Schoolbook"/>
              </a:rPr>
              <a:t>Ορθορεξία </a:t>
            </a:r>
            <a:r>
              <a:rPr b="1" lang="el-GR" sz="2600" spc="-1" strike="noStrike" u="sng">
                <a:solidFill>
                  <a:srgbClr val="ffffff"/>
                </a:solidFill>
                <a:uFillTx/>
                <a:latin typeface="Century Schoolbook"/>
              </a:rPr>
              <a:t> τ</a:t>
            </a:r>
            <a:r>
              <a:rPr b="0" lang="el-GR" sz="2600" spc="-1" strike="noStrike">
                <a:solidFill>
                  <a:srgbClr val="ffffff"/>
                </a:solidFill>
                <a:latin typeface="Century Schoolbook"/>
              </a:rPr>
              <a:t>ο άτομο κρατάει αναλυτικό ημερολόγιο καταγραφής ημερήσιας διατροφής, έχει υποχονδριακές τάσεις και είναι σε διαρκές κυνηγητό για κατανάλωση βιολογικά καθαρής τροφής</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1" lang="el-GR" sz="2600" spc="-1" strike="noStrike" u="sng">
                <a:solidFill>
                  <a:srgbClr val="df9307"/>
                </a:solidFill>
                <a:uFillTx/>
                <a:latin typeface="Century Schoolbook"/>
              </a:rPr>
              <a:t>Drunkorexia (αλκοολική ανορεξία) </a:t>
            </a:r>
            <a:r>
              <a:rPr b="0" lang="el-GR" sz="2600" spc="-1" strike="noStrike">
                <a:solidFill>
                  <a:srgbClr val="ffffff"/>
                </a:solidFill>
                <a:latin typeface="Century Schoolbook"/>
              </a:rPr>
              <a:t>Παράλειψη γευμάτων και συγκεκριμένα του βραδινού σε καθημερινή βάση με σκοπό να καταναλώσουν αλκοόλ χωρίς να πάρουν επιπλέον βάρος. Συχνά παρατηρούνται εκκαθαριστικές συμπεριφορές (εμετός)</a:t>
            </a:r>
            <a:endParaRPr b="0" lang="el-GR" sz="2600" spc="-1" strike="noStrike">
              <a:solidFill>
                <a:srgbClr val="000000"/>
              </a:solidFill>
              <a:latin typeface="Century Schoolbook"/>
            </a:endParaRPr>
          </a:p>
          <a:p>
            <a:pPr>
              <a:lnSpc>
                <a:spcPct val="100000"/>
              </a:lnSpc>
              <a:spcBef>
                <a:spcPts val="601"/>
              </a:spcBef>
            </a:pPr>
            <a:endParaRPr b="0" lang="el-GR" sz="2600" spc="-1" strike="noStrike">
              <a:solidFill>
                <a:srgbClr val="000000"/>
              </a:solidFill>
              <a:latin typeface="Century Schoolbook"/>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Shape 1"/>
          <p:cNvSpPr txBox="1"/>
          <p:nvPr/>
        </p:nvSpPr>
        <p:spPr>
          <a:xfrm>
            <a:off x="214200" y="428760"/>
            <a:ext cx="5143320" cy="1428480"/>
          </a:xfrm>
          <a:prstGeom prst="rect">
            <a:avLst/>
          </a:prstGeom>
          <a:noFill/>
          <a:ln w="0">
            <a:noFill/>
          </a:ln>
        </p:spPr>
        <p:txBody>
          <a:bodyPr lIns="45720" rIns="45720" tIns="0" bIns="0" anchor="b">
            <a:normAutofit/>
          </a:bodyPr>
          <a:p>
            <a:pPr algn="ctr">
              <a:lnSpc>
                <a:spcPct val="100000"/>
              </a:lnSpc>
            </a:pPr>
            <a:r>
              <a:rPr b="1" lang="el-GR" sz="3800" spc="-1" strike="noStrike" cap="all">
                <a:solidFill>
                  <a:srgbClr val="fdf2e8"/>
                </a:solidFill>
                <a:latin typeface="Century Schoolbook"/>
              </a:rPr>
              <a:t>Προδιαθετικοι παραγοντεσ</a:t>
            </a:r>
            <a:endParaRPr b="0" lang="el-GR" sz="3800" spc="-1" strike="noStrike">
              <a:solidFill>
                <a:srgbClr val="000000"/>
              </a:solidFill>
              <a:latin typeface="Century Schoolbook"/>
            </a:endParaRPr>
          </a:p>
        </p:txBody>
      </p:sp>
      <p:sp>
        <p:nvSpPr>
          <p:cNvPr id="112" name="TextShape 2"/>
          <p:cNvSpPr txBox="1"/>
          <p:nvPr/>
        </p:nvSpPr>
        <p:spPr>
          <a:xfrm>
            <a:off x="428760" y="2500200"/>
            <a:ext cx="8329320" cy="3462120"/>
          </a:xfrm>
          <a:prstGeom prst="rect">
            <a:avLst/>
          </a:prstGeom>
          <a:noFill/>
          <a:ln w="0">
            <a:noFill/>
          </a:ln>
        </p:spPr>
        <p:txBody>
          <a:bodyPr lIns="90000" rIns="90000" tIns="45000" bIns="45000">
            <a:noAutofit/>
          </a:bodyPr>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Η προσωπικότητα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Το οικογενειακό του περιβάλλον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Τα διαδικτυακά πρότυπα που προβάλλονται συνέχεια στα Μ.Μ.Ε.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Κοινωνικά στερεότυπα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Σχολείο</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n-US" sz="2600" spc="-1" strike="noStrike">
                <a:solidFill>
                  <a:srgbClr val="ffffff"/>
                </a:solidFill>
                <a:latin typeface="Century Schoolbook"/>
              </a:rPr>
              <a:t>Bullying </a:t>
            </a:r>
            <a:r>
              <a:rPr b="0" lang="el-GR" sz="2600" spc="-1" strike="noStrike">
                <a:solidFill>
                  <a:srgbClr val="ffffff"/>
                </a:solidFill>
                <a:latin typeface="Century Schoolbook"/>
              </a:rPr>
              <a:t>( διαδικτυακός εκφοβισμός  ή εκφοβισμός στο σχολείο )</a:t>
            </a:r>
            <a:endParaRPr b="0" lang="el-GR" sz="2600" spc="-1" strike="noStrike">
              <a:solidFill>
                <a:srgbClr val="000000"/>
              </a:solidFill>
              <a:latin typeface="Century Schoolbook"/>
            </a:endParaRPr>
          </a:p>
        </p:txBody>
      </p:sp>
      <p:pic>
        <p:nvPicPr>
          <p:cNvPr id="113" name="3 - Εικόνα" descr="διατρ4.jpg"/>
          <p:cNvPicPr/>
          <p:nvPr/>
        </p:nvPicPr>
        <p:blipFill>
          <a:blip r:embed="rId1"/>
          <a:stretch/>
        </p:blipFill>
        <p:spPr>
          <a:xfrm rot="223200">
            <a:off x="5216040" y="761760"/>
            <a:ext cx="3677040" cy="2185920"/>
          </a:xfrm>
          <a:prstGeom prst="rect">
            <a:avLst/>
          </a:prstGeom>
          <a:ln cap="rnd" w="127000">
            <a:solidFill>
              <a:srgbClr val="ffffff"/>
            </a:solidFill>
            <a:round/>
          </a:ln>
          <a:effectLst>
            <a:outerShdw algn="br" blurRad="76200" dir="10500123" dist="95041" kx="900000" rotWithShape="0" sx="97000" sy="23000">
              <a:srgbClr val="000000">
                <a:alpha val="20000"/>
              </a:srgbClr>
            </a:outerShdw>
          </a:effectLst>
          <a:scene3d>
            <a:camera prst="orthographicFront"/>
            <a:lightRig dir="t" rig="twoPt">
              <a:rot lat="0" lon="0" rev="7800000"/>
            </a:lightRig>
          </a:scene3d>
          <a:sp3d contourW="6350">
            <a:bevelT w="50800" h="16510"/>
            <a:contourClr>
              <a:srgbClr val="c0c0c0"/>
            </a:contourClr>
          </a:sp3d>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500040" y="1714320"/>
            <a:ext cx="8329320" cy="1142640"/>
          </a:xfrm>
          <a:prstGeom prst="rect">
            <a:avLst/>
          </a:prstGeom>
          <a:noFill/>
          <a:ln w="0">
            <a:noFill/>
          </a:ln>
        </p:spPr>
        <p:txBody>
          <a:bodyPr lIns="45720" rIns="45720" tIns="0" bIns="0" anchor="b">
            <a:normAutofit/>
          </a:bodyPr>
          <a:p>
            <a:pPr algn="ctr">
              <a:lnSpc>
                <a:spcPct val="100000"/>
              </a:lnSpc>
            </a:pPr>
            <a:r>
              <a:rPr b="1" lang="el-GR" sz="3800" spc="-1" strike="noStrike" cap="all">
                <a:solidFill>
                  <a:srgbClr val="fdf2e8"/>
                </a:solidFill>
                <a:latin typeface="Century Schoolbook"/>
              </a:rPr>
              <a:t>ΘΕΡΑΠΕΙΑ ΚΙ ΑΝΤΙΜΕΤΩΠΙΣΗ</a:t>
            </a:r>
            <a:endParaRPr b="0" lang="el-GR" sz="3800" spc="-1" strike="noStrike">
              <a:solidFill>
                <a:srgbClr val="000000"/>
              </a:solidFill>
              <a:latin typeface="Century Schoolbook"/>
            </a:endParaRPr>
          </a:p>
        </p:txBody>
      </p:sp>
      <p:sp>
        <p:nvSpPr>
          <p:cNvPr id="115" name="TextShape 2"/>
          <p:cNvSpPr txBox="1"/>
          <p:nvPr/>
        </p:nvSpPr>
        <p:spPr>
          <a:xfrm>
            <a:off x="500040" y="2786040"/>
            <a:ext cx="8329320" cy="3857400"/>
          </a:xfrm>
          <a:prstGeom prst="rect">
            <a:avLst/>
          </a:prstGeom>
          <a:noFill/>
          <a:ln w="0">
            <a:noFill/>
          </a:ln>
        </p:spPr>
        <p:txBody>
          <a:bodyPr lIns="90000" rIns="90000" tIns="45000" bIns="45000">
            <a:noAutofit/>
          </a:bodyPr>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Αναγνώριση του προβλήματος (αποδοχή της πραγματικότητας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Επικοινωνία με τους  γονείς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Ιατρική παρέμβαση ( νοσηλεία  αν χρειάζεται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Διατροφολόγος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Ψυχολόγος </a:t>
            </a:r>
            <a:endParaRPr b="0" lang="el-GR" sz="2600" spc="-1" strike="noStrike">
              <a:solidFill>
                <a:srgbClr val="000000"/>
              </a:solidFill>
              <a:latin typeface="Century Schoolbook"/>
            </a:endParaRPr>
          </a:p>
          <a:p>
            <a:pPr marL="274320" indent="-273960">
              <a:lnSpc>
                <a:spcPct val="100000"/>
              </a:lnSpc>
              <a:spcBef>
                <a:spcPts val="601"/>
              </a:spcBef>
              <a:buClr>
                <a:srgbClr val="b13f9a"/>
              </a:buClr>
              <a:buSzPct val="73000"/>
              <a:buFont typeface="Wingdings 2" charset="2"/>
              <a:buChar char=""/>
            </a:pPr>
            <a:r>
              <a:rPr b="0" lang="el-GR" sz="2600" spc="-1" strike="noStrike">
                <a:solidFill>
                  <a:srgbClr val="ffffff"/>
                </a:solidFill>
                <a:latin typeface="Century Schoolbook"/>
              </a:rPr>
              <a:t>Επικοινωνία όλων των παραπάνω γιατρών μεταξύ τους </a:t>
            </a:r>
            <a:endParaRPr b="0" lang="el-GR" sz="2600" spc="-1" strike="noStrike">
              <a:solidFill>
                <a:srgbClr val="000000"/>
              </a:solidFill>
              <a:latin typeface="Century Schoolbook"/>
            </a:endParaRPr>
          </a:p>
          <a:p>
            <a:pPr>
              <a:lnSpc>
                <a:spcPct val="100000"/>
              </a:lnSpc>
              <a:spcBef>
                <a:spcPts val="601"/>
              </a:spcBef>
            </a:pPr>
            <a:endParaRPr b="0" lang="el-GR" sz="2600" spc="-1" strike="noStrike">
              <a:solidFill>
                <a:srgbClr val="000000"/>
              </a:solidFill>
              <a:latin typeface="Century Schoolbook"/>
            </a:endParaRPr>
          </a:p>
        </p:txBody>
      </p:sp>
      <p:sp>
        <p:nvSpPr>
          <p:cNvPr id="116" name="CustomShape 3"/>
          <p:cNvSpPr/>
          <p:nvPr/>
        </p:nvSpPr>
        <p:spPr>
          <a:xfrm>
            <a:off x="2428920" y="214200"/>
            <a:ext cx="3357360" cy="1714320"/>
          </a:xfrm>
          <a:prstGeom prst="roundRect">
            <a:avLst>
              <a:gd name="adj" fmla="val 8594"/>
            </a:avLst>
          </a:prstGeom>
          <a:blipFill rotWithShape="0">
            <a:blip r:embed="rId1"/>
            <a:stretch/>
          </a:blipFill>
          <a:ln w="0">
            <a:noFill/>
          </a:ln>
          <a:effectLst>
            <a:reflection algn="bl" blurRad="12700" dir="5400000" dist="5000" endPos="28000" rotWithShape="0" stA="38000" sy="-100000"/>
          </a:effectLst>
        </p:spPr>
        <p:style>
          <a:lnRef idx="0"/>
          <a:fillRef idx="0"/>
          <a:effectRef idx="0"/>
          <a:fontRef idx="minor"/>
        </p:style>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Opulent</Template>
  <TotalTime>188</TotalTime>
  <Application>LibreOffice/7.0.4.2$Linux_X86_64 LibreOffice_project/00$Build-2</Application>
  <AppVersion>15.0000</AppVersion>
  <Words>759</Words>
  <Paragraphs>56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2023-12-14T15:37:19Z</dcterms:created>
  <dc:creator>Mel</dc:creator>
  <dc:description/>
  <dc:language>en-US</dc:language>
  <cp:lastModifiedBy/>
  <dcterms:modified xsi:type="dcterms:W3CDTF">2024-04-18T11:10:14Z</dcterms:modified>
  <cp:revision>17</cp:revision>
  <dc:subject/>
  <dc:title>ΔΙΑΤΡΟΦΗ ΚΙ ΔΙΑΤΑΡΑΧΕΣ ΤΩΝ ΕΦΗΒΩΝ</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Προβολή στην οθόνη (4:3)</vt:lpwstr>
  </property>
  <property fmtid="{D5CDD505-2E9C-101B-9397-08002B2CF9AE}" pid="3" name="Slides">
    <vt:i4>12</vt:i4>
  </property>
</Properties>
</file>