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500AE-40D1-44B1-9BC1-DCB2D30EA1CF}" type="datetimeFigureOut">
              <a:rPr lang="el-GR" smtClean="0"/>
              <a:pPr/>
              <a:t>7/2/2023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33E-CDEF-46DF-B9BA-E47D9A5B196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l.garynevillegasm.com/images/obrazovanie/feodal-eto-kto-znachenie-slova-feoda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2010" cy="685800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0" y="0"/>
            <a:ext cx="6072198" cy="10001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Η κρίση της φεουδαρχίας </a:t>
            </a:r>
          </a:p>
          <a:p>
            <a:pPr algn="ctr"/>
            <a:r>
              <a:rPr lang="el-GR" sz="3200" dirty="0" smtClean="0"/>
              <a:t>13</a:t>
            </a:r>
            <a:r>
              <a:rPr lang="el-GR" sz="3200" baseline="30000" dirty="0" smtClean="0"/>
              <a:t>ος </a:t>
            </a:r>
            <a:r>
              <a:rPr lang="el-GR" sz="3200" dirty="0" smtClean="0"/>
              <a:t> -14</a:t>
            </a:r>
            <a:r>
              <a:rPr lang="el-GR" sz="3200" baseline="30000" dirty="0" smtClean="0"/>
              <a:t>ος</a:t>
            </a:r>
            <a:r>
              <a:rPr lang="el-GR" sz="3200" dirty="0" smtClean="0"/>
              <a:t>   αιώνας</a:t>
            </a:r>
            <a:endParaRPr lang="el-GR" sz="3200" dirty="0"/>
          </a:p>
        </p:txBody>
      </p:sp>
      <p:sp>
        <p:nvSpPr>
          <p:cNvPr id="8" name="7 - Ορθογώνιο"/>
          <p:cNvSpPr/>
          <p:nvPr/>
        </p:nvSpPr>
        <p:spPr>
          <a:xfrm>
            <a:off x="5500662" y="1285860"/>
            <a:ext cx="3643338" cy="10715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Η περίοδος από το 1270 περίπου ως το 1330 ήταν περίοδος κρίσης.</a:t>
            </a:r>
            <a:endParaRPr lang="el-GR" sz="2000" dirty="0"/>
          </a:p>
        </p:txBody>
      </p:sp>
      <p:sp>
        <p:nvSpPr>
          <p:cNvPr id="9" name="8 - Ορθογώνιο"/>
          <p:cNvSpPr/>
          <p:nvPr/>
        </p:nvSpPr>
        <p:spPr>
          <a:xfrm>
            <a:off x="5500662" y="3143248"/>
            <a:ext cx="3643338" cy="12144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Η αύξηση του πληθυσμού ξεπέρασε το ρυθμό ανάπτυξης της αγροτικής παραγωγής</a:t>
            </a:r>
            <a:endParaRPr lang="el-GR" sz="2000" dirty="0"/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7000892" y="4500570"/>
            <a:ext cx="714380" cy="10715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715008" y="5643578"/>
            <a:ext cx="3214710" cy="857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παρουσιάστηκε σοβαρό πρόβλημα επισιτισμού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l.erch2014.com/images/obrazovanie/stroj-feodalnij-vozniknovenie-i-osobennosti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08307" cy="607220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Επί πλέον, οι αγρότες παρήγαν τώρα κατά προτίμηση προϊόντα που προορίζονταν για το διεθνές εμπόριο (π.χ. κρασί, λινάρι κ.λπ.) αντί των δημητριακών</a:t>
            </a:r>
            <a:endParaRPr lang="el-GR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2214546" y="1643050"/>
            <a:ext cx="4357718" cy="14287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Έτσι η οικονομία εξαρτήθηκε από την εμπορική συγκυρία</a:t>
            </a:r>
          </a:p>
          <a:p>
            <a:pPr algn="ctr"/>
            <a:r>
              <a:rPr lang="el-GR" sz="2000" dirty="0" smtClean="0"/>
              <a:t>(δηλαδή από το πόσο καλά πήγαινε το διεθνές εμπόριο)</a:t>
            </a:r>
            <a:endParaRPr lang="el-GR" sz="2000" dirty="0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4071934" y="3286124"/>
            <a:ext cx="785818" cy="121444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2928926" y="4714884"/>
            <a:ext cx="2928958" cy="121444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Και το πρόβλημα επισιτισμού εντάθηκε.</a:t>
            </a:r>
            <a:endParaRPr lang="el-GR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netpress.gr/wp-content/uploads/2018/01/%CE%B2%CE%B1%CF%83%CE%B9%CE%BA%CE%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508288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Μια σειρά, εξάλλου, από φυσικές καταστροφές, όπως π.χ. πλημμύρες προκάλεσαν μεγάλες ζημιές </a:t>
            </a:r>
            <a:endParaRPr lang="el-GR" sz="2400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1428728" y="1000108"/>
            <a:ext cx="928694" cy="1357322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4000496" y="1000108"/>
            <a:ext cx="928694" cy="2928958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642910" y="2500306"/>
            <a:ext cx="2571768" cy="150019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</a:rPr>
              <a:t>στην αγροτική οικονομία</a:t>
            </a:r>
            <a:endParaRPr lang="el-GR" sz="2400" b="1" dirty="0">
              <a:solidFill>
                <a:srgbClr val="FFFF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3214678" y="4071942"/>
            <a:ext cx="2571768" cy="164307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στο εμπόριο και τη βιοτεχνία</a:t>
            </a:r>
            <a:endParaRPr lang="el-G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- Βέλος προς τα κάτω"/>
          <p:cNvSpPr/>
          <p:nvPr/>
        </p:nvSpPr>
        <p:spPr>
          <a:xfrm>
            <a:off x="7358082" y="1000108"/>
            <a:ext cx="928694" cy="3786214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6572232" y="5000636"/>
            <a:ext cx="2571768" cy="15001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οι γεννήσεις μειώθηκαν σημαντικά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hilonas.files.wordpress.com/2013/04/black-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Το μεγαλύτερο πλήγμα για την ευρωπαϊκή κοινωνία του 14ου αι. ήταν </a:t>
            </a:r>
          </a:p>
          <a:p>
            <a:pPr algn="ctr"/>
            <a:r>
              <a:rPr lang="el-GR" sz="2400" dirty="0" smtClean="0"/>
              <a:t>ο Μαύρος Θάνατος, </a:t>
            </a:r>
            <a:r>
              <a:rPr lang="el-GR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επιδημία βουβωνικής πανώλης</a:t>
            </a:r>
            <a:endParaRPr lang="el-GR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defence-point.gr/news/wp-content/uploads/2019/11/BLACK-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97684" cy="5072074"/>
          </a:xfrm>
          <a:prstGeom prst="rect">
            <a:avLst/>
          </a:prstGeom>
          <a:noFill/>
        </p:spPr>
      </p:pic>
      <p:sp>
        <p:nvSpPr>
          <p:cNvPr id="3" name="2 - Στρογγυλεμένο ορθογώνιο"/>
          <p:cNvSpPr/>
          <p:nvPr/>
        </p:nvSpPr>
        <p:spPr>
          <a:xfrm>
            <a:off x="785786" y="214290"/>
            <a:ext cx="7786742" cy="128588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από το 1347 ως το τέλος του αιώνα διαδόθηκε σε όλη την Ευρώπη και εξόντωσε περίπου τα </a:t>
            </a:r>
            <a:r>
              <a:rPr lang="el-GR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δύο πέμπτα του ευρωπαϊκού πληθυσμού</a:t>
            </a:r>
            <a:r>
              <a:rPr lang="el-GR" sz="2400" dirty="0" smtClean="0"/>
              <a:t>. (Πόσο τοις εκατό;)</a:t>
            </a:r>
            <a:endParaRPr lang="el-GR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etradiogallikon.weebly.com/uploads/3/1/0/6/31061915/published/826353661.jpg?1518956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84479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286380" y="428604"/>
            <a:ext cx="3643338" cy="16430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C00000"/>
                </a:solidFill>
              </a:rPr>
              <a:t>η δημογραφική και οικονομική φθορά που προκάλεσαν η πείνα και οι επιδημίες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286380" y="3643314"/>
            <a:ext cx="3643338" cy="257176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συμπλήρωσε ο καταστροφικός και μακροχρόνιος </a:t>
            </a:r>
            <a:r>
              <a:rPr lang="el-GR" sz="2400" b="1" dirty="0" smtClean="0"/>
              <a:t>Εκατονταετής Πόλεμος </a:t>
            </a:r>
            <a:r>
              <a:rPr lang="el-GR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(1339-1453</a:t>
            </a:r>
            <a:r>
              <a:rPr lang="el-GR" sz="2400" dirty="0" smtClean="0"/>
              <a:t>) ανάμεσα στη </a:t>
            </a:r>
            <a:r>
              <a:rPr lang="el-GR" sz="2400" b="1" dirty="0" smtClean="0"/>
              <a:t>Γαλλία και την Αγγλία</a:t>
            </a:r>
            <a:endParaRPr lang="el-GR" sz="2400" b="1" dirty="0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6572264" y="2285992"/>
            <a:ext cx="928694" cy="12144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pemptousia.gr/wp-content/uploads/2016/07/%CF%86%CE%B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9590" cy="5357826"/>
          </a:xfrm>
          <a:prstGeom prst="rect">
            <a:avLst/>
          </a:prstGeom>
          <a:noFill/>
        </p:spPr>
      </p:pic>
      <p:sp>
        <p:nvSpPr>
          <p:cNvPr id="3" name="2 - Έλλειψη"/>
          <p:cNvSpPr/>
          <p:nvPr/>
        </p:nvSpPr>
        <p:spPr>
          <a:xfrm>
            <a:off x="2428860" y="428604"/>
            <a:ext cx="4429156" cy="185738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εξαθλίωση των φτωχών και η επιβολή νέων φόρων</a:t>
            </a:r>
            <a:endParaRPr lang="el-GR" sz="2400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3571868" y="2928934"/>
            <a:ext cx="2071702" cy="7143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εξεγέρσεις</a:t>
            </a:r>
            <a:endParaRPr lang="el-GR" sz="2400" dirty="0"/>
          </a:p>
        </p:txBody>
      </p:sp>
      <p:sp>
        <p:nvSpPr>
          <p:cNvPr id="5" name="4 - Βέλος προς τα κάτω"/>
          <p:cNvSpPr/>
          <p:nvPr/>
        </p:nvSpPr>
        <p:spPr>
          <a:xfrm rot="1592192">
            <a:off x="3174779" y="3751118"/>
            <a:ext cx="785818" cy="128588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Βέλος προς τα κάτω"/>
          <p:cNvSpPr/>
          <p:nvPr/>
        </p:nvSpPr>
        <p:spPr>
          <a:xfrm rot="20060148">
            <a:off x="5240323" y="3750053"/>
            <a:ext cx="785818" cy="128588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2071670" y="5072074"/>
            <a:ext cx="2571768" cy="121444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στις πόλεις (π. χ. στη Φλωρεντία)</a:t>
            </a:r>
            <a:endParaRPr lang="el-GR" sz="2400" dirty="0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5143504" y="5143512"/>
            <a:ext cx="2571768" cy="121444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και στην ύπαιθρο</a:t>
            </a:r>
            <a:endParaRPr lang="el-GR" sz="2400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214810" y="2000240"/>
            <a:ext cx="785818" cy="107157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3.bp.blogspot.com/-Upt6TOFW6Tw/VmKcatr9DNI/AAAAAAAAj60/e1n07uTYOWo/s1600/Fran%25C3%25A7ais_5054%252C_fol._229v%252C_Bataille_de_Castillon_1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301"/>
            <a:ext cx="9144000" cy="6896301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Οι  εξεγέρσεις που κατεστάλησαν βίαια, αλλά είχαν μακροπρόθεσμα </a:t>
            </a:r>
          </a:p>
          <a:p>
            <a:pPr algn="ctr"/>
            <a:r>
              <a:rPr lang="el-GR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δύο θετικά αποτελέσματα</a:t>
            </a:r>
            <a:endParaRPr lang="el-GR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57224" y="1000108"/>
            <a:ext cx="2928958" cy="15716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τη συμμετοχή των συντεχνιών  στα δημοτικά συμβούλια των πόλεων</a:t>
            </a:r>
            <a:endParaRPr lang="el-GR" sz="2400" dirty="0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4929190" y="1714488"/>
            <a:ext cx="2928958" cy="15716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την αύξηση </a:t>
            </a:r>
            <a:r>
              <a:rPr lang="el-GR" sz="2400" smtClean="0"/>
              <a:t>των </a:t>
            </a:r>
            <a:r>
              <a:rPr lang="el-GR" sz="2400" smtClean="0"/>
              <a:t>μισθών  </a:t>
            </a:r>
            <a:r>
              <a:rPr lang="el-GR" sz="2400" dirty="0" smtClean="0"/>
              <a:t>των εργαζομένων στις βιοτεχνίες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642910" y="3786190"/>
            <a:ext cx="578647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Συντεχνία</a:t>
            </a:r>
            <a:r>
              <a:rPr lang="el-GR" sz="2000" dirty="0" smtClean="0">
                <a:solidFill>
                  <a:schemeClr val="bg1"/>
                </a:solidFill>
              </a:rPr>
              <a:t> : Ένωση  επαγγελματιών</a:t>
            </a:r>
            <a:r>
              <a:rPr lang="el-GR" sz="2000" dirty="0">
                <a:solidFill>
                  <a:schemeClr val="bg1"/>
                </a:solidFill>
              </a:rPr>
              <a:t>, που κατά τη διάρκεια του μεσαίωνα αποσκοπούσε στην προάσπιση των δικαιωμάτων των μελών </a:t>
            </a:r>
            <a:r>
              <a:rPr lang="el-GR" sz="2000" dirty="0" smtClean="0">
                <a:solidFill>
                  <a:schemeClr val="bg1"/>
                </a:solidFill>
              </a:rPr>
              <a:t>της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7" name="6 - Αστέρι 5 ακτινών"/>
          <p:cNvSpPr/>
          <p:nvPr/>
        </p:nvSpPr>
        <p:spPr>
          <a:xfrm>
            <a:off x="357158" y="4286256"/>
            <a:ext cx="571504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Οι κοινωνικές αυτές συγκρούσεις εξέφρασαν τη γενικότερη κρίση της φεουδαρχίας και προετοίμασαν την αλλαγή των κοινωνικών και πολιτικών σχέσεων.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281</Words>
  <Application>Microsoft Office PowerPoint</Application>
  <PresentationFormat>Προβολή στην οθόνη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Βούλα-Νίκος</dc:creator>
  <cp:lastModifiedBy>Βούλα-Νίκος</cp:lastModifiedBy>
  <cp:revision>12</cp:revision>
  <dcterms:created xsi:type="dcterms:W3CDTF">2022-03-06T17:41:19Z</dcterms:created>
  <dcterms:modified xsi:type="dcterms:W3CDTF">2023-02-07T06:20:29Z</dcterms:modified>
</cp:coreProperties>
</file>