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36"/>
  </p:notesMasterIdLst>
  <p:handoutMasterIdLst>
    <p:handoutMasterId r:id="rId37"/>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165" autoAdjust="0"/>
  </p:normalViewPr>
  <p:slideViewPr>
    <p:cSldViewPr snapToGrid="0">
      <p:cViewPr varScale="1">
        <p:scale>
          <a:sx n="78" d="100"/>
          <a:sy n="78" d="100"/>
        </p:scale>
        <p:origin x="87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_rels/data13.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3.xml.rels><?xml version="1.0" encoding="UTF-8" standalone="yes"?>
<Relationships xmlns="http://schemas.openxmlformats.org/package/2006/relationships"><Relationship Id="rId1"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058219-7449-4FBF-841E-5E37BA6C8821}"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l-GR"/>
        </a:p>
      </dgm:t>
    </dgm:pt>
    <dgm:pt modelId="{073793F1-BF77-4F11-9365-D6E23668BCF3}">
      <dgm:prSet phldrT="[Κείμενο]"/>
      <dgm:spPr/>
      <dgm:t>
        <a:bodyPr/>
        <a:lstStyle/>
        <a:p>
          <a:r>
            <a:rPr lang="el-GR" dirty="0"/>
            <a:t>ΠΕΡΙΣΤΑΣΙΑΚΟΙ ΚΑΠΝΙΣΤΕΣ</a:t>
          </a:r>
        </a:p>
      </dgm:t>
    </dgm:pt>
    <dgm:pt modelId="{4C8D84C0-04CD-47E6-9A35-5DB56ABD73C7}" type="parTrans" cxnId="{C5FB45B3-8093-4068-A178-8161ACB0AD69}">
      <dgm:prSet/>
      <dgm:spPr/>
      <dgm:t>
        <a:bodyPr/>
        <a:lstStyle/>
        <a:p>
          <a:endParaRPr lang="el-GR"/>
        </a:p>
      </dgm:t>
    </dgm:pt>
    <dgm:pt modelId="{FA791A3B-AC39-43A8-8C81-22B2CD48B81F}" type="sibTrans" cxnId="{C5FB45B3-8093-4068-A178-8161ACB0AD69}">
      <dgm:prSet/>
      <dgm:spPr/>
      <dgm:t>
        <a:bodyPr/>
        <a:lstStyle/>
        <a:p>
          <a:endParaRPr lang="el-GR"/>
        </a:p>
      </dgm:t>
    </dgm:pt>
    <dgm:pt modelId="{880A12F2-B419-47C5-A821-8E584E9AF739}">
      <dgm:prSet phldrT="[Κείμενο]"/>
      <dgm:spPr/>
      <dgm:t>
        <a:bodyPr/>
        <a:lstStyle/>
        <a:p>
          <a:r>
            <a:rPr lang="el-GR" dirty="0"/>
            <a:t>Καπνίζουν επανειλημμένα, όχι τακτικά π.χ. όταν βρίσκονται μαζί με φίλους  </a:t>
          </a:r>
        </a:p>
      </dgm:t>
    </dgm:pt>
    <dgm:pt modelId="{C96D00D1-9FA3-4BF2-99A1-9837A8A8C260}" type="parTrans" cxnId="{E11A5D0B-D9CB-4E1B-BB51-54571A029D59}">
      <dgm:prSet/>
      <dgm:spPr/>
      <dgm:t>
        <a:bodyPr/>
        <a:lstStyle/>
        <a:p>
          <a:endParaRPr lang="el-GR"/>
        </a:p>
      </dgm:t>
    </dgm:pt>
    <dgm:pt modelId="{D4E35207-728C-40A0-AA6E-F60B6346B1C7}" type="sibTrans" cxnId="{E11A5D0B-D9CB-4E1B-BB51-54571A029D59}">
      <dgm:prSet/>
      <dgm:spPr/>
      <dgm:t>
        <a:bodyPr/>
        <a:lstStyle/>
        <a:p>
          <a:endParaRPr lang="el-GR"/>
        </a:p>
      </dgm:t>
    </dgm:pt>
    <dgm:pt modelId="{82C5543A-0518-42DB-AFE6-87AFAD28A50E}">
      <dgm:prSet phldrT="[Κείμενο]"/>
      <dgm:spPr/>
      <dgm:t>
        <a:bodyPr/>
        <a:lstStyle/>
        <a:p>
          <a:r>
            <a:rPr lang="el-GR" dirty="0"/>
            <a:t>ΚΑΝΟΝΙΚΟΙ ΚΑΠΝΙΣΤΕΣ</a:t>
          </a:r>
        </a:p>
      </dgm:t>
    </dgm:pt>
    <dgm:pt modelId="{F1E5D88A-2514-4C82-83F7-5DFA8B81D75F}" type="parTrans" cxnId="{A4D5ADED-3415-4C73-A0A1-A4CB0F48B04A}">
      <dgm:prSet/>
      <dgm:spPr/>
      <dgm:t>
        <a:bodyPr/>
        <a:lstStyle/>
        <a:p>
          <a:endParaRPr lang="el-GR"/>
        </a:p>
      </dgm:t>
    </dgm:pt>
    <dgm:pt modelId="{33DA96FE-BCAA-4C6E-80E8-BB7E67136F48}" type="sibTrans" cxnId="{A4D5ADED-3415-4C73-A0A1-A4CB0F48B04A}">
      <dgm:prSet/>
      <dgm:spPr/>
      <dgm:t>
        <a:bodyPr/>
        <a:lstStyle/>
        <a:p>
          <a:endParaRPr lang="el-GR"/>
        </a:p>
      </dgm:t>
    </dgm:pt>
    <dgm:pt modelId="{19DCE342-6F9A-4DF6-AE9A-3C00D8893DEF}">
      <dgm:prSet phldrT="[Κείμενο]"/>
      <dgm:spPr/>
      <dgm:t>
        <a:bodyPr/>
        <a:lstStyle/>
        <a:p>
          <a:r>
            <a:rPr lang="el-GR" dirty="0"/>
            <a:t>Ο καπνιστής που καπνίζει σε κανονική βάση είτε καθημερινά , είτε κάθε σαββατοκύριακο  </a:t>
          </a:r>
        </a:p>
      </dgm:t>
    </dgm:pt>
    <dgm:pt modelId="{CD05304E-BFB0-4D25-90A7-BC04CF8F3F38}" type="parTrans" cxnId="{47A9C682-60BF-4EF4-A6A6-58A4326AE4C3}">
      <dgm:prSet/>
      <dgm:spPr/>
      <dgm:t>
        <a:bodyPr/>
        <a:lstStyle/>
        <a:p>
          <a:endParaRPr lang="el-GR"/>
        </a:p>
      </dgm:t>
    </dgm:pt>
    <dgm:pt modelId="{A80C03E6-8FAB-4D00-A253-63B971709DEA}" type="sibTrans" cxnId="{47A9C682-60BF-4EF4-A6A6-58A4326AE4C3}">
      <dgm:prSet/>
      <dgm:spPr/>
      <dgm:t>
        <a:bodyPr/>
        <a:lstStyle/>
        <a:p>
          <a:endParaRPr lang="el-GR"/>
        </a:p>
      </dgm:t>
    </dgm:pt>
    <dgm:pt modelId="{D01651A4-D12B-41BF-A9C5-22AA890EC7A8}" type="pres">
      <dgm:prSet presAssocID="{DF058219-7449-4FBF-841E-5E37BA6C8821}" presName="theList" presStyleCnt="0">
        <dgm:presLayoutVars>
          <dgm:dir/>
          <dgm:animLvl val="lvl"/>
          <dgm:resizeHandles val="exact"/>
        </dgm:presLayoutVars>
      </dgm:prSet>
      <dgm:spPr/>
    </dgm:pt>
    <dgm:pt modelId="{6B9B0955-B2EC-4193-AC4D-6E66A520AA73}" type="pres">
      <dgm:prSet presAssocID="{073793F1-BF77-4F11-9365-D6E23668BCF3}" presName="compNode" presStyleCnt="0"/>
      <dgm:spPr/>
    </dgm:pt>
    <dgm:pt modelId="{0487F28C-ABE5-48B6-8ABD-2BCF08EA7B5F}" type="pres">
      <dgm:prSet presAssocID="{073793F1-BF77-4F11-9365-D6E23668BCF3}" presName="aNode" presStyleLbl="bgShp" presStyleIdx="0" presStyleCnt="2"/>
      <dgm:spPr/>
    </dgm:pt>
    <dgm:pt modelId="{4B5ED240-3C0F-4249-A042-E09E98EFE282}" type="pres">
      <dgm:prSet presAssocID="{073793F1-BF77-4F11-9365-D6E23668BCF3}" presName="textNode" presStyleLbl="bgShp" presStyleIdx="0" presStyleCnt="2"/>
      <dgm:spPr/>
    </dgm:pt>
    <dgm:pt modelId="{DD64B24B-C593-4C72-8997-9069C2034076}" type="pres">
      <dgm:prSet presAssocID="{073793F1-BF77-4F11-9365-D6E23668BCF3}" presName="compChildNode" presStyleCnt="0"/>
      <dgm:spPr/>
    </dgm:pt>
    <dgm:pt modelId="{A20EDD33-E7B6-4E91-A4A6-E889C48A6E3F}" type="pres">
      <dgm:prSet presAssocID="{073793F1-BF77-4F11-9365-D6E23668BCF3}" presName="theInnerList" presStyleCnt="0"/>
      <dgm:spPr/>
    </dgm:pt>
    <dgm:pt modelId="{ACA351E8-BDE7-450A-A4DB-C1FA506FE251}" type="pres">
      <dgm:prSet presAssocID="{880A12F2-B419-47C5-A821-8E584E9AF739}" presName="childNode" presStyleLbl="node1" presStyleIdx="0" presStyleCnt="2">
        <dgm:presLayoutVars>
          <dgm:bulletEnabled val="1"/>
        </dgm:presLayoutVars>
      </dgm:prSet>
      <dgm:spPr/>
    </dgm:pt>
    <dgm:pt modelId="{3B5E815A-DE04-4537-A17B-B81AECC2BF83}" type="pres">
      <dgm:prSet presAssocID="{073793F1-BF77-4F11-9365-D6E23668BCF3}" presName="aSpace" presStyleCnt="0"/>
      <dgm:spPr/>
    </dgm:pt>
    <dgm:pt modelId="{899A328E-3898-495A-B999-CD11D9B540D1}" type="pres">
      <dgm:prSet presAssocID="{82C5543A-0518-42DB-AFE6-87AFAD28A50E}" presName="compNode" presStyleCnt="0"/>
      <dgm:spPr/>
    </dgm:pt>
    <dgm:pt modelId="{E9434B91-0CC2-4E30-95BE-3DBA15F2A728}" type="pres">
      <dgm:prSet presAssocID="{82C5543A-0518-42DB-AFE6-87AFAD28A50E}" presName="aNode" presStyleLbl="bgShp" presStyleIdx="1" presStyleCnt="2"/>
      <dgm:spPr/>
    </dgm:pt>
    <dgm:pt modelId="{803E3DFE-4A83-491B-B082-37CD2B25FE58}" type="pres">
      <dgm:prSet presAssocID="{82C5543A-0518-42DB-AFE6-87AFAD28A50E}" presName="textNode" presStyleLbl="bgShp" presStyleIdx="1" presStyleCnt="2"/>
      <dgm:spPr/>
    </dgm:pt>
    <dgm:pt modelId="{B2F0A9D6-0FAA-4A3A-9A36-34295C9AC22C}" type="pres">
      <dgm:prSet presAssocID="{82C5543A-0518-42DB-AFE6-87AFAD28A50E}" presName="compChildNode" presStyleCnt="0"/>
      <dgm:spPr/>
    </dgm:pt>
    <dgm:pt modelId="{F70E2757-F133-4609-BDD4-4C17C36D844C}" type="pres">
      <dgm:prSet presAssocID="{82C5543A-0518-42DB-AFE6-87AFAD28A50E}" presName="theInnerList" presStyleCnt="0"/>
      <dgm:spPr/>
    </dgm:pt>
    <dgm:pt modelId="{3DA7396B-E0FA-46A2-9607-D395463C8441}" type="pres">
      <dgm:prSet presAssocID="{19DCE342-6F9A-4DF6-AE9A-3C00D8893DEF}" presName="childNode" presStyleLbl="node1" presStyleIdx="1" presStyleCnt="2">
        <dgm:presLayoutVars>
          <dgm:bulletEnabled val="1"/>
        </dgm:presLayoutVars>
      </dgm:prSet>
      <dgm:spPr/>
    </dgm:pt>
  </dgm:ptLst>
  <dgm:cxnLst>
    <dgm:cxn modelId="{E11A5D0B-D9CB-4E1B-BB51-54571A029D59}" srcId="{073793F1-BF77-4F11-9365-D6E23668BCF3}" destId="{880A12F2-B419-47C5-A821-8E584E9AF739}" srcOrd="0" destOrd="0" parTransId="{C96D00D1-9FA3-4BF2-99A1-9837A8A8C260}" sibTransId="{D4E35207-728C-40A0-AA6E-F60B6346B1C7}"/>
    <dgm:cxn modelId="{EA498526-6D0E-4D1F-B19D-DBAF466ADC80}" type="presOf" srcId="{880A12F2-B419-47C5-A821-8E584E9AF739}" destId="{ACA351E8-BDE7-450A-A4DB-C1FA506FE251}" srcOrd="0" destOrd="0" presId="urn:microsoft.com/office/officeart/2005/8/layout/lProcess2"/>
    <dgm:cxn modelId="{5A7B2238-1548-41E4-ADD4-C0E6A71CCD24}" type="presOf" srcId="{19DCE342-6F9A-4DF6-AE9A-3C00D8893DEF}" destId="{3DA7396B-E0FA-46A2-9607-D395463C8441}" srcOrd="0" destOrd="0" presId="urn:microsoft.com/office/officeart/2005/8/layout/lProcess2"/>
    <dgm:cxn modelId="{9335C467-3FEA-4C36-B276-6F4FF50BA8CC}" type="presOf" srcId="{073793F1-BF77-4F11-9365-D6E23668BCF3}" destId="{0487F28C-ABE5-48B6-8ABD-2BCF08EA7B5F}" srcOrd="0" destOrd="0" presId="urn:microsoft.com/office/officeart/2005/8/layout/lProcess2"/>
    <dgm:cxn modelId="{4D8BCA53-E576-4A46-B401-23F9697D1C39}" type="presOf" srcId="{073793F1-BF77-4F11-9365-D6E23668BCF3}" destId="{4B5ED240-3C0F-4249-A042-E09E98EFE282}" srcOrd="1" destOrd="0" presId="urn:microsoft.com/office/officeart/2005/8/layout/lProcess2"/>
    <dgm:cxn modelId="{47A9C682-60BF-4EF4-A6A6-58A4326AE4C3}" srcId="{82C5543A-0518-42DB-AFE6-87AFAD28A50E}" destId="{19DCE342-6F9A-4DF6-AE9A-3C00D8893DEF}" srcOrd="0" destOrd="0" parTransId="{CD05304E-BFB0-4D25-90A7-BC04CF8F3F38}" sibTransId="{A80C03E6-8FAB-4D00-A253-63B971709DEA}"/>
    <dgm:cxn modelId="{7FD82BA3-D514-4111-9628-7F76F119AD90}" type="presOf" srcId="{82C5543A-0518-42DB-AFE6-87AFAD28A50E}" destId="{803E3DFE-4A83-491B-B082-37CD2B25FE58}" srcOrd="1" destOrd="0" presId="urn:microsoft.com/office/officeart/2005/8/layout/lProcess2"/>
    <dgm:cxn modelId="{14FD9FA3-D3EF-402E-A005-858601DBE220}" type="presOf" srcId="{82C5543A-0518-42DB-AFE6-87AFAD28A50E}" destId="{E9434B91-0CC2-4E30-95BE-3DBA15F2A728}" srcOrd="0" destOrd="0" presId="urn:microsoft.com/office/officeart/2005/8/layout/lProcess2"/>
    <dgm:cxn modelId="{9F0CFAA4-6223-4DA7-A558-A7EACEDF9B2C}" type="presOf" srcId="{DF058219-7449-4FBF-841E-5E37BA6C8821}" destId="{D01651A4-D12B-41BF-A9C5-22AA890EC7A8}" srcOrd="0" destOrd="0" presId="urn:microsoft.com/office/officeart/2005/8/layout/lProcess2"/>
    <dgm:cxn modelId="{C5FB45B3-8093-4068-A178-8161ACB0AD69}" srcId="{DF058219-7449-4FBF-841E-5E37BA6C8821}" destId="{073793F1-BF77-4F11-9365-D6E23668BCF3}" srcOrd="0" destOrd="0" parTransId="{4C8D84C0-04CD-47E6-9A35-5DB56ABD73C7}" sibTransId="{FA791A3B-AC39-43A8-8C81-22B2CD48B81F}"/>
    <dgm:cxn modelId="{A4D5ADED-3415-4C73-A0A1-A4CB0F48B04A}" srcId="{DF058219-7449-4FBF-841E-5E37BA6C8821}" destId="{82C5543A-0518-42DB-AFE6-87AFAD28A50E}" srcOrd="1" destOrd="0" parTransId="{F1E5D88A-2514-4C82-83F7-5DFA8B81D75F}" sibTransId="{33DA96FE-BCAA-4C6E-80E8-BB7E67136F48}"/>
    <dgm:cxn modelId="{2A322B99-3C27-449E-BD37-9147C9A68C42}" type="presParOf" srcId="{D01651A4-D12B-41BF-A9C5-22AA890EC7A8}" destId="{6B9B0955-B2EC-4193-AC4D-6E66A520AA73}" srcOrd="0" destOrd="0" presId="urn:microsoft.com/office/officeart/2005/8/layout/lProcess2"/>
    <dgm:cxn modelId="{FB73EBC4-24EA-4A40-AC4B-E80F244776B2}" type="presParOf" srcId="{6B9B0955-B2EC-4193-AC4D-6E66A520AA73}" destId="{0487F28C-ABE5-48B6-8ABD-2BCF08EA7B5F}" srcOrd="0" destOrd="0" presId="urn:microsoft.com/office/officeart/2005/8/layout/lProcess2"/>
    <dgm:cxn modelId="{3C22F7AC-7038-4E8C-B59C-4DC26BE9CB73}" type="presParOf" srcId="{6B9B0955-B2EC-4193-AC4D-6E66A520AA73}" destId="{4B5ED240-3C0F-4249-A042-E09E98EFE282}" srcOrd="1" destOrd="0" presId="urn:microsoft.com/office/officeart/2005/8/layout/lProcess2"/>
    <dgm:cxn modelId="{40909984-8CAD-4C7F-AB66-E903F59A0C1A}" type="presParOf" srcId="{6B9B0955-B2EC-4193-AC4D-6E66A520AA73}" destId="{DD64B24B-C593-4C72-8997-9069C2034076}" srcOrd="2" destOrd="0" presId="urn:microsoft.com/office/officeart/2005/8/layout/lProcess2"/>
    <dgm:cxn modelId="{70CE2987-7450-4F87-AAF4-0A724C1BDC4B}" type="presParOf" srcId="{DD64B24B-C593-4C72-8997-9069C2034076}" destId="{A20EDD33-E7B6-4E91-A4A6-E889C48A6E3F}" srcOrd="0" destOrd="0" presId="urn:microsoft.com/office/officeart/2005/8/layout/lProcess2"/>
    <dgm:cxn modelId="{263D104E-9768-4FE0-8CC1-47E55AF8F19C}" type="presParOf" srcId="{A20EDD33-E7B6-4E91-A4A6-E889C48A6E3F}" destId="{ACA351E8-BDE7-450A-A4DB-C1FA506FE251}" srcOrd="0" destOrd="0" presId="urn:microsoft.com/office/officeart/2005/8/layout/lProcess2"/>
    <dgm:cxn modelId="{9F1855BC-7720-495A-9343-1F2B4923C348}" type="presParOf" srcId="{D01651A4-D12B-41BF-A9C5-22AA890EC7A8}" destId="{3B5E815A-DE04-4537-A17B-B81AECC2BF83}" srcOrd="1" destOrd="0" presId="urn:microsoft.com/office/officeart/2005/8/layout/lProcess2"/>
    <dgm:cxn modelId="{87880C03-FE14-40C4-BB83-583677650376}" type="presParOf" srcId="{D01651A4-D12B-41BF-A9C5-22AA890EC7A8}" destId="{899A328E-3898-495A-B999-CD11D9B540D1}" srcOrd="2" destOrd="0" presId="urn:microsoft.com/office/officeart/2005/8/layout/lProcess2"/>
    <dgm:cxn modelId="{9266F192-8B29-4CC8-B477-56EFDB3976EB}" type="presParOf" srcId="{899A328E-3898-495A-B999-CD11D9B540D1}" destId="{E9434B91-0CC2-4E30-95BE-3DBA15F2A728}" srcOrd="0" destOrd="0" presId="urn:microsoft.com/office/officeart/2005/8/layout/lProcess2"/>
    <dgm:cxn modelId="{4AF4937B-27B1-40B9-94BA-8874D488A28E}" type="presParOf" srcId="{899A328E-3898-495A-B999-CD11D9B540D1}" destId="{803E3DFE-4A83-491B-B082-37CD2B25FE58}" srcOrd="1" destOrd="0" presId="urn:microsoft.com/office/officeart/2005/8/layout/lProcess2"/>
    <dgm:cxn modelId="{35C89F1C-4B42-4358-A4BA-7C9540DD4FA2}" type="presParOf" srcId="{899A328E-3898-495A-B999-CD11D9B540D1}" destId="{B2F0A9D6-0FAA-4A3A-9A36-34295C9AC22C}" srcOrd="2" destOrd="0" presId="urn:microsoft.com/office/officeart/2005/8/layout/lProcess2"/>
    <dgm:cxn modelId="{63E4DD73-7409-4584-9584-6FF4B0D0B009}" type="presParOf" srcId="{B2F0A9D6-0FAA-4A3A-9A36-34295C9AC22C}" destId="{F70E2757-F133-4609-BDD4-4C17C36D844C}" srcOrd="0" destOrd="0" presId="urn:microsoft.com/office/officeart/2005/8/layout/lProcess2"/>
    <dgm:cxn modelId="{3C8DA63F-9358-4869-BB0E-29170BB09453}" type="presParOf" srcId="{F70E2757-F133-4609-BDD4-4C17C36D844C}" destId="{3DA7396B-E0FA-46A2-9607-D395463C844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155DD4-C214-4895-967A-1FEE461E163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B37A1A0-3ECD-424D-BD57-F9B1DD58EC69}">
      <dgm:prSet/>
      <dgm:spPr/>
      <dgm:t>
        <a:bodyPr/>
        <a:lstStyle/>
        <a:p>
          <a:r>
            <a:rPr lang="el-GR"/>
            <a:t>Οι νέοι σήμερα εκτίθονται νωρίτερα από ποτέ στα ναρκωτικά. Βάση έρευνας του κέντρου ελέγχου ασθένειας των ΗΠΑ για το 2017 , το 45 τις εκατό των μαθητών του λυκείου σε όλη την χώρα έχουν πιεί αλκοόλ και το 19 τις εκατό έχουν καπνίσει μαριχουάνα κατά την διάρκεια ενός μήνα. Στις μέρες μας εννοείται ότι αυτά τα ποσοστά έχουν ανέβει. </a:t>
          </a:r>
          <a:endParaRPr lang="en-US"/>
        </a:p>
      </dgm:t>
    </dgm:pt>
    <dgm:pt modelId="{A205C5BB-ABE8-4E6E-8439-D8DC68562AEF}" type="parTrans" cxnId="{B6AC359F-9730-4056-8AB5-402BE9F1ECC2}">
      <dgm:prSet/>
      <dgm:spPr/>
      <dgm:t>
        <a:bodyPr/>
        <a:lstStyle/>
        <a:p>
          <a:endParaRPr lang="en-US"/>
        </a:p>
      </dgm:t>
    </dgm:pt>
    <dgm:pt modelId="{45C7F4A8-63A8-4561-94E0-47B652B7005A}" type="sibTrans" cxnId="{B6AC359F-9730-4056-8AB5-402BE9F1ECC2}">
      <dgm:prSet/>
      <dgm:spPr/>
      <dgm:t>
        <a:bodyPr/>
        <a:lstStyle/>
        <a:p>
          <a:endParaRPr lang="en-US"/>
        </a:p>
      </dgm:t>
    </dgm:pt>
    <dgm:pt modelId="{49E367EE-EB95-498F-9371-340D1DC8B599}">
      <dgm:prSet/>
      <dgm:spPr/>
      <dgm:t>
        <a:bodyPr/>
        <a:lstStyle/>
        <a:p>
          <a:r>
            <a:rPr lang="el-GR"/>
            <a:t>Στην Ευρώπη πρόσφατες μελέτες σε 15χρονα παιδία έδειξαν ότι η χρήση μαριχουάνας κυμαίνεται από το 10 στο 40 τις εκατό. Τ ο υψηλότερο ποσοστό έχει αναφερθεί για τους εφήβους τις Τσεχίας ακολουθεί η Ιρλανδία και το Ηνωμένο Βασίλειο .</a:t>
          </a:r>
          <a:endParaRPr lang="en-US"/>
        </a:p>
      </dgm:t>
    </dgm:pt>
    <dgm:pt modelId="{19C3356E-987C-4A86-84B4-7777F7F87AAD}" type="parTrans" cxnId="{E6BA07E4-6F2E-4BB1-B885-2BAE3E1A7795}">
      <dgm:prSet/>
      <dgm:spPr/>
      <dgm:t>
        <a:bodyPr/>
        <a:lstStyle/>
        <a:p>
          <a:endParaRPr lang="en-US"/>
        </a:p>
      </dgm:t>
    </dgm:pt>
    <dgm:pt modelId="{E34CD4ED-92A3-4DB8-9FEC-9B9D78A63BB0}" type="sibTrans" cxnId="{E6BA07E4-6F2E-4BB1-B885-2BAE3E1A7795}">
      <dgm:prSet/>
      <dgm:spPr/>
      <dgm:t>
        <a:bodyPr/>
        <a:lstStyle/>
        <a:p>
          <a:endParaRPr lang="en-US"/>
        </a:p>
      </dgm:t>
    </dgm:pt>
    <dgm:pt modelId="{823DE693-7232-46E8-9B04-E23ACE80ECA9}" type="pres">
      <dgm:prSet presAssocID="{EC155DD4-C214-4895-967A-1FEE461E1636}" presName="hierChild1" presStyleCnt="0">
        <dgm:presLayoutVars>
          <dgm:chPref val="1"/>
          <dgm:dir/>
          <dgm:animOne val="branch"/>
          <dgm:animLvl val="lvl"/>
          <dgm:resizeHandles/>
        </dgm:presLayoutVars>
      </dgm:prSet>
      <dgm:spPr/>
    </dgm:pt>
    <dgm:pt modelId="{B92DB5F2-66A5-4B6B-911B-A5487D489C78}" type="pres">
      <dgm:prSet presAssocID="{8B37A1A0-3ECD-424D-BD57-F9B1DD58EC69}" presName="hierRoot1" presStyleCnt="0"/>
      <dgm:spPr/>
    </dgm:pt>
    <dgm:pt modelId="{9FA3367A-A0BA-4EE2-BCF6-A720D5DA7032}" type="pres">
      <dgm:prSet presAssocID="{8B37A1A0-3ECD-424D-BD57-F9B1DD58EC69}" presName="composite" presStyleCnt="0"/>
      <dgm:spPr/>
    </dgm:pt>
    <dgm:pt modelId="{7B76F46D-9DB9-4BB7-9649-AD9CC452521B}" type="pres">
      <dgm:prSet presAssocID="{8B37A1A0-3ECD-424D-BD57-F9B1DD58EC69}" presName="background" presStyleLbl="node0" presStyleIdx="0" presStyleCnt="2"/>
      <dgm:spPr/>
    </dgm:pt>
    <dgm:pt modelId="{52EBAF66-3BC3-47D0-9F93-1AAD922A2747}" type="pres">
      <dgm:prSet presAssocID="{8B37A1A0-3ECD-424D-BD57-F9B1DD58EC69}" presName="text" presStyleLbl="fgAcc0" presStyleIdx="0" presStyleCnt="2">
        <dgm:presLayoutVars>
          <dgm:chPref val="3"/>
        </dgm:presLayoutVars>
      </dgm:prSet>
      <dgm:spPr/>
    </dgm:pt>
    <dgm:pt modelId="{3E91E062-4E8C-4F61-BB26-F87650452AD0}" type="pres">
      <dgm:prSet presAssocID="{8B37A1A0-3ECD-424D-BD57-F9B1DD58EC69}" presName="hierChild2" presStyleCnt="0"/>
      <dgm:spPr/>
    </dgm:pt>
    <dgm:pt modelId="{355D6A91-3E75-4C15-8006-0EE53DA4CA43}" type="pres">
      <dgm:prSet presAssocID="{49E367EE-EB95-498F-9371-340D1DC8B599}" presName="hierRoot1" presStyleCnt="0"/>
      <dgm:spPr/>
    </dgm:pt>
    <dgm:pt modelId="{C0408AAC-5301-4DA9-A242-AD484187F7EB}" type="pres">
      <dgm:prSet presAssocID="{49E367EE-EB95-498F-9371-340D1DC8B599}" presName="composite" presStyleCnt="0"/>
      <dgm:spPr/>
    </dgm:pt>
    <dgm:pt modelId="{87ABF553-13CA-4B0F-ABF4-662D598668B4}" type="pres">
      <dgm:prSet presAssocID="{49E367EE-EB95-498F-9371-340D1DC8B599}" presName="background" presStyleLbl="node0" presStyleIdx="1" presStyleCnt="2"/>
      <dgm:spPr/>
    </dgm:pt>
    <dgm:pt modelId="{647D1E7D-9C31-4FF2-A5B0-8E08E1375269}" type="pres">
      <dgm:prSet presAssocID="{49E367EE-EB95-498F-9371-340D1DC8B599}" presName="text" presStyleLbl="fgAcc0" presStyleIdx="1" presStyleCnt="2">
        <dgm:presLayoutVars>
          <dgm:chPref val="3"/>
        </dgm:presLayoutVars>
      </dgm:prSet>
      <dgm:spPr/>
    </dgm:pt>
    <dgm:pt modelId="{0EB8A213-BCB0-4A21-A143-C2A940A55DF8}" type="pres">
      <dgm:prSet presAssocID="{49E367EE-EB95-498F-9371-340D1DC8B599}" presName="hierChild2" presStyleCnt="0"/>
      <dgm:spPr/>
    </dgm:pt>
  </dgm:ptLst>
  <dgm:cxnLst>
    <dgm:cxn modelId="{83375766-CC30-4D25-A6AC-453E6C179A2D}" type="presOf" srcId="{8B37A1A0-3ECD-424D-BD57-F9B1DD58EC69}" destId="{52EBAF66-3BC3-47D0-9F93-1AAD922A2747}" srcOrd="0" destOrd="0" presId="urn:microsoft.com/office/officeart/2005/8/layout/hierarchy1"/>
    <dgm:cxn modelId="{55916A76-E9B9-449D-8067-8F5EDAB7F2A7}" type="presOf" srcId="{49E367EE-EB95-498F-9371-340D1DC8B599}" destId="{647D1E7D-9C31-4FF2-A5B0-8E08E1375269}" srcOrd="0" destOrd="0" presId="urn:microsoft.com/office/officeart/2005/8/layout/hierarchy1"/>
    <dgm:cxn modelId="{12D6D28F-EB90-4EC4-B7C7-D1CD381C358F}" type="presOf" srcId="{EC155DD4-C214-4895-967A-1FEE461E1636}" destId="{823DE693-7232-46E8-9B04-E23ACE80ECA9}" srcOrd="0" destOrd="0" presId="urn:microsoft.com/office/officeart/2005/8/layout/hierarchy1"/>
    <dgm:cxn modelId="{B6AC359F-9730-4056-8AB5-402BE9F1ECC2}" srcId="{EC155DD4-C214-4895-967A-1FEE461E1636}" destId="{8B37A1A0-3ECD-424D-BD57-F9B1DD58EC69}" srcOrd="0" destOrd="0" parTransId="{A205C5BB-ABE8-4E6E-8439-D8DC68562AEF}" sibTransId="{45C7F4A8-63A8-4561-94E0-47B652B7005A}"/>
    <dgm:cxn modelId="{E6BA07E4-6F2E-4BB1-B885-2BAE3E1A7795}" srcId="{EC155DD4-C214-4895-967A-1FEE461E1636}" destId="{49E367EE-EB95-498F-9371-340D1DC8B599}" srcOrd="1" destOrd="0" parTransId="{19C3356E-987C-4A86-84B4-7777F7F87AAD}" sibTransId="{E34CD4ED-92A3-4DB8-9FEC-9B9D78A63BB0}"/>
    <dgm:cxn modelId="{C1C5EC27-355F-43CD-8179-0A2043F64323}" type="presParOf" srcId="{823DE693-7232-46E8-9B04-E23ACE80ECA9}" destId="{B92DB5F2-66A5-4B6B-911B-A5487D489C78}" srcOrd="0" destOrd="0" presId="urn:microsoft.com/office/officeart/2005/8/layout/hierarchy1"/>
    <dgm:cxn modelId="{17236E39-EC94-4D0B-B145-E299098D0CC2}" type="presParOf" srcId="{B92DB5F2-66A5-4B6B-911B-A5487D489C78}" destId="{9FA3367A-A0BA-4EE2-BCF6-A720D5DA7032}" srcOrd="0" destOrd="0" presId="urn:microsoft.com/office/officeart/2005/8/layout/hierarchy1"/>
    <dgm:cxn modelId="{0BC77836-9E6C-415D-9194-1385EC38A0AF}" type="presParOf" srcId="{9FA3367A-A0BA-4EE2-BCF6-A720D5DA7032}" destId="{7B76F46D-9DB9-4BB7-9649-AD9CC452521B}" srcOrd="0" destOrd="0" presId="urn:microsoft.com/office/officeart/2005/8/layout/hierarchy1"/>
    <dgm:cxn modelId="{D1C34FFD-58B0-421E-BB68-D3F0DF1E1C7F}" type="presParOf" srcId="{9FA3367A-A0BA-4EE2-BCF6-A720D5DA7032}" destId="{52EBAF66-3BC3-47D0-9F93-1AAD922A2747}" srcOrd="1" destOrd="0" presId="urn:microsoft.com/office/officeart/2005/8/layout/hierarchy1"/>
    <dgm:cxn modelId="{E5868309-B7A7-421B-B85B-5B1E42004344}" type="presParOf" srcId="{B92DB5F2-66A5-4B6B-911B-A5487D489C78}" destId="{3E91E062-4E8C-4F61-BB26-F87650452AD0}" srcOrd="1" destOrd="0" presId="urn:microsoft.com/office/officeart/2005/8/layout/hierarchy1"/>
    <dgm:cxn modelId="{126B408B-27A8-4DAA-9F56-8E7595EFF606}" type="presParOf" srcId="{823DE693-7232-46E8-9B04-E23ACE80ECA9}" destId="{355D6A91-3E75-4C15-8006-0EE53DA4CA43}" srcOrd="1" destOrd="0" presId="urn:microsoft.com/office/officeart/2005/8/layout/hierarchy1"/>
    <dgm:cxn modelId="{145ABE83-5595-4469-A4BB-473CFD941AD2}" type="presParOf" srcId="{355D6A91-3E75-4C15-8006-0EE53DA4CA43}" destId="{C0408AAC-5301-4DA9-A242-AD484187F7EB}" srcOrd="0" destOrd="0" presId="urn:microsoft.com/office/officeart/2005/8/layout/hierarchy1"/>
    <dgm:cxn modelId="{B964107A-724C-40A9-AFE3-A195F1ED1535}" type="presParOf" srcId="{C0408AAC-5301-4DA9-A242-AD484187F7EB}" destId="{87ABF553-13CA-4B0F-ABF4-662D598668B4}" srcOrd="0" destOrd="0" presId="urn:microsoft.com/office/officeart/2005/8/layout/hierarchy1"/>
    <dgm:cxn modelId="{75072DCF-447F-4BE3-A93E-C0D36156DBDD}" type="presParOf" srcId="{C0408AAC-5301-4DA9-A242-AD484187F7EB}" destId="{647D1E7D-9C31-4FF2-A5B0-8E08E1375269}" srcOrd="1" destOrd="0" presId="urn:microsoft.com/office/officeart/2005/8/layout/hierarchy1"/>
    <dgm:cxn modelId="{66994809-2AEC-4B38-80CF-32A0CF057C57}" type="presParOf" srcId="{355D6A91-3E75-4C15-8006-0EE53DA4CA43}" destId="{0EB8A213-BCB0-4A21-A143-C2A940A55D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9BA431-F834-4489-BAE9-69FA6061B60B}" type="doc">
      <dgm:prSet loTypeId="urn:microsoft.com/office/officeart/2005/8/layout/vList2" loCatId="list" qsTypeId="urn:microsoft.com/office/officeart/2005/8/quickstyle/simple1" qsCatId="simple" csTypeId="urn:microsoft.com/office/officeart/2005/8/colors/accent0_2" csCatId="mainScheme"/>
      <dgm:spPr/>
      <dgm:t>
        <a:bodyPr/>
        <a:lstStyle/>
        <a:p>
          <a:endParaRPr lang="el-GR"/>
        </a:p>
      </dgm:t>
    </dgm:pt>
    <dgm:pt modelId="{51A0482B-F3B6-406E-AA16-06C45B539F48}">
      <dgm:prSet/>
      <dgm:spPr/>
      <dgm:t>
        <a:bodyPr/>
        <a:lstStyle/>
        <a:p>
          <a:r>
            <a:rPr lang="el-GR"/>
            <a:t>Ο εξαρτημένος είναι το επίκεντρο της οικογένειας. Συνειδητά ή όχι , τα μέλη της οικογένειας αρχίζουν να ξοδεύουν περισσότερο χρόνο και ενέργεια για να αντιμετωπίσουν τον εξαρτημένο , βοηθώντας , επιτρέποντας ή καλύπτοντας ό,τι έχασε για να διατηρήσει το ευ ζην του. Καθώς ο εξαρτημένος συνεχίζει τη συμπεριφορά του , τα μέλη της οικογένειας μπορεί να καταλήξουν να αναλαμβάνουν περισσότερους ρόλους μέσα στην οικογένεια χώρις να το αναγνωρίζουν.  </a:t>
          </a:r>
        </a:p>
      </dgm:t>
    </dgm:pt>
    <dgm:pt modelId="{8D54CC3A-B4FC-4A44-9864-87352FDA38A9}" type="parTrans" cxnId="{7898BCFB-D77A-4FFC-B38E-829AB9860E51}">
      <dgm:prSet/>
      <dgm:spPr/>
      <dgm:t>
        <a:bodyPr/>
        <a:lstStyle/>
        <a:p>
          <a:endParaRPr lang="el-GR"/>
        </a:p>
      </dgm:t>
    </dgm:pt>
    <dgm:pt modelId="{C68ED41B-4D44-4B25-9493-28B7F1A975BB}" type="sibTrans" cxnId="{7898BCFB-D77A-4FFC-B38E-829AB9860E51}">
      <dgm:prSet/>
      <dgm:spPr/>
      <dgm:t>
        <a:bodyPr/>
        <a:lstStyle/>
        <a:p>
          <a:endParaRPr lang="el-GR"/>
        </a:p>
      </dgm:t>
    </dgm:pt>
    <dgm:pt modelId="{783643B4-182B-4C98-96DB-2C0D26291986}" type="pres">
      <dgm:prSet presAssocID="{079BA431-F834-4489-BAE9-69FA6061B60B}" presName="linear" presStyleCnt="0">
        <dgm:presLayoutVars>
          <dgm:animLvl val="lvl"/>
          <dgm:resizeHandles val="exact"/>
        </dgm:presLayoutVars>
      </dgm:prSet>
      <dgm:spPr/>
    </dgm:pt>
    <dgm:pt modelId="{CCE2A957-3EFD-4205-8520-36105E06983A}" type="pres">
      <dgm:prSet presAssocID="{51A0482B-F3B6-406E-AA16-06C45B539F48}" presName="parentText" presStyleLbl="node1" presStyleIdx="0" presStyleCnt="1">
        <dgm:presLayoutVars>
          <dgm:chMax val="0"/>
          <dgm:bulletEnabled val="1"/>
        </dgm:presLayoutVars>
      </dgm:prSet>
      <dgm:spPr/>
    </dgm:pt>
  </dgm:ptLst>
  <dgm:cxnLst>
    <dgm:cxn modelId="{7C33B88A-A352-4D70-A14F-8E27CD5AF896}" type="presOf" srcId="{079BA431-F834-4489-BAE9-69FA6061B60B}" destId="{783643B4-182B-4C98-96DB-2C0D26291986}" srcOrd="0" destOrd="0" presId="urn:microsoft.com/office/officeart/2005/8/layout/vList2"/>
    <dgm:cxn modelId="{7898BCFB-D77A-4FFC-B38E-829AB9860E51}" srcId="{079BA431-F834-4489-BAE9-69FA6061B60B}" destId="{51A0482B-F3B6-406E-AA16-06C45B539F48}" srcOrd="0" destOrd="0" parTransId="{8D54CC3A-B4FC-4A44-9864-87352FDA38A9}" sibTransId="{C68ED41B-4D44-4B25-9493-28B7F1A975BB}"/>
    <dgm:cxn modelId="{2C9509FD-DF74-40D2-8C9E-54F4B11B7B80}" type="presOf" srcId="{51A0482B-F3B6-406E-AA16-06C45B539F48}" destId="{CCE2A957-3EFD-4205-8520-36105E06983A}" srcOrd="0" destOrd="0" presId="urn:microsoft.com/office/officeart/2005/8/layout/vList2"/>
    <dgm:cxn modelId="{79069803-BB5A-4F0A-A26B-DA99515F1525}" type="presParOf" srcId="{783643B4-182B-4C98-96DB-2C0D26291986}" destId="{CCE2A957-3EFD-4205-8520-36105E06983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953961F-EB81-4E7A-9527-9443078CB682}"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l-GR"/>
        </a:p>
      </dgm:t>
    </dgm:pt>
    <dgm:pt modelId="{00E7E3CF-B8B1-48B9-8DCB-AF7774461E1C}">
      <dgm:prSet/>
      <dgm:spPr/>
      <dgm:t>
        <a:bodyPr/>
        <a:lstStyle/>
        <a:p>
          <a:r>
            <a:rPr lang="el-GR"/>
            <a:t>Ο ρόλος αυτός συνήθως λειτουργεί δικαιολογώντας τις συμπεριφορές του εξαρτημένου. Ο διασώστης  είναι απρόθυμος ή  αδύναμος να θεωρήσει το εξαρτημένο άτομο υπεύθυνο για τις πράξεις του. Είναι επίσης γνωστός ως &lt;&lt; μάρτυρας της οικογένειας &gt;&gt; επειδή όχι μόνο υποστηρίζει τη δυσλειτουργική συμπεριφορά αλλά προστατεύει τον εξαρτημένο από τις συνέπειες των πράξεων του .</a:t>
          </a:r>
        </a:p>
      </dgm:t>
    </dgm:pt>
    <dgm:pt modelId="{6BB84097-9C02-489F-802A-54400DA60C84}" type="parTrans" cxnId="{F57A1A50-20DD-49E7-8403-1E2C723E91EF}">
      <dgm:prSet/>
      <dgm:spPr/>
      <dgm:t>
        <a:bodyPr/>
        <a:lstStyle/>
        <a:p>
          <a:endParaRPr lang="el-GR"/>
        </a:p>
      </dgm:t>
    </dgm:pt>
    <dgm:pt modelId="{78775539-8254-4779-B30E-C89431009C46}" type="sibTrans" cxnId="{F57A1A50-20DD-49E7-8403-1E2C723E91EF}">
      <dgm:prSet/>
      <dgm:spPr/>
      <dgm:t>
        <a:bodyPr/>
        <a:lstStyle/>
        <a:p>
          <a:endParaRPr lang="el-GR"/>
        </a:p>
      </dgm:t>
    </dgm:pt>
    <dgm:pt modelId="{F9422853-E00D-4EBF-A025-8F22E9025BD9}" type="pres">
      <dgm:prSet presAssocID="{D953961F-EB81-4E7A-9527-9443078CB682}" presName="CompostProcess" presStyleCnt="0">
        <dgm:presLayoutVars>
          <dgm:dir/>
          <dgm:resizeHandles val="exact"/>
        </dgm:presLayoutVars>
      </dgm:prSet>
      <dgm:spPr/>
    </dgm:pt>
    <dgm:pt modelId="{5B379DA3-0938-4967-AE84-06B1C07744CF}" type="pres">
      <dgm:prSet presAssocID="{D953961F-EB81-4E7A-9527-9443078CB682}" presName="arrow" presStyleLbl="bgShp" presStyleIdx="0" presStyleCnt="1"/>
      <dgm:spPr/>
    </dgm:pt>
    <dgm:pt modelId="{9B51E9E3-04A3-4E29-8068-3D16A5CFDE9F}" type="pres">
      <dgm:prSet presAssocID="{D953961F-EB81-4E7A-9527-9443078CB682}" presName="linearProcess" presStyleCnt="0"/>
      <dgm:spPr/>
    </dgm:pt>
    <dgm:pt modelId="{F97BEF2C-3F46-4A33-84F1-CFBECF0458BD}" type="pres">
      <dgm:prSet presAssocID="{00E7E3CF-B8B1-48B9-8DCB-AF7774461E1C}" presName="textNode" presStyleLbl="node1" presStyleIdx="0" presStyleCnt="1">
        <dgm:presLayoutVars>
          <dgm:bulletEnabled val="1"/>
        </dgm:presLayoutVars>
      </dgm:prSet>
      <dgm:spPr/>
    </dgm:pt>
  </dgm:ptLst>
  <dgm:cxnLst>
    <dgm:cxn modelId="{F57A1A50-20DD-49E7-8403-1E2C723E91EF}" srcId="{D953961F-EB81-4E7A-9527-9443078CB682}" destId="{00E7E3CF-B8B1-48B9-8DCB-AF7774461E1C}" srcOrd="0" destOrd="0" parTransId="{6BB84097-9C02-489F-802A-54400DA60C84}" sibTransId="{78775539-8254-4779-B30E-C89431009C46}"/>
    <dgm:cxn modelId="{63EA59AD-F208-43A9-8129-1C05A0271E36}" type="presOf" srcId="{D953961F-EB81-4E7A-9527-9443078CB682}" destId="{F9422853-E00D-4EBF-A025-8F22E9025BD9}" srcOrd="0" destOrd="0" presId="urn:microsoft.com/office/officeart/2005/8/layout/hProcess9"/>
    <dgm:cxn modelId="{4250FFC6-52EE-4F98-AB14-4F57C1DEBD72}" type="presOf" srcId="{00E7E3CF-B8B1-48B9-8DCB-AF7774461E1C}" destId="{F97BEF2C-3F46-4A33-84F1-CFBECF0458BD}" srcOrd="0" destOrd="0" presId="urn:microsoft.com/office/officeart/2005/8/layout/hProcess9"/>
    <dgm:cxn modelId="{E9FB64C2-2CBB-4872-900B-458B99BEE01D}" type="presParOf" srcId="{F9422853-E00D-4EBF-A025-8F22E9025BD9}" destId="{5B379DA3-0938-4967-AE84-06B1C07744CF}" srcOrd="0" destOrd="0" presId="urn:microsoft.com/office/officeart/2005/8/layout/hProcess9"/>
    <dgm:cxn modelId="{E78D44C1-7533-4AE6-8B55-7F036A636445}" type="presParOf" srcId="{F9422853-E00D-4EBF-A025-8F22E9025BD9}" destId="{9B51E9E3-04A3-4E29-8068-3D16A5CFDE9F}" srcOrd="1" destOrd="0" presId="urn:microsoft.com/office/officeart/2005/8/layout/hProcess9"/>
    <dgm:cxn modelId="{947AA1A0-C3C9-4F6D-905C-ACDB1D12B3A4}" type="presParOf" srcId="{9B51E9E3-04A3-4E29-8068-3D16A5CFDE9F}" destId="{F97BEF2C-3F46-4A33-84F1-CFBECF0458BD}"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76FC3B4-7A4D-4FF8-9C5C-709B2794D00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l-GR"/>
        </a:p>
      </dgm:t>
    </dgm:pt>
    <dgm:pt modelId="{64C6F296-F416-4CA2-95D8-CC29D3622903}">
      <dgm:prSet/>
      <dgm:spPr/>
      <dgm:t>
        <a:bodyPr/>
        <a:lstStyle/>
        <a:p>
          <a:r>
            <a:rPr lang="el-GR"/>
            <a:t>Πραγματοποιήστε μια κλήση που μπορεί να σας φέρει πιο κόντρα στην οικογένεια σας. Αν και η ζημιά στις οικογένειες που αντιμετωπίζουν τον εθισμό μπορεί να είναι διαρκής  , η οικογενειακή υποστήριξη είναι το κλειδί για την αποκατάσταση. Υπάρχει ελπίδα τόσο για την οικογένεια όσο και για το εξαρτημένο άτομο</a:t>
          </a:r>
        </a:p>
      </dgm:t>
    </dgm:pt>
    <dgm:pt modelId="{B57FCFCB-919C-4B54-8492-4FB7EA45F74A}" type="parTrans" cxnId="{AD526856-89DD-43E1-A4F5-CFCAB1753C9B}">
      <dgm:prSet/>
      <dgm:spPr/>
      <dgm:t>
        <a:bodyPr/>
        <a:lstStyle/>
        <a:p>
          <a:endParaRPr lang="el-GR"/>
        </a:p>
      </dgm:t>
    </dgm:pt>
    <dgm:pt modelId="{C01CB7C7-8DCC-49BE-A705-8F9E3584B4E7}" type="sibTrans" cxnId="{AD526856-89DD-43E1-A4F5-CFCAB1753C9B}">
      <dgm:prSet/>
      <dgm:spPr/>
      <dgm:t>
        <a:bodyPr/>
        <a:lstStyle/>
        <a:p>
          <a:endParaRPr lang="el-GR"/>
        </a:p>
      </dgm:t>
    </dgm:pt>
    <dgm:pt modelId="{8B68F7DD-EA14-4989-A76A-5CD02839FCC9}" type="pres">
      <dgm:prSet presAssocID="{B76FC3B4-7A4D-4FF8-9C5C-709B2794D000}" presName="linearFlow" presStyleCnt="0">
        <dgm:presLayoutVars>
          <dgm:dir/>
          <dgm:resizeHandles val="exact"/>
        </dgm:presLayoutVars>
      </dgm:prSet>
      <dgm:spPr/>
    </dgm:pt>
    <dgm:pt modelId="{B0CE75BC-C4B7-44DE-BFF6-E97D25F26FCD}" type="pres">
      <dgm:prSet presAssocID="{64C6F296-F416-4CA2-95D8-CC29D3622903}" presName="composite" presStyleCnt="0"/>
      <dgm:spPr/>
    </dgm:pt>
    <dgm:pt modelId="{CA698202-731B-4F98-8CFD-79A79A6C4CA2}" type="pres">
      <dgm:prSet presAssocID="{64C6F296-F416-4CA2-95D8-CC29D3622903}" presName="imgShp" presStyleLbl="fgImgPlace1" presStyleIdx="0" presStyleCnt="1" custLinFactNeighborX="-563" custLinFactNeighborY="-84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B89AC998-927F-4816-B33E-C6369B575694}" type="pres">
      <dgm:prSet presAssocID="{64C6F296-F416-4CA2-95D8-CC29D3622903}" presName="txShp" presStyleLbl="node1" presStyleIdx="0" presStyleCnt="1">
        <dgm:presLayoutVars>
          <dgm:bulletEnabled val="1"/>
        </dgm:presLayoutVars>
      </dgm:prSet>
      <dgm:spPr/>
    </dgm:pt>
  </dgm:ptLst>
  <dgm:cxnLst>
    <dgm:cxn modelId="{E470042D-03BA-493A-85BF-6EF4922D23D9}" type="presOf" srcId="{B76FC3B4-7A4D-4FF8-9C5C-709B2794D000}" destId="{8B68F7DD-EA14-4989-A76A-5CD02839FCC9}" srcOrd="0" destOrd="0" presId="urn:microsoft.com/office/officeart/2005/8/layout/vList3"/>
    <dgm:cxn modelId="{AD526856-89DD-43E1-A4F5-CFCAB1753C9B}" srcId="{B76FC3B4-7A4D-4FF8-9C5C-709B2794D000}" destId="{64C6F296-F416-4CA2-95D8-CC29D3622903}" srcOrd="0" destOrd="0" parTransId="{B57FCFCB-919C-4B54-8492-4FB7EA45F74A}" sibTransId="{C01CB7C7-8DCC-49BE-A705-8F9E3584B4E7}"/>
    <dgm:cxn modelId="{D92035A6-7AD0-40B5-ABAF-682C2DC2022A}" type="presOf" srcId="{64C6F296-F416-4CA2-95D8-CC29D3622903}" destId="{B89AC998-927F-4816-B33E-C6369B575694}" srcOrd="0" destOrd="0" presId="urn:microsoft.com/office/officeart/2005/8/layout/vList3"/>
    <dgm:cxn modelId="{A5EDF01D-AE75-42EF-B758-95F87770012E}" type="presParOf" srcId="{8B68F7DD-EA14-4989-A76A-5CD02839FCC9}" destId="{B0CE75BC-C4B7-44DE-BFF6-E97D25F26FCD}" srcOrd="0" destOrd="0" presId="urn:microsoft.com/office/officeart/2005/8/layout/vList3"/>
    <dgm:cxn modelId="{ACC4E07E-B9FD-42D3-A4E4-BB9B1CCB0C3E}" type="presParOf" srcId="{B0CE75BC-C4B7-44DE-BFF6-E97D25F26FCD}" destId="{CA698202-731B-4F98-8CFD-79A79A6C4CA2}" srcOrd="0" destOrd="0" presId="urn:microsoft.com/office/officeart/2005/8/layout/vList3"/>
    <dgm:cxn modelId="{303AB9B5-6B9F-419C-B1D5-551E1771230C}" type="presParOf" srcId="{B0CE75BC-C4B7-44DE-BFF6-E97D25F26FCD}" destId="{B89AC998-927F-4816-B33E-C6369B57569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106345-7384-49BB-BE6C-A19AB758E90F}"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FFBA81A9-3AB2-4A10-98E0-6E096FDB7288}">
      <dgm:prSet/>
      <dgm:spPr/>
      <dgm:t>
        <a:bodyPr/>
        <a:lstStyle/>
        <a:p>
          <a:r>
            <a:rPr lang="el-GR"/>
            <a:t>Αύξηση των βρογχικών εκκρίσεων, σύσπαση των βρόγχων, αύξηση και στη συνέχεια καταστολή των αναπνευστικών μυών ( που όλα αυτά εμποδίζουν τη φυσιολογική αναπνοή).</a:t>
          </a:r>
          <a:endParaRPr lang="en-US"/>
        </a:p>
      </dgm:t>
    </dgm:pt>
    <dgm:pt modelId="{B4E57703-59FE-4EBE-8B4E-14E06E43B3AF}" type="parTrans" cxnId="{9F1DF646-EE8B-4BF6-B8D4-5B94254DE1AA}">
      <dgm:prSet/>
      <dgm:spPr/>
      <dgm:t>
        <a:bodyPr/>
        <a:lstStyle/>
        <a:p>
          <a:endParaRPr lang="en-US"/>
        </a:p>
      </dgm:t>
    </dgm:pt>
    <dgm:pt modelId="{38C56016-E194-46A8-BB30-7284702F036F}" type="sibTrans" cxnId="{9F1DF646-EE8B-4BF6-B8D4-5B94254DE1AA}">
      <dgm:prSet/>
      <dgm:spPr/>
      <dgm:t>
        <a:bodyPr/>
        <a:lstStyle/>
        <a:p>
          <a:endParaRPr lang="en-US"/>
        </a:p>
      </dgm:t>
    </dgm:pt>
    <dgm:pt modelId="{1F479C05-5272-4438-ACCF-5D7981192FF4}">
      <dgm:prSet/>
      <dgm:spPr/>
      <dgm:t>
        <a:bodyPr/>
        <a:lstStyle/>
        <a:p>
          <a:r>
            <a:rPr lang="el-GR"/>
            <a:t>Αύξηση του εντερικού τόνου ( γι’ αυτό και το πρώτο τσιγάρο μαζί με τον καφέ αποτελούν ερέθισμα για την λειτουργία του εντέρου)</a:t>
          </a:r>
          <a:endParaRPr lang="en-US"/>
        </a:p>
      </dgm:t>
    </dgm:pt>
    <dgm:pt modelId="{4F450ADE-870C-4510-B900-918A5E2D5D86}" type="parTrans" cxnId="{56D63A56-0A5A-42E6-839A-F052DD49FED8}">
      <dgm:prSet/>
      <dgm:spPr/>
      <dgm:t>
        <a:bodyPr/>
        <a:lstStyle/>
        <a:p>
          <a:endParaRPr lang="en-US"/>
        </a:p>
      </dgm:t>
    </dgm:pt>
    <dgm:pt modelId="{E2A68160-FAB8-4EF8-89DA-DCD3D37940F1}" type="sibTrans" cxnId="{56D63A56-0A5A-42E6-839A-F052DD49FED8}">
      <dgm:prSet/>
      <dgm:spPr/>
      <dgm:t>
        <a:bodyPr/>
        <a:lstStyle/>
        <a:p>
          <a:endParaRPr lang="en-US"/>
        </a:p>
      </dgm:t>
    </dgm:pt>
    <dgm:pt modelId="{1D8A6B87-C375-4BE4-98A6-50610EE74D6F}">
      <dgm:prSet/>
      <dgm:spPr/>
      <dgm:t>
        <a:bodyPr/>
        <a:lstStyle/>
        <a:p>
          <a:r>
            <a:rPr lang="el-GR"/>
            <a:t>Αύξηση των σφίξεων ( από 10 – 20 το λεπτό)</a:t>
          </a:r>
          <a:endParaRPr lang="en-US"/>
        </a:p>
      </dgm:t>
    </dgm:pt>
    <dgm:pt modelId="{A48229A5-20F9-48E9-BD06-38161272CBC8}" type="parTrans" cxnId="{557E891D-2D35-4E14-8714-1E3F41FE12A6}">
      <dgm:prSet/>
      <dgm:spPr/>
      <dgm:t>
        <a:bodyPr/>
        <a:lstStyle/>
        <a:p>
          <a:endParaRPr lang="en-US"/>
        </a:p>
      </dgm:t>
    </dgm:pt>
    <dgm:pt modelId="{658A5840-B4FE-410E-B905-B14220CB4ECE}" type="sibTrans" cxnId="{557E891D-2D35-4E14-8714-1E3F41FE12A6}">
      <dgm:prSet/>
      <dgm:spPr/>
      <dgm:t>
        <a:bodyPr/>
        <a:lstStyle/>
        <a:p>
          <a:endParaRPr lang="en-US"/>
        </a:p>
      </dgm:t>
    </dgm:pt>
    <dgm:pt modelId="{44135849-2F85-4610-93ED-D3084071723B}">
      <dgm:prSet/>
      <dgm:spPr/>
      <dgm:t>
        <a:bodyPr/>
        <a:lstStyle/>
        <a:p>
          <a:r>
            <a:rPr lang="el-GR"/>
            <a:t>Σύσπαση των τοιχωμάτων των αγγείων.</a:t>
          </a:r>
          <a:endParaRPr lang="en-US"/>
        </a:p>
      </dgm:t>
    </dgm:pt>
    <dgm:pt modelId="{DF44EC76-BCAB-450A-82FD-1AA9B31772A0}" type="parTrans" cxnId="{DD004278-41CC-4C8C-ACB8-D54142CB1909}">
      <dgm:prSet/>
      <dgm:spPr/>
      <dgm:t>
        <a:bodyPr/>
        <a:lstStyle/>
        <a:p>
          <a:endParaRPr lang="en-US"/>
        </a:p>
      </dgm:t>
    </dgm:pt>
    <dgm:pt modelId="{B4BE8F60-841B-4726-8310-5B89FC8D393E}" type="sibTrans" cxnId="{DD004278-41CC-4C8C-ACB8-D54142CB1909}">
      <dgm:prSet/>
      <dgm:spPr/>
      <dgm:t>
        <a:bodyPr/>
        <a:lstStyle/>
        <a:p>
          <a:endParaRPr lang="en-US"/>
        </a:p>
      </dgm:t>
    </dgm:pt>
    <dgm:pt modelId="{F8070ABA-EF73-4958-8EAF-CFA87405D603}">
      <dgm:prSet/>
      <dgm:spPr/>
      <dgm:t>
        <a:bodyPr/>
        <a:lstStyle/>
        <a:p>
          <a:r>
            <a:rPr lang="el-GR"/>
            <a:t>Αύξηση της αρτηριακής πίεσης ( κατά 5- 10 mmHG – μονάδες)</a:t>
          </a:r>
          <a:endParaRPr lang="en-US"/>
        </a:p>
      </dgm:t>
    </dgm:pt>
    <dgm:pt modelId="{6856A39E-C0F7-42CE-88DA-590213DBB3C9}" type="parTrans" cxnId="{DCC4ECA7-58AD-4A20-9075-A25C45E79C37}">
      <dgm:prSet/>
      <dgm:spPr/>
      <dgm:t>
        <a:bodyPr/>
        <a:lstStyle/>
        <a:p>
          <a:endParaRPr lang="en-US"/>
        </a:p>
      </dgm:t>
    </dgm:pt>
    <dgm:pt modelId="{12552390-2590-4825-A3A4-BD9F9385AD46}" type="sibTrans" cxnId="{DCC4ECA7-58AD-4A20-9075-A25C45E79C37}">
      <dgm:prSet/>
      <dgm:spPr/>
      <dgm:t>
        <a:bodyPr/>
        <a:lstStyle/>
        <a:p>
          <a:endParaRPr lang="en-US"/>
        </a:p>
      </dgm:t>
    </dgm:pt>
    <dgm:pt modelId="{E4B2C3FB-949C-4306-A85D-0285FB033B7D}">
      <dgm:prSet/>
      <dgm:spPr/>
      <dgm:t>
        <a:bodyPr/>
        <a:lstStyle/>
        <a:p>
          <a:r>
            <a:rPr lang="el-GR"/>
            <a:t>Αύξηση της συγκόλλησης των αιμοπεταλίων ( σημαντικός παράγοντας μαζί με την καταστροφή των τοιχωμάτων των αγγείων για να δημιουργηθούν θρόμβοι και να φράξουν τα αγγεία και να διακοπεί σε κάποιο μέρος του σώματος η κυκλοφορία του αίματος)</a:t>
          </a:r>
          <a:endParaRPr lang="en-US"/>
        </a:p>
      </dgm:t>
    </dgm:pt>
    <dgm:pt modelId="{5816ABAD-0E9C-4F29-BB0F-0CC42921D29D}" type="parTrans" cxnId="{786E5ED7-12F5-4448-8B0E-DC1B1A37B514}">
      <dgm:prSet/>
      <dgm:spPr/>
      <dgm:t>
        <a:bodyPr/>
        <a:lstStyle/>
        <a:p>
          <a:endParaRPr lang="en-US"/>
        </a:p>
      </dgm:t>
    </dgm:pt>
    <dgm:pt modelId="{56639C20-7955-4F29-93AF-A77206B1937B}" type="sibTrans" cxnId="{786E5ED7-12F5-4448-8B0E-DC1B1A37B514}">
      <dgm:prSet/>
      <dgm:spPr/>
      <dgm:t>
        <a:bodyPr/>
        <a:lstStyle/>
        <a:p>
          <a:endParaRPr lang="en-US"/>
        </a:p>
      </dgm:t>
    </dgm:pt>
    <dgm:pt modelId="{1E32A869-1A52-4CA3-B37F-121EF4FA4781}">
      <dgm:prSet/>
      <dgm:spPr/>
      <dgm:t>
        <a:bodyPr/>
        <a:lstStyle/>
        <a:p>
          <a:r>
            <a:rPr lang="el-GR" dirty="0"/>
            <a:t>Αύξηση του σακχάρου του αίματος και της παραγωγής της ινσουλίνης</a:t>
          </a:r>
        </a:p>
        <a:p>
          <a:r>
            <a:rPr lang="el-GR" dirty="0"/>
            <a:t>Μειώνει την όρεξη και παρεμβαίνει στο μεταβολισμό των τροφών </a:t>
          </a:r>
          <a:endParaRPr lang="en-US" dirty="0"/>
        </a:p>
      </dgm:t>
    </dgm:pt>
    <dgm:pt modelId="{51BA98B9-4BA1-4F0F-90B1-21F3160C6046}" type="parTrans" cxnId="{97C734A6-9AB5-4BDD-856A-5A626F53E3E3}">
      <dgm:prSet/>
      <dgm:spPr/>
      <dgm:t>
        <a:bodyPr/>
        <a:lstStyle/>
        <a:p>
          <a:endParaRPr lang="en-US"/>
        </a:p>
      </dgm:t>
    </dgm:pt>
    <dgm:pt modelId="{F42CFFE7-04C0-499B-B6CD-4FD24317FA92}" type="sibTrans" cxnId="{97C734A6-9AB5-4BDD-856A-5A626F53E3E3}">
      <dgm:prSet/>
      <dgm:spPr/>
      <dgm:t>
        <a:bodyPr/>
        <a:lstStyle/>
        <a:p>
          <a:endParaRPr lang="en-US"/>
        </a:p>
      </dgm:t>
    </dgm:pt>
    <dgm:pt modelId="{B4CB4272-1D4B-4420-9722-EAE2E8583051}" type="pres">
      <dgm:prSet presAssocID="{A8106345-7384-49BB-BE6C-A19AB758E90F}" presName="linear" presStyleCnt="0">
        <dgm:presLayoutVars>
          <dgm:animLvl val="lvl"/>
          <dgm:resizeHandles val="exact"/>
        </dgm:presLayoutVars>
      </dgm:prSet>
      <dgm:spPr/>
    </dgm:pt>
    <dgm:pt modelId="{F583BCB1-30F8-4701-901F-4B7FB6BCCD3A}" type="pres">
      <dgm:prSet presAssocID="{FFBA81A9-3AB2-4A10-98E0-6E096FDB7288}" presName="parentText" presStyleLbl="node1" presStyleIdx="0" presStyleCnt="7">
        <dgm:presLayoutVars>
          <dgm:chMax val="0"/>
          <dgm:bulletEnabled val="1"/>
        </dgm:presLayoutVars>
      </dgm:prSet>
      <dgm:spPr/>
    </dgm:pt>
    <dgm:pt modelId="{00D79559-FBF1-4A25-B209-5D2CEC3D71E6}" type="pres">
      <dgm:prSet presAssocID="{38C56016-E194-46A8-BB30-7284702F036F}" presName="spacer" presStyleCnt="0"/>
      <dgm:spPr/>
    </dgm:pt>
    <dgm:pt modelId="{7D53648F-E4B0-484A-8D8D-06A4B90004EE}" type="pres">
      <dgm:prSet presAssocID="{1F479C05-5272-4438-ACCF-5D7981192FF4}" presName="parentText" presStyleLbl="node1" presStyleIdx="1" presStyleCnt="7">
        <dgm:presLayoutVars>
          <dgm:chMax val="0"/>
          <dgm:bulletEnabled val="1"/>
        </dgm:presLayoutVars>
      </dgm:prSet>
      <dgm:spPr/>
    </dgm:pt>
    <dgm:pt modelId="{400D8192-FFBA-4033-9FD8-2ACF8961EE81}" type="pres">
      <dgm:prSet presAssocID="{E2A68160-FAB8-4EF8-89DA-DCD3D37940F1}" presName="spacer" presStyleCnt="0"/>
      <dgm:spPr/>
    </dgm:pt>
    <dgm:pt modelId="{C65BB85D-4C1A-49D7-9459-DE98B0849127}" type="pres">
      <dgm:prSet presAssocID="{1D8A6B87-C375-4BE4-98A6-50610EE74D6F}" presName="parentText" presStyleLbl="node1" presStyleIdx="2" presStyleCnt="7">
        <dgm:presLayoutVars>
          <dgm:chMax val="0"/>
          <dgm:bulletEnabled val="1"/>
        </dgm:presLayoutVars>
      </dgm:prSet>
      <dgm:spPr/>
    </dgm:pt>
    <dgm:pt modelId="{05750FD9-B4C5-4E6F-BF69-83133CD2C28A}" type="pres">
      <dgm:prSet presAssocID="{658A5840-B4FE-410E-B905-B14220CB4ECE}" presName="spacer" presStyleCnt="0"/>
      <dgm:spPr/>
    </dgm:pt>
    <dgm:pt modelId="{577C68D4-4CA9-47E4-8A7F-531C334136D4}" type="pres">
      <dgm:prSet presAssocID="{44135849-2F85-4610-93ED-D3084071723B}" presName="parentText" presStyleLbl="node1" presStyleIdx="3" presStyleCnt="7">
        <dgm:presLayoutVars>
          <dgm:chMax val="0"/>
          <dgm:bulletEnabled val="1"/>
        </dgm:presLayoutVars>
      </dgm:prSet>
      <dgm:spPr/>
    </dgm:pt>
    <dgm:pt modelId="{0630DCF0-C8E6-4157-8C8D-1AAC5AADC736}" type="pres">
      <dgm:prSet presAssocID="{B4BE8F60-841B-4726-8310-5B89FC8D393E}" presName="spacer" presStyleCnt="0"/>
      <dgm:spPr/>
    </dgm:pt>
    <dgm:pt modelId="{1FBA6C74-473E-4082-A8B6-2807D470C3D7}" type="pres">
      <dgm:prSet presAssocID="{F8070ABA-EF73-4958-8EAF-CFA87405D603}" presName="parentText" presStyleLbl="node1" presStyleIdx="4" presStyleCnt="7">
        <dgm:presLayoutVars>
          <dgm:chMax val="0"/>
          <dgm:bulletEnabled val="1"/>
        </dgm:presLayoutVars>
      </dgm:prSet>
      <dgm:spPr/>
    </dgm:pt>
    <dgm:pt modelId="{37F0B7C0-9228-494C-BA91-4EE0A0836032}" type="pres">
      <dgm:prSet presAssocID="{12552390-2590-4825-A3A4-BD9F9385AD46}" presName="spacer" presStyleCnt="0"/>
      <dgm:spPr/>
    </dgm:pt>
    <dgm:pt modelId="{91E97719-0E39-46E3-969F-01B0B80D71CD}" type="pres">
      <dgm:prSet presAssocID="{E4B2C3FB-949C-4306-A85D-0285FB033B7D}" presName="parentText" presStyleLbl="node1" presStyleIdx="5" presStyleCnt="7">
        <dgm:presLayoutVars>
          <dgm:chMax val="0"/>
          <dgm:bulletEnabled val="1"/>
        </dgm:presLayoutVars>
      </dgm:prSet>
      <dgm:spPr/>
    </dgm:pt>
    <dgm:pt modelId="{5221BC18-D4F4-4B59-864F-E872235ADCDE}" type="pres">
      <dgm:prSet presAssocID="{56639C20-7955-4F29-93AF-A77206B1937B}" presName="spacer" presStyleCnt="0"/>
      <dgm:spPr/>
    </dgm:pt>
    <dgm:pt modelId="{D3A91F2F-29D1-436A-B462-8998DF396905}" type="pres">
      <dgm:prSet presAssocID="{1E32A869-1A52-4CA3-B37F-121EF4FA4781}" presName="parentText" presStyleLbl="node1" presStyleIdx="6" presStyleCnt="7">
        <dgm:presLayoutVars>
          <dgm:chMax val="0"/>
          <dgm:bulletEnabled val="1"/>
        </dgm:presLayoutVars>
      </dgm:prSet>
      <dgm:spPr/>
    </dgm:pt>
  </dgm:ptLst>
  <dgm:cxnLst>
    <dgm:cxn modelId="{37282C16-177E-489B-93A2-EDB332D4128B}" type="presOf" srcId="{FFBA81A9-3AB2-4A10-98E0-6E096FDB7288}" destId="{F583BCB1-30F8-4701-901F-4B7FB6BCCD3A}" srcOrd="0" destOrd="0" presId="urn:microsoft.com/office/officeart/2005/8/layout/vList2"/>
    <dgm:cxn modelId="{557E891D-2D35-4E14-8714-1E3F41FE12A6}" srcId="{A8106345-7384-49BB-BE6C-A19AB758E90F}" destId="{1D8A6B87-C375-4BE4-98A6-50610EE74D6F}" srcOrd="2" destOrd="0" parTransId="{A48229A5-20F9-48E9-BD06-38161272CBC8}" sibTransId="{658A5840-B4FE-410E-B905-B14220CB4ECE}"/>
    <dgm:cxn modelId="{02C08724-0640-4686-A6C1-969CA78E431D}" type="presOf" srcId="{F8070ABA-EF73-4958-8EAF-CFA87405D603}" destId="{1FBA6C74-473E-4082-A8B6-2807D470C3D7}" srcOrd="0" destOrd="0" presId="urn:microsoft.com/office/officeart/2005/8/layout/vList2"/>
    <dgm:cxn modelId="{152B632C-CAF5-466B-88D2-B82486BBA7D6}" type="presOf" srcId="{1E32A869-1A52-4CA3-B37F-121EF4FA4781}" destId="{D3A91F2F-29D1-436A-B462-8998DF396905}" srcOrd="0" destOrd="0" presId="urn:microsoft.com/office/officeart/2005/8/layout/vList2"/>
    <dgm:cxn modelId="{F15CBA2D-D92F-4C69-A95B-FC4CA5F43962}" type="presOf" srcId="{E4B2C3FB-949C-4306-A85D-0285FB033B7D}" destId="{91E97719-0E39-46E3-969F-01B0B80D71CD}" srcOrd="0" destOrd="0" presId="urn:microsoft.com/office/officeart/2005/8/layout/vList2"/>
    <dgm:cxn modelId="{9F1DF646-EE8B-4BF6-B8D4-5B94254DE1AA}" srcId="{A8106345-7384-49BB-BE6C-A19AB758E90F}" destId="{FFBA81A9-3AB2-4A10-98E0-6E096FDB7288}" srcOrd="0" destOrd="0" parTransId="{B4E57703-59FE-4EBE-8B4E-14E06E43B3AF}" sibTransId="{38C56016-E194-46A8-BB30-7284702F036F}"/>
    <dgm:cxn modelId="{74D91E68-54D2-46E5-9576-1D5D586AFAB8}" type="presOf" srcId="{1D8A6B87-C375-4BE4-98A6-50610EE74D6F}" destId="{C65BB85D-4C1A-49D7-9459-DE98B0849127}" srcOrd="0" destOrd="0" presId="urn:microsoft.com/office/officeart/2005/8/layout/vList2"/>
    <dgm:cxn modelId="{56D63A56-0A5A-42E6-839A-F052DD49FED8}" srcId="{A8106345-7384-49BB-BE6C-A19AB758E90F}" destId="{1F479C05-5272-4438-ACCF-5D7981192FF4}" srcOrd="1" destOrd="0" parTransId="{4F450ADE-870C-4510-B900-918A5E2D5D86}" sibTransId="{E2A68160-FAB8-4EF8-89DA-DCD3D37940F1}"/>
    <dgm:cxn modelId="{DD004278-41CC-4C8C-ACB8-D54142CB1909}" srcId="{A8106345-7384-49BB-BE6C-A19AB758E90F}" destId="{44135849-2F85-4610-93ED-D3084071723B}" srcOrd="3" destOrd="0" parTransId="{DF44EC76-BCAB-450A-82FD-1AA9B31772A0}" sibTransId="{B4BE8F60-841B-4726-8310-5B89FC8D393E}"/>
    <dgm:cxn modelId="{B44AF67B-893B-46A6-AF13-B270D8131F72}" type="presOf" srcId="{A8106345-7384-49BB-BE6C-A19AB758E90F}" destId="{B4CB4272-1D4B-4420-9722-EAE2E8583051}" srcOrd="0" destOrd="0" presId="urn:microsoft.com/office/officeart/2005/8/layout/vList2"/>
    <dgm:cxn modelId="{BB65E9A5-7C21-4124-A765-09C2FDDEAA6C}" type="presOf" srcId="{1F479C05-5272-4438-ACCF-5D7981192FF4}" destId="{7D53648F-E4B0-484A-8D8D-06A4B90004EE}" srcOrd="0" destOrd="0" presId="urn:microsoft.com/office/officeart/2005/8/layout/vList2"/>
    <dgm:cxn modelId="{97C734A6-9AB5-4BDD-856A-5A626F53E3E3}" srcId="{A8106345-7384-49BB-BE6C-A19AB758E90F}" destId="{1E32A869-1A52-4CA3-B37F-121EF4FA4781}" srcOrd="6" destOrd="0" parTransId="{51BA98B9-4BA1-4F0F-90B1-21F3160C6046}" sibTransId="{F42CFFE7-04C0-499B-B6CD-4FD24317FA92}"/>
    <dgm:cxn modelId="{DCC4ECA7-58AD-4A20-9075-A25C45E79C37}" srcId="{A8106345-7384-49BB-BE6C-A19AB758E90F}" destId="{F8070ABA-EF73-4958-8EAF-CFA87405D603}" srcOrd="4" destOrd="0" parTransId="{6856A39E-C0F7-42CE-88DA-590213DBB3C9}" sibTransId="{12552390-2590-4825-A3A4-BD9F9385AD46}"/>
    <dgm:cxn modelId="{FBFA80AF-97A3-4F36-81BE-EFB577EFA672}" type="presOf" srcId="{44135849-2F85-4610-93ED-D3084071723B}" destId="{577C68D4-4CA9-47E4-8A7F-531C334136D4}" srcOrd="0" destOrd="0" presId="urn:microsoft.com/office/officeart/2005/8/layout/vList2"/>
    <dgm:cxn modelId="{786E5ED7-12F5-4448-8B0E-DC1B1A37B514}" srcId="{A8106345-7384-49BB-BE6C-A19AB758E90F}" destId="{E4B2C3FB-949C-4306-A85D-0285FB033B7D}" srcOrd="5" destOrd="0" parTransId="{5816ABAD-0E9C-4F29-BB0F-0CC42921D29D}" sibTransId="{56639C20-7955-4F29-93AF-A77206B1937B}"/>
    <dgm:cxn modelId="{CDA09175-DC65-4FDA-B40F-5D3083647792}" type="presParOf" srcId="{B4CB4272-1D4B-4420-9722-EAE2E8583051}" destId="{F583BCB1-30F8-4701-901F-4B7FB6BCCD3A}" srcOrd="0" destOrd="0" presId="urn:microsoft.com/office/officeart/2005/8/layout/vList2"/>
    <dgm:cxn modelId="{6360A0B8-DAA9-4F54-9538-81B01BDD6F4B}" type="presParOf" srcId="{B4CB4272-1D4B-4420-9722-EAE2E8583051}" destId="{00D79559-FBF1-4A25-B209-5D2CEC3D71E6}" srcOrd="1" destOrd="0" presId="urn:microsoft.com/office/officeart/2005/8/layout/vList2"/>
    <dgm:cxn modelId="{D7BE184F-26D0-4E9E-A86F-AE82C0AD7ABE}" type="presParOf" srcId="{B4CB4272-1D4B-4420-9722-EAE2E8583051}" destId="{7D53648F-E4B0-484A-8D8D-06A4B90004EE}" srcOrd="2" destOrd="0" presId="urn:microsoft.com/office/officeart/2005/8/layout/vList2"/>
    <dgm:cxn modelId="{3CC4CA79-F193-4CE5-A2FE-0A9CAA2329F5}" type="presParOf" srcId="{B4CB4272-1D4B-4420-9722-EAE2E8583051}" destId="{400D8192-FFBA-4033-9FD8-2ACF8961EE81}" srcOrd="3" destOrd="0" presId="urn:microsoft.com/office/officeart/2005/8/layout/vList2"/>
    <dgm:cxn modelId="{AE1A0774-C46F-495C-82E8-5BCCAE7CD53F}" type="presParOf" srcId="{B4CB4272-1D4B-4420-9722-EAE2E8583051}" destId="{C65BB85D-4C1A-49D7-9459-DE98B0849127}" srcOrd="4" destOrd="0" presId="urn:microsoft.com/office/officeart/2005/8/layout/vList2"/>
    <dgm:cxn modelId="{BEF18D49-A1BC-47CC-9AE8-B684CF336610}" type="presParOf" srcId="{B4CB4272-1D4B-4420-9722-EAE2E8583051}" destId="{05750FD9-B4C5-4E6F-BF69-83133CD2C28A}" srcOrd="5" destOrd="0" presId="urn:microsoft.com/office/officeart/2005/8/layout/vList2"/>
    <dgm:cxn modelId="{1397C08A-2B2D-4155-8365-E7153A94CCE3}" type="presParOf" srcId="{B4CB4272-1D4B-4420-9722-EAE2E8583051}" destId="{577C68D4-4CA9-47E4-8A7F-531C334136D4}" srcOrd="6" destOrd="0" presId="urn:microsoft.com/office/officeart/2005/8/layout/vList2"/>
    <dgm:cxn modelId="{BF0E8F2C-57F1-4C70-A2FC-50C81497E920}" type="presParOf" srcId="{B4CB4272-1D4B-4420-9722-EAE2E8583051}" destId="{0630DCF0-C8E6-4157-8C8D-1AAC5AADC736}" srcOrd="7" destOrd="0" presId="urn:microsoft.com/office/officeart/2005/8/layout/vList2"/>
    <dgm:cxn modelId="{F546D360-F97D-4F56-B5D4-7173C47337BF}" type="presParOf" srcId="{B4CB4272-1D4B-4420-9722-EAE2E8583051}" destId="{1FBA6C74-473E-4082-A8B6-2807D470C3D7}" srcOrd="8" destOrd="0" presId="urn:microsoft.com/office/officeart/2005/8/layout/vList2"/>
    <dgm:cxn modelId="{6B6C99BE-9144-4183-B37F-54D5CBA35C53}" type="presParOf" srcId="{B4CB4272-1D4B-4420-9722-EAE2E8583051}" destId="{37F0B7C0-9228-494C-BA91-4EE0A0836032}" srcOrd="9" destOrd="0" presId="urn:microsoft.com/office/officeart/2005/8/layout/vList2"/>
    <dgm:cxn modelId="{B5561274-06B6-446D-93BD-326B25513095}" type="presParOf" srcId="{B4CB4272-1D4B-4420-9722-EAE2E8583051}" destId="{91E97719-0E39-46E3-969F-01B0B80D71CD}" srcOrd="10" destOrd="0" presId="urn:microsoft.com/office/officeart/2005/8/layout/vList2"/>
    <dgm:cxn modelId="{1DE53281-25AE-44DE-AB04-F66E11F9408F}" type="presParOf" srcId="{B4CB4272-1D4B-4420-9722-EAE2E8583051}" destId="{5221BC18-D4F4-4B59-864F-E872235ADCDE}" srcOrd="11" destOrd="0" presId="urn:microsoft.com/office/officeart/2005/8/layout/vList2"/>
    <dgm:cxn modelId="{25E351DB-D4B0-411A-A690-050C889446F9}" type="presParOf" srcId="{B4CB4272-1D4B-4420-9722-EAE2E8583051}" destId="{D3A91F2F-29D1-436A-B462-8998DF396905}"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4CD8F6-26CE-48CC-A837-10B6E786E440}" type="doc">
      <dgm:prSet loTypeId="urn:microsoft.com/office/officeart/2008/layout/LinedList" loCatId="list" qsTypeId="urn:microsoft.com/office/officeart/2005/8/quickstyle/simple3" qsCatId="simple" csTypeId="urn:microsoft.com/office/officeart/2005/8/colors/accent6_4" csCatId="accent6"/>
      <dgm:spPr/>
      <dgm:t>
        <a:bodyPr/>
        <a:lstStyle/>
        <a:p>
          <a:endParaRPr lang="el-GR"/>
        </a:p>
      </dgm:t>
    </dgm:pt>
    <dgm:pt modelId="{8C75456D-FAE9-4A2F-B9AF-2EC1082B6AC1}">
      <dgm:prSet/>
      <dgm:spPr/>
      <dgm:t>
        <a:bodyPr/>
        <a:lstStyle/>
        <a:p>
          <a:r>
            <a:rPr lang="el-GR"/>
            <a:t>Πίνει αρκετές ποσότητες αλκοόλ και μεθάει συχνά </a:t>
          </a:r>
        </a:p>
      </dgm:t>
    </dgm:pt>
    <dgm:pt modelId="{8A980D3D-CF63-4418-87EB-2490B3EACA1F}" type="parTrans" cxnId="{6C5233C8-19B9-4047-972B-2ABF987C8967}">
      <dgm:prSet/>
      <dgm:spPr/>
      <dgm:t>
        <a:bodyPr/>
        <a:lstStyle/>
        <a:p>
          <a:endParaRPr lang="el-GR"/>
        </a:p>
      </dgm:t>
    </dgm:pt>
    <dgm:pt modelId="{995CCEAE-3AE4-4F36-93F6-71398F23144C}" type="sibTrans" cxnId="{6C5233C8-19B9-4047-972B-2ABF987C8967}">
      <dgm:prSet/>
      <dgm:spPr/>
      <dgm:t>
        <a:bodyPr/>
        <a:lstStyle/>
        <a:p>
          <a:endParaRPr lang="el-GR"/>
        </a:p>
      </dgm:t>
    </dgm:pt>
    <dgm:pt modelId="{631FD0F3-3366-4161-9E71-BD46B100E0B3}">
      <dgm:prSet/>
      <dgm:spPr/>
      <dgm:t>
        <a:bodyPr/>
        <a:lstStyle/>
        <a:p>
          <a:r>
            <a:rPr lang="el-GR"/>
            <a:t>Όλες του οι δραστηριότητές του έχουν σκοπό την ανεύρεση χρόνου και τρόπου για να πιεί </a:t>
          </a:r>
        </a:p>
      </dgm:t>
    </dgm:pt>
    <dgm:pt modelId="{0045B1DD-DF4F-4777-BB92-65423F54B068}" type="parTrans" cxnId="{38212782-D489-46F9-A178-F9AFE5A1DE4E}">
      <dgm:prSet/>
      <dgm:spPr/>
      <dgm:t>
        <a:bodyPr/>
        <a:lstStyle/>
        <a:p>
          <a:endParaRPr lang="el-GR"/>
        </a:p>
      </dgm:t>
    </dgm:pt>
    <dgm:pt modelId="{E69CD871-C9B0-46DE-A00D-67EE3C9F6E4B}" type="sibTrans" cxnId="{38212782-D489-46F9-A178-F9AFE5A1DE4E}">
      <dgm:prSet/>
      <dgm:spPr/>
      <dgm:t>
        <a:bodyPr/>
        <a:lstStyle/>
        <a:p>
          <a:endParaRPr lang="el-GR"/>
        </a:p>
      </dgm:t>
    </dgm:pt>
    <dgm:pt modelId="{26424276-AE85-4537-A347-FBE7B4518E9A}">
      <dgm:prSet/>
      <dgm:spPr/>
      <dgm:t>
        <a:bodyPr/>
        <a:lstStyle/>
        <a:p>
          <a:r>
            <a:rPr lang="el-GR"/>
            <a:t>Δυσκολίες στον ύπνο </a:t>
          </a:r>
        </a:p>
      </dgm:t>
    </dgm:pt>
    <dgm:pt modelId="{162955C2-7C84-4710-86E2-6124E9E1BDF3}" type="parTrans" cxnId="{CD08FECE-8252-4610-9ED6-000CB44AF38A}">
      <dgm:prSet/>
      <dgm:spPr/>
      <dgm:t>
        <a:bodyPr/>
        <a:lstStyle/>
        <a:p>
          <a:endParaRPr lang="el-GR"/>
        </a:p>
      </dgm:t>
    </dgm:pt>
    <dgm:pt modelId="{288E6F75-D6BC-455F-A3BE-AB58FE49409F}" type="sibTrans" cxnId="{CD08FECE-8252-4610-9ED6-000CB44AF38A}">
      <dgm:prSet/>
      <dgm:spPr/>
      <dgm:t>
        <a:bodyPr/>
        <a:lstStyle/>
        <a:p>
          <a:endParaRPr lang="el-GR"/>
        </a:p>
      </dgm:t>
    </dgm:pt>
    <dgm:pt modelId="{B9B619DE-0B82-42C3-9A6E-AFA8B76471E1}">
      <dgm:prSet/>
      <dgm:spPr/>
      <dgm:t>
        <a:bodyPr/>
        <a:lstStyle/>
        <a:p>
          <a:r>
            <a:rPr lang="el-GR"/>
            <a:t>Αλλάζει συχνά δουλειές </a:t>
          </a:r>
        </a:p>
      </dgm:t>
    </dgm:pt>
    <dgm:pt modelId="{86B528DB-EAC6-49DA-933C-A24E2D71DCBF}" type="parTrans" cxnId="{145F2FF0-65EB-472B-A4BF-DC9E374D8055}">
      <dgm:prSet/>
      <dgm:spPr/>
      <dgm:t>
        <a:bodyPr/>
        <a:lstStyle/>
        <a:p>
          <a:endParaRPr lang="el-GR"/>
        </a:p>
      </dgm:t>
    </dgm:pt>
    <dgm:pt modelId="{2FD2C059-BF6D-496A-B74D-337B134A5EF3}" type="sibTrans" cxnId="{145F2FF0-65EB-472B-A4BF-DC9E374D8055}">
      <dgm:prSet/>
      <dgm:spPr/>
      <dgm:t>
        <a:bodyPr/>
        <a:lstStyle/>
        <a:p>
          <a:endParaRPr lang="el-GR"/>
        </a:p>
      </dgm:t>
    </dgm:pt>
    <dgm:pt modelId="{9EE3E79C-4B50-4B17-8E8E-F16B23D6CDE8}">
      <dgm:prSet/>
      <dgm:spPr/>
      <dgm:t>
        <a:bodyPr/>
        <a:lstStyle/>
        <a:p>
          <a:r>
            <a:rPr lang="el-GR"/>
            <a:t>Προκαλεί οικογενειακά προβλήματα , συχνές συζητήσεις και διαπληκτισμούς λόγω του ποτού </a:t>
          </a:r>
        </a:p>
      </dgm:t>
    </dgm:pt>
    <dgm:pt modelId="{B1C59C0D-D249-4419-89D4-0363F59CB15F}" type="parTrans" cxnId="{23CB3B3C-D411-4EDE-A985-E3D8B9BC2B73}">
      <dgm:prSet/>
      <dgm:spPr/>
      <dgm:t>
        <a:bodyPr/>
        <a:lstStyle/>
        <a:p>
          <a:endParaRPr lang="el-GR"/>
        </a:p>
      </dgm:t>
    </dgm:pt>
    <dgm:pt modelId="{271F5A0C-42B0-440C-967D-A89303698C1A}" type="sibTrans" cxnId="{23CB3B3C-D411-4EDE-A985-E3D8B9BC2B73}">
      <dgm:prSet/>
      <dgm:spPr/>
      <dgm:t>
        <a:bodyPr/>
        <a:lstStyle/>
        <a:p>
          <a:endParaRPr lang="el-GR"/>
        </a:p>
      </dgm:t>
    </dgm:pt>
    <dgm:pt modelId="{76DC6CAD-CB4A-4756-BF68-12B1A76EC374}">
      <dgm:prSet/>
      <dgm:spPr/>
      <dgm:t>
        <a:bodyPr/>
        <a:lstStyle/>
        <a:p>
          <a:r>
            <a:rPr lang="el-GR"/>
            <a:t>Χάνει το ενδιαφέρον του για προσωπική εμφάνιση και υγεία </a:t>
          </a:r>
        </a:p>
      </dgm:t>
    </dgm:pt>
    <dgm:pt modelId="{2773F397-E315-4026-9424-638B572E0019}" type="parTrans" cxnId="{2C6F903C-43DF-47A8-8622-498FD5349FC0}">
      <dgm:prSet/>
      <dgm:spPr/>
      <dgm:t>
        <a:bodyPr/>
        <a:lstStyle/>
        <a:p>
          <a:endParaRPr lang="el-GR"/>
        </a:p>
      </dgm:t>
    </dgm:pt>
    <dgm:pt modelId="{EDDD7DDA-908C-4D7F-8FE8-18EBBB77F386}" type="sibTrans" cxnId="{2C6F903C-43DF-47A8-8622-498FD5349FC0}">
      <dgm:prSet/>
      <dgm:spPr/>
      <dgm:t>
        <a:bodyPr/>
        <a:lstStyle/>
        <a:p>
          <a:endParaRPr lang="el-GR"/>
        </a:p>
      </dgm:t>
    </dgm:pt>
    <dgm:pt modelId="{1E3F5191-26AF-43A2-BF65-005056B8FAB0}">
      <dgm:prSet/>
      <dgm:spPr/>
      <dgm:t>
        <a:bodyPr/>
        <a:lstStyle/>
        <a:p>
          <a:r>
            <a:rPr lang="el-GR"/>
            <a:t>Στα τελικά στάδια το ποτό προκαλεί πολύ μεγάλες προσωπικές ,οικονομικές , οικογενειακές και κοινωνικές επιπτώσεις </a:t>
          </a:r>
        </a:p>
      </dgm:t>
    </dgm:pt>
    <dgm:pt modelId="{D1C54121-3A89-4E6A-9520-0246D554BA82}" type="parTrans" cxnId="{DE3362B5-21AA-4FD4-B010-C7CE21FF5788}">
      <dgm:prSet/>
      <dgm:spPr/>
      <dgm:t>
        <a:bodyPr/>
        <a:lstStyle/>
        <a:p>
          <a:endParaRPr lang="el-GR"/>
        </a:p>
      </dgm:t>
    </dgm:pt>
    <dgm:pt modelId="{67A78B6D-D6E4-451A-BE19-C5046AF9ED1A}" type="sibTrans" cxnId="{DE3362B5-21AA-4FD4-B010-C7CE21FF5788}">
      <dgm:prSet/>
      <dgm:spPr/>
      <dgm:t>
        <a:bodyPr/>
        <a:lstStyle/>
        <a:p>
          <a:endParaRPr lang="el-GR"/>
        </a:p>
      </dgm:t>
    </dgm:pt>
    <dgm:pt modelId="{804DA86B-FEF2-47C3-8769-356C3DCD0538}" type="pres">
      <dgm:prSet presAssocID="{674CD8F6-26CE-48CC-A837-10B6E786E440}" presName="vert0" presStyleCnt="0">
        <dgm:presLayoutVars>
          <dgm:dir/>
          <dgm:animOne val="branch"/>
          <dgm:animLvl val="lvl"/>
        </dgm:presLayoutVars>
      </dgm:prSet>
      <dgm:spPr/>
    </dgm:pt>
    <dgm:pt modelId="{6283A825-513A-4A84-8E52-1956D1C4486C}" type="pres">
      <dgm:prSet presAssocID="{8C75456D-FAE9-4A2F-B9AF-2EC1082B6AC1}" presName="thickLine" presStyleLbl="alignNode1" presStyleIdx="0" presStyleCnt="7"/>
      <dgm:spPr/>
    </dgm:pt>
    <dgm:pt modelId="{41CA5C8F-D18A-4911-B01C-29EFA60A15C8}" type="pres">
      <dgm:prSet presAssocID="{8C75456D-FAE9-4A2F-B9AF-2EC1082B6AC1}" presName="horz1" presStyleCnt="0"/>
      <dgm:spPr/>
    </dgm:pt>
    <dgm:pt modelId="{A7146AD9-B3FE-4CE7-8C48-D4EC56F41DD9}" type="pres">
      <dgm:prSet presAssocID="{8C75456D-FAE9-4A2F-B9AF-2EC1082B6AC1}" presName="tx1" presStyleLbl="revTx" presStyleIdx="0" presStyleCnt="7"/>
      <dgm:spPr/>
    </dgm:pt>
    <dgm:pt modelId="{17501B2E-0093-4C65-A5D5-267B96474F61}" type="pres">
      <dgm:prSet presAssocID="{8C75456D-FAE9-4A2F-B9AF-2EC1082B6AC1}" presName="vert1" presStyleCnt="0"/>
      <dgm:spPr/>
    </dgm:pt>
    <dgm:pt modelId="{D2CA3B82-4801-4783-AB23-9C9A829F3D3D}" type="pres">
      <dgm:prSet presAssocID="{631FD0F3-3366-4161-9E71-BD46B100E0B3}" presName="thickLine" presStyleLbl="alignNode1" presStyleIdx="1" presStyleCnt="7"/>
      <dgm:spPr/>
    </dgm:pt>
    <dgm:pt modelId="{F16C80C7-8DF1-4C4F-9B99-69F6085C7E30}" type="pres">
      <dgm:prSet presAssocID="{631FD0F3-3366-4161-9E71-BD46B100E0B3}" presName="horz1" presStyleCnt="0"/>
      <dgm:spPr/>
    </dgm:pt>
    <dgm:pt modelId="{D11C2D40-EF31-43B6-9B9E-DA424D71E35D}" type="pres">
      <dgm:prSet presAssocID="{631FD0F3-3366-4161-9E71-BD46B100E0B3}" presName="tx1" presStyleLbl="revTx" presStyleIdx="1" presStyleCnt="7"/>
      <dgm:spPr/>
    </dgm:pt>
    <dgm:pt modelId="{CAA408C1-DC67-493A-A2BC-E4D582DAAF72}" type="pres">
      <dgm:prSet presAssocID="{631FD0F3-3366-4161-9E71-BD46B100E0B3}" presName="vert1" presStyleCnt="0"/>
      <dgm:spPr/>
    </dgm:pt>
    <dgm:pt modelId="{8A295997-0362-4A81-946A-D33B6CB5B89A}" type="pres">
      <dgm:prSet presAssocID="{26424276-AE85-4537-A347-FBE7B4518E9A}" presName="thickLine" presStyleLbl="alignNode1" presStyleIdx="2" presStyleCnt="7"/>
      <dgm:spPr/>
    </dgm:pt>
    <dgm:pt modelId="{66517DCB-24B8-4A52-A744-BC1FD745F4B7}" type="pres">
      <dgm:prSet presAssocID="{26424276-AE85-4537-A347-FBE7B4518E9A}" presName="horz1" presStyleCnt="0"/>
      <dgm:spPr/>
    </dgm:pt>
    <dgm:pt modelId="{939CB0C3-C7C1-4802-B7A3-CE7F339FDA01}" type="pres">
      <dgm:prSet presAssocID="{26424276-AE85-4537-A347-FBE7B4518E9A}" presName="tx1" presStyleLbl="revTx" presStyleIdx="2" presStyleCnt="7"/>
      <dgm:spPr/>
    </dgm:pt>
    <dgm:pt modelId="{83595AD8-AB03-4466-BEF0-9A7DD529F8AB}" type="pres">
      <dgm:prSet presAssocID="{26424276-AE85-4537-A347-FBE7B4518E9A}" presName="vert1" presStyleCnt="0"/>
      <dgm:spPr/>
    </dgm:pt>
    <dgm:pt modelId="{94D8A933-E1CC-4D42-8AE9-469E6AAEC6CD}" type="pres">
      <dgm:prSet presAssocID="{B9B619DE-0B82-42C3-9A6E-AFA8B76471E1}" presName="thickLine" presStyleLbl="alignNode1" presStyleIdx="3" presStyleCnt="7"/>
      <dgm:spPr/>
    </dgm:pt>
    <dgm:pt modelId="{6906838E-35D4-43CF-8AC3-324A1B7400FF}" type="pres">
      <dgm:prSet presAssocID="{B9B619DE-0B82-42C3-9A6E-AFA8B76471E1}" presName="horz1" presStyleCnt="0"/>
      <dgm:spPr/>
    </dgm:pt>
    <dgm:pt modelId="{CBDEB2A5-19EB-412A-955A-740CAD04A182}" type="pres">
      <dgm:prSet presAssocID="{B9B619DE-0B82-42C3-9A6E-AFA8B76471E1}" presName="tx1" presStyleLbl="revTx" presStyleIdx="3" presStyleCnt="7"/>
      <dgm:spPr/>
    </dgm:pt>
    <dgm:pt modelId="{67E84CD3-124A-4C9C-A4FC-4587E473C676}" type="pres">
      <dgm:prSet presAssocID="{B9B619DE-0B82-42C3-9A6E-AFA8B76471E1}" presName="vert1" presStyleCnt="0"/>
      <dgm:spPr/>
    </dgm:pt>
    <dgm:pt modelId="{0F6CD07A-FA7E-403E-8599-70E5D4DA4D01}" type="pres">
      <dgm:prSet presAssocID="{9EE3E79C-4B50-4B17-8E8E-F16B23D6CDE8}" presName="thickLine" presStyleLbl="alignNode1" presStyleIdx="4" presStyleCnt="7"/>
      <dgm:spPr/>
    </dgm:pt>
    <dgm:pt modelId="{BB34A40E-9AF4-458F-A57D-2FCA7247E584}" type="pres">
      <dgm:prSet presAssocID="{9EE3E79C-4B50-4B17-8E8E-F16B23D6CDE8}" presName="horz1" presStyleCnt="0"/>
      <dgm:spPr/>
    </dgm:pt>
    <dgm:pt modelId="{02F14499-B56A-471F-A8BA-92920B9BCBDC}" type="pres">
      <dgm:prSet presAssocID="{9EE3E79C-4B50-4B17-8E8E-F16B23D6CDE8}" presName="tx1" presStyleLbl="revTx" presStyleIdx="4" presStyleCnt="7"/>
      <dgm:spPr/>
    </dgm:pt>
    <dgm:pt modelId="{A6749216-540C-4B2A-944D-C8393D3BC794}" type="pres">
      <dgm:prSet presAssocID="{9EE3E79C-4B50-4B17-8E8E-F16B23D6CDE8}" presName="vert1" presStyleCnt="0"/>
      <dgm:spPr/>
    </dgm:pt>
    <dgm:pt modelId="{1D49FE5F-C1C1-40CE-BC5D-C884E34421CE}" type="pres">
      <dgm:prSet presAssocID="{76DC6CAD-CB4A-4756-BF68-12B1A76EC374}" presName="thickLine" presStyleLbl="alignNode1" presStyleIdx="5" presStyleCnt="7"/>
      <dgm:spPr/>
    </dgm:pt>
    <dgm:pt modelId="{5580874F-D29E-4A0D-98CB-4C87372F9BCF}" type="pres">
      <dgm:prSet presAssocID="{76DC6CAD-CB4A-4756-BF68-12B1A76EC374}" presName="horz1" presStyleCnt="0"/>
      <dgm:spPr/>
    </dgm:pt>
    <dgm:pt modelId="{BABBA3FC-EDEF-4A87-82FF-37B8F80B2785}" type="pres">
      <dgm:prSet presAssocID="{76DC6CAD-CB4A-4756-BF68-12B1A76EC374}" presName="tx1" presStyleLbl="revTx" presStyleIdx="5" presStyleCnt="7"/>
      <dgm:spPr/>
    </dgm:pt>
    <dgm:pt modelId="{B683973D-9C96-467E-9732-61615C56CF70}" type="pres">
      <dgm:prSet presAssocID="{76DC6CAD-CB4A-4756-BF68-12B1A76EC374}" presName="vert1" presStyleCnt="0"/>
      <dgm:spPr/>
    </dgm:pt>
    <dgm:pt modelId="{E1C60406-4341-4F0E-90B7-27DB81030D77}" type="pres">
      <dgm:prSet presAssocID="{1E3F5191-26AF-43A2-BF65-005056B8FAB0}" presName="thickLine" presStyleLbl="alignNode1" presStyleIdx="6" presStyleCnt="7"/>
      <dgm:spPr/>
    </dgm:pt>
    <dgm:pt modelId="{D16941B0-4A7D-4560-BFDE-83DFB85F1CE8}" type="pres">
      <dgm:prSet presAssocID="{1E3F5191-26AF-43A2-BF65-005056B8FAB0}" presName="horz1" presStyleCnt="0"/>
      <dgm:spPr/>
    </dgm:pt>
    <dgm:pt modelId="{E127D441-0422-49F5-A915-895197827D8C}" type="pres">
      <dgm:prSet presAssocID="{1E3F5191-26AF-43A2-BF65-005056B8FAB0}" presName="tx1" presStyleLbl="revTx" presStyleIdx="6" presStyleCnt="7"/>
      <dgm:spPr/>
    </dgm:pt>
    <dgm:pt modelId="{D3FFA98C-4FDB-41EB-B621-AC457B9682E9}" type="pres">
      <dgm:prSet presAssocID="{1E3F5191-26AF-43A2-BF65-005056B8FAB0}" presName="vert1" presStyleCnt="0"/>
      <dgm:spPr/>
    </dgm:pt>
  </dgm:ptLst>
  <dgm:cxnLst>
    <dgm:cxn modelId="{0A44200F-0A91-455B-B234-136E1328CB6F}" type="presOf" srcId="{1E3F5191-26AF-43A2-BF65-005056B8FAB0}" destId="{E127D441-0422-49F5-A915-895197827D8C}" srcOrd="0" destOrd="0" presId="urn:microsoft.com/office/officeart/2008/layout/LinedList"/>
    <dgm:cxn modelId="{13869130-B24F-41B6-9FEE-6E2CE57AEE33}" type="presOf" srcId="{674CD8F6-26CE-48CC-A837-10B6E786E440}" destId="{804DA86B-FEF2-47C3-8769-356C3DCD0538}" srcOrd="0" destOrd="0" presId="urn:microsoft.com/office/officeart/2008/layout/LinedList"/>
    <dgm:cxn modelId="{23CB3B3C-D411-4EDE-A985-E3D8B9BC2B73}" srcId="{674CD8F6-26CE-48CC-A837-10B6E786E440}" destId="{9EE3E79C-4B50-4B17-8E8E-F16B23D6CDE8}" srcOrd="4" destOrd="0" parTransId="{B1C59C0D-D249-4419-89D4-0363F59CB15F}" sibTransId="{271F5A0C-42B0-440C-967D-A89303698C1A}"/>
    <dgm:cxn modelId="{2C6F903C-43DF-47A8-8622-498FD5349FC0}" srcId="{674CD8F6-26CE-48CC-A837-10B6E786E440}" destId="{76DC6CAD-CB4A-4756-BF68-12B1A76EC374}" srcOrd="5" destOrd="0" parTransId="{2773F397-E315-4026-9424-638B572E0019}" sibTransId="{EDDD7DDA-908C-4D7F-8FE8-18EBBB77F386}"/>
    <dgm:cxn modelId="{CFD22180-1310-434F-A967-B181AC628D5E}" type="presOf" srcId="{9EE3E79C-4B50-4B17-8E8E-F16B23D6CDE8}" destId="{02F14499-B56A-471F-A8BA-92920B9BCBDC}" srcOrd="0" destOrd="0" presId="urn:microsoft.com/office/officeart/2008/layout/LinedList"/>
    <dgm:cxn modelId="{38212782-D489-46F9-A178-F9AFE5A1DE4E}" srcId="{674CD8F6-26CE-48CC-A837-10B6E786E440}" destId="{631FD0F3-3366-4161-9E71-BD46B100E0B3}" srcOrd="1" destOrd="0" parTransId="{0045B1DD-DF4F-4777-BB92-65423F54B068}" sibTransId="{E69CD871-C9B0-46DE-A00D-67EE3C9F6E4B}"/>
    <dgm:cxn modelId="{6938818C-57D4-4758-B70C-1E3363FA464E}" type="presOf" srcId="{631FD0F3-3366-4161-9E71-BD46B100E0B3}" destId="{D11C2D40-EF31-43B6-9B9E-DA424D71E35D}" srcOrd="0" destOrd="0" presId="urn:microsoft.com/office/officeart/2008/layout/LinedList"/>
    <dgm:cxn modelId="{E3E29999-BDEF-46B3-8AD6-891FD0020238}" type="presOf" srcId="{8C75456D-FAE9-4A2F-B9AF-2EC1082B6AC1}" destId="{A7146AD9-B3FE-4CE7-8C48-D4EC56F41DD9}" srcOrd="0" destOrd="0" presId="urn:microsoft.com/office/officeart/2008/layout/LinedList"/>
    <dgm:cxn modelId="{DE3362B5-21AA-4FD4-B010-C7CE21FF5788}" srcId="{674CD8F6-26CE-48CC-A837-10B6E786E440}" destId="{1E3F5191-26AF-43A2-BF65-005056B8FAB0}" srcOrd="6" destOrd="0" parTransId="{D1C54121-3A89-4E6A-9520-0246D554BA82}" sibTransId="{67A78B6D-D6E4-451A-BE19-C5046AF9ED1A}"/>
    <dgm:cxn modelId="{7B0EADC5-F922-4683-ADA4-0999E42B9937}" type="presOf" srcId="{B9B619DE-0B82-42C3-9A6E-AFA8B76471E1}" destId="{CBDEB2A5-19EB-412A-955A-740CAD04A182}" srcOrd="0" destOrd="0" presId="urn:microsoft.com/office/officeart/2008/layout/LinedList"/>
    <dgm:cxn modelId="{6C5233C8-19B9-4047-972B-2ABF987C8967}" srcId="{674CD8F6-26CE-48CC-A837-10B6E786E440}" destId="{8C75456D-FAE9-4A2F-B9AF-2EC1082B6AC1}" srcOrd="0" destOrd="0" parTransId="{8A980D3D-CF63-4418-87EB-2490B3EACA1F}" sibTransId="{995CCEAE-3AE4-4F36-93F6-71398F23144C}"/>
    <dgm:cxn modelId="{CD08FECE-8252-4610-9ED6-000CB44AF38A}" srcId="{674CD8F6-26CE-48CC-A837-10B6E786E440}" destId="{26424276-AE85-4537-A347-FBE7B4518E9A}" srcOrd="2" destOrd="0" parTransId="{162955C2-7C84-4710-86E2-6124E9E1BDF3}" sibTransId="{288E6F75-D6BC-455F-A3BE-AB58FE49409F}"/>
    <dgm:cxn modelId="{1C8B99DD-01E2-4E71-A509-437852A04D22}" type="presOf" srcId="{26424276-AE85-4537-A347-FBE7B4518E9A}" destId="{939CB0C3-C7C1-4802-B7A3-CE7F339FDA01}" srcOrd="0" destOrd="0" presId="urn:microsoft.com/office/officeart/2008/layout/LinedList"/>
    <dgm:cxn modelId="{BAEAA6E1-3035-4C06-8351-CB1B08804027}" type="presOf" srcId="{76DC6CAD-CB4A-4756-BF68-12B1A76EC374}" destId="{BABBA3FC-EDEF-4A87-82FF-37B8F80B2785}" srcOrd="0" destOrd="0" presId="urn:microsoft.com/office/officeart/2008/layout/LinedList"/>
    <dgm:cxn modelId="{145F2FF0-65EB-472B-A4BF-DC9E374D8055}" srcId="{674CD8F6-26CE-48CC-A837-10B6E786E440}" destId="{B9B619DE-0B82-42C3-9A6E-AFA8B76471E1}" srcOrd="3" destOrd="0" parTransId="{86B528DB-EAC6-49DA-933C-A24E2D71DCBF}" sibTransId="{2FD2C059-BF6D-496A-B74D-337B134A5EF3}"/>
    <dgm:cxn modelId="{DCB5F6E5-3678-452F-A1E5-6284EB55CB86}" type="presParOf" srcId="{804DA86B-FEF2-47C3-8769-356C3DCD0538}" destId="{6283A825-513A-4A84-8E52-1956D1C4486C}" srcOrd="0" destOrd="0" presId="urn:microsoft.com/office/officeart/2008/layout/LinedList"/>
    <dgm:cxn modelId="{72F409BB-C2B3-432E-B6F6-0ED28666179B}" type="presParOf" srcId="{804DA86B-FEF2-47C3-8769-356C3DCD0538}" destId="{41CA5C8F-D18A-4911-B01C-29EFA60A15C8}" srcOrd="1" destOrd="0" presId="urn:microsoft.com/office/officeart/2008/layout/LinedList"/>
    <dgm:cxn modelId="{B2FA5D69-72AE-471A-9738-FA5804EC2D24}" type="presParOf" srcId="{41CA5C8F-D18A-4911-B01C-29EFA60A15C8}" destId="{A7146AD9-B3FE-4CE7-8C48-D4EC56F41DD9}" srcOrd="0" destOrd="0" presId="urn:microsoft.com/office/officeart/2008/layout/LinedList"/>
    <dgm:cxn modelId="{84E48EC2-54C4-4E85-980F-2354C362B819}" type="presParOf" srcId="{41CA5C8F-D18A-4911-B01C-29EFA60A15C8}" destId="{17501B2E-0093-4C65-A5D5-267B96474F61}" srcOrd="1" destOrd="0" presId="urn:microsoft.com/office/officeart/2008/layout/LinedList"/>
    <dgm:cxn modelId="{853B9DE5-6606-4FD0-B51D-38E125B8297C}" type="presParOf" srcId="{804DA86B-FEF2-47C3-8769-356C3DCD0538}" destId="{D2CA3B82-4801-4783-AB23-9C9A829F3D3D}" srcOrd="2" destOrd="0" presId="urn:microsoft.com/office/officeart/2008/layout/LinedList"/>
    <dgm:cxn modelId="{11562D27-20EE-47BE-96E3-94657BC02DDE}" type="presParOf" srcId="{804DA86B-FEF2-47C3-8769-356C3DCD0538}" destId="{F16C80C7-8DF1-4C4F-9B99-69F6085C7E30}" srcOrd="3" destOrd="0" presId="urn:microsoft.com/office/officeart/2008/layout/LinedList"/>
    <dgm:cxn modelId="{C36A3AD2-5EA1-4F8B-AADC-71F91525C7A1}" type="presParOf" srcId="{F16C80C7-8DF1-4C4F-9B99-69F6085C7E30}" destId="{D11C2D40-EF31-43B6-9B9E-DA424D71E35D}" srcOrd="0" destOrd="0" presId="urn:microsoft.com/office/officeart/2008/layout/LinedList"/>
    <dgm:cxn modelId="{AEA8E549-0515-437B-B589-9E01E002CB0A}" type="presParOf" srcId="{F16C80C7-8DF1-4C4F-9B99-69F6085C7E30}" destId="{CAA408C1-DC67-493A-A2BC-E4D582DAAF72}" srcOrd="1" destOrd="0" presId="urn:microsoft.com/office/officeart/2008/layout/LinedList"/>
    <dgm:cxn modelId="{530ED84B-D72B-4092-B72F-284781D129FB}" type="presParOf" srcId="{804DA86B-FEF2-47C3-8769-356C3DCD0538}" destId="{8A295997-0362-4A81-946A-D33B6CB5B89A}" srcOrd="4" destOrd="0" presId="urn:microsoft.com/office/officeart/2008/layout/LinedList"/>
    <dgm:cxn modelId="{7527C5F9-F21E-4061-AB4C-E412027F73E5}" type="presParOf" srcId="{804DA86B-FEF2-47C3-8769-356C3DCD0538}" destId="{66517DCB-24B8-4A52-A744-BC1FD745F4B7}" srcOrd="5" destOrd="0" presId="urn:microsoft.com/office/officeart/2008/layout/LinedList"/>
    <dgm:cxn modelId="{A43E3E97-A083-4888-B8EB-D1A88588C9A4}" type="presParOf" srcId="{66517DCB-24B8-4A52-A744-BC1FD745F4B7}" destId="{939CB0C3-C7C1-4802-B7A3-CE7F339FDA01}" srcOrd="0" destOrd="0" presId="urn:microsoft.com/office/officeart/2008/layout/LinedList"/>
    <dgm:cxn modelId="{2355A301-C268-4966-BBC6-9FDA21A7FE77}" type="presParOf" srcId="{66517DCB-24B8-4A52-A744-BC1FD745F4B7}" destId="{83595AD8-AB03-4466-BEF0-9A7DD529F8AB}" srcOrd="1" destOrd="0" presId="urn:microsoft.com/office/officeart/2008/layout/LinedList"/>
    <dgm:cxn modelId="{FECDF466-2AF3-4D89-9E80-71ECE248B3A7}" type="presParOf" srcId="{804DA86B-FEF2-47C3-8769-356C3DCD0538}" destId="{94D8A933-E1CC-4D42-8AE9-469E6AAEC6CD}" srcOrd="6" destOrd="0" presId="urn:microsoft.com/office/officeart/2008/layout/LinedList"/>
    <dgm:cxn modelId="{3A7ECB89-4D1D-4E4D-AEE2-BAD8C536A06D}" type="presParOf" srcId="{804DA86B-FEF2-47C3-8769-356C3DCD0538}" destId="{6906838E-35D4-43CF-8AC3-324A1B7400FF}" srcOrd="7" destOrd="0" presId="urn:microsoft.com/office/officeart/2008/layout/LinedList"/>
    <dgm:cxn modelId="{16D01D2F-96BD-45C0-AE96-471CC24C16B7}" type="presParOf" srcId="{6906838E-35D4-43CF-8AC3-324A1B7400FF}" destId="{CBDEB2A5-19EB-412A-955A-740CAD04A182}" srcOrd="0" destOrd="0" presId="urn:microsoft.com/office/officeart/2008/layout/LinedList"/>
    <dgm:cxn modelId="{27D395F7-1962-4C9B-84FD-0419B67610E0}" type="presParOf" srcId="{6906838E-35D4-43CF-8AC3-324A1B7400FF}" destId="{67E84CD3-124A-4C9C-A4FC-4587E473C676}" srcOrd="1" destOrd="0" presId="urn:microsoft.com/office/officeart/2008/layout/LinedList"/>
    <dgm:cxn modelId="{AFA702BE-8FCB-43D3-9398-C7F2FA5BBAD6}" type="presParOf" srcId="{804DA86B-FEF2-47C3-8769-356C3DCD0538}" destId="{0F6CD07A-FA7E-403E-8599-70E5D4DA4D01}" srcOrd="8" destOrd="0" presId="urn:microsoft.com/office/officeart/2008/layout/LinedList"/>
    <dgm:cxn modelId="{CAC4D275-1D76-42DB-92BB-6006EDE40B64}" type="presParOf" srcId="{804DA86B-FEF2-47C3-8769-356C3DCD0538}" destId="{BB34A40E-9AF4-458F-A57D-2FCA7247E584}" srcOrd="9" destOrd="0" presId="urn:microsoft.com/office/officeart/2008/layout/LinedList"/>
    <dgm:cxn modelId="{ACDCEAA6-8F8A-4C07-88D1-B617566E3691}" type="presParOf" srcId="{BB34A40E-9AF4-458F-A57D-2FCA7247E584}" destId="{02F14499-B56A-471F-A8BA-92920B9BCBDC}" srcOrd="0" destOrd="0" presId="urn:microsoft.com/office/officeart/2008/layout/LinedList"/>
    <dgm:cxn modelId="{1DE7DC33-25A9-4A82-8CC8-59EA843117FE}" type="presParOf" srcId="{BB34A40E-9AF4-458F-A57D-2FCA7247E584}" destId="{A6749216-540C-4B2A-944D-C8393D3BC794}" srcOrd="1" destOrd="0" presId="urn:microsoft.com/office/officeart/2008/layout/LinedList"/>
    <dgm:cxn modelId="{16566CBE-B8A7-42F1-A434-685AC2BE20D9}" type="presParOf" srcId="{804DA86B-FEF2-47C3-8769-356C3DCD0538}" destId="{1D49FE5F-C1C1-40CE-BC5D-C884E34421CE}" srcOrd="10" destOrd="0" presId="urn:microsoft.com/office/officeart/2008/layout/LinedList"/>
    <dgm:cxn modelId="{E98ABAF6-85F2-4D80-9D9C-8E7B322B11B2}" type="presParOf" srcId="{804DA86B-FEF2-47C3-8769-356C3DCD0538}" destId="{5580874F-D29E-4A0D-98CB-4C87372F9BCF}" srcOrd="11" destOrd="0" presId="urn:microsoft.com/office/officeart/2008/layout/LinedList"/>
    <dgm:cxn modelId="{C9152689-A415-4774-BAC6-4E41A76B070B}" type="presParOf" srcId="{5580874F-D29E-4A0D-98CB-4C87372F9BCF}" destId="{BABBA3FC-EDEF-4A87-82FF-37B8F80B2785}" srcOrd="0" destOrd="0" presId="urn:microsoft.com/office/officeart/2008/layout/LinedList"/>
    <dgm:cxn modelId="{376B1A58-BF32-4B48-8F92-B06C0F9A029B}" type="presParOf" srcId="{5580874F-D29E-4A0D-98CB-4C87372F9BCF}" destId="{B683973D-9C96-467E-9732-61615C56CF70}" srcOrd="1" destOrd="0" presId="urn:microsoft.com/office/officeart/2008/layout/LinedList"/>
    <dgm:cxn modelId="{6FF66927-7579-4B09-8C90-448E3152DE15}" type="presParOf" srcId="{804DA86B-FEF2-47C3-8769-356C3DCD0538}" destId="{E1C60406-4341-4F0E-90B7-27DB81030D77}" srcOrd="12" destOrd="0" presId="urn:microsoft.com/office/officeart/2008/layout/LinedList"/>
    <dgm:cxn modelId="{C41668A5-E5C3-44B3-B878-8911A2C1A5B4}" type="presParOf" srcId="{804DA86B-FEF2-47C3-8769-356C3DCD0538}" destId="{D16941B0-4A7D-4560-BFDE-83DFB85F1CE8}" srcOrd="13" destOrd="0" presId="urn:microsoft.com/office/officeart/2008/layout/LinedList"/>
    <dgm:cxn modelId="{AAA3F982-41E5-46E7-B332-F71865ECD255}" type="presParOf" srcId="{D16941B0-4A7D-4560-BFDE-83DFB85F1CE8}" destId="{E127D441-0422-49F5-A915-895197827D8C}" srcOrd="0" destOrd="0" presId="urn:microsoft.com/office/officeart/2008/layout/LinedList"/>
    <dgm:cxn modelId="{F09474AE-D721-4D1A-8C7F-9C508E582A03}" type="presParOf" srcId="{D16941B0-4A7D-4560-BFDE-83DFB85F1CE8}" destId="{D3FFA98C-4FDB-41EB-B621-AC457B9682E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577D36-F194-4628-96AB-BF0A88A63A27}" type="doc">
      <dgm:prSet loTypeId="urn:microsoft.com/office/officeart/2005/8/layout/target3" loCatId="relationship" qsTypeId="urn:microsoft.com/office/officeart/2005/8/quickstyle/3d7" qsCatId="3D" csTypeId="urn:microsoft.com/office/officeart/2005/8/colors/accent1_2" csCatId="accent1"/>
      <dgm:spPr/>
      <dgm:t>
        <a:bodyPr/>
        <a:lstStyle/>
        <a:p>
          <a:endParaRPr lang="el-GR"/>
        </a:p>
      </dgm:t>
    </dgm:pt>
    <dgm:pt modelId="{327F5EB3-D4D5-4915-BA8D-F3DEA4AFB669}">
      <dgm:prSet/>
      <dgm:spPr/>
      <dgm:t>
        <a:bodyPr/>
        <a:lstStyle/>
        <a:p>
          <a:r>
            <a:rPr lang="el-GR"/>
            <a:t>Τα ενεργειακά ποτά έχουν σχεδιαστεί για τη βελτίωση της πνευματικής και της σωματικής διέργεσης . Ωστόσο , ανησυχία υπήρχε σχετικά με τις πιθανές ανεπιθύμητες επιδράσεις που μπορεί να προκύψουν από την κατανάλωση τους. Μετά από μία ανασκόπηση το 2019 βγήκαν αποτελέσματα όπου φανερά η κατανάλωση του αλκοόλ σε συνδιασμό με ενεργειακά ποτά μείωσε σημαντικά την πιθανότητα κατασταλτικών επιδράσεων και αύξησε την πιθανότητα διεγερτικών επιδράσεων . Οι καταναλωτές που αναμειγνύουν αλκοόλ με ενεργειακά ποτά φάνηκε ότι έπιναν πολύ περισσότερο αλκοόλ από ότι οι καταναλωτές που προσλαμβάναν μόνο αλκοόλ. Ένα ενεργειακό ποτό σε συνδιασμό με αλκοόλ μπορεί να ξεγελάσει τον εγκέφαλο και να οδηγήσει σε μία κατάσταση που οι ερευνητές ονομάζουν &lt;&lt; ευρύ ξύπνημα&gt;&gt;. Φυσικά αυτός είναι ο λόγος για τον οποίο πολλοί άνθρωποι ανακατεύουν αυτά τα δύο , ώστε να μπορούν να παραμείνουν ξύπνιοι περισσότερο.     </a:t>
          </a:r>
        </a:p>
      </dgm:t>
    </dgm:pt>
    <dgm:pt modelId="{B418FDE4-31C3-4B7D-8840-2182F7FA6C26}" type="parTrans" cxnId="{B71FD79C-4259-4B05-8A71-8714F3D14DC2}">
      <dgm:prSet/>
      <dgm:spPr/>
      <dgm:t>
        <a:bodyPr/>
        <a:lstStyle/>
        <a:p>
          <a:endParaRPr lang="el-GR"/>
        </a:p>
      </dgm:t>
    </dgm:pt>
    <dgm:pt modelId="{C9AB7C8C-4794-4CCB-BD74-6C1F408050E4}" type="sibTrans" cxnId="{B71FD79C-4259-4B05-8A71-8714F3D14DC2}">
      <dgm:prSet/>
      <dgm:spPr/>
      <dgm:t>
        <a:bodyPr/>
        <a:lstStyle/>
        <a:p>
          <a:endParaRPr lang="el-GR"/>
        </a:p>
      </dgm:t>
    </dgm:pt>
    <dgm:pt modelId="{FC3A8902-9E61-41C4-8E17-CE7DAAAB68E0}" type="pres">
      <dgm:prSet presAssocID="{31577D36-F194-4628-96AB-BF0A88A63A27}" presName="Name0" presStyleCnt="0">
        <dgm:presLayoutVars>
          <dgm:chMax val="7"/>
          <dgm:dir/>
          <dgm:animLvl val="lvl"/>
          <dgm:resizeHandles val="exact"/>
        </dgm:presLayoutVars>
      </dgm:prSet>
      <dgm:spPr/>
    </dgm:pt>
    <dgm:pt modelId="{6B518848-7C32-42D5-B82F-96A62216A1DA}" type="pres">
      <dgm:prSet presAssocID="{327F5EB3-D4D5-4915-BA8D-F3DEA4AFB669}" presName="circle1" presStyleLbl="node1" presStyleIdx="0" presStyleCnt="1"/>
      <dgm:spPr/>
    </dgm:pt>
    <dgm:pt modelId="{602AFD09-FD9C-4831-958C-B3741446E855}" type="pres">
      <dgm:prSet presAssocID="{327F5EB3-D4D5-4915-BA8D-F3DEA4AFB669}" presName="space" presStyleCnt="0"/>
      <dgm:spPr/>
    </dgm:pt>
    <dgm:pt modelId="{F325C47A-71B4-431C-A335-E0BE044CE375}" type="pres">
      <dgm:prSet presAssocID="{327F5EB3-D4D5-4915-BA8D-F3DEA4AFB669}" presName="rect1" presStyleLbl="alignAcc1" presStyleIdx="0" presStyleCnt="1"/>
      <dgm:spPr/>
    </dgm:pt>
    <dgm:pt modelId="{91379904-D190-4CF6-8B26-0F5521BA5FA4}" type="pres">
      <dgm:prSet presAssocID="{327F5EB3-D4D5-4915-BA8D-F3DEA4AFB669}" presName="rect1ParTxNoCh" presStyleLbl="alignAcc1" presStyleIdx="0" presStyleCnt="1">
        <dgm:presLayoutVars>
          <dgm:chMax val="1"/>
          <dgm:bulletEnabled val="1"/>
        </dgm:presLayoutVars>
      </dgm:prSet>
      <dgm:spPr/>
    </dgm:pt>
  </dgm:ptLst>
  <dgm:cxnLst>
    <dgm:cxn modelId="{B0E64B70-1D8A-454B-B857-AF1EB11E00F7}" type="presOf" srcId="{31577D36-F194-4628-96AB-BF0A88A63A27}" destId="{FC3A8902-9E61-41C4-8E17-CE7DAAAB68E0}" srcOrd="0" destOrd="0" presId="urn:microsoft.com/office/officeart/2005/8/layout/target3"/>
    <dgm:cxn modelId="{F5CF9B7C-A260-4065-9EF5-0536218C4998}" type="presOf" srcId="{327F5EB3-D4D5-4915-BA8D-F3DEA4AFB669}" destId="{F325C47A-71B4-431C-A335-E0BE044CE375}" srcOrd="0" destOrd="0" presId="urn:microsoft.com/office/officeart/2005/8/layout/target3"/>
    <dgm:cxn modelId="{3AC6027F-8068-46CD-8673-91C067E119A1}" type="presOf" srcId="{327F5EB3-D4D5-4915-BA8D-F3DEA4AFB669}" destId="{91379904-D190-4CF6-8B26-0F5521BA5FA4}" srcOrd="1" destOrd="0" presId="urn:microsoft.com/office/officeart/2005/8/layout/target3"/>
    <dgm:cxn modelId="{B71FD79C-4259-4B05-8A71-8714F3D14DC2}" srcId="{31577D36-F194-4628-96AB-BF0A88A63A27}" destId="{327F5EB3-D4D5-4915-BA8D-F3DEA4AFB669}" srcOrd="0" destOrd="0" parTransId="{B418FDE4-31C3-4B7D-8840-2182F7FA6C26}" sibTransId="{C9AB7C8C-4794-4CCB-BD74-6C1F408050E4}"/>
    <dgm:cxn modelId="{4300BFDD-A0F6-4884-BDB0-AB84F1775724}" type="presParOf" srcId="{FC3A8902-9E61-41C4-8E17-CE7DAAAB68E0}" destId="{6B518848-7C32-42D5-B82F-96A62216A1DA}" srcOrd="0" destOrd="0" presId="urn:microsoft.com/office/officeart/2005/8/layout/target3"/>
    <dgm:cxn modelId="{9FD9D8C3-4FF0-4A2B-83CA-AA9A2583AEFB}" type="presParOf" srcId="{FC3A8902-9E61-41C4-8E17-CE7DAAAB68E0}" destId="{602AFD09-FD9C-4831-958C-B3741446E855}" srcOrd="1" destOrd="0" presId="urn:microsoft.com/office/officeart/2005/8/layout/target3"/>
    <dgm:cxn modelId="{E22843DD-F9F4-4945-B818-A3E46C8D5A9F}" type="presParOf" srcId="{FC3A8902-9E61-41C4-8E17-CE7DAAAB68E0}" destId="{F325C47A-71B4-431C-A335-E0BE044CE375}" srcOrd="2" destOrd="0" presId="urn:microsoft.com/office/officeart/2005/8/layout/target3"/>
    <dgm:cxn modelId="{5EAA2348-275A-48AB-9A10-C9AAC84612A2}" type="presParOf" srcId="{FC3A8902-9E61-41C4-8E17-CE7DAAAB68E0}" destId="{91379904-D190-4CF6-8B26-0F5521BA5FA4}"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6A448E-15D8-44AD-B945-F8DBA3CAA8FA}" type="doc">
      <dgm:prSet loTypeId="urn:microsoft.com/office/officeart/2005/8/layout/default" loCatId="list" qsTypeId="urn:microsoft.com/office/officeart/2005/8/quickstyle/simple3" qsCatId="simple" csTypeId="urn:microsoft.com/office/officeart/2005/8/colors/accent1_2" csCatId="accent1"/>
      <dgm:spPr/>
      <dgm:t>
        <a:bodyPr/>
        <a:lstStyle/>
        <a:p>
          <a:endParaRPr lang="el-GR"/>
        </a:p>
      </dgm:t>
    </dgm:pt>
    <dgm:pt modelId="{D2B483A0-470A-457D-9925-8D304301C998}">
      <dgm:prSet/>
      <dgm:spPr/>
      <dgm:t>
        <a:bodyPr/>
        <a:lstStyle/>
        <a:p>
          <a:r>
            <a:rPr lang="el-GR"/>
            <a:t>Ο συνδυασμός αυτός έχει αυτό το αποτέλεσμα επειδή το οινόπνευμα και τα ενεργειακά ποτά λειτουργούν με διαφορετικούς τρόπους. Το αλκοόλ είναι ένα κατασταλτικό που σημαίνει ότι επιβραδύνει τις λειτουργίες του εγκεφάλου και μπορεί να δράσει ως ηρεμιστικό , επιβραδύνει τα αντανακλαστικά και μας κάνει να νιώθουμε υπνηλία . Η καφεϊνη από την άλλη πλευρά που υπάρχει στα ενεργειακά ποτά είναι. Εάν αναμίξουμε λοιπόν τα δύο αυτά, θα αισθανθούμε πιο έντονα τα διεγερτικά αποτελέσματα της καφεϊνης , καλύπτοντας την καταστολή που προκαλείται από το αλκοόλ, τη μνήμη και άλλες διεργάσεις του εγκεφάλου. Αυτά κάνει την ανάμειξη αλκοολούχων ποτών με ενεργειακά ποτά ένα πολύ επικίνδυνο πράγμα και μία ανησυχητική τάση που έχει επικρατήσει τα τελευταία χρόνια. </a:t>
          </a:r>
        </a:p>
      </dgm:t>
    </dgm:pt>
    <dgm:pt modelId="{FFB42065-0885-4075-BDE6-C003A5D67B8F}" type="parTrans" cxnId="{F409F3DE-C9CA-40C7-B0DA-A1C9744297AF}">
      <dgm:prSet/>
      <dgm:spPr/>
      <dgm:t>
        <a:bodyPr/>
        <a:lstStyle/>
        <a:p>
          <a:endParaRPr lang="el-GR"/>
        </a:p>
      </dgm:t>
    </dgm:pt>
    <dgm:pt modelId="{678B1513-1E1E-4700-9344-391870ECC336}" type="sibTrans" cxnId="{F409F3DE-C9CA-40C7-B0DA-A1C9744297AF}">
      <dgm:prSet/>
      <dgm:spPr/>
      <dgm:t>
        <a:bodyPr/>
        <a:lstStyle/>
        <a:p>
          <a:endParaRPr lang="el-GR"/>
        </a:p>
      </dgm:t>
    </dgm:pt>
    <dgm:pt modelId="{44B0705D-F44B-4A58-9A4B-38381DDE8D81}" type="pres">
      <dgm:prSet presAssocID="{FC6A448E-15D8-44AD-B945-F8DBA3CAA8FA}" presName="diagram" presStyleCnt="0">
        <dgm:presLayoutVars>
          <dgm:dir/>
          <dgm:resizeHandles val="exact"/>
        </dgm:presLayoutVars>
      </dgm:prSet>
      <dgm:spPr/>
    </dgm:pt>
    <dgm:pt modelId="{736645FC-2442-4AF4-B903-8466754F0AD0}" type="pres">
      <dgm:prSet presAssocID="{D2B483A0-470A-457D-9925-8D304301C998}" presName="node" presStyleLbl="node1" presStyleIdx="0" presStyleCnt="1">
        <dgm:presLayoutVars>
          <dgm:bulletEnabled val="1"/>
        </dgm:presLayoutVars>
      </dgm:prSet>
      <dgm:spPr/>
    </dgm:pt>
  </dgm:ptLst>
  <dgm:cxnLst>
    <dgm:cxn modelId="{6D7EA1A2-4648-4778-9926-27BF20F800F8}" type="presOf" srcId="{D2B483A0-470A-457D-9925-8D304301C998}" destId="{736645FC-2442-4AF4-B903-8466754F0AD0}" srcOrd="0" destOrd="0" presId="urn:microsoft.com/office/officeart/2005/8/layout/default"/>
    <dgm:cxn modelId="{3443DBB3-B673-42B1-B7D1-5EC4B45F2166}" type="presOf" srcId="{FC6A448E-15D8-44AD-B945-F8DBA3CAA8FA}" destId="{44B0705D-F44B-4A58-9A4B-38381DDE8D81}" srcOrd="0" destOrd="0" presId="urn:microsoft.com/office/officeart/2005/8/layout/default"/>
    <dgm:cxn modelId="{F409F3DE-C9CA-40C7-B0DA-A1C9744297AF}" srcId="{FC6A448E-15D8-44AD-B945-F8DBA3CAA8FA}" destId="{D2B483A0-470A-457D-9925-8D304301C998}" srcOrd="0" destOrd="0" parTransId="{FFB42065-0885-4075-BDE6-C003A5D67B8F}" sibTransId="{678B1513-1E1E-4700-9344-391870ECC336}"/>
    <dgm:cxn modelId="{F2665E93-2034-4AFF-AA24-04B7A772CC04}" type="presParOf" srcId="{44B0705D-F44B-4A58-9A4B-38381DDE8D81}" destId="{736645FC-2442-4AF4-B903-8466754F0AD0}"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DC255E-A8FD-4AC7-98C8-443078A318B9}"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491C9D4D-F958-4FBE-8B6D-A1B17C88039D}">
      <dgm:prSet/>
      <dgm:spPr/>
      <dgm:t>
        <a:bodyPr/>
        <a:lstStyle/>
        <a:p>
          <a:r>
            <a:rPr lang="el-GR"/>
            <a:t>Είναι πιθανό να εμφανίσετε αυξημένες φυσικές και ψυχολογικές παρενέργειες όπως αίσθημα παλμών στην καρδιά , προβλήματα στον ύπνο, αίσθημα ένταση ή διέγερσης .</a:t>
          </a:r>
          <a:endParaRPr lang="en-US"/>
        </a:p>
      </dgm:t>
    </dgm:pt>
    <dgm:pt modelId="{68B027E2-B8A5-41DA-B40E-4AB88B344ABC}" type="parTrans" cxnId="{41BFD9CD-66BE-440E-A02E-EC4396CA2B6A}">
      <dgm:prSet/>
      <dgm:spPr/>
      <dgm:t>
        <a:bodyPr/>
        <a:lstStyle/>
        <a:p>
          <a:endParaRPr lang="en-US"/>
        </a:p>
      </dgm:t>
    </dgm:pt>
    <dgm:pt modelId="{6D129CCD-B6FD-470D-8568-E9B394792817}" type="sibTrans" cxnId="{41BFD9CD-66BE-440E-A02E-EC4396CA2B6A}">
      <dgm:prSet/>
      <dgm:spPr/>
      <dgm:t>
        <a:bodyPr/>
        <a:lstStyle/>
        <a:p>
          <a:endParaRPr lang="en-US"/>
        </a:p>
      </dgm:t>
    </dgm:pt>
    <dgm:pt modelId="{328D39CB-06FB-4487-A919-52F0F465B47B}">
      <dgm:prSet/>
      <dgm:spPr/>
      <dgm:t>
        <a:bodyPr/>
        <a:lstStyle/>
        <a:p>
          <a:r>
            <a:rPr lang="el-GR"/>
            <a:t>Από την υπερβολική ποσότητα καφεϊνης μπορεί να προέλθουν κρίσης πανικού και άγχους.</a:t>
          </a:r>
          <a:endParaRPr lang="en-US"/>
        </a:p>
      </dgm:t>
    </dgm:pt>
    <dgm:pt modelId="{8C9BB8B6-8D2E-48C1-8C5C-B44C8DC414C2}" type="parTrans" cxnId="{AB05959C-3DF4-4A55-A059-D0E709995855}">
      <dgm:prSet/>
      <dgm:spPr/>
      <dgm:t>
        <a:bodyPr/>
        <a:lstStyle/>
        <a:p>
          <a:endParaRPr lang="en-US"/>
        </a:p>
      </dgm:t>
    </dgm:pt>
    <dgm:pt modelId="{FE399F87-4627-4104-A089-7A04F31F7566}" type="sibTrans" cxnId="{AB05959C-3DF4-4A55-A059-D0E709995855}">
      <dgm:prSet/>
      <dgm:spPr/>
      <dgm:t>
        <a:bodyPr/>
        <a:lstStyle/>
        <a:p>
          <a:endParaRPr lang="en-US"/>
        </a:p>
      </dgm:t>
    </dgm:pt>
    <dgm:pt modelId="{A4F41CAA-C644-4AAC-B1F2-CDE3EE391744}">
      <dgm:prSet/>
      <dgm:spPr/>
      <dgm:t>
        <a:bodyPr/>
        <a:lstStyle/>
        <a:p>
          <a:r>
            <a:rPr lang="el-GR"/>
            <a:t>Αυξάνονται οι πιθανότητες εμφάνισης βραχυπρόθεσμων και μακροπρόθεσμων προβλημάτων υγείας.</a:t>
          </a:r>
          <a:endParaRPr lang="en-US"/>
        </a:p>
      </dgm:t>
    </dgm:pt>
    <dgm:pt modelId="{E87DB104-AFAA-40DC-A36B-738C80FC51FE}" type="parTrans" cxnId="{B8A90437-5D13-44BC-80B0-649411EBBACB}">
      <dgm:prSet/>
      <dgm:spPr/>
      <dgm:t>
        <a:bodyPr/>
        <a:lstStyle/>
        <a:p>
          <a:endParaRPr lang="en-US"/>
        </a:p>
      </dgm:t>
    </dgm:pt>
    <dgm:pt modelId="{F4DFE36B-89A8-417A-834F-84EE4C446245}" type="sibTrans" cxnId="{B8A90437-5D13-44BC-80B0-649411EBBACB}">
      <dgm:prSet/>
      <dgm:spPr/>
      <dgm:t>
        <a:bodyPr/>
        <a:lstStyle/>
        <a:p>
          <a:endParaRPr lang="en-US"/>
        </a:p>
      </dgm:t>
    </dgm:pt>
    <dgm:pt modelId="{3204A3E2-C265-48A4-825F-2D112711CAF9}" type="pres">
      <dgm:prSet presAssocID="{11DC255E-A8FD-4AC7-98C8-443078A318B9}" presName="outerComposite" presStyleCnt="0">
        <dgm:presLayoutVars>
          <dgm:chMax val="5"/>
          <dgm:dir/>
          <dgm:resizeHandles val="exact"/>
        </dgm:presLayoutVars>
      </dgm:prSet>
      <dgm:spPr/>
    </dgm:pt>
    <dgm:pt modelId="{C6C7F2A9-EA5B-43F2-9D92-97A6C30B7DCD}" type="pres">
      <dgm:prSet presAssocID="{11DC255E-A8FD-4AC7-98C8-443078A318B9}" presName="dummyMaxCanvas" presStyleCnt="0">
        <dgm:presLayoutVars/>
      </dgm:prSet>
      <dgm:spPr/>
    </dgm:pt>
    <dgm:pt modelId="{FA968FFD-38AF-4732-936C-BC4D6A0932BA}" type="pres">
      <dgm:prSet presAssocID="{11DC255E-A8FD-4AC7-98C8-443078A318B9}" presName="ThreeNodes_1" presStyleLbl="node1" presStyleIdx="0" presStyleCnt="3">
        <dgm:presLayoutVars>
          <dgm:bulletEnabled val="1"/>
        </dgm:presLayoutVars>
      </dgm:prSet>
      <dgm:spPr/>
    </dgm:pt>
    <dgm:pt modelId="{68100E69-B088-4259-BCBE-0B2340C9D4D8}" type="pres">
      <dgm:prSet presAssocID="{11DC255E-A8FD-4AC7-98C8-443078A318B9}" presName="ThreeNodes_2" presStyleLbl="node1" presStyleIdx="1" presStyleCnt="3">
        <dgm:presLayoutVars>
          <dgm:bulletEnabled val="1"/>
        </dgm:presLayoutVars>
      </dgm:prSet>
      <dgm:spPr/>
    </dgm:pt>
    <dgm:pt modelId="{BA61026A-4F35-484C-9AD3-671EE6B0B3EA}" type="pres">
      <dgm:prSet presAssocID="{11DC255E-A8FD-4AC7-98C8-443078A318B9}" presName="ThreeNodes_3" presStyleLbl="node1" presStyleIdx="2" presStyleCnt="3">
        <dgm:presLayoutVars>
          <dgm:bulletEnabled val="1"/>
        </dgm:presLayoutVars>
      </dgm:prSet>
      <dgm:spPr/>
    </dgm:pt>
    <dgm:pt modelId="{6640B940-1544-46C4-8D70-BAD132CB879F}" type="pres">
      <dgm:prSet presAssocID="{11DC255E-A8FD-4AC7-98C8-443078A318B9}" presName="ThreeConn_1-2" presStyleLbl="fgAccFollowNode1" presStyleIdx="0" presStyleCnt="2">
        <dgm:presLayoutVars>
          <dgm:bulletEnabled val="1"/>
        </dgm:presLayoutVars>
      </dgm:prSet>
      <dgm:spPr/>
    </dgm:pt>
    <dgm:pt modelId="{F5091C6A-4AB7-48EB-8FEA-4B2F67AE14FE}" type="pres">
      <dgm:prSet presAssocID="{11DC255E-A8FD-4AC7-98C8-443078A318B9}" presName="ThreeConn_2-3" presStyleLbl="fgAccFollowNode1" presStyleIdx="1" presStyleCnt="2">
        <dgm:presLayoutVars>
          <dgm:bulletEnabled val="1"/>
        </dgm:presLayoutVars>
      </dgm:prSet>
      <dgm:spPr/>
    </dgm:pt>
    <dgm:pt modelId="{5C5CE410-7586-4936-9378-308053025F8D}" type="pres">
      <dgm:prSet presAssocID="{11DC255E-A8FD-4AC7-98C8-443078A318B9}" presName="ThreeNodes_1_text" presStyleLbl="node1" presStyleIdx="2" presStyleCnt="3">
        <dgm:presLayoutVars>
          <dgm:bulletEnabled val="1"/>
        </dgm:presLayoutVars>
      </dgm:prSet>
      <dgm:spPr/>
    </dgm:pt>
    <dgm:pt modelId="{CBD26805-E42B-48FB-AAAE-653C1396A338}" type="pres">
      <dgm:prSet presAssocID="{11DC255E-A8FD-4AC7-98C8-443078A318B9}" presName="ThreeNodes_2_text" presStyleLbl="node1" presStyleIdx="2" presStyleCnt="3">
        <dgm:presLayoutVars>
          <dgm:bulletEnabled val="1"/>
        </dgm:presLayoutVars>
      </dgm:prSet>
      <dgm:spPr/>
    </dgm:pt>
    <dgm:pt modelId="{B01D72CC-744F-42AF-B40A-6E2419C09A61}" type="pres">
      <dgm:prSet presAssocID="{11DC255E-A8FD-4AC7-98C8-443078A318B9}" presName="ThreeNodes_3_text" presStyleLbl="node1" presStyleIdx="2" presStyleCnt="3">
        <dgm:presLayoutVars>
          <dgm:bulletEnabled val="1"/>
        </dgm:presLayoutVars>
      </dgm:prSet>
      <dgm:spPr/>
    </dgm:pt>
  </dgm:ptLst>
  <dgm:cxnLst>
    <dgm:cxn modelId="{C9AE170A-597E-425E-B3DA-1DBAF03737E2}" type="presOf" srcId="{491C9D4D-F958-4FBE-8B6D-A1B17C88039D}" destId="{5C5CE410-7586-4936-9378-308053025F8D}" srcOrd="1" destOrd="0" presId="urn:microsoft.com/office/officeart/2005/8/layout/vProcess5"/>
    <dgm:cxn modelId="{629D040B-7FD6-4F50-AECD-9DBD695ED922}" type="presOf" srcId="{11DC255E-A8FD-4AC7-98C8-443078A318B9}" destId="{3204A3E2-C265-48A4-825F-2D112711CAF9}" srcOrd="0" destOrd="0" presId="urn:microsoft.com/office/officeart/2005/8/layout/vProcess5"/>
    <dgm:cxn modelId="{74DAFE26-BCAD-4A3B-917C-EEC0702C7844}" type="presOf" srcId="{491C9D4D-F958-4FBE-8B6D-A1B17C88039D}" destId="{FA968FFD-38AF-4732-936C-BC4D6A0932BA}" srcOrd="0" destOrd="0" presId="urn:microsoft.com/office/officeart/2005/8/layout/vProcess5"/>
    <dgm:cxn modelId="{983BBC32-8E77-40B9-8C99-320B58EA27FB}" type="presOf" srcId="{328D39CB-06FB-4487-A919-52F0F465B47B}" destId="{CBD26805-E42B-48FB-AAAE-653C1396A338}" srcOrd="1" destOrd="0" presId="urn:microsoft.com/office/officeart/2005/8/layout/vProcess5"/>
    <dgm:cxn modelId="{B8A90437-5D13-44BC-80B0-649411EBBACB}" srcId="{11DC255E-A8FD-4AC7-98C8-443078A318B9}" destId="{A4F41CAA-C644-4AAC-B1F2-CDE3EE391744}" srcOrd="2" destOrd="0" parTransId="{E87DB104-AFAA-40DC-A36B-738C80FC51FE}" sibTransId="{F4DFE36B-89A8-417A-834F-84EE4C446245}"/>
    <dgm:cxn modelId="{841EF07F-C222-4C55-B100-4065F609BF9B}" type="presOf" srcId="{328D39CB-06FB-4487-A919-52F0F465B47B}" destId="{68100E69-B088-4259-BCBE-0B2340C9D4D8}" srcOrd="0" destOrd="0" presId="urn:microsoft.com/office/officeart/2005/8/layout/vProcess5"/>
    <dgm:cxn modelId="{A29C6E8A-A8C4-4637-9CDE-23390B128A8E}" type="presOf" srcId="{FE399F87-4627-4104-A089-7A04F31F7566}" destId="{F5091C6A-4AB7-48EB-8FEA-4B2F67AE14FE}" srcOrd="0" destOrd="0" presId="urn:microsoft.com/office/officeart/2005/8/layout/vProcess5"/>
    <dgm:cxn modelId="{11C78A97-4F01-4607-A080-6FE25CAC8F37}" type="presOf" srcId="{A4F41CAA-C644-4AAC-B1F2-CDE3EE391744}" destId="{BA61026A-4F35-484C-9AD3-671EE6B0B3EA}" srcOrd="0" destOrd="0" presId="urn:microsoft.com/office/officeart/2005/8/layout/vProcess5"/>
    <dgm:cxn modelId="{AB05959C-3DF4-4A55-A059-D0E709995855}" srcId="{11DC255E-A8FD-4AC7-98C8-443078A318B9}" destId="{328D39CB-06FB-4487-A919-52F0F465B47B}" srcOrd="1" destOrd="0" parTransId="{8C9BB8B6-8D2E-48C1-8C5C-B44C8DC414C2}" sibTransId="{FE399F87-4627-4104-A089-7A04F31F7566}"/>
    <dgm:cxn modelId="{2E5C7CA8-C2CF-4F0A-A613-0EEEC548A1F5}" type="presOf" srcId="{A4F41CAA-C644-4AAC-B1F2-CDE3EE391744}" destId="{B01D72CC-744F-42AF-B40A-6E2419C09A61}" srcOrd="1" destOrd="0" presId="urn:microsoft.com/office/officeart/2005/8/layout/vProcess5"/>
    <dgm:cxn modelId="{3AEBB8BA-2109-487F-A467-6EA76204B860}" type="presOf" srcId="{6D129CCD-B6FD-470D-8568-E9B394792817}" destId="{6640B940-1544-46C4-8D70-BAD132CB879F}" srcOrd="0" destOrd="0" presId="urn:microsoft.com/office/officeart/2005/8/layout/vProcess5"/>
    <dgm:cxn modelId="{41BFD9CD-66BE-440E-A02E-EC4396CA2B6A}" srcId="{11DC255E-A8FD-4AC7-98C8-443078A318B9}" destId="{491C9D4D-F958-4FBE-8B6D-A1B17C88039D}" srcOrd="0" destOrd="0" parTransId="{68B027E2-B8A5-41DA-B40E-4AB88B344ABC}" sibTransId="{6D129CCD-B6FD-470D-8568-E9B394792817}"/>
    <dgm:cxn modelId="{24515BC4-1205-4653-B03B-37F227A6C362}" type="presParOf" srcId="{3204A3E2-C265-48A4-825F-2D112711CAF9}" destId="{C6C7F2A9-EA5B-43F2-9D92-97A6C30B7DCD}" srcOrd="0" destOrd="0" presId="urn:microsoft.com/office/officeart/2005/8/layout/vProcess5"/>
    <dgm:cxn modelId="{5F034218-C672-45FA-A402-70D50851E3C5}" type="presParOf" srcId="{3204A3E2-C265-48A4-825F-2D112711CAF9}" destId="{FA968FFD-38AF-4732-936C-BC4D6A0932BA}" srcOrd="1" destOrd="0" presId="urn:microsoft.com/office/officeart/2005/8/layout/vProcess5"/>
    <dgm:cxn modelId="{EBEFE63B-E52C-42AE-A257-73E0B16DC1B7}" type="presParOf" srcId="{3204A3E2-C265-48A4-825F-2D112711CAF9}" destId="{68100E69-B088-4259-BCBE-0B2340C9D4D8}" srcOrd="2" destOrd="0" presId="urn:microsoft.com/office/officeart/2005/8/layout/vProcess5"/>
    <dgm:cxn modelId="{7E0ECD1F-0A2E-488A-BE24-3FBAE43D7CA0}" type="presParOf" srcId="{3204A3E2-C265-48A4-825F-2D112711CAF9}" destId="{BA61026A-4F35-484C-9AD3-671EE6B0B3EA}" srcOrd="3" destOrd="0" presId="urn:microsoft.com/office/officeart/2005/8/layout/vProcess5"/>
    <dgm:cxn modelId="{37298CAD-62BC-4D45-865A-CE8DA22388F0}" type="presParOf" srcId="{3204A3E2-C265-48A4-825F-2D112711CAF9}" destId="{6640B940-1544-46C4-8D70-BAD132CB879F}" srcOrd="4" destOrd="0" presId="urn:microsoft.com/office/officeart/2005/8/layout/vProcess5"/>
    <dgm:cxn modelId="{3B4A3119-1BB0-40CA-96E5-4A73D46C697D}" type="presParOf" srcId="{3204A3E2-C265-48A4-825F-2D112711CAF9}" destId="{F5091C6A-4AB7-48EB-8FEA-4B2F67AE14FE}" srcOrd="5" destOrd="0" presId="urn:microsoft.com/office/officeart/2005/8/layout/vProcess5"/>
    <dgm:cxn modelId="{2A3AAEA4-B1CB-4B10-9041-7AE94ACBBA7B}" type="presParOf" srcId="{3204A3E2-C265-48A4-825F-2D112711CAF9}" destId="{5C5CE410-7586-4936-9378-308053025F8D}" srcOrd="6" destOrd="0" presId="urn:microsoft.com/office/officeart/2005/8/layout/vProcess5"/>
    <dgm:cxn modelId="{721C1D86-F275-4669-AA4C-E1B6444C77F3}" type="presParOf" srcId="{3204A3E2-C265-48A4-825F-2D112711CAF9}" destId="{CBD26805-E42B-48FB-AAAE-653C1396A338}" srcOrd="7" destOrd="0" presId="urn:microsoft.com/office/officeart/2005/8/layout/vProcess5"/>
    <dgm:cxn modelId="{66E7025A-726C-40E4-AA2A-634BAD0083F0}" type="presParOf" srcId="{3204A3E2-C265-48A4-825F-2D112711CAF9}" destId="{B01D72CC-744F-42AF-B40A-6E2419C09A6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EAD773-95D5-4A58-80FF-CB116C1A8536}"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137A64E2-C4B7-4B60-BAA6-F7438ECD1A98}">
      <dgm:prSet/>
      <dgm:spPr/>
      <dgm:t>
        <a:bodyPr/>
        <a:lstStyle/>
        <a:p>
          <a:r>
            <a:rPr lang="el-GR"/>
            <a:t>Για να ενταχθούν στην μόδα της εποχής. </a:t>
          </a:r>
          <a:endParaRPr lang="en-US"/>
        </a:p>
      </dgm:t>
    </dgm:pt>
    <dgm:pt modelId="{96B5CBFF-DD57-4F23-ADC8-4B784932B1C0}" type="parTrans" cxnId="{CF60C338-D137-4624-8A92-41F0747B3D65}">
      <dgm:prSet/>
      <dgm:spPr/>
      <dgm:t>
        <a:bodyPr/>
        <a:lstStyle/>
        <a:p>
          <a:endParaRPr lang="en-US"/>
        </a:p>
      </dgm:t>
    </dgm:pt>
    <dgm:pt modelId="{4D83E0C3-3704-4893-B55C-0014D335C6C0}" type="sibTrans" cxnId="{CF60C338-D137-4624-8A92-41F0747B3D65}">
      <dgm:prSet/>
      <dgm:spPr/>
      <dgm:t>
        <a:bodyPr/>
        <a:lstStyle/>
        <a:p>
          <a:endParaRPr lang="en-US"/>
        </a:p>
      </dgm:t>
    </dgm:pt>
    <dgm:pt modelId="{15684A39-4474-4982-8B39-965980E48D78}">
      <dgm:prSet/>
      <dgm:spPr/>
      <dgm:t>
        <a:bodyPr/>
        <a:lstStyle/>
        <a:p>
          <a:r>
            <a:rPr lang="el-GR"/>
            <a:t>Για να ξεφύγουν ή να χαλαρώσουν.</a:t>
          </a:r>
          <a:endParaRPr lang="en-US"/>
        </a:p>
      </dgm:t>
    </dgm:pt>
    <dgm:pt modelId="{57A60FA9-3B07-4355-A918-AA02992ECC9D}" type="parTrans" cxnId="{F8F0BDE8-E250-468E-888A-B85004F72EF7}">
      <dgm:prSet/>
      <dgm:spPr/>
      <dgm:t>
        <a:bodyPr/>
        <a:lstStyle/>
        <a:p>
          <a:endParaRPr lang="en-US"/>
        </a:p>
      </dgm:t>
    </dgm:pt>
    <dgm:pt modelId="{6591E8B3-3936-43C5-BCAC-B6D555E250D6}" type="sibTrans" cxnId="{F8F0BDE8-E250-468E-888A-B85004F72EF7}">
      <dgm:prSet/>
      <dgm:spPr/>
      <dgm:t>
        <a:bodyPr/>
        <a:lstStyle/>
        <a:p>
          <a:endParaRPr lang="en-US"/>
        </a:p>
      </dgm:t>
    </dgm:pt>
    <dgm:pt modelId="{9469DD6C-E198-490B-A44E-2CC6A8BCEDE1}">
      <dgm:prSet/>
      <dgm:spPr/>
      <dgm:t>
        <a:bodyPr/>
        <a:lstStyle/>
        <a:p>
          <a:r>
            <a:rPr lang="el-GR"/>
            <a:t>Για να πειραματιστούν .</a:t>
          </a:r>
          <a:endParaRPr lang="en-US"/>
        </a:p>
      </dgm:t>
    </dgm:pt>
    <dgm:pt modelId="{4F36CE95-1C3B-4DDC-BCB9-6C8C36E9C5A8}" type="parTrans" cxnId="{5A637F2F-1C47-4E95-8928-03131230CDC1}">
      <dgm:prSet/>
      <dgm:spPr/>
      <dgm:t>
        <a:bodyPr/>
        <a:lstStyle/>
        <a:p>
          <a:endParaRPr lang="en-US"/>
        </a:p>
      </dgm:t>
    </dgm:pt>
    <dgm:pt modelId="{38424A52-1ADD-45A9-BB4E-F746D345EC59}" type="sibTrans" cxnId="{5A637F2F-1C47-4E95-8928-03131230CDC1}">
      <dgm:prSet/>
      <dgm:spPr/>
      <dgm:t>
        <a:bodyPr/>
        <a:lstStyle/>
        <a:p>
          <a:endParaRPr lang="en-US"/>
        </a:p>
      </dgm:t>
    </dgm:pt>
    <dgm:pt modelId="{4EAFC4CD-C887-41B4-B333-65AB3227884F}">
      <dgm:prSet/>
      <dgm:spPr/>
      <dgm:t>
        <a:bodyPr/>
        <a:lstStyle/>
        <a:p>
          <a:r>
            <a:rPr lang="el-GR"/>
            <a:t>Επειδή δεν βρίσκουν ενδιαφέρον στην ζωή τους. </a:t>
          </a:r>
          <a:endParaRPr lang="en-US"/>
        </a:p>
      </dgm:t>
    </dgm:pt>
    <dgm:pt modelId="{47EA787A-1482-41A0-84FB-A21D575AA84C}" type="parTrans" cxnId="{7DC07179-3928-4CE0-8970-A9E796F4EDC3}">
      <dgm:prSet/>
      <dgm:spPr/>
      <dgm:t>
        <a:bodyPr/>
        <a:lstStyle/>
        <a:p>
          <a:endParaRPr lang="en-US"/>
        </a:p>
      </dgm:t>
    </dgm:pt>
    <dgm:pt modelId="{8A7F2A06-E93A-4AE1-A93F-3F818D8C9352}" type="sibTrans" cxnId="{7DC07179-3928-4CE0-8970-A9E796F4EDC3}">
      <dgm:prSet/>
      <dgm:spPr/>
      <dgm:t>
        <a:bodyPr/>
        <a:lstStyle/>
        <a:p>
          <a:endParaRPr lang="en-US"/>
        </a:p>
      </dgm:t>
    </dgm:pt>
    <dgm:pt modelId="{4E4ED6D0-58CA-4FF8-984F-CD7D65BC2338}">
      <dgm:prSet/>
      <dgm:spPr/>
      <dgm:t>
        <a:bodyPr/>
        <a:lstStyle/>
        <a:p>
          <a:r>
            <a:rPr lang="el-GR"/>
            <a:t>Επειδή πιστεύουν ότι θα διαφέρουν από την μάζα και θα φτάσουν σε άλλο πνευματικό επίπεδο.</a:t>
          </a:r>
          <a:endParaRPr lang="en-US"/>
        </a:p>
      </dgm:t>
    </dgm:pt>
    <dgm:pt modelId="{15721325-9697-4814-A7BC-AB8294B1724F}" type="parTrans" cxnId="{BE79E5CD-0D2A-4734-A656-FE878E718DF7}">
      <dgm:prSet/>
      <dgm:spPr/>
      <dgm:t>
        <a:bodyPr/>
        <a:lstStyle/>
        <a:p>
          <a:endParaRPr lang="en-US"/>
        </a:p>
      </dgm:t>
    </dgm:pt>
    <dgm:pt modelId="{2A23F661-24F4-4799-8ED6-494FA8EC2884}" type="sibTrans" cxnId="{BE79E5CD-0D2A-4734-A656-FE878E718DF7}">
      <dgm:prSet/>
      <dgm:spPr/>
      <dgm:t>
        <a:bodyPr/>
        <a:lstStyle/>
        <a:p>
          <a:endParaRPr lang="en-US"/>
        </a:p>
      </dgm:t>
    </dgm:pt>
    <dgm:pt modelId="{EB4C074E-F1DC-4BA3-977E-C819927B384D}">
      <dgm:prSet/>
      <dgm:spPr/>
      <dgm:t>
        <a:bodyPr/>
        <a:lstStyle/>
        <a:p>
          <a:r>
            <a:rPr lang="el-GR"/>
            <a:t>Ερωτική απογοήτευση </a:t>
          </a:r>
          <a:endParaRPr lang="en-US"/>
        </a:p>
      </dgm:t>
    </dgm:pt>
    <dgm:pt modelId="{62AD6DBB-3FD6-41AB-9441-FC6083162961}" type="parTrans" cxnId="{CCE9681A-DC27-4D6F-BCD8-09DEDC7C1F33}">
      <dgm:prSet/>
      <dgm:spPr/>
      <dgm:t>
        <a:bodyPr/>
        <a:lstStyle/>
        <a:p>
          <a:endParaRPr lang="en-US"/>
        </a:p>
      </dgm:t>
    </dgm:pt>
    <dgm:pt modelId="{3EB3C3D4-6432-4543-8C07-5C0E396E22B6}" type="sibTrans" cxnId="{CCE9681A-DC27-4D6F-BCD8-09DEDC7C1F33}">
      <dgm:prSet/>
      <dgm:spPr/>
      <dgm:t>
        <a:bodyPr/>
        <a:lstStyle/>
        <a:p>
          <a:endParaRPr lang="en-US"/>
        </a:p>
      </dgm:t>
    </dgm:pt>
    <dgm:pt modelId="{013F4BC0-37CD-472E-A1AF-864FDC4348CF}" type="pres">
      <dgm:prSet presAssocID="{9BEAD773-95D5-4A58-80FF-CB116C1A8536}" presName="Name0" presStyleCnt="0">
        <dgm:presLayoutVars>
          <dgm:dir/>
          <dgm:resizeHandles val="exact"/>
        </dgm:presLayoutVars>
      </dgm:prSet>
      <dgm:spPr/>
    </dgm:pt>
    <dgm:pt modelId="{BC8C5EED-7161-4951-9E4B-7D0084B13BD2}" type="pres">
      <dgm:prSet presAssocID="{137A64E2-C4B7-4B60-BAA6-F7438ECD1A98}" presName="node" presStyleLbl="node1" presStyleIdx="0" presStyleCnt="6">
        <dgm:presLayoutVars>
          <dgm:bulletEnabled val="1"/>
        </dgm:presLayoutVars>
      </dgm:prSet>
      <dgm:spPr/>
    </dgm:pt>
    <dgm:pt modelId="{440D58D9-2C95-46E1-BB25-B1845CABD8D6}" type="pres">
      <dgm:prSet presAssocID="{4D83E0C3-3704-4893-B55C-0014D335C6C0}" presName="sibTrans" presStyleLbl="sibTrans1D1" presStyleIdx="0" presStyleCnt="5"/>
      <dgm:spPr/>
    </dgm:pt>
    <dgm:pt modelId="{EE0F7DD6-9D0B-4B4D-AC00-6123BC5DBD5F}" type="pres">
      <dgm:prSet presAssocID="{4D83E0C3-3704-4893-B55C-0014D335C6C0}" presName="connectorText" presStyleLbl="sibTrans1D1" presStyleIdx="0" presStyleCnt="5"/>
      <dgm:spPr/>
    </dgm:pt>
    <dgm:pt modelId="{70EEA46D-B300-4C22-9566-537ED0C59B9A}" type="pres">
      <dgm:prSet presAssocID="{15684A39-4474-4982-8B39-965980E48D78}" presName="node" presStyleLbl="node1" presStyleIdx="1" presStyleCnt="6">
        <dgm:presLayoutVars>
          <dgm:bulletEnabled val="1"/>
        </dgm:presLayoutVars>
      </dgm:prSet>
      <dgm:spPr/>
    </dgm:pt>
    <dgm:pt modelId="{13DB9452-FC62-4AED-8297-717485DF2D6B}" type="pres">
      <dgm:prSet presAssocID="{6591E8B3-3936-43C5-BCAC-B6D555E250D6}" presName="sibTrans" presStyleLbl="sibTrans1D1" presStyleIdx="1" presStyleCnt="5"/>
      <dgm:spPr/>
    </dgm:pt>
    <dgm:pt modelId="{B2E7BD36-B567-4E0E-99BB-37CC10C74D86}" type="pres">
      <dgm:prSet presAssocID="{6591E8B3-3936-43C5-BCAC-B6D555E250D6}" presName="connectorText" presStyleLbl="sibTrans1D1" presStyleIdx="1" presStyleCnt="5"/>
      <dgm:spPr/>
    </dgm:pt>
    <dgm:pt modelId="{6E2294EA-8ACF-4721-91DD-95039A539895}" type="pres">
      <dgm:prSet presAssocID="{9469DD6C-E198-490B-A44E-2CC6A8BCEDE1}" presName="node" presStyleLbl="node1" presStyleIdx="2" presStyleCnt="6">
        <dgm:presLayoutVars>
          <dgm:bulletEnabled val="1"/>
        </dgm:presLayoutVars>
      </dgm:prSet>
      <dgm:spPr/>
    </dgm:pt>
    <dgm:pt modelId="{5FEE069C-FAB4-4393-BDAE-F16DC09400CA}" type="pres">
      <dgm:prSet presAssocID="{38424A52-1ADD-45A9-BB4E-F746D345EC59}" presName="sibTrans" presStyleLbl="sibTrans1D1" presStyleIdx="2" presStyleCnt="5"/>
      <dgm:spPr/>
    </dgm:pt>
    <dgm:pt modelId="{7B10C2C0-F981-41F8-B33D-AB48DB504FC3}" type="pres">
      <dgm:prSet presAssocID="{38424A52-1ADD-45A9-BB4E-F746D345EC59}" presName="connectorText" presStyleLbl="sibTrans1D1" presStyleIdx="2" presStyleCnt="5"/>
      <dgm:spPr/>
    </dgm:pt>
    <dgm:pt modelId="{FBFC4A6D-5AA4-46AF-B353-DA021A1285E1}" type="pres">
      <dgm:prSet presAssocID="{4EAFC4CD-C887-41B4-B333-65AB3227884F}" presName="node" presStyleLbl="node1" presStyleIdx="3" presStyleCnt="6">
        <dgm:presLayoutVars>
          <dgm:bulletEnabled val="1"/>
        </dgm:presLayoutVars>
      </dgm:prSet>
      <dgm:spPr/>
    </dgm:pt>
    <dgm:pt modelId="{EC78B739-599C-4C52-A560-26E6B4D71F08}" type="pres">
      <dgm:prSet presAssocID="{8A7F2A06-E93A-4AE1-A93F-3F818D8C9352}" presName="sibTrans" presStyleLbl="sibTrans1D1" presStyleIdx="3" presStyleCnt="5"/>
      <dgm:spPr/>
    </dgm:pt>
    <dgm:pt modelId="{450D3465-1606-4627-B2FB-F3A33AEE07AA}" type="pres">
      <dgm:prSet presAssocID="{8A7F2A06-E93A-4AE1-A93F-3F818D8C9352}" presName="connectorText" presStyleLbl="sibTrans1D1" presStyleIdx="3" presStyleCnt="5"/>
      <dgm:spPr/>
    </dgm:pt>
    <dgm:pt modelId="{CE72A6AA-5E99-4340-8830-2FCD4DEF0F9C}" type="pres">
      <dgm:prSet presAssocID="{4E4ED6D0-58CA-4FF8-984F-CD7D65BC2338}" presName="node" presStyleLbl="node1" presStyleIdx="4" presStyleCnt="6">
        <dgm:presLayoutVars>
          <dgm:bulletEnabled val="1"/>
        </dgm:presLayoutVars>
      </dgm:prSet>
      <dgm:spPr/>
    </dgm:pt>
    <dgm:pt modelId="{41280EEB-3B58-42F7-886A-F47387DCC7E9}" type="pres">
      <dgm:prSet presAssocID="{2A23F661-24F4-4799-8ED6-494FA8EC2884}" presName="sibTrans" presStyleLbl="sibTrans1D1" presStyleIdx="4" presStyleCnt="5"/>
      <dgm:spPr/>
    </dgm:pt>
    <dgm:pt modelId="{57F57BC5-61C7-4C2D-A932-4125C796DC65}" type="pres">
      <dgm:prSet presAssocID="{2A23F661-24F4-4799-8ED6-494FA8EC2884}" presName="connectorText" presStyleLbl="sibTrans1D1" presStyleIdx="4" presStyleCnt="5"/>
      <dgm:spPr/>
    </dgm:pt>
    <dgm:pt modelId="{FE9AE01E-5F26-4BE5-B717-5AC264FB35DF}" type="pres">
      <dgm:prSet presAssocID="{EB4C074E-F1DC-4BA3-977E-C819927B384D}" presName="node" presStyleLbl="node1" presStyleIdx="5" presStyleCnt="6">
        <dgm:presLayoutVars>
          <dgm:bulletEnabled val="1"/>
        </dgm:presLayoutVars>
      </dgm:prSet>
      <dgm:spPr/>
    </dgm:pt>
  </dgm:ptLst>
  <dgm:cxnLst>
    <dgm:cxn modelId="{CCE9681A-DC27-4D6F-BCD8-09DEDC7C1F33}" srcId="{9BEAD773-95D5-4A58-80FF-CB116C1A8536}" destId="{EB4C074E-F1DC-4BA3-977E-C819927B384D}" srcOrd="5" destOrd="0" parTransId="{62AD6DBB-3FD6-41AB-9441-FC6083162961}" sibTransId="{3EB3C3D4-6432-4543-8C07-5C0E396E22B6}"/>
    <dgm:cxn modelId="{5A637F2F-1C47-4E95-8928-03131230CDC1}" srcId="{9BEAD773-95D5-4A58-80FF-CB116C1A8536}" destId="{9469DD6C-E198-490B-A44E-2CC6A8BCEDE1}" srcOrd="2" destOrd="0" parTransId="{4F36CE95-1C3B-4DDC-BCB9-6C8C36E9C5A8}" sibTransId="{38424A52-1ADD-45A9-BB4E-F746D345EC59}"/>
    <dgm:cxn modelId="{CF60C338-D137-4624-8A92-41F0747B3D65}" srcId="{9BEAD773-95D5-4A58-80FF-CB116C1A8536}" destId="{137A64E2-C4B7-4B60-BAA6-F7438ECD1A98}" srcOrd="0" destOrd="0" parTransId="{96B5CBFF-DD57-4F23-ADC8-4B784932B1C0}" sibTransId="{4D83E0C3-3704-4893-B55C-0014D335C6C0}"/>
    <dgm:cxn modelId="{3E19253D-B0A2-43F5-B551-4A6A4828713E}" type="presOf" srcId="{4EAFC4CD-C887-41B4-B333-65AB3227884F}" destId="{FBFC4A6D-5AA4-46AF-B353-DA021A1285E1}" srcOrd="0" destOrd="0" presId="urn:microsoft.com/office/officeart/2016/7/layout/RepeatingBendingProcessNew"/>
    <dgm:cxn modelId="{A112DF3E-21EB-4E14-BC62-C0E65D75C811}" type="presOf" srcId="{4D83E0C3-3704-4893-B55C-0014D335C6C0}" destId="{EE0F7DD6-9D0B-4B4D-AC00-6123BC5DBD5F}" srcOrd="1" destOrd="0" presId="urn:microsoft.com/office/officeart/2016/7/layout/RepeatingBendingProcessNew"/>
    <dgm:cxn modelId="{2D86AF3F-3761-4C8F-88F1-04F9DD4CB1FE}" type="presOf" srcId="{137A64E2-C4B7-4B60-BAA6-F7438ECD1A98}" destId="{BC8C5EED-7161-4951-9E4B-7D0084B13BD2}" srcOrd="0" destOrd="0" presId="urn:microsoft.com/office/officeart/2016/7/layout/RepeatingBendingProcessNew"/>
    <dgm:cxn modelId="{7704EE61-B91F-4C6B-A598-64679FB7C492}" type="presOf" srcId="{EB4C074E-F1DC-4BA3-977E-C819927B384D}" destId="{FE9AE01E-5F26-4BE5-B717-5AC264FB35DF}" srcOrd="0" destOrd="0" presId="urn:microsoft.com/office/officeart/2016/7/layout/RepeatingBendingProcessNew"/>
    <dgm:cxn modelId="{B5275A42-4F05-4209-8794-A44E92172328}" type="presOf" srcId="{2A23F661-24F4-4799-8ED6-494FA8EC2884}" destId="{57F57BC5-61C7-4C2D-A932-4125C796DC65}" srcOrd="1" destOrd="0" presId="urn:microsoft.com/office/officeart/2016/7/layout/RepeatingBendingProcessNew"/>
    <dgm:cxn modelId="{B678F16A-6ADD-4B00-A8AC-92BF4C4985E3}" type="presOf" srcId="{6591E8B3-3936-43C5-BCAC-B6D555E250D6}" destId="{13DB9452-FC62-4AED-8297-717485DF2D6B}" srcOrd="0" destOrd="0" presId="urn:microsoft.com/office/officeart/2016/7/layout/RepeatingBendingProcessNew"/>
    <dgm:cxn modelId="{7DC07179-3928-4CE0-8970-A9E796F4EDC3}" srcId="{9BEAD773-95D5-4A58-80FF-CB116C1A8536}" destId="{4EAFC4CD-C887-41B4-B333-65AB3227884F}" srcOrd="3" destOrd="0" parTransId="{47EA787A-1482-41A0-84FB-A21D575AA84C}" sibTransId="{8A7F2A06-E93A-4AE1-A93F-3F818D8C9352}"/>
    <dgm:cxn modelId="{D72BB359-4E14-4210-8107-092976870520}" type="presOf" srcId="{38424A52-1ADD-45A9-BB4E-F746D345EC59}" destId="{5FEE069C-FAB4-4393-BDAE-F16DC09400CA}" srcOrd="0" destOrd="0" presId="urn:microsoft.com/office/officeart/2016/7/layout/RepeatingBendingProcessNew"/>
    <dgm:cxn modelId="{243AB593-36B7-4BA2-972D-2C6540E146DA}" type="presOf" srcId="{8A7F2A06-E93A-4AE1-A93F-3F818D8C9352}" destId="{EC78B739-599C-4C52-A560-26E6B4D71F08}" srcOrd="0" destOrd="0" presId="urn:microsoft.com/office/officeart/2016/7/layout/RepeatingBendingProcessNew"/>
    <dgm:cxn modelId="{EF99769A-15A0-4812-817E-529C88CAD453}" type="presOf" srcId="{38424A52-1ADD-45A9-BB4E-F746D345EC59}" destId="{7B10C2C0-F981-41F8-B33D-AB48DB504FC3}" srcOrd="1" destOrd="0" presId="urn:microsoft.com/office/officeart/2016/7/layout/RepeatingBendingProcessNew"/>
    <dgm:cxn modelId="{D38AD8CD-D92E-4E74-B94E-7CAF20F8FE20}" type="presOf" srcId="{4D83E0C3-3704-4893-B55C-0014D335C6C0}" destId="{440D58D9-2C95-46E1-BB25-B1845CABD8D6}" srcOrd="0" destOrd="0" presId="urn:microsoft.com/office/officeart/2016/7/layout/RepeatingBendingProcessNew"/>
    <dgm:cxn modelId="{BE79E5CD-0D2A-4734-A656-FE878E718DF7}" srcId="{9BEAD773-95D5-4A58-80FF-CB116C1A8536}" destId="{4E4ED6D0-58CA-4FF8-984F-CD7D65BC2338}" srcOrd="4" destOrd="0" parTransId="{15721325-9697-4814-A7BC-AB8294B1724F}" sibTransId="{2A23F661-24F4-4799-8ED6-494FA8EC2884}"/>
    <dgm:cxn modelId="{19251ACE-1446-4DFA-983D-CAF56BB8385E}" type="presOf" srcId="{2A23F661-24F4-4799-8ED6-494FA8EC2884}" destId="{41280EEB-3B58-42F7-886A-F47387DCC7E9}" srcOrd="0" destOrd="0" presId="urn:microsoft.com/office/officeart/2016/7/layout/RepeatingBendingProcessNew"/>
    <dgm:cxn modelId="{A5F9CCDD-EA5F-49EF-84C3-471F2C254A01}" type="presOf" srcId="{4E4ED6D0-58CA-4FF8-984F-CD7D65BC2338}" destId="{CE72A6AA-5E99-4340-8830-2FCD4DEF0F9C}" srcOrd="0" destOrd="0" presId="urn:microsoft.com/office/officeart/2016/7/layout/RepeatingBendingProcessNew"/>
    <dgm:cxn modelId="{A46857E3-4AFD-413C-9600-9F8C03584CA8}" type="presOf" srcId="{6591E8B3-3936-43C5-BCAC-B6D555E250D6}" destId="{B2E7BD36-B567-4E0E-99BB-37CC10C74D86}" srcOrd="1" destOrd="0" presId="urn:microsoft.com/office/officeart/2016/7/layout/RepeatingBendingProcessNew"/>
    <dgm:cxn modelId="{6BF089E5-90A4-4426-BA91-BCF9E30ACA83}" type="presOf" srcId="{9BEAD773-95D5-4A58-80FF-CB116C1A8536}" destId="{013F4BC0-37CD-472E-A1AF-864FDC4348CF}" srcOrd="0" destOrd="0" presId="urn:microsoft.com/office/officeart/2016/7/layout/RepeatingBendingProcessNew"/>
    <dgm:cxn modelId="{F3084DE8-F937-4248-B45B-C015D10172AF}" type="presOf" srcId="{8A7F2A06-E93A-4AE1-A93F-3F818D8C9352}" destId="{450D3465-1606-4627-B2FB-F3A33AEE07AA}" srcOrd="1" destOrd="0" presId="urn:microsoft.com/office/officeart/2016/7/layout/RepeatingBendingProcessNew"/>
    <dgm:cxn modelId="{F8F0BDE8-E250-468E-888A-B85004F72EF7}" srcId="{9BEAD773-95D5-4A58-80FF-CB116C1A8536}" destId="{15684A39-4474-4982-8B39-965980E48D78}" srcOrd="1" destOrd="0" parTransId="{57A60FA9-3B07-4355-A918-AA02992ECC9D}" sibTransId="{6591E8B3-3936-43C5-BCAC-B6D555E250D6}"/>
    <dgm:cxn modelId="{82FCB2EF-2FDA-4387-9313-5290D5A966FA}" type="presOf" srcId="{9469DD6C-E198-490B-A44E-2CC6A8BCEDE1}" destId="{6E2294EA-8ACF-4721-91DD-95039A539895}" srcOrd="0" destOrd="0" presId="urn:microsoft.com/office/officeart/2016/7/layout/RepeatingBendingProcessNew"/>
    <dgm:cxn modelId="{085BA7FF-45A7-4C1A-ACDC-44EFEA76700F}" type="presOf" srcId="{15684A39-4474-4982-8B39-965980E48D78}" destId="{70EEA46D-B300-4C22-9566-537ED0C59B9A}" srcOrd="0" destOrd="0" presId="urn:microsoft.com/office/officeart/2016/7/layout/RepeatingBendingProcessNew"/>
    <dgm:cxn modelId="{58F3D330-7423-4850-A8FA-A68978766357}" type="presParOf" srcId="{013F4BC0-37CD-472E-A1AF-864FDC4348CF}" destId="{BC8C5EED-7161-4951-9E4B-7D0084B13BD2}" srcOrd="0" destOrd="0" presId="urn:microsoft.com/office/officeart/2016/7/layout/RepeatingBendingProcessNew"/>
    <dgm:cxn modelId="{D672FEF4-4DE7-4859-B38E-43E5B88C78D1}" type="presParOf" srcId="{013F4BC0-37CD-472E-A1AF-864FDC4348CF}" destId="{440D58D9-2C95-46E1-BB25-B1845CABD8D6}" srcOrd="1" destOrd="0" presId="urn:microsoft.com/office/officeart/2016/7/layout/RepeatingBendingProcessNew"/>
    <dgm:cxn modelId="{9826EB54-E2CB-442D-BBB7-346905EF55E8}" type="presParOf" srcId="{440D58D9-2C95-46E1-BB25-B1845CABD8D6}" destId="{EE0F7DD6-9D0B-4B4D-AC00-6123BC5DBD5F}" srcOrd="0" destOrd="0" presId="urn:microsoft.com/office/officeart/2016/7/layout/RepeatingBendingProcessNew"/>
    <dgm:cxn modelId="{C253A01D-0AAB-4089-8048-826AC93D0002}" type="presParOf" srcId="{013F4BC0-37CD-472E-A1AF-864FDC4348CF}" destId="{70EEA46D-B300-4C22-9566-537ED0C59B9A}" srcOrd="2" destOrd="0" presId="urn:microsoft.com/office/officeart/2016/7/layout/RepeatingBendingProcessNew"/>
    <dgm:cxn modelId="{833371FD-4B8F-4186-AA93-67EF8502541E}" type="presParOf" srcId="{013F4BC0-37CD-472E-A1AF-864FDC4348CF}" destId="{13DB9452-FC62-4AED-8297-717485DF2D6B}" srcOrd="3" destOrd="0" presId="urn:microsoft.com/office/officeart/2016/7/layout/RepeatingBendingProcessNew"/>
    <dgm:cxn modelId="{A4FA8F4C-40FC-4D22-8735-5A95BDE9F765}" type="presParOf" srcId="{13DB9452-FC62-4AED-8297-717485DF2D6B}" destId="{B2E7BD36-B567-4E0E-99BB-37CC10C74D86}" srcOrd="0" destOrd="0" presId="urn:microsoft.com/office/officeart/2016/7/layout/RepeatingBendingProcessNew"/>
    <dgm:cxn modelId="{126A8A9A-224F-47C2-A171-8EC3CA67EA5B}" type="presParOf" srcId="{013F4BC0-37CD-472E-A1AF-864FDC4348CF}" destId="{6E2294EA-8ACF-4721-91DD-95039A539895}" srcOrd="4" destOrd="0" presId="urn:microsoft.com/office/officeart/2016/7/layout/RepeatingBendingProcessNew"/>
    <dgm:cxn modelId="{E6A9B276-2F9C-49AA-BCC5-6803CA0C1032}" type="presParOf" srcId="{013F4BC0-37CD-472E-A1AF-864FDC4348CF}" destId="{5FEE069C-FAB4-4393-BDAE-F16DC09400CA}" srcOrd="5" destOrd="0" presId="urn:microsoft.com/office/officeart/2016/7/layout/RepeatingBendingProcessNew"/>
    <dgm:cxn modelId="{41066225-ECAD-4A04-A15C-344AF5178834}" type="presParOf" srcId="{5FEE069C-FAB4-4393-BDAE-F16DC09400CA}" destId="{7B10C2C0-F981-41F8-B33D-AB48DB504FC3}" srcOrd="0" destOrd="0" presId="urn:microsoft.com/office/officeart/2016/7/layout/RepeatingBendingProcessNew"/>
    <dgm:cxn modelId="{348EFDF7-DBF2-4FEC-9E5D-30CA40F8E54C}" type="presParOf" srcId="{013F4BC0-37CD-472E-A1AF-864FDC4348CF}" destId="{FBFC4A6D-5AA4-46AF-B353-DA021A1285E1}" srcOrd="6" destOrd="0" presId="urn:microsoft.com/office/officeart/2016/7/layout/RepeatingBendingProcessNew"/>
    <dgm:cxn modelId="{6A50F291-4C2B-4C66-8FCE-4FC5D50250B5}" type="presParOf" srcId="{013F4BC0-37CD-472E-A1AF-864FDC4348CF}" destId="{EC78B739-599C-4C52-A560-26E6B4D71F08}" srcOrd="7" destOrd="0" presId="urn:microsoft.com/office/officeart/2016/7/layout/RepeatingBendingProcessNew"/>
    <dgm:cxn modelId="{FD0DE7BC-651A-4C56-9BC5-0640E430F6FC}" type="presParOf" srcId="{EC78B739-599C-4C52-A560-26E6B4D71F08}" destId="{450D3465-1606-4627-B2FB-F3A33AEE07AA}" srcOrd="0" destOrd="0" presId="urn:microsoft.com/office/officeart/2016/7/layout/RepeatingBendingProcessNew"/>
    <dgm:cxn modelId="{54E102E6-E284-4480-A9BC-4941FD85A738}" type="presParOf" srcId="{013F4BC0-37CD-472E-A1AF-864FDC4348CF}" destId="{CE72A6AA-5E99-4340-8830-2FCD4DEF0F9C}" srcOrd="8" destOrd="0" presId="urn:microsoft.com/office/officeart/2016/7/layout/RepeatingBendingProcessNew"/>
    <dgm:cxn modelId="{1B924CDB-331B-443B-8D5A-97A18A0FEDB6}" type="presParOf" srcId="{013F4BC0-37CD-472E-A1AF-864FDC4348CF}" destId="{41280EEB-3B58-42F7-886A-F47387DCC7E9}" srcOrd="9" destOrd="0" presId="urn:microsoft.com/office/officeart/2016/7/layout/RepeatingBendingProcessNew"/>
    <dgm:cxn modelId="{6DB6561F-F718-4FCE-997D-489C8FF4C148}" type="presParOf" srcId="{41280EEB-3B58-42F7-886A-F47387DCC7E9}" destId="{57F57BC5-61C7-4C2D-A932-4125C796DC65}" srcOrd="0" destOrd="0" presId="urn:microsoft.com/office/officeart/2016/7/layout/RepeatingBendingProcessNew"/>
    <dgm:cxn modelId="{0C318C16-59D3-417C-8FC1-B992F4E6A933}" type="presParOf" srcId="{013F4BC0-37CD-472E-A1AF-864FDC4348CF}" destId="{FE9AE01E-5F26-4BE5-B717-5AC264FB35DF}"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200E4A0-B561-4BD4-84D1-21935EF830E2}"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FEE4F246-A38E-4567-9229-DFFE1229855C}">
      <dgm:prSet/>
      <dgm:spPr/>
      <dgm:t>
        <a:bodyPr/>
        <a:lstStyle/>
        <a:p>
          <a:r>
            <a:rPr lang="el-GR"/>
            <a:t>Τα ναρκωτικά που κατευνάζουν είναι: το αλκοόλ, τα οπιούχα , τα ηρεμιστικά, η μορφίνη , η ηρωίνη, το χασίσι </a:t>
          </a:r>
          <a:endParaRPr lang="en-US"/>
        </a:p>
      </dgm:t>
    </dgm:pt>
    <dgm:pt modelId="{73366B6C-0FEF-409A-9BD9-253A3C605D45}" type="parTrans" cxnId="{D5BC9490-1A70-4BD6-A89B-F96C3264AF09}">
      <dgm:prSet/>
      <dgm:spPr/>
      <dgm:t>
        <a:bodyPr/>
        <a:lstStyle/>
        <a:p>
          <a:endParaRPr lang="en-US"/>
        </a:p>
      </dgm:t>
    </dgm:pt>
    <dgm:pt modelId="{82DB560B-04BD-4466-BA4E-ADA07C0D7DEE}" type="sibTrans" cxnId="{D5BC9490-1A70-4BD6-A89B-F96C3264AF09}">
      <dgm:prSet/>
      <dgm:spPr/>
      <dgm:t>
        <a:bodyPr/>
        <a:lstStyle/>
        <a:p>
          <a:endParaRPr lang="en-US"/>
        </a:p>
      </dgm:t>
    </dgm:pt>
    <dgm:pt modelId="{03712029-113E-48C5-B854-3E4753F804C8}">
      <dgm:prSet/>
      <dgm:spPr/>
      <dgm:t>
        <a:bodyPr/>
        <a:lstStyle/>
        <a:p>
          <a:r>
            <a:rPr lang="el-GR"/>
            <a:t>Τα ναρκωτικά που δίνουν ενέργεια: κυρίως  καφεΐνη, νικοτίνη, κοκαΐνη</a:t>
          </a:r>
          <a:endParaRPr lang="en-US"/>
        </a:p>
      </dgm:t>
    </dgm:pt>
    <dgm:pt modelId="{C7DCBF52-222E-4155-9B5F-259A66147DC2}" type="parTrans" cxnId="{A0CAB7B9-016A-471B-AFF6-E5C89E8BF0A9}">
      <dgm:prSet/>
      <dgm:spPr/>
      <dgm:t>
        <a:bodyPr/>
        <a:lstStyle/>
        <a:p>
          <a:endParaRPr lang="en-US"/>
        </a:p>
      </dgm:t>
    </dgm:pt>
    <dgm:pt modelId="{1B46F82F-1C95-436B-8266-C7BCF3542819}" type="sibTrans" cxnId="{A0CAB7B9-016A-471B-AFF6-E5C89E8BF0A9}">
      <dgm:prSet/>
      <dgm:spPr/>
      <dgm:t>
        <a:bodyPr/>
        <a:lstStyle/>
        <a:p>
          <a:endParaRPr lang="en-US"/>
        </a:p>
      </dgm:t>
    </dgm:pt>
    <dgm:pt modelId="{E72435D7-5A5D-470C-B218-111FCBD18FDF}">
      <dgm:prSet/>
      <dgm:spPr/>
      <dgm:t>
        <a:bodyPr/>
        <a:lstStyle/>
        <a:p>
          <a:r>
            <a:rPr lang="el-GR"/>
            <a:t>Τα ναρκωτικά που τροποποιούν την αντίληψη είναι : </a:t>
          </a:r>
          <a:r>
            <a:rPr lang="en-US"/>
            <a:t>LSD</a:t>
          </a:r>
          <a:r>
            <a:rPr lang="el-GR"/>
            <a:t> και σε ισχυρές και σε μεγάλες ποσότητες το χασίσι </a:t>
          </a:r>
          <a:endParaRPr lang="en-US"/>
        </a:p>
      </dgm:t>
    </dgm:pt>
    <dgm:pt modelId="{E45F722E-8971-4A0D-A2E0-1F06AA8334CE}" type="parTrans" cxnId="{F0DCDFB5-C342-423D-9D03-03CE2D1487BC}">
      <dgm:prSet/>
      <dgm:spPr/>
      <dgm:t>
        <a:bodyPr/>
        <a:lstStyle/>
        <a:p>
          <a:endParaRPr lang="en-US"/>
        </a:p>
      </dgm:t>
    </dgm:pt>
    <dgm:pt modelId="{D220E9EF-038C-4BEA-91CA-079F2CD21EE6}" type="sibTrans" cxnId="{F0DCDFB5-C342-423D-9D03-03CE2D1487BC}">
      <dgm:prSet/>
      <dgm:spPr/>
      <dgm:t>
        <a:bodyPr/>
        <a:lstStyle/>
        <a:p>
          <a:endParaRPr lang="en-US"/>
        </a:p>
      </dgm:t>
    </dgm:pt>
    <dgm:pt modelId="{0A1DD025-B737-43A5-8519-40CC5BC1A1BA}">
      <dgm:prSet/>
      <dgm:spPr/>
      <dgm:t>
        <a:bodyPr/>
        <a:lstStyle/>
        <a:p>
          <a:r>
            <a:rPr lang="el-GR"/>
            <a:t>Τα μόνα νόμιμα ναρκωτικά είναι : καφεΐνη, η νικοτίνη και το αλκοόλ      </a:t>
          </a:r>
          <a:endParaRPr lang="en-US"/>
        </a:p>
      </dgm:t>
    </dgm:pt>
    <dgm:pt modelId="{6163901B-0901-4896-92ED-DD5DC5ABB26B}" type="parTrans" cxnId="{688ABF7F-DC6D-4E0F-9B90-353F2133C605}">
      <dgm:prSet/>
      <dgm:spPr/>
      <dgm:t>
        <a:bodyPr/>
        <a:lstStyle/>
        <a:p>
          <a:endParaRPr lang="en-US"/>
        </a:p>
      </dgm:t>
    </dgm:pt>
    <dgm:pt modelId="{7F654E46-F141-43CA-A976-6B71498D3934}" type="sibTrans" cxnId="{688ABF7F-DC6D-4E0F-9B90-353F2133C605}">
      <dgm:prSet/>
      <dgm:spPr/>
      <dgm:t>
        <a:bodyPr/>
        <a:lstStyle/>
        <a:p>
          <a:endParaRPr lang="en-US"/>
        </a:p>
      </dgm:t>
    </dgm:pt>
    <dgm:pt modelId="{11392F12-4E0D-46E3-A136-4B10DFCC9F6C}" type="pres">
      <dgm:prSet presAssocID="{6200E4A0-B561-4BD4-84D1-21935EF830E2}" presName="matrix" presStyleCnt="0">
        <dgm:presLayoutVars>
          <dgm:chMax val="1"/>
          <dgm:dir/>
          <dgm:resizeHandles val="exact"/>
        </dgm:presLayoutVars>
      </dgm:prSet>
      <dgm:spPr/>
    </dgm:pt>
    <dgm:pt modelId="{9067B0FB-7938-4606-8FBF-5EEE8DF9FDBD}" type="pres">
      <dgm:prSet presAssocID="{6200E4A0-B561-4BD4-84D1-21935EF830E2}" presName="diamond" presStyleLbl="bgShp" presStyleIdx="0" presStyleCnt="1"/>
      <dgm:spPr/>
    </dgm:pt>
    <dgm:pt modelId="{6CAD908E-BEC5-411C-8FF3-BF47613FC65F}" type="pres">
      <dgm:prSet presAssocID="{6200E4A0-B561-4BD4-84D1-21935EF830E2}" presName="quad1" presStyleLbl="node1" presStyleIdx="0" presStyleCnt="4">
        <dgm:presLayoutVars>
          <dgm:chMax val="0"/>
          <dgm:chPref val="0"/>
          <dgm:bulletEnabled val="1"/>
        </dgm:presLayoutVars>
      </dgm:prSet>
      <dgm:spPr/>
    </dgm:pt>
    <dgm:pt modelId="{19351110-01F6-44B0-9AC9-F98057DAC370}" type="pres">
      <dgm:prSet presAssocID="{6200E4A0-B561-4BD4-84D1-21935EF830E2}" presName="quad2" presStyleLbl="node1" presStyleIdx="1" presStyleCnt="4">
        <dgm:presLayoutVars>
          <dgm:chMax val="0"/>
          <dgm:chPref val="0"/>
          <dgm:bulletEnabled val="1"/>
        </dgm:presLayoutVars>
      </dgm:prSet>
      <dgm:spPr/>
    </dgm:pt>
    <dgm:pt modelId="{7103BC06-7A2F-4B18-B0ED-7EE8DF7F8C76}" type="pres">
      <dgm:prSet presAssocID="{6200E4A0-B561-4BD4-84D1-21935EF830E2}" presName="quad3" presStyleLbl="node1" presStyleIdx="2" presStyleCnt="4">
        <dgm:presLayoutVars>
          <dgm:chMax val="0"/>
          <dgm:chPref val="0"/>
          <dgm:bulletEnabled val="1"/>
        </dgm:presLayoutVars>
      </dgm:prSet>
      <dgm:spPr/>
    </dgm:pt>
    <dgm:pt modelId="{BF16BF68-2DE6-48D4-AF3A-6D3C4F8E9582}" type="pres">
      <dgm:prSet presAssocID="{6200E4A0-B561-4BD4-84D1-21935EF830E2}" presName="quad4" presStyleLbl="node1" presStyleIdx="3" presStyleCnt="4">
        <dgm:presLayoutVars>
          <dgm:chMax val="0"/>
          <dgm:chPref val="0"/>
          <dgm:bulletEnabled val="1"/>
        </dgm:presLayoutVars>
      </dgm:prSet>
      <dgm:spPr/>
    </dgm:pt>
  </dgm:ptLst>
  <dgm:cxnLst>
    <dgm:cxn modelId="{C8B86339-A1D7-4DF3-8E32-89D437A70653}" type="presOf" srcId="{FEE4F246-A38E-4567-9229-DFFE1229855C}" destId="{6CAD908E-BEC5-411C-8FF3-BF47613FC65F}" srcOrd="0" destOrd="0" presId="urn:microsoft.com/office/officeart/2005/8/layout/matrix3"/>
    <dgm:cxn modelId="{BCBA5E6B-FA30-4CA8-9614-7737E19DE7B3}" type="presOf" srcId="{E72435D7-5A5D-470C-B218-111FCBD18FDF}" destId="{7103BC06-7A2F-4B18-B0ED-7EE8DF7F8C76}" srcOrd="0" destOrd="0" presId="urn:microsoft.com/office/officeart/2005/8/layout/matrix3"/>
    <dgm:cxn modelId="{688ABF7F-DC6D-4E0F-9B90-353F2133C605}" srcId="{6200E4A0-B561-4BD4-84D1-21935EF830E2}" destId="{0A1DD025-B737-43A5-8519-40CC5BC1A1BA}" srcOrd="3" destOrd="0" parTransId="{6163901B-0901-4896-92ED-DD5DC5ABB26B}" sibTransId="{7F654E46-F141-43CA-A976-6B71498D3934}"/>
    <dgm:cxn modelId="{D5BC9490-1A70-4BD6-A89B-F96C3264AF09}" srcId="{6200E4A0-B561-4BD4-84D1-21935EF830E2}" destId="{FEE4F246-A38E-4567-9229-DFFE1229855C}" srcOrd="0" destOrd="0" parTransId="{73366B6C-0FEF-409A-9BD9-253A3C605D45}" sibTransId="{82DB560B-04BD-4466-BA4E-ADA07C0D7DEE}"/>
    <dgm:cxn modelId="{DB7BAF91-B09E-4C33-8373-433827A4CA76}" type="presOf" srcId="{03712029-113E-48C5-B854-3E4753F804C8}" destId="{19351110-01F6-44B0-9AC9-F98057DAC370}" srcOrd="0" destOrd="0" presId="urn:microsoft.com/office/officeart/2005/8/layout/matrix3"/>
    <dgm:cxn modelId="{81E9029D-F6E5-4F16-91A5-2A6E10EC7C84}" type="presOf" srcId="{6200E4A0-B561-4BD4-84D1-21935EF830E2}" destId="{11392F12-4E0D-46E3-A136-4B10DFCC9F6C}" srcOrd="0" destOrd="0" presId="urn:microsoft.com/office/officeart/2005/8/layout/matrix3"/>
    <dgm:cxn modelId="{F0DCDFB5-C342-423D-9D03-03CE2D1487BC}" srcId="{6200E4A0-B561-4BD4-84D1-21935EF830E2}" destId="{E72435D7-5A5D-470C-B218-111FCBD18FDF}" srcOrd="2" destOrd="0" parTransId="{E45F722E-8971-4A0D-A2E0-1F06AA8334CE}" sibTransId="{D220E9EF-038C-4BEA-91CA-079F2CD21EE6}"/>
    <dgm:cxn modelId="{A0CAB7B9-016A-471B-AFF6-E5C89E8BF0A9}" srcId="{6200E4A0-B561-4BD4-84D1-21935EF830E2}" destId="{03712029-113E-48C5-B854-3E4753F804C8}" srcOrd="1" destOrd="0" parTransId="{C7DCBF52-222E-4155-9B5F-259A66147DC2}" sibTransId="{1B46F82F-1C95-436B-8266-C7BCF3542819}"/>
    <dgm:cxn modelId="{6FC066BF-0EB4-4B0D-AE81-D72783C50C6E}" type="presOf" srcId="{0A1DD025-B737-43A5-8519-40CC5BC1A1BA}" destId="{BF16BF68-2DE6-48D4-AF3A-6D3C4F8E9582}" srcOrd="0" destOrd="0" presId="urn:microsoft.com/office/officeart/2005/8/layout/matrix3"/>
    <dgm:cxn modelId="{BAA1E248-9A86-490B-8590-53117973AE62}" type="presParOf" srcId="{11392F12-4E0D-46E3-A136-4B10DFCC9F6C}" destId="{9067B0FB-7938-4606-8FBF-5EEE8DF9FDBD}" srcOrd="0" destOrd="0" presId="urn:microsoft.com/office/officeart/2005/8/layout/matrix3"/>
    <dgm:cxn modelId="{BD834791-E34C-434B-9798-0137929AF44C}" type="presParOf" srcId="{11392F12-4E0D-46E3-A136-4B10DFCC9F6C}" destId="{6CAD908E-BEC5-411C-8FF3-BF47613FC65F}" srcOrd="1" destOrd="0" presId="urn:microsoft.com/office/officeart/2005/8/layout/matrix3"/>
    <dgm:cxn modelId="{8A2BE241-2250-4E7A-9142-D8FB8DFB1FE5}" type="presParOf" srcId="{11392F12-4E0D-46E3-A136-4B10DFCC9F6C}" destId="{19351110-01F6-44B0-9AC9-F98057DAC370}" srcOrd="2" destOrd="0" presId="urn:microsoft.com/office/officeart/2005/8/layout/matrix3"/>
    <dgm:cxn modelId="{0A73A0A2-8E11-4707-B5D6-317300B567C1}" type="presParOf" srcId="{11392F12-4E0D-46E3-A136-4B10DFCC9F6C}" destId="{7103BC06-7A2F-4B18-B0ED-7EE8DF7F8C76}" srcOrd="3" destOrd="0" presId="urn:microsoft.com/office/officeart/2005/8/layout/matrix3"/>
    <dgm:cxn modelId="{595ECC4E-7BC0-46F3-BB18-04FB3506F429}" type="presParOf" srcId="{11392F12-4E0D-46E3-A136-4B10DFCC9F6C}" destId="{BF16BF68-2DE6-48D4-AF3A-6D3C4F8E958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0C6EEAB-8A32-416D-82A8-64E40BE31D1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45BE52A-F07F-42E5-9F6B-F3C346DAB923}">
      <dgm:prSet/>
      <dgm:spPr/>
      <dgm:t>
        <a:bodyPr/>
        <a:lstStyle/>
        <a:p>
          <a:pPr algn="ctr"/>
          <a:r>
            <a:rPr lang="el-GR"/>
            <a:t>Αξία δηλητηρίαση από τις πιο συνηθισμένες αιτίες θανάτου των τοξικομανών </a:t>
          </a:r>
          <a:endParaRPr lang="en-US"/>
        </a:p>
      </dgm:t>
    </dgm:pt>
    <dgm:pt modelId="{88D8D2F9-1DE2-4CFB-BDE6-9F198E698117}" type="parTrans" cxnId="{AAE30B4D-4004-4F1E-94EE-C5FEEEC495D6}">
      <dgm:prSet/>
      <dgm:spPr/>
      <dgm:t>
        <a:bodyPr/>
        <a:lstStyle/>
        <a:p>
          <a:endParaRPr lang="en-US"/>
        </a:p>
      </dgm:t>
    </dgm:pt>
    <dgm:pt modelId="{21489BF8-49FC-4360-B499-42E21D88618B}" type="sibTrans" cxnId="{AAE30B4D-4004-4F1E-94EE-C5FEEEC495D6}">
      <dgm:prSet/>
      <dgm:spPr/>
      <dgm:t>
        <a:bodyPr/>
        <a:lstStyle/>
        <a:p>
          <a:endParaRPr lang="en-US"/>
        </a:p>
      </dgm:t>
    </dgm:pt>
    <dgm:pt modelId="{B9AC1D1A-DE94-4AAF-BE89-02D921C7BFEC}">
      <dgm:prSet/>
      <dgm:spPr/>
      <dgm:t>
        <a:bodyPr/>
        <a:lstStyle/>
        <a:p>
          <a:r>
            <a:rPr lang="el-GR"/>
            <a:t>Γενικές λοιμώξεις ( προκαλούνται συνήθως όταν γίνεται χρήση με ένεση)</a:t>
          </a:r>
          <a:endParaRPr lang="en-US"/>
        </a:p>
      </dgm:t>
    </dgm:pt>
    <dgm:pt modelId="{38B130D1-196B-4E23-B092-0D91DE6D67A3}" type="parTrans" cxnId="{49A08852-F87E-4D4C-8D1F-67E82A8D292C}">
      <dgm:prSet/>
      <dgm:spPr/>
      <dgm:t>
        <a:bodyPr/>
        <a:lstStyle/>
        <a:p>
          <a:endParaRPr lang="en-US"/>
        </a:p>
      </dgm:t>
    </dgm:pt>
    <dgm:pt modelId="{52188E4B-26F1-4D89-BE85-A342FD1FAE0F}" type="sibTrans" cxnId="{49A08852-F87E-4D4C-8D1F-67E82A8D292C}">
      <dgm:prSet/>
      <dgm:spPr/>
      <dgm:t>
        <a:bodyPr/>
        <a:lstStyle/>
        <a:p>
          <a:endParaRPr lang="en-US"/>
        </a:p>
      </dgm:t>
    </dgm:pt>
    <dgm:pt modelId="{71ABB141-BF6E-4F9E-A423-C8CCCF397CD6}">
      <dgm:prSet/>
      <dgm:spPr/>
      <dgm:t>
        <a:bodyPr/>
        <a:lstStyle/>
        <a:p>
          <a:r>
            <a:rPr lang="el-GR"/>
            <a:t>Διαταράζουν την πρόσφατη μνήμη , την πνευματική δραστηριότητα , την κρίση , την αντίληψη του χρόνου </a:t>
          </a:r>
          <a:endParaRPr lang="en-US"/>
        </a:p>
      </dgm:t>
    </dgm:pt>
    <dgm:pt modelId="{B7558A8B-453D-48ED-BF08-11C30DDA23AF}" type="parTrans" cxnId="{84F28359-F142-4FE0-ACA0-D0EE504C2FA5}">
      <dgm:prSet/>
      <dgm:spPr/>
      <dgm:t>
        <a:bodyPr/>
        <a:lstStyle/>
        <a:p>
          <a:endParaRPr lang="en-US"/>
        </a:p>
      </dgm:t>
    </dgm:pt>
    <dgm:pt modelId="{E8CB15F2-5CBF-4CBF-B728-C9DF09DE74F0}" type="sibTrans" cxnId="{84F28359-F142-4FE0-ACA0-D0EE504C2FA5}">
      <dgm:prSet/>
      <dgm:spPr/>
      <dgm:t>
        <a:bodyPr/>
        <a:lstStyle/>
        <a:p>
          <a:endParaRPr lang="en-US"/>
        </a:p>
      </dgm:t>
    </dgm:pt>
    <dgm:pt modelId="{F73C98BF-7D8B-40E8-AE2B-7B0ABB94BCC9}">
      <dgm:prSet/>
      <dgm:spPr/>
      <dgm:t>
        <a:bodyPr/>
        <a:lstStyle/>
        <a:p>
          <a:r>
            <a:rPr lang="el-GR"/>
            <a:t>Μειώνουν την μυϊκή δύναμη και επηρεάζουν τις λειτουργίες και τις δεξιότητες </a:t>
          </a:r>
          <a:endParaRPr lang="en-US"/>
        </a:p>
      </dgm:t>
    </dgm:pt>
    <dgm:pt modelId="{052AAF72-FF3E-4191-8EB5-04A31B2BE0E6}" type="parTrans" cxnId="{2EA5E69E-6A50-4BFF-9EEB-00339FCEBF0F}">
      <dgm:prSet/>
      <dgm:spPr/>
      <dgm:t>
        <a:bodyPr/>
        <a:lstStyle/>
        <a:p>
          <a:endParaRPr lang="en-US"/>
        </a:p>
      </dgm:t>
    </dgm:pt>
    <dgm:pt modelId="{BAE321CC-C26B-43D5-BE96-D45A205E89D9}" type="sibTrans" cxnId="{2EA5E69E-6A50-4BFF-9EEB-00339FCEBF0F}">
      <dgm:prSet/>
      <dgm:spPr/>
      <dgm:t>
        <a:bodyPr/>
        <a:lstStyle/>
        <a:p>
          <a:endParaRPr lang="en-US"/>
        </a:p>
      </dgm:t>
    </dgm:pt>
    <dgm:pt modelId="{BABDF658-8884-49C7-BD7C-CE392E1E5DC8}">
      <dgm:prSet/>
      <dgm:spPr/>
      <dgm:t>
        <a:bodyPr/>
        <a:lstStyle/>
        <a:p>
          <a:r>
            <a:rPr lang="el-GR"/>
            <a:t>Προκαλούν σύγχυση, άγχος , φόβους , κατάθλιψη    </a:t>
          </a:r>
          <a:endParaRPr lang="en-US"/>
        </a:p>
      </dgm:t>
    </dgm:pt>
    <dgm:pt modelId="{BA5207EA-9988-4691-92E3-2C29F954BDBF}" type="parTrans" cxnId="{A74F8FAF-8A20-49DB-AEA7-428D9EDF097A}">
      <dgm:prSet/>
      <dgm:spPr/>
      <dgm:t>
        <a:bodyPr/>
        <a:lstStyle/>
        <a:p>
          <a:endParaRPr lang="en-US"/>
        </a:p>
      </dgm:t>
    </dgm:pt>
    <dgm:pt modelId="{32A65120-690D-4E4F-A31B-2AD5696E7E1C}" type="sibTrans" cxnId="{A74F8FAF-8A20-49DB-AEA7-428D9EDF097A}">
      <dgm:prSet/>
      <dgm:spPr/>
      <dgm:t>
        <a:bodyPr/>
        <a:lstStyle/>
        <a:p>
          <a:endParaRPr lang="en-US"/>
        </a:p>
      </dgm:t>
    </dgm:pt>
    <dgm:pt modelId="{08E221F4-719A-4EB4-89BB-CDD4FD7242C3}" type="pres">
      <dgm:prSet presAssocID="{C0C6EEAB-8A32-416D-82A8-64E40BE31D13}" presName="linear" presStyleCnt="0">
        <dgm:presLayoutVars>
          <dgm:animLvl val="lvl"/>
          <dgm:resizeHandles val="exact"/>
        </dgm:presLayoutVars>
      </dgm:prSet>
      <dgm:spPr/>
    </dgm:pt>
    <dgm:pt modelId="{63AC87B8-0780-4826-AAF2-F7DE71713EA5}" type="pres">
      <dgm:prSet presAssocID="{445BE52A-F07F-42E5-9F6B-F3C346DAB923}" presName="parentText" presStyleLbl="node1" presStyleIdx="0" presStyleCnt="5">
        <dgm:presLayoutVars>
          <dgm:chMax val="0"/>
          <dgm:bulletEnabled val="1"/>
        </dgm:presLayoutVars>
      </dgm:prSet>
      <dgm:spPr/>
    </dgm:pt>
    <dgm:pt modelId="{70334287-29E6-4F24-8033-BDC96F0CE65F}" type="pres">
      <dgm:prSet presAssocID="{21489BF8-49FC-4360-B499-42E21D88618B}" presName="spacer" presStyleCnt="0"/>
      <dgm:spPr/>
    </dgm:pt>
    <dgm:pt modelId="{E84F1BD5-5382-4BA9-B85D-5106D6206A2B}" type="pres">
      <dgm:prSet presAssocID="{B9AC1D1A-DE94-4AAF-BE89-02D921C7BFEC}" presName="parentText" presStyleLbl="node1" presStyleIdx="1" presStyleCnt="5">
        <dgm:presLayoutVars>
          <dgm:chMax val="0"/>
          <dgm:bulletEnabled val="1"/>
        </dgm:presLayoutVars>
      </dgm:prSet>
      <dgm:spPr/>
    </dgm:pt>
    <dgm:pt modelId="{0B394F07-CA6E-4590-9EB7-4AA5C9B99D24}" type="pres">
      <dgm:prSet presAssocID="{52188E4B-26F1-4D89-BE85-A342FD1FAE0F}" presName="spacer" presStyleCnt="0"/>
      <dgm:spPr/>
    </dgm:pt>
    <dgm:pt modelId="{FB1446DA-5EA1-40E6-A9C3-1D3E794C3A5A}" type="pres">
      <dgm:prSet presAssocID="{71ABB141-BF6E-4F9E-A423-C8CCCF397CD6}" presName="parentText" presStyleLbl="node1" presStyleIdx="2" presStyleCnt="5">
        <dgm:presLayoutVars>
          <dgm:chMax val="0"/>
          <dgm:bulletEnabled val="1"/>
        </dgm:presLayoutVars>
      </dgm:prSet>
      <dgm:spPr/>
    </dgm:pt>
    <dgm:pt modelId="{ECC5509F-3EF3-42E0-9E85-5A490587CBC5}" type="pres">
      <dgm:prSet presAssocID="{E8CB15F2-5CBF-4CBF-B728-C9DF09DE74F0}" presName="spacer" presStyleCnt="0"/>
      <dgm:spPr/>
    </dgm:pt>
    <dgm:pt modelId="{71F78A87-A777-4231-B5C2-CC60B86B2516}" type="pres">
      <dgm:prSet presAssocID="{F73C98BF-7D8B-40E8-AE2B-7B0ABB94BCC9}" presName="parentText" presStyleLbl="node1" presStyleIdx="3" presStyleCnt="5">
        <dgm:presLayoutVars>
          <dgm:chMax val="0"/>
          <dgm:bulletEnabled val="1"/>
        </dgm:presLayoutVars>
      </dgm:prSet>
      <dgm:spPr/>
    </dgm:pt>
    <dgm:pt modelId="{64F301B2-43F0-43BC-BEB6-A2050640DE74}" type="pres">
      <dgm:prSet presAssocID="{BAE321CC-C26B-43D5-BE96-D45A205E89D9}" presName="spacer" presStyleCnt="0"/>
      <dgm:spPr/>
    </dgm:pt>
    <dgm:pt modelId="{44B1670F-3C99-466C-A739-DDF5CBA53DA3}" type="pres">
      <dgm:prSet presAssocID="{BABDF658-8884-49C7-BD7C-CE392E1E5DC8}" presName="parentText" presStyleLbl="node1" presStyleIdx="4" presStyleCnt="5">
        <dgm:presLayoutVars>
          <dgm:chMax val="0"/>
          <dgm:bulletEnabled val="1"/>
        </dgm:presLayoutVars>
      </dgm:prSet>
      <dgm:spPr/>
    </dgm:pt>
  </dgm:ptLst>
  <dgm:cxnLst>
    <dgm:cxn modelId="{EA8C3115-2C24-4955-9195-BA0D976E14BF}" type="presOf" srcId="{BABDF658-8884-49C7-BD7C-CE392E1E5DC8}" destId="{44B1670F-3C99-466C-A739-DDF5CBA53DA3}" srcOrd="0" destOrd="0" presId="urn:microsoft.com/office/officeart/2005/8/layout/vList2"/>
    <dgm:cxn modelId="{6A66D626-A29D-45C4-BA20-CADA9AAC08C7}" type="presOf" srcId="{445BE52A-F07F-42E5-9F6B-F3C346DAB923}" destId="{63AC87B8-0780-4826-AAF2-F7DE71713EA5}" srcOrd="0" destOrd="0" presId="urn:microsoft.com/office/officeart/2005/8/layout/vList2"/>
    <dgm:cxn modelId="{8B6AEA61-37C0-4C49-860C-AC88A9A1484A}" type="presOf" srcId="{C0C6EEAB-8A32-416D-82A8-64E40BE31D13}" destId="{08E221F4-719A-4EB4-89BB-CDD4FD7242C3}" srcOrd="0" destOrd="0" presId="urn:microsoft.com/office/officeart/2005/8/layout/vList2"/>
    <dgm:cxn modelId="{AAE30B4D-4004-4F1E-94EE-C5FEEEC495D6}" srcId="{C0C6EEAB-8A32-416D-82A8-64E40BE31D13}" destId="{445BE52A-F07F-42E5-9F6B-F3C346DAB923}" srcOrd="0" destOrd="0" parTransId="{88D8D2F9-1DE2-4CFB-BDE6-9F198E698117}" sibTransId="{21489BF8-49FC-4360-B499-42E21D88618B}"/>
    <dgm:cxn modelId="{A236786D-708D-4E70-9393-30CBE2CB0823}" type="presOf" srcId="{71ABB141-BF6E-4F9E-A423-C8CCCF397CD6}" destId="{FB1446DA-5EA1-40E6-A9C3-1D3E794C3A5A}" srcOrd="0" destOrd="0" presId="urn:microsoft.com/office/officeart/2005/8/layout/vList2"/>
    <dgm:cxn modelId="{49A08852-F87E-4D4C-8D1F-67E82A8D292C}" srcId="{C0C6EEAB-8A32-416D-82A8-64E40BE31D13}" destId="{B9AC1D1A-DE94-4AAF-BE89-02D921C7BFEC}" srcOrd="1" destOrd="0" parTransId="{38B130D1-196B-4E23-B092-0D91DE6D67A3}" sibTransId="{52188E4B-26F1-4D89-BE85-A342FD1FAE0F}"/>
    <dgm:cxn modelId="{2F986D77-57DC-443C-8D73-6A8C7D8F9E05}" type="presOf" srcId="{F73C98BF-7D8B-40E8-AE2B-7B0ABB94BCC9}" destId="{71F78A87-A777-4231-B5C2-CC60B86B2516}" srcOrd="0" destOrd="0" presId="urn:microsoft.com/office/officeart/2005/8/layout/vList2"/>
    <dgm:cxn modelId="{84F28359-F142-4FE0-ACA0-D0EE504C2FA5}" srcId="{C0C6EEAB-8A32-416D-82A8-64E40BE31D13}" destId="{71ABB141-BF6E-4F9E-A423-C8CCCF397CD6}" srcOrd="2" destOrd="0" parTransId="{B7558A8B-453D-48ED-BF08-11C30DDA23AF}" sibTransId="{E8CB15F2-5CBF-4CBF-B728-C9DF09DE74F0}"/>
    <dgm:cxn modelId="{2EA5E69E-6A50-4BFF-9EEB-00339FCEBF0F}" srcId="{C0C6EEAB-8A32-416D-82A8-64E40BE31D13}" destId="{F73C98BF-7D8B-40E8-AE2B-7B0ABB94BCC9}" srcOrd="3" destOrd="0" parTransId="{052AAF72-FF3E-4191-8EB5-04A31B2BE0E6}" sibTransId="{BAE321CC-C26B-43D5-BE96-D45A205E89D9}"/>
    <dgm:cxn modelId="{A74F8FAF-8A20-49DB-AEA7-428D9EDF097A}" srcId="{C0C6EEAB-8A32-416D-82A8-64E40BE31D13}" destId="{BABDF658-8884-49C7-BD7C-CE392E1E5DC8}" srcOrd="4" destOrd="0" parTransId="{BA5207EA-9988-4691-92E3-2C29F954BDBF}" sibTransId="{32A65120-690D-4E4F-A31B-2AD5696E7E1C}"/>
    <dgm:cxn modelId="{4D91D9F9-E865-4BA7-9EBE-FF8C610C9F63}" type="presOf" srcId="{B9AC1D1A-DE94-4AAF-BE89-02D921C7BFEC}" destId="{E84F1BD5-5382-4BA9-B85D-5106D6206A2B}" srcOrd="0" destOrd="0" presId="urn:microsoft.com/office/officeart/2005/8/layout/vList2"/>
    <dgm:cxn modelId="{A1E0D4CF-8C9D-4AC0-8F7A-D8A09A45B945}" type="presParOf" srcId="{08E221F4-719A-4EB4-89BB-CDD4FD7242C3}" destId="{63AC87B8-0780-4826-AAF2-F7DE71713EA5}" srcOrd="0" destOrd="0" presId="urn:microsoft.com/office/officeart/2005/8/layout/vList2"/>
    <dgm:cxn modelId="{917BF46F-3C1D-4275-938D-B9A3A61E9818}" type="presParOf" srcId="{08E221F4-719A-4EB4-89BB-CDD4FD7242C3}" destId="{70334287-29E6-4F24-8033-BDC96F0CE65F}" srcOrd="1" destOrd="0" presId="urn:microsoft.com/office/officeart/2005/8/layout/vList2"/>
    <dgm:cxn modelId="{9AD0DD89-A9B9-4804-9AC6-202678F73D80}" type="presParOf" srcId="{08E221F4-719A-4EB4-89BB-CDD4FD7242C3}" destId="{E84F1BD5-5382-4BA9-B85D-5106D6206A2B}" srcOrd="2" destOrd="0" presId="urn:microsoft.com/office/officeart/2005/8/layout/vList2"/>
    <dgm:cxn modelId="{3F419943-D151-4159-8450-60E0E9C4CBC7}" type="presParOf" srcId="{08E221F4-719A-4EB4-89BB-CDD4FD7242C3}" destId="{0B394F07-CA6E-4590-9EB7-4AA5C9B99D24}" srcOrd="3" destOrd="0" presId="urn:microsoft.com/office/officeart/2005/8/layout/vList2"/>
    <dgm:cxn modelId="{F42CB3B3-12BA-4D47-AAA1-A3E71267FA55}" type="presParOf" srcId="{08E221F4-719A-4EB4-89BB-CDD4FD7242C3}" destId="{FB1446DA-5EA1-40E6-A9C3-1D3E794C3A5A}" srcOrd="4" destOrd="0" presId="urn:microsoft.com/office/officeart/2005/8/layout/vList2"/>
    <dgm:cxn modelId="{627CF5F6-D843-434E-9DC8-C3E4054A21E4}" type="presParOf" srcId="{08E221F4-719A-4EB4-89BB-CDD4FD7242C3}" destId="{ECC5509F-3EF3-42E0-9E85-5A490587CBC5}" srcOrd="5" destOrd="0" presId="urn:microsoft.com/office/officeart/2005/8/layout/vList2"/>
    <dgm:cxn modelId="{96010E47-AAC6-4E48-800A-6658659385BA}" type="presParOf" srcId="{08E221F4-719A-4EB4-89BB-CDD4FD7242C3}" destId="{71F78A87-A777-4231-B5C2-CC60B86B2516}" srcOrd="6" destOrd="0" presId="urn:microsoft.com/office/officeart/2005/8/layout/vList2"/>
    <dgm:cxn modelId="{17462B5A-6DEC-44A8-93D7-E24A4137812C}" type="presParOf" srcId="{08E221F4-719A-4EB4-89BB-CDD4FD7242C3}" destId="{64F301B2-43F0-43BC-BEB6-A2050640DE74}" srcOrd="7" destOrd="0" presId="urn:microsoft.com/office/officeart/2005/8/layout/vList2"/>
    <dgm:cxn modelId="{09CE1F82-95E6-4266-8496-E6F698762EBD}" type="presParOf" srcId="{08E221F4-719A-4EB4-89BB-CDD4FD7242C3}" destId="{44B1670F-3C99-466C-A739-DDF5CBA53DA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87F28C-ABE5-48B6-8ABD-2BCF08EA7B5F}">
      <dsp:nvSpPr>
        <dsp:cNvPr id="0" name=""/>
        <dsp:cNvSpPr/>
      </dsp:nvSpPr>
      <dsp:spPr>
        <a:xfrm>
          <a:off x="5219" y="0"/>
          <a:ext cx="5020435" cy="39032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ΠΕΡΙΣΤΑΣΙΑΚΟΙ ΚΑΠΝΙΣΤΕΣ</a:t>
          </a:r>
        </a:p>
      </dsp:txBody>
      <dsp:txXfrm>
        <a:off x="5219" y="0"/>
        <a:ext cx="5020435" cy="1170989"/>
      </dsp:txXfrm>
    </dsp:sp>
    <dsp:sp modelId="{ACA351E8-BDE7-450A-A4DB-C1FA506FE251}">
      <dsp:nvSpPr>
        <dsp:cNvPr id="0" name=""/>
        <dsp:cNvSpPr/>
      </dsp:nvSpPr>
      <dsp:spPr>
        <a:xfrm>
          <a:off x="507262" y="1170989"/>
          <a:ext cx="4016348" cy="25371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l-GR" sz="3300" kern="1200" dirty="0"/>
            <a:t>Καπνίζουν επανειλημμένα, όχι τακτικά π.χ. όταν βρίσκονται μαζί με φίλους  </a:t>
          </a:r>
        </a:p>
      </dsp:txBody>
      <dsp:txXfrm>
        <a:off x="581572" y="1245299"/>
        <a:ext cx="3867728" cy="2388523"/>
      </dsp:txXfrm>
    </dsp:sp>
    <dsp:sp modelId="{E9434B91-0CC2-4E30-95BE-3DBA15F2A728}">
      <dsp:nvSpPr>
        <dsp:cNvPr id="0" name=""/>
        <dsp:cNvSpPr/>
      </dsp:nvSpPr>
      <dsp:spPr>
        <a:xfrm>
          <a:off x="5402186" y="0"/>
          <a:ext cx="5020435" cy="39032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l-GR" sz="3900" kern="1200" dirty="0"/>
            <a:t>ΚΑΝΟΝΙΚΟΙ ΚΑΠΝΙΣΤΕΣ</a:t>
          </a:r>
        </a:p>
      </dsp:txBody>
      <dsp:txXfrm>
        <a:off x="5402186" y="0"/>
        <a:ext cx="5020435" cy="1170989"/>
      </dsp:txXfrm>
    </dsp:sp>
    <dsp:sp modelId="{3DA7396B-E0FA-46A2-9607-D395463C8441}">
      <dsp:nvSpPr>
        <dsp:cNvPr id="0" name=""/>
        <dsp:cNvSpPr/>
      </dsp:nvSpPr>
      <dsp:spPr>
        <a:xfrm>
          <a:off x="5904230" y="1170989"/>
          <a:ext cx="4016348" cy="25371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62865" rIns="83820" bIns="62865" numCol="1" spcCol="1270" anchor="ctr" anchorCtr="0">
          <a:noAutofit/>
        </a:bodyPr>
        <a:lstStyle/>
        <a:p>
          <a:pPr marL="0" lvl="0" indent="0" algn="ctr" defTabSz="1466850">
            <a:lnSpc>
              <a:spcPct val="90000"/>
            </a:lnSpc>
            <a:spcBef>
              <a:spcPct val="0"/>
            </a:spcBef>
            <a:spcAft>
              <a:spcPct val="35000"/>
            </a:spcAft>
            <a:buNone/>
          </a:pPr>
          <a:r>
            <a:rPr lang="el-GR" sz="3300" kern="1200" dirty="0"/>
            <a:t>Ο καπνιστής που καπνίζει σε κανονική βάση είτε καθημερινά , είτε κάθε σαββατοκύριακο  </a:t>
          </a:r>
        </a:p>
      </dsp:txBody>
      <dsp:txXfrm>
        <a:off x="5978540" y="1245299"/>
        <a:ext cx="3867728" cy="23885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6F46D-9DB9-4BB7-9649-AD9CC452521B}">
      <dsp:nvSpPr>
        <dsp:cNvPr id="0" name=""/>
        <dsp:cNvSpPr/>
      </dsp:nvSpPr>
      <dsp:spPr>
        <a:xfrm>
          <a:off x="1272" y="297253"/>
          <a:ext cx="4467983" cy="2837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EBAF66-3BC3-47D0-9F93-1AAD922A2747}">
      <dsp:nvSpPr>
        <dsp:cNvPr id="0" name=""/>
        <dsp:cNvSpPr/>
      </dsp:nvSpPr>
      <dsp:spPr>
        <a:xfrm>
          <a:off x="497715" y="768874"/>
          <a:ext cx="4467983" cy="28371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Οι νέοι σήμερα εκτίθονται νωρίτερα από ποτέ στα ναρκωτικά. Βάση έρευνας του κέντρου ελέγχου ασθένειας των ΗΠΑ για το 2017 , το 45 τις εκατό των μαθητών του λυκείου σε όλη την χώρα έχουν πιεί αλκοόλ και το 19 τις εκατό έχουν καπνίσει μαριχουάνα κατά την διάρκεια ενός μήνα. Στις μέρες μας εννοείται ότι αυτά τα ποσοστά έχουν ανέβει. </a:t>
          </a:r>
          <a:endParaRPr lang="en-US" sz="2000" kern="1200"/>
        </a:p>
      </dsp:txBody>
      <dsp:txXfrm>
        <a:off x="580813" y="851972"/>
        <a:ext cx="4301787" cy="2670973"/>
      </dsp:txXfrm>
    </dsp:sp>
    <dsp:sp modelId="{87ABF553-13CA-4B0F-ABF4-662D598668B4}">
      <dsp:nvSpPr>
        <dsp:cNvPr id="0" name=""/>
        <dsp:cNvSpPr/>
      </dsp:nvSpPr>
      <dsp:spPr>
        <a:xfrm>
          <a:off x="5462141" y="297253"/>
          <a:ext cx="4467983" cy="2837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7D1E7D-9C31-4FF2-A5B0-8E08E1375269}">
      <dsp:nvSpPr>
        <dsp:cNvPr id="0" name=""/>
        <dsp:cNvSpPr/>
      </dsp:nvSpPr>
      <dsp:spPr>
        <a:xfrm>
          <a:off x="5958584" y="768874"/>
          <a:ext cx="4467983" cy="28371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Στην Ευρώπη πρόσφατες μελέτες σε 15χρονα παιδία έδειξαν ότι η χρήση μαριχουάνας κυμαίνεται από το 10 στο 40 τις εκατό. Τ ο υψηλότερο ποσοστό έχει αναφερθεί για τους εφήβους τις Τσεχίας ακολουθεί η Ιρλανδία και το Ηνωμένο Βασίλειο .</a:t>
          </a:r>
          <a:endParaRPr lang="en-US" sz="2000" kern="1200"/>
        </a:p>
      </dsp:txBody>
      <dsp:txXfrm>
        <a:off x="6041682" y="851972"/>
        <a:ext cx="4301787" cy="26709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2A957-3EFD-4205-8520-36105E06983A}">
      <dsp:nvSpPr>
        <dsp:cNvPr id="0" name=""/>
        <dsp:cNvSpPr/>
      </dsp:nvSpPr>
      <dsp:spPr>
        <a:xfrm>
          <a:off x="0" y="65609"/>
          <a:ext cx="10427840" cy="377208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l-GR" sz="3100" kern="1200"/>
            <a:t>Ο εξαρτημένος είναι το επίκεντρο της οικογένειας. Συνειδητά ή όχι , τα μέλη της οικογένειας αρχίζουν να ξοδεύουν περισσότερο χρόνο και ενέργεια για να αντιμετωπίσουν τον εξαρτημένο , βοηθώντας , επιτρέποντας ή καλύπτοντας ό,τι έχασε για να διατηρήσει το ευ ζην του. Καθώς ο εξαρτημένος συνεχίζει τη συμπεριφορά του , τα μέλη της οικογένειας μπορεί να καταλήξουν να αναλαμβάνουν περισσότερους ρόλους μέσα στην οικογένεια χώρις να το αναγνωρίζουν.  </a:t>
          </a:r>
        </a:p>
      </dsp:txBody>
      <dsp:txXfrm>
        <a:off x="184138" y="249747"/>
        <a:ext cx="10059564" cy="340380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79DA3-0938-4967-AE84-06B1C07744CF}">
      <dsp:nvSpPr>
        <dsp:cNvPr id="0" name=""/>
        <dsp:cNvSpPr/>
      </dsp:nvSpPr>
      <dsp:spPr>
        <a:xfrm>
          <a:off x="782088" y="0"/>
          <a:ext cx="8863664" cy="390329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7BEF2C-3F46-4A33-84F1-CFBECF0458BD}">
      <dsp:nvSpPr>
        <dsp:cNvPr id="0" name=""/>
        <dsp:cNvSpPr/>
      </dsp:nvSpPr>
      <dsp:spPr>
        <a:xfrm>
          <a:off x="114054" y="1170989"/>
          <a:ext cx="10199731" cy="156131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a:t>Ο ρόλος αυτός συνήθως λειτουργεί δικαιολογώντας τις συμπεριφορές του εξαρτημένου. Ο διασώστης  είναι απρόθυμος ή  αδύναμος να θεωρήσει το εξαρτημένο άτομο υπεύθυνο για τις πράξεις του. Είναι επίσης γνωστός ως &lt;&lt; μάρτυρας της οικογένειας &gt;&gt; επειδή όχι μόνο υποστηρίζει τη δυσλειτουργική συμπεριφορά αλλά προστατεύει τον εξαρτημένο από τις συνέπειες των πράξεων του .</a:t>
          </a:r>
        </a:p>
      </dsp:txBody>
      <dsp:txXfrm>
        <a:off x="190271" y="1247206"/>
        <a:ext cx="10047297" cy="14088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AC998-927F-4816-B33E-C6369B575694}">
      <dsp:nvSpPr>
        <dsp:cNvPr id="0" name=""/>
        <dsp:cNvSpPr/>
      </dsp:nvSpPr>
      <dsp:spPr>
        <a:xfrm rot="10800000">
          <a:off x="2619995" y="204985"/>
          <a:ext cx="6934514" cy="349332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0460" tIns="95250" rIns="177800" bIns="95250" numCol="1" spcCol="1270" anchor="ctr" anchorCtr="0">
          <a:noAutofit/>
        </a:bodyPr>
        <a:lstStyle/>
        <a:p>
          <a:pPr marL="0" lvl="0" indent="0" algn="ctr" defTabSz="1111250">
            <a:lnSpc>
              <a:spcPct val="90000"/>
            </a:lnSpc>
            <a:spcBef>
              <a:spcPct val="0"/>
            </a:spcBef>
            <a:spcAft>
              <a:spcPct val="35000"/>
            </a:spcAft>
            <a:buNone/>
          </a:pPr>
          <a:r>
            <a:rPr lang="el-GR" sz="2500" kern="1200"/>
            <a:t>Πραγματοποιήστε μια κλήση που μπορεί να σας φέρει πιο κόντρα στην οικογένεια σας. Αν και η ζημιά στις οικογένειες που αντιμετωπίζουν τον εθισμό μπορεί να είναι διαρκής  , η οικογενειακή υποστήριξη είναι το κλειδί για την αποκατάσταση. Υπάρχει ελπίδα τόσο για την οικογένεια όσο και για το εξαρτημένο άτομο</a:t>
          </a:r>
        </a:p>
      </dsp:txBody>
      <dsp:txXfrm rot="10800000">
        <a:off x="3493326" y="204985"/>
        <a:ext cx="6061183" cy="3493326"/>
      </dsp:txXfrm>
    </dsp:sp>
    <dsp:sp modelId="{CA698202-731B-4F98-8CFD-79A79A6C4CA2}">
      <dsp:nvSpPr>
        <dsp:cNvPr id="0" name=""/>
        <dsp:cNvSpPr/>
      </dsp:nvSpPr>
      <dsp:spPr>
        <a:xfrm>
          <a:off x="853664" y="175501"/>
          <a:ext cx="3493326" cy="349332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3BCB1-30F8-4701-901F-4B7FB6BCCD3A}">
      <dsp:nvSpPr>
        <dsp:cNvPr id="0" name=""/>
        <dsp:cNvSpPr/>
      </dsp:nvSpPr>
      <dsp:spPr>
        <a:xfrm>
          <a:off x="0" y="72782"/>
          <a:ext cx="10325100" cy="4626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Αύξηση των βρογχικών εκκρίσεων, σύσπαση των βρόγχων, αύξηση και στη συνέχεια καταστολή των αναπνευστικών μυών ( που όλα αυτά εμποδίζουν τη φυσιολογική αναπνοή).</a:t>
          </a:r>
          <a:endParaRPr lang="en-US" sz="1200" kern="1200"/>
        </a:p>
      </dsp:txBody>
      <dsp:txXfrm>
        <a:off x="22585" y="95367"/>
        <a:ext cx="10279930" cy="417491"/>
      </dsp:txXfrm>
    </dsp:sp>
    <dsp:sp modelId="{7D53648F-E4B0-484A-8D8D-06A4B90004EE}">
      <dsp:nvSpPr>
        <dsp:cNvPr id="0" name=""/>
        <dsp:cNvSpPr/>
      </dsp:nvSpPr>
      <dsp:spPr>
        <a:xfrm>
          <a:off x="0" y="570004"/>
          <a:ext cx="10325100" cy="4626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Αύξηση του εντερικού τόνου ( γι’ αυτό και το πρώτο τσιγάρο μαζί με τον καφέ αποτελούν ερέθισμα για την λειτουργία του εντέρου)</a:t>
          </a:r>
          <a:endParaRPr lang="en-US" sz="1200" kern="1200"/>
        </a:p>
      </dsp:txBody>
      <dsp:txXfrm>
        <a:off x="22585" y="592589"/>
        <a:ext cx="10279930" cy="417491"/>
      </dsp:txXfrm>
    </dsp:sp>
    <dsp:sp modelId="{C65BB85D-4C1A-49D7-9459-DE98B0849127}">
      <dsp:nvSpPr>
        <dsp:cNvPr id="0" name=""/>
        <dsp:cNvSpPr/>
      </dsp:nvSpPr>
      <dsp:spPr>
        <a:xfrm>
          <a:off x="0" y="1067226"/>
          <a:ext cx="10325100" cy="4626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Αύξηση των σφίξεων ( από 10 – 20 το λεπτό)</a:t>
          </a:r>
          <a:endParaRPr lang="en-US" sz="1200" kern="1200"/>
        </a:p>
      </dsp:txBody>
      <dsp:txXfrm>
        <a:off x="22585" y="1089811"/>
        <a:ext cx="10279930" cy="417491"/>
      </dsp:txXfrm>
    </dsp:sp>
    <dsp:sp modelId="{577C68D4-4CA9-47E4-8A7F-531C334136D4}">
      <dsp:nvSpPr>
        <dsp:cNvPr id="0" name=""/>
        <dsp:cNvSpPr/>
      </dsp:nvSpPr>
      <dsp:spPr>
        <a:xfrm>
          <a:off x="0" y="1564448"/>
          <a:ext cx="10325100" cy="4626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Σύσπαση των τοιχωμάτων των αγγείων.</a:t>
          </a:r>
          <a:endParaRPr lang="en-US" sz="1200" kern="1200"/>
        </a:p>
      </dsp:txBody>
      <dsp:txXfrm>
        <a:off x="22585" y="1587033"/>
        <a:ext cx="10279930" cy="417491"/>
      </dsp:txXfrm>
    </dsp:sp>
    <dsp:sp modelId="{1FBA6C74-473E-4082-A8B6-2807D470C3D7}">
      <dsp:nvSpPr>
        <dsp:cNvPr id="0" name=""/>
        <dsp:cNvSpPr/>
      </dsp:nvSpPr>
      <dsp:spPr>
        <a:xfrm>
          <a:off x="0" y="2061670"/>
          <a:ext cx="10325100" cy="4626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Αύξηση της αρτηριακής πίεσης ( κατά 5- 10 mmHG – μονάδες)</a:t>
          </a:r>
          <a:endParaRPr lang="en-US" sz="1200" kern="1200"/>
        </a:p>
      </dsp:txBody>
      <dsp:txXfrm>
        <a:off x="22585" y="2084255"/>
        <a:ext cx="10279930" cy="417491"/>
      </dsp:txXfrm>
    </dsp:sp>
    <dsp:sp modelId="{91E97719-0E39-46E3-969F-01B0B80D71CD}">
      <dsp:nvSpPr>
        <dsp:cNvPr id="0" name=""/>
        <dsp:cNvSpPr/>
      </dsp:nvSpPr>
      <dsp:spPr>
        <a:xfrm>
          <a:off x="0" y="2558892"/>
          <a:ext cx="10325100" cy="4626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a:t>Αύξηση της συγκόλλησης των αιμοπεταλίων ( σημαντικός παράγοντας μαζί με την καταστροφή των τοιχωμάτων των αγγείων για να δημιουργηθούν θρόμβοι και να φράξουν τα αγγεία και να διακοπεί σε κάποιο μέρος του σώματος η κυκλοφορία του αίματος)</a:t>
          </a:r>
          <a:endParaRPr lang="en-US" sz="1200" kern="1200"/>
        </a:p>
      </dsp:txBody>
      <dsp:txXfrm>
        <a:off x="22585" y="2581477"/>
        <a:ext cx="10279930" cy="417491"/>
      </dsp:txXfrm>
    </dsp:sp>
    <dsp:sp modelId="{D3A91F2F-29D1-436A-B462-8998DF396905}">
      <dsp:nvSpPr>
        <dsp:cNvPr id="0" name=""/>
        <dsp:cNvSpPr/>
      </dsp:nvSpPr>
      <dsp:spPr>
        <a:xfrm>
          <a:off x="0" y="3056114"/>
          <a:ext cx="10325100" cy="46266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Αύξηση του σακχάρου του αίματος και της παραγωγής της ινσουλίνης</a:t>
          </a:r>
        </a:p>
        <a:p>
          <a:pPr marL="0" lvl="0" indent="0" algn="l" defTabSz="533400">
            <a:lnSpc>
              <a:spcPct val="90000"/>
            </a:lnSpc>
            <a:spcBef>
              <a:spcPct val="0"/>
            </a:spcBef>
            <a:spcAft>
              <a:spcPct val="35000"/>
            </a:spcAft>
            <a:buNone/>
          </a:pPr>
          <a:r>
            <a:rPr lang="el-GR" sz="1200" kern="1200" dirty="0"/>
            <a:t>Μειώνει την όρεξη και παρεμβαίνει στο μεταβολισμό των τροφών </a:t>
          </a:r>
          <a:endParaRPr lang="en-US" sz="1200" kern="1200" dirty="0"/>
        </a:p>
      </dsp:txBody>
      <dsp:txXfrm>
        <a:off x="22585" y="3078699"/>
        <a:ext cx="10279930" cy="417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3A825-513A-4A84-8E52-1956D1C4486C}">
      <dsp:nvSpPr>
        <dsp:cNvPr id="0" name=""/>
        <dsp:cNvSpPr/>
      </dsp:nvSpPr>
      <dsp:spPr>
        <a:xfrm>
          <a:off x="0" y="396"/>
          <a:ext cx="5887571" cy="0"/>
        </a:xfrm>
        <a:prstGeom prst="line">
          <a:avLst/>
        </a:prstGeom>
        <a:gradFill rotWithShape="0">
          <a:gsLst>
            <a:gs pos="0">
              <a:schemeClr val="accent6">
                <a:shade val="50000"/>
                <a:hueOff val="0"/>
                <a:satOff val="0"/>
                <a:lumOff val="0"/>
                <a:alphaOff val="0"/>
                <a:lumMod val="110000"/>
                <a:satMod val="105000"/>
                <a:tint val="67000"/>
              </a:schemeClr>
            </a:gs>
            <a:gs pos="50000">
              <a:schemeClr val="accent6">
                <a:shade val="50000"/>
                <a:hueOff val="0"/>
                <a:satOff val="0"/>
                <a:lumOff val="0"/>
                <a:alphaOff val="0"/>
                <a:lumMod val="105000"/>
                <a:satMod val="103000"/>
                <a:tint val="73000"/>
              </a:schemeClr>
            </a:gs>
            <a:gs pos="100000">
              <a:schemeClr val="accent6">
                <a:shade val="50000"/>
                <a:hueOff val="0"/>
                <a:satOff val="0"/>
                <a:lumOff val="0"/>
                <a:alphaOff val="0"/>
                <a:lumMod val="105000"/>
                <a:satMod val="109000"/>
                <a:tint val="81000"/>
              </a:schemeClr>
            </a:gs>
          </a:gsLst>
          <a:lin ang="5400000" scaled="0"/>
        </a:gradFill>
        <a:ln w="6350" cap="flat" cmpd="sng" algn="ctr">
          <a:solidFill>
            <a:schemeClr val="accent6">
              <a:shade val="5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A7146AD9-B3FE-4CE7-8C48-D4EC56F41DD9}">
      <dsp:nvSpPr>
        <dsp:cNvPr id="0" name=""/>
        <dsp:cNvSpPr/>
      </dsp:nvSpPr>
      <dsp:spPr>
        <a:xfrm>
          <a:off x="0" y="396"/>
          <a:ext cx="5887571" cy="463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Πίνει αρκετές ποσότητες αλκοόλ και μεθάει συχνά </a:t>
          </a:r>
        </a:p>
      </dsp:txBody>
      <dsp:txXfrm>
        <a:off x="0" y="396"/>
        <a:ext cx="5887571" cy="463483"/>
      </dsp:txXfrm>
    </dsp:sp>
    <dsp:sp modelId="{D2CA3B82-4801-4783-AB23-9C9A829F3D3D}">
      <dsp:nvSpPr>
        <dsp:cNvPr id="0" name=""/>
        <dsp:cNvSpPr/>
      </dsp:nvSpPr>
      <dsp:spPr>
        <a:xfrm>
          <a:off x="0" y="463879"/>
          <a:ext cx="5887571" cy="0"/>
        </a:xfrm>
        <a:prstGeom prst="line">
          <a:avLst/>
        </a:prstGeom>
        <a:gradFill rotWithShape="0">
          <a:gsLst>
            <a:gs pos="0">
              <a:schemeClr val="accent6">
                <a:shade val="50000"/>
                <a:hueOff val="-103536"/>
                <a:satOff val="-13172"/>
                <a:lumOff val="14131"/>
                <a:alphaOff val="0"/>
                <a:lumMod val="110000"/>
                <a:satMod val="105000"/>
                <a:tint val="67000"/>
              </a:schemeClr>
            </a:gs>
            <a:gs pos="50000">
              <a:schemeClr val="accent6">
                <a:shade val="50000"/>
                <a:hueOff val="-103536"/>
                <a:satOff val="-13172"/>
                <a:lumOff val="14131"/>
                <a:alphaOff val="0"/>
                <a:lumMod val="105000"/>
                <a:satMod val="103000"/>
                <a:tint val="73000"/>
              </a:schemeClr>
            </a:gs>
            <a:gs pos="100000">
              <a:schemeClr val="accent6">
                <a:shade val="50000"/>
                <a:hueOff val="-103536"/>
                <a:satOff val="-13172"/>
                <a:lumOff val="14131"/>
                <a:alphaOff val="0"/>
                <a:lumMod val="105000"/>
                <a:satMod val="109000"/>
                <a:tint val="81000"/>
              </a:schemeClr>
            </a:gs>
          </a:gsLst>
          <a:lin ang="5400000" scaled="0"/>
        </a:gradFill>
        <a:ln w="6350" cap="flat" cmpd="sng" algn="ctr">
          <a:solidFill>
            <a:schemeClr val="accent6">
              <a:shade val="50000"/>
              <a:hueOff val="-103536"/>
              <a:satOff val="-13172"/>
              <a:lumOff val="1413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11C2D40-EF31-43B6-9B9E-DA424D71E35D}">
      <dsp:nvSpPr>
        <dsp:cNvPr id="0" name=""/>
        <dsp:cNvSpPr/>
      </dsp:nvSpPr>
      <dsp:spPr>
        <a:xfrm>
          <a:off x="0" y="463879"/>
          <a:ext cx="5887571" cy="463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Όλες του οι δραστηριότητές του έχουν σκοπό την ανεύρεση χρόνου και τρόπου για να πιεί </a:t>
          </a:r>
        </a:p>
      </dsp:txBody>
      <dsp:txXfrm>
        <a:off x="0" y="463879"/>
        <a:ext cx="5887571" cy="463483"/>
      </dsp:txXfrm>
    </dsp:sp>
    <dsp:sp modelId="{8A295997-0362-4A81-946A-D33B6CB5B89A}">
      <dsp:nvSpPr>
        <dsp:cNvPr id="0" name=""/>
        <dsp:cNvSpPr/>
      </dsp:nvSpPr>
      <dsp:spPr>
        <a:xfrm>
          <a:off x="0" y="927363"/>
          <a:ext cx="5887571" cy="0"/>
        </a:xfrm>
        <a:prstGeom prst="line">
          <a:avLst/>
        </a:prstGeom>
        <a:gradFill rotWithShape="0">
          <a:gsLst>
            <a:gs pos="0">
              <a:schemeClr val="accent6">
                <a:shade val="50000"/>
                <a:hueOff val="-207072"/>
                <a:satOff val="-26344"/>
                <a:lumOff val="28261"/>
                <a:alphaOff val="0"/>
                <a:lumMod val="110000"/>
                <a:satMod val="105000"/>
                <a:tint val="67000"/>
              </a:schemeClr>
            </a:gs>
            <a:gs pos="50000">
              <a:schemeClr val="accent6">
                <a:shade val="50000"/>
                <a:hueOff val="-207072"/>
                <a:satOff val="-26344"/>
                <a:lumOff val="28261"/>
                <a:alphaOff val="0"/>
                <a:lumMod val="105000"/>
                <a:satMod val="103000"/>
                <a:tint val="73000"/>
              </a:schemeClr>
            </a:gs>
            <a:gs pos="100000">
              <a:schemeClr val="accent6">
                <a:shade val="50000"/>
                <a:hueOff val="-207072"/>
                <a:satOff val="-26344"/>
                <a:lumOff val="28261"/>
                <a:alphaOff val="0"/>
                <a:lumMod val="105000"/>
                <a:satMod val="109000"/>
                <a:tint val="81000"/>
              </a:schemeClr>
            </a:gs>
          </a:gsLst>
          <a:lin ang="5400000" scaled="0"/>
        </a:gradFill>
        <a:ln w="6350" cap="flat" cmpd="sng" algn="ctr">
          <a:solidFill>
            <a:schemeClr val="accent6">
              <a:shade val="50000"/>
              <a:hueOff val="-207072"/>
              <a:satOff val="-26344"/>
              <a:lumOff val="2826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39CB0C3-C7C1-4802-B7A3-CE7F339FDA01}">
      <dsp:nvSpPr>
        <dsp:cNvPr id="0" name=""/>
        <dsp:cNvSpPr/>
      </dsp:nvSpPr>
      <dsp:spPr>
        <a:xfrm>
          <a:off x="0" y="927363"/>
          <a:ext cx="5887571" cy="463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Δυσκολίες στον ύπνο </a:t>
          </a:r>
        </a:p>
      </dsp:txBody>
      <dsp:txXfrm>
        <a:off x="0" y="927363"/>
        <a:ext cx="5887571" cy="463483"/>
      </dsp:txXfrm>
    </dsp:sp>
    <dsp:sp modelId="{94D8A933-E1CC-4D42-8AE9-469E6AAEC6CD}">
      <dsp:nvSpPr>
        <dsp:cNvPr id="0" name=""/>
        <dsp:cNvSpPr/>
      </dsp:nvSpPr>
      <dsp:spPr>
        <a:xfrm>
          <a:off x="0" y="1390847"/>
          <a:ext cx="5887571" cy="0"/>
        </a:xfrm>
        <a:prstGeom prst="line">
          <a:avLst/>
        </a:prstGeom>
        <a:gradFill rotWithShape="0">
          <a:gsLst>
            <a:gs pos="0">
              <a:schemeClr val="accent6">
                <a:shade val="50000"/>
                <a:hueOff val="-310608"/>
                <a:satOff val="-39516"/>
                <a:lumOff val="42392"/>
                <a:alphaOff val="0"/>
                <a:lumMod val="110000"/>
                <a:satMod val="105000"/>
                <a:tint val="67000"/>
              </a:schemeClr>
            </a:gs>
            <a:gs pos="50000">
              <a:schemeClr val="accent6">
                <a:shade val="50000"/>
                <a:hueOff val="-310608"/>
                <a:satOff val="-39516"/>
                <a:lumOff val="42392"/>
                <a:alphaOff val="0"/>
                <a:lumMod val="105000"/>
                <a:satMod val="103000"/>
                <a:tint val="73000"/>
              </a:schemeClr>
            </a:gs>
            <a:gs pos="100000">
              <a:schemeClr val="accent6">
                <a:shade val="50000"/>
                <a:hueOff val="-310608"/>
                <a:satOff val="-39516"/>
                <a:lumOff val="42392"/>
                <a:alphaOff val="0"/>
                <a:lumMod val="105000"/>
                <a:satMod val="109000"/>
                <a:tint val="81000"/>
              </a:schemeClr>
            </a:gs>
          </a:gsLst>
          <a:lin ang="5400000" scaled="0"/>
        </a:gradFill>
        <a:ln w="6350" cap="flat" cmpd="sng" algn="ctr">
          <a:solidFill>
            <a:schemeClr val="accent6">
              <a:shade val="50000"/>
              <a:hueOff val="-310608"/>
              <a:satOff val="-39516"/>
              <a:lumOff val="4239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BDEB2A5-19EB-412A-955A-740CAD04A182}">
      <dsp:nvSpPr>
        <dsp:cNvPr id="0" name=""/>
        <dsp:cNvSpPr/>
      </dsp:nvSpPr>
      <dsp:spPr>
        <a:xfrm>
          <a:off x="0" y="1390847"/>
          <a:ext cx="5887571" cy="463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Αλλάζει συχνά δουλειές </a:t>
          </a:r>
        </a:p>
      </dsp:txBody>
      <dsp:txXfrm>
        <a:off x="0" y="1390847"/>
        <a:ext cx="5887571" cy="463483"/>
      </dsp:txXfrm>
    </dsp:sp>
    <dsp:sp modelId="{0F6CD07A-FA7E-403E-8599-70E5D4DA4D01}">
      <dsp:nvSpPr>
        <dsp:cNvPr id="0" name=""/>
        <dsp:cNvSpPr/>
      </dsp:nvSpPr>
      <dsp:spPr>
        <a:xfrm>
          <a:off x="0" y="1854330"/>
          <a:ext cx="5887571" cy="0"/>
        </a:xfrm>
        <a:prstGeom prst="line">
          <a:avLst/>
        </a:prstGeom>
        <a:gradFill rotWithShape="0">
          <a:gsLst>
            <a:gs pos="0">
              <a:schemeClr val="accent6">
                <a:shade val="50000"/>
                <a:hueOff val="-310608"/>
                <a:satOff val="-39516"/>
                <a:lumOff val="42392"/>
                <a:alphaOff val="0"/>
                <a:lumMod val="110000"/>
                <a:satMod val="105000"/>
                <a:tint val="67000"/>
              </a:schemeClr>
            </a:gs>
            <a:gs pos="50000">
              <a:schemeClr val="accent6">
                <a:shade val="50000"/>
                <a:hueOff val="-310608"/>
                <a:satOff val="-39516"/>
                <a:lumOff val="42392"/>
                <a:alphaOff val="0"/>
                <a:lumMod val="105000"/>
                <a:satMod val="103000"/>
                <a:tint val="73000"/>
              </a:schemeClr>
            </a:gs>
            <a:gs pos="100000">
              <a:schemeClr val="accent6">
                <a:shade val="50000"/>
                <a:hueOff val="-310608"/>
                <a:satOff val="-39516"/>
                <a:lumOff val="42392"/>
                <a:alphaOff val="0"/>
                <a:lumMod val="105000"/>
                <a:satMod val="109000"/>
                <a:tint val="81000"/>
              </a:schemeClr>
            </a:gs>
          </a:gsLst>
          <a:lin ang="5400000" scaled="0"/>
        </a:gradFill>
        <a:ln w="6350" cap="flat" cmpd="sng" algn="ctr">
          <a:solidFill>
            <a:schemeClr val="accent6">
              <a:shade val="50000"/>
              <a:hueOff val="-310608"/>
              <a:satOff val="-39516"/>
              <a:lumOff val="42392"/>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2F14499-B56A-471F-A8BA-92920B9BCBDC}">
      <dsp:nvSpPr>
        <dsp:cNvPr id="0" name=""/>
        <dsp:cNvSpPr/>
      </dsp:nvSpPr>
      <dsp:spPr>
        <a:xfrm>
          <a:off x="0" y="1854330"/>
          <a:ext cx="5887571" cy="463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Προκαλεί οικογενειακά προβλήματα , συχνές συζητήσεις και διαπληκτισμούς λόγω του ποτού </a:t>
          </a:r>
        </a:p>
      </dsp:txBody>
      <dsp:txXfrm>
        <a:off x="0" y="1854330"/>
        <a:ext cx="5887571" cy="463483"/>
      </dsp:txXfrm>
    </dsp:sp>
    <dsp:sp modelId="{1D49FE5F-C1C1-40CE-BC5D-C884E34421CE}">
      <dsp:nvSpPr>
        <dsp:cNvPr id="0" name=""/>
        <dsp:cNvSpPr/>
      </dsp:nvSpPr>
      <dsp:spPr>
        <a:xfrm>
          <a:off x="0" y="2317814"/>
          <a:ext cx="5887571" cy="0"/>
        </a:xfrm>
        <a:prstGeom prst="line">
          <a:avLst/>
        </a:prstGeom>
        <a:gradFill rotWithShape="0">
          <a:gsLst>
            <a:gs pos="0">
              <a:schemeClr val="accent6">
                <a:shade val="50000"/>
                <a:hueOff val="-207072"/>
                <a:satOff val="-26344"/>
                <a:lumOff val="28261"/>
                <a:alphaOff val="0"/>
                <a:lumMod val="110000"/>
                <a:satMod val="105000"/>
                <a:tint val="67000"/>
              </a:schemeClr>
            </a:gs>
            <a:gs pos="50000">
              <a:schemeClr val="accent6">
                <a:shade val="50000"/>
                <a:hueOff val="-207072"/>
                <a:satOff val="-26344"/>
                <a:lumOff val="28261"/>
                <a:alphaOff val="0"/>
                <a:lumMod val="105000"/>
                <a:satMod val="103000"/>
                <a:tint val="73000"/>
              </a:schemeClr>
            </a:gs>
            <a:gs pos="100000">
              <a:schemeClr val="accent6">
                <a:shade val="50000"/>
                <a:hueOff val="-207072"/>
                <a:satOff val="-26344"/>
                <a:lumOff val="28261"/>
                <a:alphaOff val="0"/>
                <a:lumMod val="105000"/>
                <a:satMod val="109000"/>
                <a:tint val="81000"/>
              </a:schemeClr>
            </a:gs>
          </a:gsLst>
          <a:lin ang="5400000" scaled="0"/>
        </a:gradFill>
        <a:ln w="6350" cap="flat" cmpd="sng" algn="ctr">
          <a:solidFill>
            <a:schemeClr val="accent6">
              <a:shade val="50000"/>
              <a:hueOff val="-207072"/>
              <a:satOff val="-26344"/>
              <a:lumOff val="2826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ABBA3FC-EDEF-4A87-82FF-37B8F80B2785}">
      <dsp:nvSpPr>
        <dsp:cNvPr id="0" name=""/>
        <dsp:cNvSpPr/>
      </dsp:nvSpPr>
      <dsp:spPr>
        <a:xfrm>
          <a:off x="0" y="2317814"/>
          <a:ext cx="5887571" cy="463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Χάνει το ενδιαφέρον του για προσωπική εμφάνιση και υγεία </a:t>
          </a:r>
        </a:p>
      </dsp:txBody>
      <dsp:txXfrm>
        <a:off x="0" y="2317814"/>
        <a:ext cx="5887571" cy="463483"/>
      </dsp:txXfrm>
    </dsp:sp>
    <dsp:sp modelId="{E1C60406-4341-4F0E-90B7-27DB81030D77}">
      <dsp:nvSpPr>
        <dsp:cNvPr id="0" name=""/>
        <dsp:cNvSpPr/>
      </dsp:nvSpPr>
      <dsp:spPr>
        <a:xfrm>
          <a:off x="0" y="2781298"/>
          <a:ext cx="5887571" cy="0"/>
        </a:xfrm>
        <a:prstGeom prst="line">
          <a:avLst/>
        </a:prstGeom>
        <a:gradFill rotWithShape="0">
          <a:gsLst>
            <a:gs pos="0">
              <a:schemeClr val="accent6">
                <a:shade val="50000"/>
                <a:hueOff val="-103536"/>
                <a:satOff val="-13172"/>
                <a:lumOff val="14131"/>
                <a:alphaOff val="0"/>
                <a:lumMod val="110000"/>
                <a:satMod val="105000"/>
                <a:tint val="67000"/>
              </a:schemeClr>
            </a:gs>
            <a:gs pos="50000">
              <a:schemeClr val="accent6">
                <a:shade val="50000"/>
                <a:hueOff val="-103536"/>
                <a:satOff val="-13172"/>
                <a:lumOff val="14131"/>
                <a:alphaOff val="0"/>
                <a:lumMod val="105000"/>
                <a:satMod val="103000"/>
                <a:tint val="73000"/>
              </a:schemeClr>
            </a:gs>
            <a:gs pos="100000">
              <a:schemeClr val="accent6">
                <a:shade val="50000"/>
                <a:hueOff val="-103536"/>
                <a:satOff val="-13172"/>
                <a:lumOff val="14131"/>
                <a:alphaOff val="0"/>
                <a:lumMod val="105000"/>
                <a:satMod val="109000"/>
                <a:tint val="81000"/>
              </a:schemeClr>
            </a:gs>
          </a:gsLst>
          <a:lin ang="5400000" scaled="0"/>
        </a:gradFill>
        <a:ln w="6350" cap="flat" cmpd="sng" algn="ctr">
          <a:solidFill>
            <a:schemeClr val="accent6">
              <a:shade val="50000"/>
              <a:hueOff val="-103536"/>
              <a:satOff val="-13172"/>
              <a:lumOff val="14131"/>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E127D441-0422-49F5-A915-895197827D8C}">
      <dsp:nvSpPr>
        <dsp:cNvPr id="0" name=""/>
        <dsp:cNvSpPr/>
      </dsp:nvSpPr>
      <dsp:spPr>
        <a:xfrm>
          <a:off x="0" y="2781298"/>
          <a:ext cx="5887571" cy="4634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l-GR" sz="1500" kern="1200"/>
            <a:t>Στα τελικά στάδια το ποτό προκαλεί πολύ μεγάλες προσωπικές ,οικονομικές , οικογενειακές και κοινωνικές επιπτώσεις </a:t>
          </a:r>
        </a:p>
      </dsp:txBody>
      <dsp:txXfrm>
        <a:off x="0" y="2781298"/>
        <a:ext cx="5887571" cy="4634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518848-7C32-42D5-B82F-96A62216A1DA}">
      <dsp:nvSpPr>
        <dsp:cNvPr id="0" name=""/>
        <dsp:cNvSpPr/>
      </dsp:nvSpPr>
      <dsp:spPr>
        <a:xfrm>
          <a:off x="0" y="0"/>
          <a:ext cx="3903298" cy="3903298"/>
        </a:xfrm>
        <a:prstGeom prst="pie">
          <a:avLst>
            <a:gd name="adj1" fmla="val 5400000"/>
            <a:gd name="adj2" fmla="val 162000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325C47A-71B4-431C-A335-E0BE044CE375}">
      <dsp:nvSpPr>
        <dsp:cNvPr id="0" name=""/>
        <dsp:cNvSpPr/>
      </dsp:nvSpPr>
      <dsp:spPr>
        <a:xfrm>
          <a:off x="1951649" y="0"/>
          <a:ext cx="8476191" cy="390329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extrusionH="50600">
          <a:bevelT w="101600" h="80600"/>
          <a:bevelB w="80600" h="80600"/>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a:t>Τα ενεργειακά ποτά έχουν σχεδιαστεί για τη βελτίωση της πνευματικής και της σωματικής διέργεσης . Ωστόσο , ανησυχία υπήρχε σχετικά με τις πιθανές ανεπιθύμητες επιδράσεις που μπορεί να προκύψουν από την κατανάλωση τους. Μετά από μία ανασκόπηση το 2019 βγήκαν αποτελέσματα όπου φανερά η κατανάλωση του αλκοόλ σε συνδιασμό με ενεργειακά ποτά μείωσε σημαντικά την πιθανότητα κατασταλτικών επιδράσεων και αύξησε την πιθανότητα διεγερτικών επιδράσεων . Οι καταναλωτές που αναμειγνύουν αλκοόλ με ενεργειακά ποτά φάνηκε ότι έπιναν πολύ περισσότερο αλκοόλ από ότι οι καταναλωτές που προσλαμβάναν μόνο αλκοόλ. Ένα ενεργειακό ποτό σε συνδιασμό με αλκοόλ μπορεί να ξεγελάσει τον εγκέφαλο και να οδηγήσει σε μία κατάσταση που οι ερευνητές ονομάζουν &lt;&lt; ευρύ ξύπνημα&gt;&gt;. Φυσικά αυτός είναι ο λόγος για τον οποίο πολλοί άνθρωποι ανακατεύουν αυτά τα δύο , ώστε να μπορούν να παραμείνουν ξύπνιοι περισσότερο.     </a:t>
          </a:r>
        </a:p>
      </dsp:txBody>
      <dsp:txXfrm>
        <a:off x="1951649" y="0"/>
        <a:ext cx="8476191" cy="3903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645FC-2442-4AF4-B903-8466754F0AD0}">
      <dsp:nvSpPr>
        <dsp:cNvPr id="0" name=""/>
        <dsp:cNvSpPr/>
      </dsp:nvSpPr>
      <dsp:spPr>
        <a:xfrm>
          <a:off x="972518" y="1648"/>
          <a:ext cx="8482804" cy="508968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l-GR" sz="2700" kern="1200"/>
            <a:t>Ο συνδυασμός αυτός έχει αυτό το αποτέλεσμα επειδή το οινόπνευμα και τα ενεργειακά ποτά λειτουργούν με διαφορετικούς τρόπους. Το αλκοόλ είναι ένα κατασταλτικό που σημαίνει ότι επιβραδύνει τις λειτουργίες του εγκεφάλου και μπορεί να δράσει ως ηρεμιστικό , επιβραδύνει τα αντανακλαστικά και μας κάνει να νιώθουμε υπνηλία . Η καφεϊνη από την άλλη πλευρά που υπάρχει στα ενεργειακά ποτά είναι. Εάν αναμίξουμε λοιπόν τα δύο αυτά, θα αισθανθούμε πιο έντονα τα διεγερτικά αποτελέσματα της καφεϊνης , καλύπτοντας την καταστολή που προκαλείται από το αλκοόλ, τη μνήμη και άλλες διεργάσεις του εγκεφάλου. Αυτά κάνει την ανάμειξη αλκοολούχων ποτών με ενεργειακά ποτά ένα πολύ επικίνδυνο πράγμα και μία ανησυχητική τάση που έχει επικρατήσει τα τελευταία χρόνια. </a:t>
          </a:r>
        </a:p>
      </dsp:txBody>
      <dsp:txXfrm>
        <a:off x="972518" y="1648"/>
        <a:ext cx="8482804" cy="50896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968FFD-38AF-4732-936C-BC4D6A0932BA}">
      <dsp:nvSpPr>
        <dsp:cNvPr id="0" name=""/>
        <dsp:cNvSpPr/>
      </dsp:nvSpPr>
      <dsp:spPr>
        <a:xfrm>
          <a:off x="0" y="0"/>
          <a:ext cx="8863664" cy="1170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Είναι πιθανό να εμφανίσετε αυξημένες φυσικές και ψυχολογικές παρενέργειες όπως αίσθημα παλμών στην καρδιά , προβλήματα στον ύπνο, αίσθημα ένταση ή διέγερσης .</a:t>
          </a:r>
          <a:endParaRPr lang="en-US" sz="2100" kern="1200"/>
        </a:p>
      </dsp:txBody>
      <dsp:txXfrm>
        <a:off x="34297" y="34297"/>
        <a:ext cx="7600076" cy="1102395"/>
      </dsp:txXfrm>
    </dsp:sp>
    <dsp:sp modelId="{68100E69-B088-4259-BCBE-0B2340C9D4D8}">
      <dsp:nvSpPr>
        <dsp:cNvPr id="0" name=""/>
        <dsp:cNvSpPr/>
      </dsp:nvSpPr>
      <dsp:spPr>
        <a:xfrm>
          <a:off x="782088" y="1366154"/>
          <a:ext cx="8863664" cy="1170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Από την υπερβολική ποσότητα καφεϊνης μπορεί να προέλθουν κρίσης πανικού και άγχους.</a:t>
          </a:r>
          <a:endParaRPr lang="en-US" sz="2100" kern="1200"/>
        </a:p>
      </dsp:txBody>
      <dsp:txXfrm>
        <a:off x="816385" y="1400451"/>
        <a:ext cx="7251839" cy="1102395"/>
      </dsp:txXfrm>
    </dsp:sp>
    <dsp:sp modelId="{BA61026A-4F35-484C-9AD3-671EE6B0B3EA}">
      <dsp:nvSpPr>
        <dsp:cNvPr id="0" name=""/>
        <dsp:cNvSpPr/>
      </dsp:nvSpPr>
      <dsp:spPr>
        <a:xfrm>
          <a:off x="1564176" y="2732308"/>
          <a:ext cx="8863664" cy="11709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Αυξάνονται οι πιθανότητες εμφάνισης βραχυπρόθεσμων και μακροπρόθεσμων προβλημάτων υγείας.</a:t>
          </a:r>
          <a:endParaRPr lang="en-US" sz="2100" kern="1200"/>
        </a:p>
      </dsp:txBody>
      <dsp:txXfrm>
        <a:off x="1598473" y="2766605"/>
        <a:ext cx="7251839" cy="1102395"/>
      </dsp:txXfrm>
    </dsp:sp>
    <dsp:sp modelId="{6640B940-1544-46C4-8D70-BAD132CB879F}">
      <dsp:nvSpPr>
        <dsp:cNvPr id="0" name=""/>
        <dsp:cNvSpPr/>
      </dsp:nvSpPr>
      <dsp:spPr>
        <a:xfrm>
          <a:off x="8102521" y="888000"/>
          <a:ext cx="761143" cy="76114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3778" y="888000"/>
        <a:ext cx="418629" cy="572760"/>
      </dsp:txXfrm>
    </dsp:sp>
    <dsp:sp modelId="{F5091C6A-4AB7-48EB-8FEA-4B2F67AE14FE}">
      <dsp:nvSpPr>
        <dsp:cNvPr id="0" name=""/>
        <dsp:cNvSpPr/>
      </dsp:nvSpPr>
      <dsp:spPr>
        <a:xfrm>
          <a:off x="8884609" y="2246347"/>
          <a:ext cx="761143" cy="76114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55866" y="2246347"/>
        <a:ext cx="418629" cy="572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D58D9-2C95-46E1-BB25-B1845CABD8D6}">
      <dsp:nvSpPr>
        <dsp:cNvPr id="0" name=""/>
        <dsp:cNvSpPr/>
      </dsp:nvSpPr>
      <dsp:spPr>
        <a:xfrm>
          <a:off x="3219832" y="773326"/>
          <a:ext cx="597107" cy="91440"/>
        </a:xfrm>
        <a:custGeom>
          <a:avLst/>
          <a:gdLst/>
          <a:ahLst/>
          <a:cxnLst/>
          <a:rect l="0" t="0" r="0" b="0"/>
          <a:pathLst>
            <a:path>
              <a:moveTo>
                <a:pt x="0" y="45720"/>
              </a:moveTo>
              <a:lnTo>
                <a:pt x="5971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2693" y="815908"/>
        <a:ext cx="31385" cy="6277"/>
      </dsp:txXfrm>
    </dsp:sp>
    <dsp:sp modelId="{BC8C5EED-7161-4951-9E4B-7D0084B13BD2}">
      <dsp:nvSpPr>
        <dsp:cNvPr id="0" name=""/>
        <dsp:cNvSpPr/>
      </dsp:nvSpPr>
      <dsp:spPr>
        <a:xfrm>
          <a:off x="492471" y="298"/>
          <a:ext cx="2729161" cy="16374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731" tIns="140374" rIns="133731" bIns="140374" numCol="1" spcCol="1270" anchor="ctr" anchorCtr="0">
          <a:noAutofit/>
        </a:bodyPr>
        <a:lstStyle/>
        <a:p>
          <a:pPr marL="0" lvl="0" indent="0" algn="ctr" defTabSz="977900">
            <a:lnSpc>
              <a:spcPct val="90000"/>
            </a:lnSpc>
            <a:spcBef>
              <a:spcPct val="0"/>
            </a:spcBef>
            <a:spcAft>
              <a:spcPct val="35000"/>
            </a:spcAft>
            <a:buNone/>
          </a:pPr>
          <a:r>
            <a:rPr lang="el-GR" sz="2200" kern="1200"/>
            <a:t>Για να ενταχθούν στην μόδα της εποχής. </a:t>
          </a:r>
          <a:endParaRPr lang="en-US" sz="2200" kern="1200"/>
        </a:p>
      </dsp:txBody>
      <dsp:txXfrm>
        <a:off x="492471" y="298"/>
        <a:ext cx="2729161" cy="1637496"/>
      </dsp:txXfrm>
    </dsp:sp>
    <dsp:sp modelId="{13DB9452-FC62-4AED-8297-717485DF2D6B}">
      <dsp:nvSpPr>
        <dsp:cNvPr id="0" name=""/>
        <dsp:cNvSpPr/>
      </dsp:nvSpPr>
      <dsp:spPr>
        <a:xfrm>
          <a:off x="6576701" y="773326"/>
          <a:ext cx="597107" cy="91440"/>
        </a:xfrm>
        <a:custGeom>
          <a:avLst/>
          <a:gdLst/>
          <a:ahLst/>
          <a:cxnLst/>
          <a:rect l="0" t="0" r="0" b="0"/>
          <a:pathLst>
            <a:path>
              <a:moveTo>
                <a:pt x="0" y="45720"/>
              </a:moveTo>
              <a:lnTo>
                <a:pt x="5971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9562" y="815908"/>
        <a:ext cx="31385" cy="6277"/>
      </dsp:txXfrm>
    </dsp:sp>
    <dsp:sp modelId="{70EEA46D-B300-4C22-9566-537ED0C59B9A}">
      <dsp:nvSpPr>
        <dsp:cNvPr id="0" name=""/>
        <dsp:cNvSpPr/>
      </dsp:nvSpPr>
      <dsp:spPr>
        <a:xfrm>
          <a:off x="3849339" y="298"/>
          <a:ext cx="2729161" cy="16374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731" tIns="140374" rIns="133731" bIns="140374" numCol="1" spcCol="1270" anchor="ctr" anchorCtr="0">
          <a:noAutofit/>
        </a:bodyPr>
        <a:lstStyle/>
        <a:p>
          <a:pPr marL="0" lvl="0" indent="0" algn="ctr" defTabSz="977900">
            <a:lnSpc>
              <a:spcPct val="90000"/>
            </a:lnSpc>
            <a:spcBef>
              <a:spcPct val="0"/>
            </a:spcBef>
            <a:spcAft>
              <a:spcPct val="35000"/>
            </a:spcAft>
            <a:buNone/>
          </a:pPr>
          <a:r>
            <a:rPr lang="el-GR" sz="2200" kern="1200"/>
            <a:t>Για να ξεφύγουν ή να χαλαρώσουν.</a:t>
          </a:r>
          <a:endParaRPr lang="en-US" sz="2200" kern="1200"/>
        </a:p>
      </dsp:txBody>
      <dsp:txXfrm>
        <a:off x="3849339" y="298"/>
        <a:ext cx="2729161" cy="1637496"/>
      </dsp:txXfrm>
    </dsp:sp>
    <dsp:sp modelId="{5FEE069C-FAB4-4393-BDAE-F16DC09400CA}">
      <dsp:nvSpPr>
        <dsp:cNvPr id="0" name=""/>
        <dsp:cNvSpPr/>
      </dsp:nvSpPr>
      <dsp:spPr>
        <a:xfrm>
          <a:off x="1857051" y="1635995"/>
          <a:ext cx="6713737" cy="597107"/>
        </a:xfrm>
        <a:custGeom>
          <a:avLst/>
          <a:gdLst/>
          <a:ahLst/>
          <a:cxnLst/>
          <a:rect l="0" t="0" r="0" b="0"/>
          <a:pathLst>
            <a:path>
              <a:moveTo>
                <a:pt x="6713737" y="0"/>
              </a:moveTo>
              <a:lnTo>
                <a:pt x="6713737" y="315653"/>
              </a:lnTo>
              <a:lnTo>
                <a:pt x="0" y="315653"/>
              </a:lnTo>
              <a:lnTo>
                <a:pt x="0" y="59710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45345" y="1931410"/>
        <a:ext cx="337150" cy="6277"/>
      </dsp:txXfrm>
    </dsp:sp>
    <dsp:sp modelId="{6E2294EA-8ACF-4721-91DD-95039A539895}">
      <dsp:nvSpPr>
        <dsp:cNvPr id="0" name=""/>
        <dsp:cNvSpPr/>
      </dsp:nvSpPr>
      <dsp:spPr>
        <a:xfrm>
          <a:off x="7206208" y="298"/>
          <a:ext cx="2729161" cy="16374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731" tIns="140374" rIns="133731" bIns="140374" numCol="1" spcCol="1270" anchor="ctr" anchorCtr="0">
          <a:noAutofit/>
        </a:bodyPr>
        <a:lstStyle/>
        <a:p>
          <a:pPr marL="0" lvl="0" indent="0" algn="ctr" defTabSz="977900">
            <a:lnSpc>
              <a:spcPct val="90000"/>
            </a:lnSpc>
            <a:spcBef>
              <a:spcPct val="0"/>
            </a:spcBef>
            <a:spcAft>
              <a:spcPct val="35000"/>
            </a:spcAft>
            <a:buNone/>
          </a:pPr>
          <a:r>
            <a:rPr lang="el-GR" sz="2200" kern="1200"/>
            <a:t>Για να πειραματιστούν .</a:t>
          </a:r>
          <a:endParaRPr lang="en-US" sz="2200" kern="1200"/>
        </a:p>
      </dsp:txBody>
      <dsp:txXfrm>
        <a:off x="7206208" y="298"/>
        <a:ext cx="2729161" cy="1637496"/>
      </dsp:txXfrm>
    </dsp:sp>
    <dsp:sp modelId="{EC78B739-599C-4C52-A560-26E6B4D71F08}">
      <dsp:nvSpPr>
        <dsp:cNvPr id="0" name=""/>
        <dsp:cNvSpPr/>
      </dsp:nvSpPr>
      <dsp:spPr>
        <a:xfrm>
          <a:off x="3219832" y="3038531"/>
          <a:ext cx="597107" cy="91440"/>
        </a:xfrm>
        <a:custGeom>
          <a:avLst/>
          <a:gdLst/>
          <a:ahLst/>
          <a:cxnLst/>
          <a:rect l="0" t="0" r="0" b="0"/>
          <a:pathLst>
            <a:path>
              <a:moveTo>
                <a:pt x="0" y="45720"/>
              </a:moveTo>
              <a:lnTo>
                <a:pt x="5971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02693" y="3081112"/>
        <a:ext cx="31385" cy="6277"/>
      </dsp:txXfrm>
    </dsp:sp>
    <dsp:sp modelId="{FBFC4A6D-5AA4-46AF-B353-DA021A1285E1}">
      <dsp:nvSpPr>
        <dsp:cNvPr id="0" name=""/>
        <dsp:cNvSpPr/>
      </dsp:nvSpPr>
      <dsp:spPr>
        <a:xfrm>
          <a:off x="492471" y="2265502"/>
          <a:ext cx="2729161" cy="16374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731" tIns="140374" rIns="133731" bIns="140374" numCol="1" spcCol="1270" anchor="ctr" anchorCtr="0">
          <a:noAutofit/>
        </a:bodyPr>
        <a:lstStyle/>
        <a:p>
          <a:pPr marL="0" lvl="0" indent="0" algn="ctr" defTabSz="977900">
            <a:lnSpc>
              <a:spcPct val="90000"/>
            </a:lnSpc>
            <a:spcBef>
              <a:spcPct val="0"/>
            </a:spcBef>
            <a:spcAft>
              <a:spcPct val="35000"/>
            </a:spcAft>
            <a:buNone/>
          </a:pPr>
          <a:r>
            <a:rPr lang="el-GR" sz="2200" kern="1200"/>
            <a:t>Επειδή δεν βρίσκουν ενδιαφέρον στην ζωή τους. </a:t>
          </a:r>
          <a:endParaRPr lang="en-US" sz="2200" kern="1200"/>
        </a:p>
      </dsp:txBody>
      <dsp:txXfrm>
        <a:off x="492471" y="2265502"/>
        <a:ext cx="2729161" cy="1637496"/>
      </dsp:txXfrm>
    </dsp:sp>
    <dsp:sp modelId="{41280EEB-3B58-42F7-886A-F47387DCC7E9}">
      <dsp:nvSpPr>
        <dsp:cNvPr id="0" name=""/>
        <dsp:cNvSpPr/>
      </dsp:nvSpPr>
      <dsp:spPr>
        <a:xfrm>
          <a:off x="6576701" y="3038531"/>
          <a:ext cx="597107" cy="91440"/>
        </a:xfrm>
        <a:custGeom>
          <a:avLst/>
          <a:gdLst/>
          <a:ahLst/>
          <a:cxnLst/>
          <a:rect l="0" t="0" r="0" b="0"/>
          <a:pathLst>
            <a:path>
              <a:moveTo>
                <a:pt x="0" y="45720"/>
              </a:moveTo>
              <a:lnTo>
                <a:pt x="59710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59562" y="3081112"/>
        <a:ext cx="31385" cy="6277"/>
      </dsp:txXfrm>
    </dsp:sp>
    <dsp:sp modelId="{CE72A6AA-5E99-4340-8830-2FCD4DEF0F9C}">
      <dsp:nvSpPr>
        <dsp:cNvPr id="0" name=""/>
        <dsp:cNvSpPr/>
      </dsp:nvSpPr>
      <dsp:spPr>
        <a:xfrm>
          <a:off x="3849339" y="2265502"/>
          <a:ext cx="2729161" cy="16374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731" tIns="140374" rIns="133731" bIns="140374" numCol="1" spcCol="1270" anchor="ctr" anchorCtr="0">
          <a:noAutofit/>
        </a:bodyPr>
        <a:lstStyle/>
        <a:p>
          <a:pPr marL="0" lvl="0" indent="0" algn="ctr" defTabSz="977900">
            <a:lnSpc>
              <a:spcPct val="90000"/>
            </a:lnSpc>
            <a:spcBef>
              <a:spcPct val="0"/>
            </a:spcBef>
            <a:spcAft>
              <a:spcPct val="35000"/>
            </a:spcAft>
            <a:buNone/>
          </a:pPr>
          <a:r>
            <a:rPr lang="el-GR" sz="2200" kern="1200"/>
            <a:t>Επειδή πιστεύουν ότι θα διαφέρουν από την μάζα και θα φτάσουν σε άλλο πνευματικό επίπεδο.</a:t>
          </a:r>
          <a:endParaRPr lang="en-US" sz="2200" kern="1200"/>
        </a:p>
      </dsp:txBody>
      <dsp:txXfrm>
        <a:off x="3849339" y="2265502"/>
        <a:ext cx="2729161" cy="1637496"/>
      </dsp:txXfrm>
    </dsp:sp>
    <dsp:sp modelId="{FE9AE01E-5F26-4BE5-B717-5AC264FB35DF}">
      <dsp:nvSpPr>
        <dsp:cNvPr id="0" name=""/>
        <dsp:cNvSpPr/>
      </dsp:nvSpPr>
      <dsp:spPr>
        <a:xfrm>
          <a:off x="7206208" y="2265502"/>
          <a:ext cx="2729161" cy="163749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731" tIns="140374" rIns="133731" bIns="140374" numCol="1" spcCol="1270" anchor="ctr" anchorCtr="0">
          <a:noAutofit/>
        </a:bodyPr>
        <a:lstStyle/>
        <a:p>
          <a:pPr marL="0" lvl="0" indent="0" algn="ctr" defTabSz="977900">
            <a:lnSpc>
              <a:spcPct val="90000"/>
            </a:lnSpc>
            <a:spcBef>
              <a:spcPct val="0"/>
            </a:spcBef>
            <a:spcAft>
              <a:spcPct val="35000"/>
            </a:spcAft>
            <a:buNone/>
          </a:pPr>
          <a:r>
            <a:rPr lang="el-GR" sz="2200" kern="1200"/>
            <a:t>Ερωτική απογοήτευση </a:t>
          </a:r>
          <a:endParaRPr lang="en-US" sz="2200" kern="1200"/>
        </a:p>
      </dsp:txBody>
      <dsp:txXfrm>
        <a:off x="7206208" y="2265502"/>
        <a:ext cx="2729161" cy="16374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67B0FB-7938-4606-8FBF-5EEE8DF9FDBD}">
      <dsp:nvSpPr>
        <dsp:cNvPr id="0" name=""/>
        <dsp:cNvSpPr/>
      </dsp:nvSpPr>
      <dsp:spPr>
        <a:xfrm>
          <a:off x="0" y="0"/>
          <a:ext cx="5181599" cy="518159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AD908E-BEC5-411C-8FF3-BF47613FC65F}">
      <dsp:nvSpPr>
        <dsp:cNvPr id="0" name=""/>
        <dsp:cNvSpPr/>
      </dsp:nvSpPr>
      <dsp:spPr>
        <a:xfrm>
          <a:off x="492252" y="492251"/>
          <a:ext cx="2020823" cy="2020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Τα ναρκωτικά που κατευνάζουν είναι: το αλκοόλ, τα οπιούχα , τα ηρεμιστικά, η μορφίνη , η ηρωίνη, το χασίσι </a:t>
          </a:r>
          <a:endParaRPr lang="en-US" sz="1700" kern="1200"/>
        </a:p>
      </dsp:txBody>
      <dsp:txXfrm>
        <a:off x="590900" y="590899"/>
        <a:ext cx="1823527" cy="1823527"/>
      </dsp:txXfrm>
    </dsp:sp>
    <dsp:sp modelId="{19351110-01F6-44B0-9AC9-F98057DAC370}">
      <dsp:nvSpPr>
        <dsp:cNvPr id="0" name=""/>
        <dsp:cNvSpPr/>
      </dsp:nvSpPr>
      <dsp:spPr>
        <a:xfrm>
          <a:off x="2668523" y="492251"/>
          <a:ext cx="2020823" cy="2020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Τα ναρκωτικά που δίνουν ενέργεια: κυρίως  καφεΐνη, νικοτίνη, κοκαΐνη</a:t>
          </a:r>
          <a:endParaRPr lang="en-US" sz="1700" kern="1200"/>
        </a:p>
      </dsp:txBody>
      <dsp:txXfrm>
        <a:off x="2767171" y="590899"/>
        <a:ext cx="1823527" cy="1823527"/>
      </dsp:txXfrm>
    </dsp:sp>
    <dsp:sp modelId="{7103BC06-7A2F-4B18-B0ED-7EE8DF7F8C76}">
      <dsp:nvSpPr>
        <dsp:cNvPr id="0" name=""/>
        <dsp:cNvSpPr/>
      </dsp:nvSpPr>
      <dsp:spPr>
        <a:xfrm>
          <a:off x="492252" y="2668523"/>
          <a:ext cx="2020823" cy="2020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Τα ναρκωτικά που τροποποιούν την αντίληψη είναι : </a:t>
          </a:r>
          <a:r>
            <a:rPr lang="en-US" sz="1700" kern="1200"/>
            <a:t>LSD</a:t>
          </a:r>
          <a:r>
            <a:rPr lang="el-GR" sz="1700" kern="1200"/>
            <a:t> και σε ισχυρές και σε μεγάλες ποσότητες το χασίσι </a:t>
          </a:r>
          <a:endParaRPr lang="en-US" sz="1700" kern="1200"/>
        </a:p>
      </dsp:txBody>
      <dsp:txXfrm>
        <a:off x="590900" y="2767171"/>
        <a:ext cx="1823527" cy="1823527"/>
      </dsp:txXfrm>
    </dsp:sp>
    <dsp:sp modelId="{BF16BF68-2DE6-48D4-AF3A-6D3C4F8E9582}">
      <dsp:nvSpPr>
        <dsp:cNvPr id="0" name=""/>
        <dsp:cNvSpPr/>
      </dsp:nvSpPr>
      <dsp:spPr>
        <a:xfrm>
          <a:off x="2668523" y="2668523"/>
          <a:ext cx="2020823" cy="202082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l-GR" sz="1700" kern="1200"/>
            <a:t>Τα μόνα νόμιμα ναρκωτικά είναι : καφεΐνη, η νικοτίνη και το αλκοόλ      </a:t>
          </a:r>
          <a:endParaRPr lang="en-US" sz="1700" kern="1200"/>
        </a:p>
      </dsp:txBody>
      <dsp:txXfrm>
        <a:off x="2767171" y="2767171"/>
        <a:ext cx="1823527" cy="18235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C87B8-0780-4826-AAF2-F7DE71713EA5}">
      <dsp:nvSpPr>
        <dsp:cNvPr id="0" name=""/>
        <dsp:cNvSpPr/>
      </dsp:nvSpPr>
      <dsp:spPr>
        <a:xfrm>
          <a:off x="0" y="62747"/>
          <a:ext cx="5943599" cy="9628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a:t>Αξία δηλητηρίαση από τις πιο συνηθισμένες αιτίες θανάτου των τοξικομανών </a:t>
          </a:r>
          <a:endParaRPr lang="en-US" sz="2100" kern="1200"/>
        </a:p>
      </dsp:txBody>
      <dsp:txXfrm>
        <a:off x="47002" y="109749"/>
        <a:ext cx="5849595" cy="868832"/>
      </dsp:txXfrm>
    </dsp:sp>
    <dsp:sp modelId="{E84F1BD5-5382-4BA9-B85D-5106D6206A2B}">
      <dsp:nvSpPr>
        <dsp:cNvPr id="0" name=""/>
        <dsp:cNvSpPr/>
      </dsp:nvSpPr>
      <dsp:spPr>
        <a:xfrm>
          <a:off x="0" y="1086064"/>
          <a:ext cx="5943599" cy="962836"/>
        </a:xfrm>
        <a:prstGeom prst="roundRect">
          <a:avLst/>
        </a:prstGeom>
        <a:solidFill>
          <a:schemeClr val="accent2">
            <a:hueOff val="376407"/>
            <a:satOff val="-2673"/>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Γενικές λοιμώξεις ( προκαλούνται συνήθως όταν γίνεται χρήση με ένεση)</a:t>
          </a:r>
          <a:endParaRPr lang="en-US" sz="2100" kern="1200"/>
        </a:p>
      </dsp:txBody>
      <dsp:txXfrm>
        <a:off x="47002" y="1133066"/>
        <a:ext cx="5849595" cy="868832"/>
      </dsp:txXfrm>
    </dsp:sp>
    <dsp:sp modelId="{FB1446DA-5EA1-40E6-A9C3-1D3E794C3A5A}">
      <dsp:nvSpPr>
        <dsp:cNvPr id="0" name=""/>
        <dsp:cNvSpPr/>
      </dsp:nvSpPr>
      <dsp:spPr>
        <a:xfrm>
          <a:off x="0" y="2109381"/>
          <a:ext cx="5943599" cy="962836"/>
        </a:xfrm>
        <a:prstGeom prst="roundRect">
          <a:avLst/>
        </a:prstGeom>
        <a:solidFill>
          <a:schemeClr val="accent2">
            <a:hueOff val="752813"/>
            <a:satOff val="-5346"/>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Διαταράζουν την πρόσφατη μνήμη , την πνευματική δραστηριότητα , την κρίση , την αντίληψη του χρόνου </a:t>
          </a:r>
          <a:endParaRPr lang="en-US" sz="2100" kern="1200"/>
        </a:p>
      </dsp:txBody>
      <dsp:txXfrm>
        <a:off x="47002" y="2156383"/>
        <a:ext cx="5849595" cy="868832"/>
      </dsp:txXfrm>
    </dsp:sp>
    <dsp:sp modelId="{71F78A87-A777-4231-B5C2-CC60B86B2516}">
      <dsp:nvSpPr>
        <dsp:cNvPr id="0" name=""/>
        <dsp:cNvSpPr/>
      </dsp:nvSpPr>
      <dsp:spPr>
        <a:xfrm>
          <a:off x="0" y="3132698"/>
          <a:ext cx="5943599" cy="962836"/>
        </a:xfrm>
        <a:prstGeom prst="roundRect">
          <a:avLst/>
        </a:prstGeom>
        <a:solidFill>
          <a:schemeClr val="accent2">
            <a:hueOff val="1129220"/>
            <a:satOff val="-8018"/>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Μειώνουν την μυϊκή δύναμη και επηρεάζουν τις λειτουργίες και τις δεξιότητες </a:t>
          </a:r>
          <a:endParaRPr lang="en-US" sz="2100" kern="1200"/>
        </a:p>
      </dsp:txBody>
      <dsp:txXfrm>
        <a:off x="47002" y="3179700"/>
        <a:ext cx="5849595" cy="868832"/>
      </dsp:txXfrm>
    </dsp:sp>
    <dsp:sp modelId="{44B1670F-3C99-466C-A739-DDF5CBA53DA3}">
      <dsp:nvSpPr>
        <dsp:cNvPr id="0" name=""/>
        <dsp:cNvSpPr/>
      </dsp:nvSpPr>
      <dsp:spPr>
        <a:xfrm>
          <a:off x="0" y="4156015"/>
          <a:ext cx="5943599" cy="962836"/>
        </a:xfrm>
        <a:prstGeom prst="roundRect">
          <a:avLst/>
        </a:prstGeom>
        <a:solidFill>
          <a:schemeClr val="accent2">
            <a:hueOff val="1505627"/>
            <a:satOff val="-10691"/>
            <a:lumOff val="-47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l-GR" sz="2100" kern="1200"/>
            <a:t>Προκαλούν σύγχυση, άγχος , φόβους , κατάθλιψη    </a:t>
          </a:r>
          <a:endParaRPr lang="en-US" sz="2100" kern="1200"/>
        </a:p>
      </dsp:txBody>
      <dsp:txXfrm>
        <a:off x="47002" y="4203017"/>
        <a:ext cx="5849595" cy="86883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64C88CFD-FF2B-CA9C-63D6-61E7A0ED57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426DB0C8-2BA6-BD06-7DB7-A7093F4E1B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3CD508-A024-4C2C-981E-F6EDEA0DADC8}" type="datetimeFigureOut">
              <a:rPr lang="el-GR" smtClean="0"/>
              <a:t>4/1/2024</a:t>
            </a:fld>
            <a:endParaRPr lang="el-GR"/>
          </a:p>
        </p:txBody>
      </p:sp>
      <p:sp>
        <p:nvSpPr>
          <p:cNvPr id="4" name="Θέση υποσέλιδου 3">
            <a:extLst>
              <a:ext uri="{FF2B5EF4-FFF2-40B4-BE49-F238E27FC236}">
                <a16:creationId xmlns:a16="http://schemas.microsoft.com/office/drawing/2014/main" id="{FF35ACF9-9953-53B1-7B9B-98E373CE54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5B380FE1-E4CC-2B47-9BE6-318937C20E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E5D5CE-CECB-4987-AFAD-E9339A8BC42A}" type="slidenum">
              <a:rPr lang="el-GR" smtClean="0"/>
              <a:t>‹#›</a:t>
            </a:fld>
            <a:endParaRPr lang="el-GR"/>
          </a:p>
        </p:txBody>
      </p:sp>
    </p:spTree>
    <p:extLst>
      <p:ext uri="{BB962C8B-B14F-4D97-AF65-F5344CB8AC3E}">
        <p14:creationId xmlns:p14="http://schemas.microsoft.com/office/powerpoint/2010/main" val="1115551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B1F31-5E92-4768-BF97-3C4C86D0382F}" type="datetimeFigureOut">
              <a:rPr lang="el-GR" smtClean="0"/>
              <a:t>4/1/2024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DAD82-45EB-489E-B844-7FB7479185E3}" type="slidenum">
              <a:rPr lang="el-GR" smtClean="0"/>
              <a:t>‹#›</a:t>
            </a:fld>
            <a:endParaRPr lang="el-GR"/>
          </a:p>
        </p:txBody>
      </p:sp>
    </p:spTree>
    <p:extLst>
      <p:ext uri="{BB962C8B-B14F-4D97-AF65-F5344CB8AC3E}">
        <p14:creationId xmlns:p14="http://schemas.microsoft.com/office/powerpoint/2010/main" val="148842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2F4DAD82-45EB-489E-B844-7FB7479185E3}" type="slidenum">
              <a:rPr lang="el-GR" smtClean="0"/>
              <a:t>1</a:t>
            </a:fld>
            <a:endParaRPr lang="el-GR"/>
          </a:p>
        </p:txBody>
      </p:sp>
    </p:spTree>
    <p:extLst>
      <p:ext uri="{BB962C8B-B14F-4D97-AF65-F5344CB8AC3E}">
        <p14:creationId xmlns:p14="http://schemas.microsoft.com/office/powerpoint/2010/main" val="2204628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283B68-70CF-4A98-948C-6EA4BD68D2BC}"/>
              </a:ext>
            </a:extLst>
          </p:cNvPr>
          <p:cNvSpPr>
            <a:spLocks noGrp="1"/>
          </p:cNvSpPr>
          <p:nvPr>
            <p:ph type="dt" sz="half" idx="10"/>
          </p:nvPr>
        </p:nvSpPr>
        <p:spPr/>
        <p:txBody>
          <a:bodyPr/>
          <a:lstStyle/>
          <a:p>
            <a:fld id="{326951E3-958F-4611-B170-D081BA0250F9}" type="datetimeFigureOut">
              <a:rPr lang="en-US" smtClean="0"/>
              <a:t>1/4/2024</a:t>
            </a:fld>
            <a:endParaRPr lang="en-US"/>
          </a:p>
        </p:txBody>
      </p:sp>
      <p:sp>
        <p:nvSpPr>
          <p:cNvPr id="5" name="Footer Placeholder 4">
            <a:extLst>
              <a:ext uri="{FF2B5EF4-FFF2-40B4-BE49-F238E27FC236}">
                <a16:creationId xmlns:a16="http://schemas.microsoft.com/office/drawing/2014/main"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65538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E5372-3FC6-4227-B2DD-6CB24E65178F}"/>
              </a:ext>
            </a:extLst>
          </p:cNvPr>
          <p:cNvSpPr>
            <a:spLocks noGrp="1"/>
          </p:cNvSpPr>
          <p:nvPr>
            <p:ph type="dt" sz="half" idx="10"/>
          </p:nvPr>
        </p:nvSpPr>
        <p:spPr/>
        <p:txBody>
          <a:bodyPr/>
          <a:lstStyle/>
          <a:p>
            <a:fld id="{326951E3-958F-4611-B170-D081BA0250F9}" type="datetimeFigureOut">
              <a:rPr lang="en-US" smtClean="0"/>
              <a:t>1/4/2024</a:t>
            </a:fld>
            <a:endParaRPr lang="en-US"/>
          </a:p>
        </p:txBody>
      </p:sp>
      <p:sp>
        <p:nvSpPr>
          <p:cNvPr id="5" name="Footer Placeholder 4">
            <a:extLst>
              <a:ext uri="{FF2B5EF4-FFF2-40B4-BE49-F238E27FC236}">
                <a16:creationId xmlns:a16="http://schemas.microsoft.com/office/drawing/2014/main"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87072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D40030D-E580-4B0C-B5A8-2C8A094D9D8A}"/>
              </a:ext>
            </a:extLst>
          </p:cNvPr>
          <p:cNvSpPr>
            <a:spLocks noGrp="1"/>
          </p:cNvSpPr>
          <p:nvPr>
            <p:ph type="dt" sz="half" idx="10"/>
          </p:nvPr>
        </p:nvSpPr>
        <p:spPr/>
        <p:txBody>
          <a:bodyPr/>
          <a:lstStyle/>
          <a:p>
            <a:fld id="{326951E3-958F-4611-B170-D081BA0250F9}" type="datetimeFigureOut">
              <a:rPr lang="en-US" smtClean="0"/>
              <a:t>1/4/2024</a:t>
            </a:fld>
            <a:endParaRPr lang="en-US"/>
          </a:p>
        </p:txBody>
      </p:sp>
      <p:sp>
        <p:nvSpPr>
          <p:cNvPr id="5" name="Footer Placeholder 4">
            <a:extLst>
              <a:ext uri="{FF2B5EF4-FFF2-40B4-BE49-F238E27FC236}">
                <a16:creationId xmlns:a16="http://schemas.microsoft.com/office/drawing/2014/main"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32426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A855B5-7F2F-408B-800D-92CB34B99234}"/>
              </a:ext>
            </a:extLst>
          </p:cNvPr>
          <p:cNvSpPr>
            <a:spLocks noGrp="1"/>
          </p:cNvSpPr>
          <p:nvPr>
            <p:ph type="dt" sz="half" idx="10"/>
          </p:nvPr>
        </p:nvSpPr>
        <p:spPr/>
        <p:txBody>
          <a:bodyPr/>
          <a:lstStyle/>
          <a:p>
            <a:fld id="{326951E3-958F-4611-B170-D081BA0250F9}" type="datetimeFigureOut">
              <a:rPr lang="en-US" smtClean="0"/>
              <a:t>1/4/2024</a:t>
            </a:fld>
            <a:endParaRPr lang="en-US"/>
          </a:p>
        </p:txBody>
      </p:sp>
      <p:sp>
        <p:nvSpPr>
          <p:cNvPr id="5" name="Footer Placeholder 4">
            <a:extLst>
              <a:ext uri="{FF2B5EF4-FFF2-40B4-BE49-F238E27FC236}">
                <a16:creationId xmlns:a16="http://schemas.microsoft.com/office/drawing/2014/main"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00887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3530A6B-E3FD-4920-8128-C263CA1D65D1}"/>
              </a:ext>
            </a:extLst>
          </p:cNvPr>
          <p:cNvSpPr>
            <a:spLocks noGrp="1"/>
          </p:cNvSpPr>
          <p:nvPr>
            <p:ph type="dt" sz="half" idx="10"/>
          </p:nvPr>
        </p:nvSpPr>
        <p:spPr/>
        <p:txBody>
          <a:bodyPr/>
          <a:lstStyle/>
          <a:p>
            <a:fld id="{326951E3-958F-4611-B170-D081BA0250F9}" type="datetimeFigureOut">
              <a:rPr lang="en-US" smtClean="0"/>
              <a:t>1/4/2024</a:t>
            </a:fld>
            <a:endParaRPr lang="en-US"/>
          </a:p>
        </p:txBody>
      </p:sp>
      <p:sp>
        <p:nvSpPr>
          <p:cNvPr id="5" name="Footer Placeholder 4">
            <a:extLst>
              <a:ext uri="{FF2B5EF4-FFF2-40B4-BE49-F238E27FC236}">
                <a16:creationId xmlns:a16="http://schemas.microsoft.com/office/drawing/2014/main"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425097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E22BF-1819-4301-B699-EF5A2F4D9BC4}"/>
              </a:ext>
            </a:extLst>
          </p:cNvPr>
          <p:cNvSpPr>
            <a:spLocks noGrp="1"/>
          </p:cNvSpPr>
          <p:nvPr>
            <p:ph type="dt" sz="half" idx="10"/>
          </p:nvPr>
        </p:nvSpPr>
        <p:spPr/>
        <p:txBody>
          <a:bodyPr/>
          <a:lstStyle/>
          <a:p>
            <a:fld id="{326951E3-958F-4611-B170-D081BA0250F9}" type="datetimeFigureOut">
              <a:rPr lang="en-US" smtClean="0"/>
              <a:t>1/4/2024</a:t>
            </a:fld>
            <a:endParaRPr lang="en-US"/>
          </a:p>
        </p:txBody>
      </p:sp>
      <p:sp>
        <p:nvSpPr>
          <p:cNvPr id="6" name="Footer Placeholder 5">
            <a:extLst>
              <a:ext uri="{FF2B5EF4-FFF2-40B4-BE49-F238E27FC236}">
                <a16:creationId xmlns:a16="http://schemas.microsoft.com/office/drawing/2014/main"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93928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FED2E61-83B4-4C8F-BBFE-D95920342A1B}"/>
              </a:ext>
            </a:extLst>
          </p:cNvPr>
          <p:cNvSpPr>
            <a:spLocks noGrp="1"/>
          </p:cNvSpPr>
          <p:nvPr>
            <p:ph type="dt" sz="half" idx="10"/>
          </p:nvPr>
        </p:nvSpPr>
        <p:spPr/>
        <p:txBody>
          <a:bodyPr/>
          <a:lstStyle/>
          <a:p>
            <a:fld id="{326951E3-958F-4611-B170-D081BA0250F9}" type="datetimeFigureOut">
              <a:rPr lang="en-US" smtClean="0"/>
              <a:t>1/4/2024</a:t>
            </a:fld>
            <a:endParaRPr lang="en-US"/>
          </a:p>
        </p:txBody>
      </p:sp>
      <p:sp>
        <p:nvSpPr>
          <p:cNvPr id="8" name="Footer Placeholder 7">
            <a:extLst>
              <a:ext uri="{FF2B5EF4-FFF2-40B4-BE49-F238E27FC236}">
                <a16:creationId xmlns:a16="http://schemas.microsoft.com/office/drawing/2014/main"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15766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27EE4825-BB8C-4567-B407-B4452409D7D8}"/>
              </a:ext>
            </a:extLst>
          </p:cNvPr>
          <p:cNvSpPr>
            <a:spLocks noGrp="1"/>
          </p:cNvSpPr>
          <p:nvPr>
            <p:ph type="dt" sz="half" idx="10"/>
          </p:nvPr>
        </p:nvSpPr>
        <p:spPr/>
        <p:txBody>
          <a:bodyPr/>
          <a:lstStyle/>
          <a:p>
            <a:fld id="{326951E3-958F-4611-B170-D081BA0250F9}" type="datetimeFigureOut">
              <a:rPr lang="en-US" smtClean="0"/>
              <a:t>1/4/2024</a:t>
            </a:fld>
            <a:endParaRPr lang="en-US"/>
          </a:p>
        </p:txBody>
      </p:sp>
      <p:sp>
        <p:nvSpPr>
          <p:cNvPr id="4" name="Footer Placeholder 3">
            <a:extLst>
              <a:ext uri="{FF2B5EF4-FFF2-40B4-BE49-F238E27FC236}">
                <a16:creationId xmlns:a16="http://schemas.microsoft.com/office/drawing/2014/main"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73196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EFA7D9-6801-4DD0-8D7D-505212F466BD}"/>
              </a:ext>
            </a:extLst>
          </p:cNvPr>
          <p:cNvSpPr>
            <a:spLocks noGrp="1"/>
          </p:cNvSpPr>
          <p:nvPr>
            <p:ph type="dt" sz="half" idx="10"/>
          </p:nvPr>
        </p:nvSpPr>
        <p:spPr/>
        <p:txBody>
          <a:bodyPr/>
          <a:lstStyle/>
          <a:p>
            <a:fld id="{326951E3-958F-4611-B170-D081BA0250F9}" type="datetimeFigureOut">
              <a:rPr lang="en-US" smtClean="0"/>
              <a:t>1/4/2024</a:t>
            </a:fld>
            <a:endParaRPr lang="en-US"/>
          </a:p>
        </p:txBody>
      </p:sp>
      <p:sp>
        <p:nvSpPr>
          <p:cNvPr id="3" name="Footer Placeholder 2">
            <a:extLst>
              <a:ext uri="{FF2B5EF4-FFF2-40B4-BE49-F238E27FC236}">
                <a16:creationId xmlns:a16="http://schemas.microsoft.com/office/drawing/2014/main"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75033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670A0B3-4E9C-4FAC-B1D1-2673F7B5A10F}"/>
              </a:ext>
            </a:extLst>
          </p:cNvPr>
          <p:cNvSpPr>
            <a:spLocks noGrp="1"/>
          </p:cNvSpPr>
          <p:nvPr>
            <p:ph type="dt" sz="half" idx="10"/>
          </p:nvPr>
        </p:nvSpPr>
        <p:spPr/>
        <p:txBody>
          <a:bodyPr/>
          <a:lstStyle/>
          <a:p>
            <a:fld id="{326951E3-958F-4611-B170-D081BA0250F9}" type="datetimeFigureOut">
              <a:rPr lang="en-US" smtClean="0"/>
              <a:t>1/4/2024</a:t>
            </a:fld>
            <a:endParaRPr lang="en-US"/>
          </a:p>
        </p:txBody>
      </p:sp>
      <p:sp>
        <p:nvSpPr>
          <p:cNvPr id="6" name="Footer Placeholder 5">
            <a:extLst>
              <a:ext uri="{FF2B5EF4-FFF2-40B4-BE49-F238E27FC236}">
                <a16:creationId xmlns:a16="http://schemas.microsoft.com/office/drawing/2014/main"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940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DDCE2E0-050A-4BC2-91DF-7A00811D28EB}"/>
              </a:ext>
            </a:extLst>
          </p:cNvPr>
          <p:cNvSpPr>
            <a:spLocks noGrp="1"/>
          </p:cNvSpPr>
          <p:nvPr>
            <p:ph type="dt" sz="half" idx="10"/>
          </p:nvPr>
        </p:nvSpPr>
        <p:spPr/>
        <p:txBody>
          <a:bodyPr/>
          <a:lstStyle/>
          <a:p>
            <a:fld id="{326951E3-958F-4611-B170-D081BA0250F9}" type="datetimeFigureOut">
              <a:rPr lang="en-US" smtClean="0"/>
              <a:t>1/4/2024</a:t>
            </a:fld>
            <a:endParaRPr lang="en-US"/>
          </a:p>
        </p:txBody>
      </p:sp>
      <p:sp>
        <p:nvSpPr>
          <p:cNvPr id="6" name="Footer Placeholder 5">
            <a:extLst>
              <a:ext uri="{FF2B5EF4-FFF2-40B4-BE49-F238E27FC236}">
                <a16:creationId xmlns:a16="http://schemas.microsoft.com/office/drawing/2014/main"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887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1/4/2024</a:t>
            </a:fld>
            <a:endParaRPr lang="en-US" dirty="0"/>
          </a:p>
        </p:txBody>
      </p:sp>
      <p:sp>
        <p:nvSpPr>
          <p:cNvPr id="5" name="Footer Placeholder 4">
            <a:extLst>
              <a:ext uri="{FF2B5EF4-FFF2-40B4-BE49-F238E27FC236}">
                <a16:creationId xmlns:a16="http://schemas.microsoft.com/office/drawing/2014/main"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dirty="0"/>
          </a:p>
        </p:txBody>
      </p:sp>
      <p:cxnSp>
        <p:nvCxnSpPr>
          <p:cNvPr id="34" name="Straight Connector 33">
            <a:extLst>
              <a:ext uri="{FF2B5EF4-FFF2-40B4-BE49-F238E27FC236}">
                <a16:creationId xmlns:a16="http://schemas.microsoft.com/office/drawing/2014/main"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495178"/>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40" r:id="rId4"/>
    <p:sldLayoutId id="2147483741" r:id="rId5"/>
    <p:sldLayoutId id="2147483746" r:id="rId6"/>
    <p:sldLayoutId id="2147483742" r:id="rId7"/>
    <p:sldLayoutId id="2147483743" r:id="rId8"/>
    <p:sldLayoutId id="2147483744" r:id="rId9"/>
    <p:sldLayoutId id="2147483745" r:id="rId10"/>
    <p:sldLayoutId id="2147483747"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C5A67-118C-4E4F-B36D-98915F747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Επάνω προβολή φόντου splashed με χρώματα">
            <a:extLst>
              <a:ext uri="{FF2B5EF4-FFF2-40B4-BE49-F238E27FC236}">
                <a16:creationId xmlns:a16="http://schemas.microsoft.com/office/drawing/2014/main" id="{C2AD7FFA-DE19-5757-759D-74F1AC77667E}"/>
              </a:ext>
            </a:extLst>
          </p:cNvPr>
          <p:cNvPicPr>
            <a:picLocks noChangeAspect="1"/>
          </p:cNvPicPr>
          <p:nvPr/>
        </p:nvPicPr>
        <p:blipFill rotWithShape="1">
          <a:blip r:embed="rId3">
            <a:alphaModFix amt="60000"/>
          </a:blip>
          <a:srcRect t="63" r="-2" b="1716"/>
          <a:stretch/>
        </p:blipFill>
        <p:spPr>
          <a:xfrm>
            <a:off x="-4199" y="10"/>
            <a:ext cx="12196199" cy="6857990"/>
          </a:xfrm>
          <a:prstGeom prst="rect">
            <a:avLst/>
          </a:prstGeom>
        </p:spPr>
      </p:pic>
      <p:sp>
        <p:nvSpPr>
          <p:cNvPr id="11" name="Freeform: Shape 10">
            <a:extLst>
              <a:ext uri="{FF2B5EF4-FFF2-40B4-BE49-F238E27FC236}">
                <a16:creationId xmlns:a16="http://schemas.microsoft.com/office/drawing/2014/main" id="{820F8B35-FE0B-427D-9196-5DB8CC697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6494" y="859953"/>
            <a:ext cx="4379010" cy="5197947"/>
          </a:xfrm>
          <a:custGeom>
            <a:avLst/>
            <a:gdLst>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2480538 h 5246128"/>
              <a:gd name="connsiteX4" fmla="*/ 4419600 w 4419600"/>
              <a:gd name="connsiteY4" fmla="*/ 4975131 h 5246128"/>
              <a:gd name="connsiteX5" fmla="*/ 4419600 w 4419600"/>
              <a:gd name="connsiteY5" fmla="*/ 5246128 h 5246128"/>
              <a:gd name="connsiteX6" fmla="*/ 0 w 4419600"/>
              <a:gd name="connsiteY6" fmla="*/ 5246128 h 5246128"/>
              <a:gd name="connsiteX7" fmla="*/ 0 w 4419600"/>
              <a:gd name="connsiteY7" fmla="*/ 4975131 h 5246128"/>
              <a:gd name="connsiteX8" fmla="*/ 0 w 4419600"/>
              <a:gd name="connsiteY8" fmla="*/ 2480538 h 5246128"/>
              <a:gd name="connsiteX9" fmla="*/ 0 w 4419600"/>
              <a:gd name="connsiteY9" fmla="*/ 2209541 h 5246128"/>
              <a:gd name="connsiteX10" fmla="*/ 2209538 w 4419600"/>
              <a:gd name="connsiteY10"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4975131 h 5246128"/>
              <a:gd name="connsiteX4" fmla="*/ 4419600 w 4419600"/>
              <a:gd name="connsiteY4" fmla="*/ 5246128 h 5246128"/>
              <a:gd name="connsiteX5" fmla="*/ 0 w 4419600"/>
              <a:gd name="connsiteY5" fmla="*/ 5246128 h 5246128"/>
              <a:gd name="connsiteX6" fmla="*/ 0 w 4419600"/>
              <a:gd name="connsiteY6" fmla="*/ 4975131 h 5246128"/>
              <a:gd name="connsiteX7" fmla="*/ 0 w 4419600"/>
              <a:gd name="connsiteY7" fmla="*/ 2480538 h 5246128"/>
              <a:gd name="connsiteX8" fmla="*/ 0 w 4419600"/>
              <a:gd name="connsiteY8" fmla="*/ 2209541 h 5246128"/>
              <a:gd name="connsiteX9" fmla="*/ 2209538 w 4419600"/>
              <a:gd name="connsiteY9"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4975131 h 5246128"/>
              <a:gd name="connsiteX6" fmla="*/ 0 w 4419600"/>
              <a:gd name="connsiteY6" fmla="*/ 2480538 h 5246128"/>
              <a:gd name="connsiteX7" fmla="*/ 0 w 4419600"/>
              <a:gd name="connsiteY7" fmla="*/ 2209541 h 5246128"/>
              <a:gd name="connsiteX8" fmla="*/ 2209538 w 4419600"/>
              <a:gd name="connsiteY8"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2480538 h 5246128"/>
              <a:gd name="connsiteX6" fmla="*/ 0 w 4419600"/>
              <a:gd name="connsiteY6" fmla="*/ 2209541 h 5246128"/>
              <a:gd name="connsiteX7" fmla="*/ 2209538 w 4419600"/>
              <a:gd name="connsiteY7" fmla="*/ 0 h 524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246128">
                <a:moveTo>
                  <a:pt x="2209538" y="0"/>
                </a:moveTo>
                <a:lnTo>
                  <a:pt x="2210062" y="0"/>
                </a:lnTo>
                <a:cubicBezTo>
                  <a:pt x="3430375" y="0"/>
                  <a:pt x="4419600" y="989251"/>
                  <a:pt x="4419600" y="2209541"/>
                </a:cubicBezTo>
                <a:lnTo>
                  <a:pt x="4419600" y="5246128"/>
                </a:lnTo>
                <a:lnTo>
                  <a:pt x="0" y="5246128"/>
                </a:lnTo>
                <a:lnTo>
                  <a:pt x="0" y="2480538"/>
                </a:lnTo>
                <a:lnTo>
                  <a:pt x="0" y="2209541"/>
                </a:lnTo>
                <a:cubicBezTo>
                  <a:pt x="0" y="989251"/>
                  <a:pt x="989222" y="0"/>
                  <a:pt x="2209538" y="0"/>
                </a:cubicBez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008C9291-8EEB-1FA8-8DC9-C005EE182402}"/>
              </a:ext>
            </a:extLst>
          </p:cNvPr>
          <p:cNvSpPr>
            <a:spLocks noGrp="1"/>
          </p:cNvSpPr>
          <p:nvPr>
            <p:ph type="ctrTitle"/>
          </p:nvPr>
        </p:nvSpPr>
        <p:spPr>
          <a:xfrm>
            <a:off x="2661849" y="1921623"/>
            <a:ext cx="6868301" cy="1750731"/>
          </a:xfrm>
        </p:spPr>
        <p:txBody>
          <a:bodyPr anchor="b">
            <a:normAutofit/>
          </a:bodyPr>
          <a:lstStyle/>
          <a:p>
            <a:pPr algn="ctr"/>
            <a:r>
              <a:rPr lang="el-GR" dirty="0">
                <a:solidFill>
                  <a:srgbClr val="FFFFFF"/>
                </a:solidFill>
              </a:rPr>
              <a:t>ΕΞΑΡΤΗΣΕΙΣ</a:t>
            </a:r>
          </a:p>
        </p:txBody>
      </p:sp>
      <p:sp>
        <p:nvSpPr>
          <p:cNvPr id="3" name="Υπότιτλος 2">
            <a:extLst>
              <a:ext uri="{FF2B5EF4-FFF2-40B4-BE49-F238E27FC236}">
                <a16:creationId xmlns:a16="http://schemas.microsoft.com/office/drawing/2014/main" id="{CAD32EB9-2034-3736-EAB9-FBEC4234BB75}"/>
              </a:ext>
            </a:extLst>
          </p:cNvPr>
          <p:cNvSpPr>
            <a:spLocks noGrp="1"/>
          </p:cNvSpPr>
          <p:nvPr>
            <p:ph type="subTitle" idx="1"/>
          </p:nvPr>
        </p:nvSpPr>
        <p:spPr>
          <a:xfrm>
            <a:off x="4448496" y="4936376"/>
            <a:ext cx="3295006" cy="847166"/>
          </a:xfrm>
        </p:spPr>
        <p:txBody>
          <a:bodyPr>
            <a:noAutofit/>
          </a:bodyPr>
          <a:lstStyle/>
          <a:p>
            <a:pPr algn="ctr"/>
            <a:r>
              <a:rPr lang="el-GR" sz="1000" dirty="0">
                <a:solidFill>
                  <a:srgbClr val="FFFFFF"/>
                </a:solidFill>
              </a:rPr>
              <a:t>ΚΑΠΝΙΣΜΑ</a:t>
            </a:r>
          </a:p>
          <a:p>
            <a:pPr algn="ctr"/>
            <a:r>
              <a:rPr lang="el-GR" sz="1000" dirty="0">
                <a:solidFill>
                  <a:srgbClr val="FFFFFF"/>
                </a:solidFill>
              </a:rPr>
              <a:t>ΑΛΚΟΟΛ ΚΑΙ ΕΝΕΡΓΕΙΑΚΑ ΠΟΤΑ</a:t>
            </a:r>
          </a:p>
          <a:p>
            <a:pPr algn="ctr"/>
            <a:r>
              <a:rPr lang="el-GR" sz="1000" dirty="0">
                <a:solidFill>
                  <a:srgbClr val="FFFFFF"/>
                </a:solidFill>
              </a:rPr>
              <a:t>ΝΑΡΚΩΤΙΚΑ</a:t>
            </a:r>
          </a:p>
          <a:p>
            <a:pPr algn="ctr"/>
            <a:r>
              <a:rPr lang="el-GR" sz="1000" dirty="0">
                <a:solidFill>
                  <a:srgbClr val="FFFFFF"/>
                </a:solidFill>
              </a:rPr>
              <a:t>ΡΟΛΟ ΟΙΚΟΓΕΝΕΙΑΣ </a:t>
            </a:r>
          </a:p>
        </p:txBody>
      </p:sp>
      <p:cxnSp>
        <p:nvCxnSpPr>
          <p:cNvPr id="25" name="Straight Connector 12">
            <a:extLst>
              <a:ext uri="{FF2B5EF4-FFF2-40B4-BE49-F238E27FC236}">
                <a16:creationId xmlns:a16="http://schemas.microsoft.com/office/drawing/2014/main" id="{EF59B18A-94FC-4D49-98EB-BEC65B321A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376602" y="4316294"/>
            <a:ext cx="1458419"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2759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47" name="Rectangle 11">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Τίτλος 1">
            <a:extLst>
              <a:ext uri="{FF2B5EF4-FFF2-40B4-BE49-F238E27FC236}">
                <a16:creationId xmlns:a16="http://schemas.microsoft.com/office/drawing/2014/main" id="{2EB82E65-80DD-28D6-7752-58CF01664828}"/>
              </a:ext>
            </a:extLst>
          </p:cNvPr>
          <p:cNvSpPr>
            <a:spLocks noGrp="1"/>
          </p:cNvSpPr>
          <p:nvPr>
            <p:ph type="title"/>
          </p:nvPr>
        </p:nvSpPr>
        <p:spPr>
          <a:xfrm>
            <a:off x="784916" y="895440"/>
            <a:ext cx="5311082" cy="2162375"/>
          </a:xfrm>
        </p:spPr>
        <p:txBody>
          <a:bodyPr>
            <a:normAutofit/>
          </a:bodyPr>
          <a:lstStyle/>
          <a:p>
            <a:endParaRPr lang="el-GR" dirty="0"/>
          </a:p>
        </p:txBody>
      </p:sp>
      <p:cxnSp>
        <p:nvCxnSpPr>
          <p:cNvPr id="49" name="Straight Connector 1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3426138"/>
            <a:ext cx="0" cy="2629328"/>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50" name="Content Placeholder 8">
            <a:extLst>
              <a:ext uri="{FF2B5EF4-FFF2-40B4-BE49-F238E27FC236}">
                <a16:creationId xmlns:a16="http://schemas.microsoft.com/office/drawing/2014/main" id="{A5DA31CA-82E5-F9D0-EF30-2C7C7DC2092A}"/>
              </a:ext>
            </a:extLst>
          </p:cNvPr>
          <p:cNvSpPr>
            <a:spLocks noGrp="1"/>
          </p:cNvSpPr>
          <p:nvPr>
            <p:ph idx="1"/>
          </p:nvPr>
        </p:nvSpPr>
        <p:spPr>
          <a:xfrm>
            <a:off x="117987" y="147484"/>
            <a:ext cx="5978013" cy="5991656"/>
          </a:xfrm>
        </p:spPr>
        <p:txBody>
          <a:bodyPr anchor="b">
            <a:normAutofit/>
          </a:bodyPr>
          <a:lstStyle/>
          <a:p>
            <a:r>
              <a:rPr lang="el-GR" dirty="0"/>
              <a:t>Η εξάρτηση από το αλκοόλ είναι μια χρόνια ασθένεια ή διαταραχή συμπεριφοράς που χαρακτηρίζεται  από επαναλαμβανόμενη και κοινωνικά μη αποδεκτή κατανάλωση αλκοόλ σε μια κοινωνία ή σε μία χώρα. Επηρεάζει σοβαρά την υγεία του προσώπου που πίνει και τη λειτουργικότητά του σε τομείς που έχουν να κάνουν με την εργασία του, τα οικονομικά του και τις σχέσεις τους με τον περίγυρό τους .</a:t>
            </a:r>
            <a:endParaRPr lang="en-US" dirty="0"/>
          </a:p>
        </p:txBody>
      </p:sp>
      <p:pic>
        <p:nvPicPr>
          <p:cNvPr id="5" name="Θέση περιεχομένου 4" descr="Εικόνα που περιέχει φιάλη, αναψυκτικό, εσωτερικός χώρος, μπύρα&#10;&#10;Περιγραφή που δημιουργήθηκε αυτόματα">
            <a:extLst>
              <a:ext uri="{FF2B5EF4-FFF2-40B4-BE49-F238E27FC236}">
                <a16:creationId xmlns:a16="http://schemas.microsoft.com/office/drawing/2014/main" id="{C2F57107-40C3-77BD-DD04-3F5415E4DC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9507" y="0"/>
            <a:ext cx="5480983" cy="6857999"/>
          </a:xfrm>
          <a:prstGeom prst="rect">
            <a:avLst/>
          </a:prstGeom>
        </p:spPr>
      </p:pic>
    </p:spTree>
    <p:extLst>
      <p:ext uri="{BB962C8B-B14F-4D97-AF65-F5344CB8AC3E}">
        <p14:creationId xmlns:p14="http://schemas.microsoft.com/office/powerpoint/2010/main" val="1670331829"/>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AEB3B278-B379-62D5-ADC3-CF87EFF7FF8C}"/>
              </a:ext>
            </a:extLst>
          </p:cNvPr>
          <p:cNvSpPr>
            <a:spLocks noGrp="1"/>
          </p:cNvSpPr>
          <p:nvPr>
            <p:ph type="title"/>
          </p:nvPr>
        </p:nvSpPr>
        <p:spPr>
          <a:xfrm>
            <a:off x="2409265" y="847770"/>
            <a:ext cx="6851204" cy="1395928"/>
          </a:xfrm>
        </p:spPr>
        <p:txBody>
          <a:bodyPr anchor="b">
            <a:normAutofit/>
          </a:bodyPr>
          <a:lstStyle/>
          <a:p>
            <a:pPr algn="r">
              <a:lnSpc>
                <a:spcPct val="90000"/>
              </a:lnSpc>
            </a:pPr>
            <a:r>
              <a:rPr lang="el-GR"/>
              <a:t>ΣΥΜΠΤΩΜΑΤΑ ΑΛΚΟΟΛΙΣΜΟΥ</a:t>
            </a:r>
          </a:p>
        </p:txBody>
      </p:sp>
      <p:graphicFrame>
        <p:nvGraphicFramePr>
          <p:cNvPr id="5" name="Θέση περιεχομένου 4">
            <a:extLst>
              <a:ext uri="{FF2B5EF4-FFF2-40B4-BE49-F238E27FC236}">
                <a16:creationId xmlns:a16="http://schemas.microsoft.com/office/drawing/2014/main" id="{2F36C39A-E092-53EC-0364-E3550B68F046}"/>
              </a:ext>
            </a:extLst>
          </p:cNvPr>
          <p:cNvGraphicFramePr>
            <a:graphicFrameLocks noGrp="1"/>
          </p:cNvGraphicFramePr>
          <p:nvPr>
            <p:ph idx="1"/>
            <p:extLst>
              <p:ext uri="{D42A27DB-BD31-4B8C-83A1-F6EECF244321}">
                <p14:modId xmlns:p14="http://schemas.microsoft.com/office/powerpoint/2010/main" val="3777256649"/>
              </p:ext>
            </p:extLst>
          </p:nvPr>
        </p:nvGraphicFramePr>
        <p:xfrm>
          <a:off x="2465293" y="2849388"/>
          <a:ext cx="5887571" cy="32451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2" name="Straight Connector 9">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76764" y="2553151"/>
            <a:ext cx="0" cy="3504749"/>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5850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φιάλη, εσωτερικός χώρος, ποτό, αλκοόλ&#10;&#10;Περιγραφή που δημιουργήθηκε αυτόματα">
            <a:extLst>
              <a:ext uri="{FF2B5EF4-FFF2-40B4-BE49-F238E27FC236}">
                <a16:creationId xmlns:a16="http://schemas.microsoft.com/office/drawing/2014/main" id="{296CA0DA-1ADD-F488-0329-D4A433C93FBE}"/>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Lst>
          </a:blip>
          <a:srcRect l="33471" r="7831" b="2"/>
          <a:stretch/>
        </p:blipFill>
        <p:spPr>
          <a:xfrm>
            <a:off x="954990" y="875439"/>
            <a:ext cx="4392515" cy="4994953"/>
          </a:xfrm>
          <a:custGeom>
            <a:avLst/>
            <a:gdLst/>
            <a:ahLst/>
            <a:cxnLst/>
            <a:rect l="l" t="t" r="r" b="b"/>
            <a:pathLst>
              <a:path w="4392515" h="4994953">
                <a:moveTo>
                  <a:pt x="2195998" y="0"/>
                </a:moveTo>
                <a:cubicBezTo>
                  <a:pt x="2196152" y="0"/>
                  <a:pt x="2196359" y="0"/>
                  <a:pt x="2196519" y="0"/>
                </a:cubicBezTo>
                <a:cubicBezTo>
                  <a:pt x="3409352" y="0"/>
                  <a:pt x="4392515" y="983187"/>
                  <a:pt x="4392515" y="2195998"/>
                </a:cubicBezTo>
                <a:lnTo>
                  <a:pt x="4392515" y="4994953"/>
                </a:lnTo>
                <a:lnTo>
                  <a:pt x="0" y="4994953"/>
                </a:lnTo>
                <a:lnTo>
                  <a:pt x="0" y="2195998"/>
                </a:lnTo>
                <a:cubicBezTo>
                  <a:pt x="0" y="983187"/>
                  <a:pt x="983161" y="0"/>
                  <a:pt x="2195998" y="0"/>
                </a:cubicBezTo>
                <a:close/>
              </a:path>
            </a:pathLst>
          </a:custGeom>
        </p:spPr>
      </p:pic>
      <p:sp>
        <p:nvSpPr>
          <p:cNvPr id="6" name="TextBox 5">
            <a:extLst>
              <a:ext uri="{FF2B5EF4-FFF2-40B4-BE49-F238E27FC236}">
                <a16:creationId xmlns:a16="http://schemas.microsoft.com/office/drawing/2014/main" id="{8750C0A3-D982-9EE9-7362-FD641BEC049D}"/>
              </a:ext>
            </a:extLst>
          </p:cNvPr>
          <p:cNvSpPr txBox="1"/>
          <p:nvPr/>
        </p:nvSpPr>
        <p:spPr>
          <a:xfrm>
            <a:off x="5820459" y="1568989"/>
            <a:ext cx="5262778" cy="3145954"/>
          </a:xfrm>
          <a:prstGeom prst="rect">
            <a:avLst/>
          </a:prstGeom>
        </p:spPr>
        <p:txBody>
          <a:bodyPr vert="horz" lIns="91440" tIns="45720" rIns="91440" bIns="45720" rtlCol="0" anchor="b">
            <a:normAutofit/>
          </a:bodyPr>
          <a:lstStyle/>
          <a:p>
            <a:pPr algn="ctr">
              <a:lnSpc>
                <a:spcPct val="110000"/>
              </a:lnSpc>
              <a:spcAft>
                <a:spcPts val="600"/>
              </a:spcAft>
              <a:buSzPct val="70000"/>
            </a:pPr>
            <a:r>
              <a:rPr lang="en-US" sz="1500" dirty="0" err="1">
                <a:solidFill>
                  <a:schemeClr val="tx2"/>
                </a:solidFill>
              </a:rPr>
              <a:t>Το</a:t>
            </a:r>
            <a:r>
              <a:rPr lang="en-US" sz="1500" dirty="0">
                <a:solidFill>
                  <a:schemeClr val="tx2"/>
                </a:solidFill>
              </a:rPr>
              <a:t> </a:t>
            </a:r>
            <a:r>
              <a:rPr lang="el-GR" sz="1500" dirty="0">
                <a:solidFill>
                  <a:schemeClr val="tx2"/>
                </a:solidFill>
              </a:rPr>
              <a:t>μεγαλύτερο</a:t>
            </a:r>
            <a:r>
              <a:rPr lang="en-US" sz="1500" dirty="0">
                <a:solidFill>
                  <a:schemeClr val="tx2"/>
                </a:solidFill>
              </a:rPr>
              <a:t> πρόβλημα που έχει ένας αλκοολικός είναι πως δεν αναγνωρίζει την ασθένεια του. </a:t>
            </a:r>
            <a:r>
              <a:rPr lang="el-GR" sz="1500" dirty="0">
                <a:solidFill>
                  <a:schemeClr val="tx2"/>
                </a:solidFill>
              </a:rPr>
              <a:t>Για </a:t>
            </a:r>
            <a:r>
              <a:rPr lang="en-US" sz="1500" dirty="0">
                <a:solidFill>
                  <a:schemeClr val="tx2"/>
                </a:solidFill>
              </a:rPr>
              <a:t>να τον/την  κάνετε να κατανοήσει το πρόβλημα , χρειάζεται να αποκτήσει περισσότερες γνώσεις για αυτό το θέμα. </a:t>
            </a:r>
            <a:r>
              <a:rPr lang="en-US" sz="1500" dirty="0" err="1">
                <a:solidFill>
                  <a:schemeClr val="tx2"/>
                </a:solidFill>
              </a:rPr>
              <a:t>Πάρ</a:t>
            </a:r>
            <a:r>
              <a:rPr lang="el-GR" sz="1500" dirty="0">
                <a:solidFill>
                  <a:schemeClr val="tx2"/>
                </a:solidFill>
              </a:rPr>
              <a:t>’</a:t>
            </a:r>
            <a:r>
              <a:rPr lang="en-US" sz="1500" dirty="0" err="1">
                <a:solidFill>
                  <a:schemeClr val="tx2"/>
                </a:solidFill>
              </a:rPr>
              <a:t>τε</a:t>
            </a:r>
            <a:r>
              <a:rPr lang="en-US" sz="1500" dirty="0">
                <a:solidFill>
                  <a:schemeClr val="tx2"/>
                </a:solidFill>
              </a:rPr>
              <a:t> </a:t>
            </a:r>
            <a:r>
              <a:rPr lang="el-GR" sz="1500" dirty="0">
                <a:solidFill>
                  <a:schemeClr val="tx2"/>
                </a:solidFill>
              </a:rPr>
              <a:t>πληροφορίες</a:t>
            </a:r>
            <a:r>
              <a:rPr lang="en-US" sz="1500" dirty="0">
                <a:solidFill>
                  <a:schemeClr val="tx2"/>
                </a:solidFill>
              </a:rPr>
              <a:t> από </a:t>
            </a:r>
            <a:r>
              <a:rPr lang="el-GR" sz="1500" dirty="0">
                <a:solidFill>
                  <a:schemeClr val="tx2"/>
                </a:solidFill>
              </a:rPr>
              <a:t>κάποιον </a:t>
            </a:r>
            <a:r>
              <a:rPr lang="en-US" sz="1500" dirty="0">
                <a:solidFill>
                  <a:schemeClr val="tx2"/>
                </a:solidFill>
              </a:rPr>
              <a:t> ειδικό , ή αναζητήστε έγκυρες βιβλιογραφίες ή διαδικτυακές πηγέ</a:t>
            </a:r>
            <a:r>
              <a:rPr lang="el-GR" sz="1500" dirty="0">
                <a:solidFill>
                  <a:schemeClr val="tx2"/>
                </a:solidFill>
              </a:rPr>
              <a:t>. Εκφράστε</a:t>
            </a:r>
            <a:r>
              <a:rPr lang="en-US" sz="1500" dirty="0">
                <a:solidFill>
                  <a:schemeClr val="tx2"/>
                </a:solidFill>
              </a:rPr>
              <a:t> </a:t>
            </a:r>
            <a:r>
              <a:rPr lang="el-GR" sz="1500" dirty="0">
                <a:solidFill>
                  <a:schemeClr val="tx2"/>
                </a:solidFill>
              </a:rPr>
              <a:t>στο άτομο τις ανησυχίες </a:t>
            </a:r>
            <a:r>
              <a:rPr lang="en-US" sz="1500" dirty="0">
                <a:solidFill>
                  <a:schemeClr val="tx2"/>
                </a:solidFill>
              </a:rPr>
              <a:t> σας </a:t>
            </a:r>
            <a:r>
              <a:rPr lang="en-US" sz="1500" dirty="0" err="1">
                <a:solidFill>
                  <a:schemeClr val="tx2"/>
                </a:solidFill>
              </a:rPr>
              <a:t>χωρ</a:t>
            </a:r>
            <a:r>
              <a:rPr lang="el-GR" sz="1500" dirty="0" err="1">
                <a:solidFill>
                  <a:schemeClr val="tx2"/>
                </a:solidFill>
              </a:rPr>
              <a:t>ίς</a:t>
            </a:r>
            <a:r>
              <a:rPr lang="el-GR" sz="1500" dirty="0">
                <a:solidFill>
                  <a:schemeClr val="tx2"/>
                </a:solidFill>
              </a:rPr>
              <a:t> να το κατηγορείτε </a:t>
            </a:r>
            <a:r>
              <a:rPr lang="en-US" sz="1500" dirty="0">
                <a:solidFill>
                  <a:schemeClr val="tx2"/>
                </a:solidFill>
              </a:rPr>
              <a:t> . </a:t>
            </a:r>
            <a:r>
              <a:rPr lang="en-US" sz="1500" dirty="0" err="1">
                <a:solidFill>
                  <a:schemeClr val="tx2"/>
                </a:solidFill>
              </a:rPr>
              <a:t>Μιλήστε</a:t>
            </a:r>
            <a:r>
              <a:rPr lang="en-US" sz="1500" dirty="0">
                <a:solidFill>
                  <a:schemeClr val="tx2"/>
                </a:solidFill>
              </a:rPr>
              <a:t> </a:t>
            </a:r>
            <a:r>
              <a:rPr lang="en-US" sz="1500" dirty="0" err="1">
                <a:solidFill>
                  <a:schemeClr val="tx2"/>
                </a:solidFill>
              </a:rPr>
              <a:t>γι</a:t>
            </a:r>
            <a:r>
              <a:rPr lang="en-US" sz="1500" dirty="0">
                <a:solidFill>
                  <a:schemeClr val="tx2"/>
                </a:solidFill>
              </a:rPr>
              <a:t>α το πώς ήταν πριν  ποτό σε σύγκριση με το παλιά και το τώρα. </a:t>
            </a:r>
            <a:r>
              <a:rPr lang="en-US" sz="1500" dirty="0" err="1">
                <a:solidFill>
                  <a:schemeClr val="tx2"/>
                </a:solidFill>
              </a:rPr>
              <a:t>Χρησιμο</a:t>
            </a:r>
            <a:r>
              <a:rPr lang="en-US" sz="1500" dirty="0">
                <a:solidFill>
                  <a:schemeClr val="tx2"/>
                </a:solidFill>
              </a:rPr>
              <a:t>ποιήστε τη βοήθεια ατόμων τα οποία το εξαρτημένο άτομο εκτιμά. </a:t>
            </a:r>
            <a:r>
              <a:rPr lang="en-US" sz="1500" dirty="0" err="1">
                <a:solidFill>
                  <a:schemeClr val="tx2"/>
                </a:solidFill>
              </a:rPr>
              <a:t>Μην</a:t>
            </a:r>
            <a:r>
              <a:rPr lang="en-US" sz="1500" dirty="0">
                <a:solidFill>
                  <a:schemeClr val="tx2"/>
                </a:solidFill>
              </a:rPr>
              <a:t> απ</a:t>
            </a:r>
            <a:r>
              <a:rPr lang="en-US" sz="1500" dirty="0" err="1">
                <a:solidFill>
                  <a:schemeClr val="tx2"/>
                </a:solidFill>
              </a:rPr>
              <a:t>ογοητεύεστε</a:t>
            </a:r>
            <a:r>
              <a:rPr lang="en-US" sz="1500" dirty="0">
                <a:solidFill>
                  <a:schemeClr val="tx2"/>
                </a:solidFill>
              </a:rPr>
              <a:t> , υπ</a:t>
            </a:r>
            <a:r>
              <a:rPr lang="en-US" sz="1500" dirty="0" err="1">
                <a:solidFill>
                  <a:schemeClr val="tx2"/>
                </a:solidFill>
              </a:rPr>
              <a:t>άρχει</a:t>
            </a:r>
            <a:r>
              <a:rPr lang="en-US" sz="1500" dirty="0">
                <a:solidFill>
                  <a:schemeClr val="tx2"/>
                </a:solidFill>
              </a:rPr>
              <a:t> </a:t>
            </a:r>
            <a:r>
              <a:rPr lang="en-US" sz="1500" dirty="0" err="1">
                <a:solidFill>
                  <a:schemeClr val="tx2"/>
                </a:solidFill>
              </a:rPr>
              <a:t>ελ</a:t>
            </a:r>
            <a:r>
              <a:rPr lang="en-US" sz="1500" dirty="0">
                <a:solidFill>
                  <a:schemeClr val="tx2"/>
                </a:solidFill>
              </a:rPr>
              <a:t>πίδα . </a:t>
            </a:r>
            <a:r>
              <a:rPr lang="en-US" sz="1500" dirty="0" err="1">
                <a:solidFill>
                  <a:schemeClr val="tx2"/>
                </a:solidFill>
              </a:rPr>
              <a:t>Αν</a:t>
            </a:r>
            <a:r>
              <a:rPr lang="en-US" sz="1500" dirty="0">
                <a:solidFill>
                  <a:schemeClr val="tx2"/>
                </a:solidFill>
              </a:rPr>
              <a:t> </a:t>
            </a:r>
            <a:r>
              <a:rPr lang="en-US" sz="1500" dirty="0" err="1">
                <a:solidFill>
                  <a:schemeClr val="tx2"/>
                </a:solidFill>
              </a:rPr>
              <a:t>το</a:t>
            </a:r>
            <a:r>
              <a:rPr lang="en-US" sz="1500" dirty="0">
                <a:solidFill>
                  <a:schemeClr val="tx2"/>
                </a:solidFill>
              </a:rPr>
              <a:t> </a:t>
            </a:r>
            <a:r>
              <a:rPr lang="en-US" sz="1500" dirty="0" err="1">
                <a:solidFill>
                  <a:schemeClr val="tx2"/>
                </a:solidFill>
              </a:rPr>
              <a:t>άτομο</a:t>
            </a:r>
            <a:r>
              <a:rPr lang="en-US" sz="1500" dirty="0">
                <a:solidFill>
                  <a:schemeClr val="tx2"/>
                </a:solidFill>
              </a:rPr>
              <a:t> απ</a:t>
            </a:r>
            <a:r>
              <a:rPr lang="en-US" sz="1500" dirty="0" err="1">
                <a:solidFill>
                  <a:schemeClr val="tx2"/>
                </a:solidFill>
              </a:rPr>
              <a:t>οφ</a:t>
            </a:r>
            <a:r>
              <a:rPr lang="en-US" sz="1500" dirty="0">
                <a:solidFill>
                  <a:schemeClr val="tx2"/>
                </a:solidFill>
              </a:rPr>
              <a:t>ασίσει και το θέλει τότε μπορεί να αλλάξει και να απαλλαχτεί από τη εξάρτηση</a:t>
            </a:r>
            <a:r>
              <a:rPr lang="el-GR" sz="1500" dirty="0">
                <a:solidFill>
                  <a:schemeClr val="tx2"/>
                </a:solidFill>
              </a:rPr>
              <a:t>.</a:t>
            </a:r>
            <a:r>
              <a:rPr lang="en-US" sz="1500" dirty="0">
                <a:solidFill>
                  <a:schemeClr val="tx2"/>
                </a:solidFill>
              </a:rPr>
              <a:t> </a:t>
            </a:r>
          </a:p>
        </p:txBody>
      </p:sp>
      <p:cxnSp>
        <p:nvCxnSpPr>
          <p:cNvPr id="16" name="Straight Connector 12">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4990" y="6283931"/>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902347"/>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3CECA2BE-0443-493F-9413-FC132026C2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ουρανός, αναψυκτικό, μπλε, δοχείο">
            <a:extLst>
              <a:ext uri="{FF2B5EF4-FFF2-40B4-BE49-F238E27FC236}">
                <a16:creationId xmlns:a16="http://schemas.microsoft.com/office/drawing/2014/main" id="{A29FB254-C563-C0DB-3642-20569927597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5"/>
          <a:stretch/>
        </p:blipFill>
        <p:spPr>
          <a:xfrm>
            <a:off x="20" y="1"/>
            <a:ext cx="12188932" cy="6857999"/>
          </a:xfrm>
          <a:prstGeom prst="rect">
            <a:avLst/>
          </a:prstGeom>
        </p:spPr>
      </p:pic>
      <p:sp>
        <p:nvSpPr>
          <p:cNvPr id="14" name="Rectangle 13">
            <a:extLst>
              <a:ext uri="{FF2B5EF4-FFF2-40B4-BE49-F238E27FC236}">
                <a16:creationId xmlns:a16="http://schemas.microsoft.com/office/drawing/2014/main" id="{57C3041F-18C8-4A3F-BB74-556AD2101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 y="1"/>
            <a:ext cx="12191999" cy="2211293"/>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1E473C4-C0A1-9F39-1193-64D99D9D232A}"/>
              </a:ext>
            </a:extLst>
          </p:cNvPr>
          <p:cNvSpPr>
            <a:spLocks noGrp="1"/>
          </p:cNvSpPr>
          <p:nvPr>
            <p:ph type="title"/>
          </p:nvPr>
        </p:nvSpPr>
        <p:spPr>
          <a:xfrm>
            <a:off x="952500" y="598393"/>
            <a:ext cx="6855490" cy="1192455"/>
          </a:xfrm>
        </p:spPr>
        <p:txBody>
          <a:bodyPr vert="horz" lIns="91440" tIns="45720" rIns="91440" bIns="45720" rtlCol="0" anchor="t">
            <a:normAutofit/>
          </a:bodyPr>
          <a:lstStyle/>
          <a:p>
            <a:r>
              <a:rPr lang="en-US" sz="4800">
                <a:solidFill>
                  <a:srgbClr val="FFFFFF"/>
                </a:solidFill>
              </a:rPr>
              <a:t>ΕΝΕΡΓΕΙΑΚΑ ΠΟΤΑ </a:t>
            </a:r>
          </a:p>
        </p:txBody>
      </p:sp>
      <p:sp>
        <p:nvSpPr>
          <p:cNvPr id="16" name="Rectangle 15">
            <a:extLst>
              <a:ext uri="{FF2B5EF4-FFF2-40B4-BE49-F238E27FC236}">
                <a16:creationId xmlns:a16="http://schemas.microsoft.com/office/drawing/2014/main" id="{72B28B90-B579-47ED-A625-BAD03AE6C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930588"/>
            <a:ext cx="12191999" cy="1927411"/>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6259606"/>
            <a:ext cx="10325101"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144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58F349-4ECA-F1A5-04CA-E5BFACD079F1}"/>
              </a:ext>
            </a:extLst>
          </p:cNvPr>
          <p:cNvSpPr>
            <a:spLocks noGrp="1"/>
          </p:cNvSpPr>
          <p:nvPr>
            <p:ph type="title"/>
          </p:nvPr>
        </p:nvSpPr>
        <p:spPr/>
        <p:txBody>
          <a:bodyPr/>
          <a:lstStyle/>
          <a:p>
            <a:endParaRPr lang="el-GR"/>
          </a:p>
        </p:txBody>
      </p:sp>
      <p:graphicFrame>
        <p:nvGraphicFramePr>
          <p:cNvPr id="5" name="Θέση περιεχομένου 4">
            <a:extLst>
              <a:ext uri="{FF2B5EF4-FFF2-40B4-BE49-F238E27FC236}">
                <a16:creationId xmlns:a16="http://schemas.microsoft.com/office/drawing/2014/main" id="{6FC320A1-8A50-0DFB-90E2-A5AE9ADA6D48}"/>
              </a:ext>
            </a:extLst>
          </p:cNvPr>
          <p:cNvGraphicFramePr>
            <a:graphicFrameLocks noGrp="1"/>
          </p:cNvGraphicFramePr>
          <p:nvPr>
            <p:ph idx="1"/>
            <p:extLst>
              <p:ext uri="{D42A27DB-BD31-4B8C-83A1-F6EECF244321}">
                <p14:modId xmlns:p14="http://schemas.microsoft.com/office/powerpoint/2010/main" val="3490720894"/>
              </p:ext>
            </p:extLst>
          </p:nvPr>
        </p:nvGraphicFramePr>
        <p:xfrm>
          <a:off x="849758" y="2065984"/>
          <a:ext cx="10427841" cy="3903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7748159"/>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31FB48-EBC0-C018-9CDD-ADD31988CF4A}"/>
              </a:ext>
            </a:extLst>
          </p:cNvPr>
          <p:cNvSpPr>
            <a:spLocks noGrp="1"/>
          </p:cNvSpPr>
          <p:nvPr>
            <p:ph type="title"/>
          </p:nvPr>
        </p:nvSpPr>
        <p:spPr/>
        <p:txBody>
          <a:bodyPr>
            <a:normAutofit/>
          </a:bodyPr>
          <a:lstStyle/>
          <a:p>
            <a:endParaRPr lang="el-GR" dirty="0"/>
          </a:p>
        </p:txBody>
      </p:sp>
      <p:graphicFrame>
        <p:nvGraphicFramePr>
          <p:cNvPr id="4" name="Θέση περιεχομένου 3">
            <a:extLst>
              <a:ext uri="{FF2B5EF4-FFF2-40B4-BE49-F238E27FC236}">
                <a16:creationId xmlns:a16="http://schemas.microsoft.com/office/drawing/2014/main" id="{54D498F0-810F-3761-AEF4-859F82050BD6}"/>
              </a:ext>
            </a:extLst>
          </p:cNvPr>
          <p:cNvGraphicFramePr>
            <a:graphicFrameLocks noGrp="1"/>
          </p:cNvGraphicFramePr>
          <p:nvPr>
            <p:ph idx="1"/>
            <p:extLst>
              <p:ext uri="{D42A27DB-BD31-4B8C-83A1-F6EECF244321}">
                <p14:modId xmlns:p14="http://schemas.microsoft.com/office/powerpoint/2010/main" val="3830722165"/>
              </p:ext>
            </p:extLst>
          </p:nvPr>
        </p:nvGraphicFramePr>
        <p:xfrm>
          <a:off x="849758" y="876302"/>
          <a:ext cx="10427841" cy="5092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32979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0717A2B-0993-167C-F3B6-9237BB2A36D8}"/>
              </a:ext>
            </a:extLst>
          </p:cNvPr>
          <p:cNvSpPr>
            <a:spLocks noGrp="1"/>
          </p:cNvSpPr>
          <p:nvPr>
            <p:ph type="title"/>
          </p:nvPr>
        </p:nvSpPr>
        <p:spPr/>
        <p:txBody>
          <a:bodyPr/>
          <a:lstStyle/>
          <a:p>
            <a:r>
              <a:rPr lang="el-GR"/>
              <a:t>ΕΠΙΠΤΩΣΕΙΣ</a:t>
            </a:r>
            <a:endParaRPr lang="el-GR" dirty="0"/>
          </a:p>
        </p:txBody>
      </p:sp>
      <p:graphicFrame>
        <p:nvGraphicFramePr>
          <p:cNvPr id="21" name="Θέση περιεχομένου 2">
            <a:extLst>
              <a:ext uri="{FF2B5EF4-FFF2-40B4-BE49-F238E27FC236}">
                <a16:creationId xmlns:a16="http://schemas.microsoft.com/office/drawing/2014/main" id="{8CC41461-D80E-F9D7-4C17-7806DF4573C7}"/>
              </a:ext>
            </a:extLst>
          </p:cNvPr>
          <p:cNvGraphicFramePr>
            <a:graphicFrameLocks noGrp="1"/>
          </p:cNvGraphicFramePr>
          <p:nvPr>
            <p:ph idx="1"/>
          </p:nvPr>
        </p:nvGraphicFramePr>
        <p:xfrm>
          <a:off x="849758" y="2065984"/>
          <a:ext cx="10427841" cy="3903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2630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23"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24" name="Rectangle 11">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a:extLst>
              <a:ext uri="{FF2B5EF4-FFF2-40B4-BE49-F238E27FC236}">
                <a16:creationId xmlns:a16="http://schemas.microsoft.com/office/drawing/2014/main" id="{2AFDA9C5-FFD2-B7D2-5C50-9EA92EE9877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8182"/>
          <a:stretch/>
        </p:blipFill>
        <p:spPr>
          <a:xfrm>
            <a:off x="20" y="-1"/>
            <a:ext cx="12191979" cy="6858000"/>
          </a:xfrm>
          <a:prstGeom prst="rect">
            <a:avLst/>
          </a:prstGeom>
          <a:ln>
            <a:noFill/>
          </a:ln>
          <a:effectLst>
            <a:outerShdw blurRad="292100" dist="139700" dir="2700000" algn="tl" rotWithShape="0">
              <a:srgbClr val="333333">
                <a:alpha val="65000"/>
              </a:srgbClr>
            </a:outerShdw>
          </a:effectLst>
        </p:spPr>
      </p:pic>
      <p:sp>
        <p:nvSpPr>
          <p:cNvPr id="25" name="Rectangle 13">
            <a:extLst>
              <a:ext uri="{FF2B5EF4-FFF2-40B4-BE49-F238E27FC236}">
                <a16:creationId xmlns:a16="http://schemas.microsoft.com/office/drawing/2014/main" id="{F80C6B76-4D7E-4FE2-84E4-C4734B2B4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 y="1"/>
            <a:ext cx="12191999" cy="3779457"/>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840AD64-4CD2-81A8-2F56-70649327A5D9}"/>
              </a:ext>
            </a:extLst>
          </p:cNvPr>
          <p:cNvSpPr>
            <a:spLocks noGrp="1"/>
          </p:cNvSpPr>
          <p:nvPr>
            <p:ph type="title"/>
          </p:nvPr>
        </p:nvSpPr>
        <p:spPr>
          <a:xfrm>
            <a:off x="829876" y="640027"/>
            <a:ext cx="10447724" cy="1030880"/>
          </a:xfrm>
        </p:spPr>
        <p:txBody>
          <a:bodyPr vert="horz" lIns="91440" tIns="45720" rIns="91440" bIns="45720" rtlCol="0" anchor="b">
            <a:normAutofit/>
          </a:bodyPr>
          <a:lstStyle/>
          <a:p>
            <a:r>
              <a:rPr lang="en-US" sz="4800">
                <a:solidFill>
                  <a:srgbClr val="FFFFFF"/>
                </a:solidFill>
              </a:rPr>
              <a:t>ΝΑΡΚΩΤΙΚΑ</a:t>
            </a:r>
          </a:p>
        </p:txBody>
      </p:sp>
      <p:cxnSp>
        <p:nvCxnSpPr>
          <p:cNvPr id="26" name="Straight Connector 15">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1808741"/>
            <a:ext cx="10325101"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310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25" name="Rectangle 20">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B06A4F3-6177-DD52-D1B6-AFCA6186535B}"/>
              </a:ext>
            </a:extLst>
          </p:cNvPr>
          <p:cNvSpPr>
            <a:spLocks noGrp="1"/>
          </p:cNvSpPr>
          <p:nvPr>
            <p:ph type="title"/>
          </p:nvPr>
        </p:nvSpPr>
        <p:spPr>
          <a:xfrm>
            <a:off x="952499" y="743321"/>
            <a:ext cx="3707989" cy="3698893"/>
          </a:xfrm>
        </p:spPr>
        <p:txBody>
          <a:bodyPr anchor="t">
            <a:normAutofit/>
          </a:bodyPr>
          <a:lstStyle/>
          <a:p>
            <a:pPr algn="r"/>
            <a:r>
              <a:rPr lang="el-GR" sz="4100"/>
              <a:t>ΤΙ ΠΡΕΠΕΙ ΝΑ ΓΝΩΡΙΖΟΥΜΕ </a:t>
            </a:r>
          </a:p>
        </p:txBody>
      </p:sp>
      <p:cxnSp>
        <p:nvCxnSpPr>
          <p:cNvPr id="26" name="Straight Connector 22">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876300"/>
            <a:ext cx="0" cy="518160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Θέση περιεχομένου 2">
            <a:extLst>
              <a:ext uri="{FF2B5EF4-FFF2-40B4-BE49-F238E27FC236}">
                <a16:creationId xmlns:a16="http://schemas.microsoft.com/office/drawing/2014/main" id="{D17CD928-42E7-1037-4498-6C3C1B001CB3}"/>
              </a:ext>
            </a:extLst>
          </p:cNvPr>
          <p:cNvSpPr>
            <a:spLocks noGrp="1"/>
          </p:cNvSpPr>
          <p:nvPr>
            <p:ph idx="1"/>
          </p:nvPr>
        </p:nvSpPr>
        <p:spPr>
          <a:xfrm>
            <a:off x="6007513" y="876300"/>
            <a:ext cx="4929890" cy="5240594"/>
          </a:xfrm>
        </p:spPr>
        <p:txBody>
          <a:bodyPr anchor="t">
            <a:normAutofit/>
          </a:bodyPr>
          <a:lstStyle/>
          <a:p>
            <a:r>
              <a:rPr lang="el-GR" dirty="0"/>
              <a:t>Δεν είναι απαραίτητα για να διασκεδάσεις.</a:t>
            </a:r>
          </a:p>
          <a:p>
            <a:r>
              <a:rPr lang="el-GR" dirty="0"/>
              <a:t>Δεν λύνουν τα προβλήματα και δεν βοηθάν να μην νιώθουμε μόνοι ή αβοήθητοι.</a:t>
            </a:r>
          </a:p>
          <a:p>
            <a:r>
              <a:rPr lang="el-GR" dirty="0"/>
              <a:t>Δεν βοηθούν να γίνουμε δημοφιλής ή πιο αποδεκτοί από την παρέα μας. Η χρήση τους δεν αποτελεί μια καλή πράξη αλλά αυτοκαταστροφή.</a:t>
            </a:r>
          </a:p>
          <a:p>
            <a:r>
              <a:rPr lang="el-GR" dirty="0"/>
              <a:t>Δεν υπάρχουν ακίνδυνες ναρκωτικές ουσίες </a:t>
            </a:r>
          </a:p>
        </p:txBody>
      </p:sp>
    </p:spTree>
    <p:extLst>
      <p:ext uri="{BB962C8B-B14F-4D97-AF65-F5344CB8AC3E}">
        <p14:creationId xmlns:p14="http://schemas.microsoft.com/office/powerpoint/2010/main" val="572370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5182A5-A1FB-FCD3-307A-51194238053B}"/>
              </a:ext>
            </a:extLst>
          </p:cNvPr>
          <p:cNvSpPr>
            <a:spLocks noGrp="1"/>
          </p:cNvSpPr>
          <p:nvPr>
            <p:ph type="title"/>
          </p:nvPr>
        </p:nvSpPr>
        <p:spPr/>
        <p:txBody>
          <a:bodyPr/>
          <a:lstStyle/>
          <a:p>
            <a:endParaRPr lang="el-GR" dirty="0"/>
          </a:p>
        </p:txBody>
      </p:sp>
      <p:sp>
        <p:nvSpPr>
          <p:cNvPr id="3" name="Θέση περιεχομένου 2">
            <a:extLst>
              <a:ext uri="{FF2B5EF4-FFF2-40B4-BE49-F238E27FC236}">
                <a16:creationId xmlns:a16="http://schemas.microsoft.com/office/drawing/2014/main" id="{2E9AF188-1BE3-14D7-F269-B5189A3404E4}"/>
              </a:ext>
            </a:extLst>
          </p:cNvPr>
          <p:cNvSpPr>
            <a:spLocks noGrp="1"/>
          </p:cNvSpPr>
          <p:nvPr>
            <p:ph idx="1"/>
          </p:nvPr>
        </p:nvSpPr>
        <p:spPr/>
        <p:txBody>
          <a:bodyPr/>
          <a:lstStyle/>
          <a:p>
            <a:r>
              <a:rPr lang="el-GR" dirty="0"/>
              <a:t>Η ναρκομανία δεν είναι μια απλή εξάρτηση από τα ναρκωτικά , αλλά ο άνθρωπος έχει μία προοδευτική πορεία προς την αυτοκαταστροφή και τον θάνατο. Οι έραινες φωνάζουν ότι ο ναρκομανής δεν έχει πάνω από οκτώ χρόνια ζωής από την στιγμή που θα ξεκινήσει . Στο ίδιο διάστημα θα οδηγήσει στον δρόμο προς τον λευκό θάνατο αλλά πέντε ως δέκα άτομα . </a:t>
            </a:r>
          </a:p>
          <a:p>
            <a:endParaRPr lang="el-GR" dirty="0"/>
          </a:p>
          <a:p>
            <a:r>
              <a:rPr lang="el-GR" dirty="0"/>
              <a:t>Άρα λέμε </a:t>
            </a:r>
            <a:r>
              <a:rPr lang="el-GR" dirty="0">
                <a:solidFill>
                  <a:srgbClr val="00B050"/>
                </a:solidFill>
              </a:rPr>
              <a:t>ΝΑΙ</a:t>
            </a:r>
            <a:r>
              <a:rPr lang="el-GR" dirty="0"/>
              <a:t> στην ζωή και </a:t>
            </a:r>
            <a:r>
              <a:rPr lang="el-GR" dirty="0">
                <a:solidFill>
                  <a:srgbClr val="FA5454"/>
                </a:solidFill>
              </a:rPr>
              <a:t>ΌΧΙ </a:t>
            </a:r>
            <a:r>
              <a:rPr lang="el-GR" dirty="0">
                <a:solidFill>
                  <a:schemeClr val="tx1"/>
                </a:solidFill>
              </a:rPr>
              <a:t>στα ναρκωτικά. Τα ναρκωτικά είναι ένας εφιάλτης και όχι ένα παραμύθι. Ζούμε την ζωή ολόκληρη και όχι με δώσεις!!</a:t>
            </a:r>
            <a:endParaRPr lang="el-GR" dirty="0">
              <a:solidFill>
                <a:srgbClr val="FA5454"/>
              </a:solidFill>
            </a:endParaRPr>
          </a:p>
        </p:txBody>
      </p:sp>
    </p:spTree>
    <p:extLst>
      <p:ext uri="{BB962C8B-B14F-4D97-AF65-F5344CB8AC3E}">
        <p14:creationId xmlns:p14="http://schemas.microsoft.com/office/powerpoint/2010/main" val="411786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1BC5A67-118C-4E4F-B36D-98915F7479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Θέση περιεχομένου 5" descr="Εικόνα που περιέχει ουρανός, σύννεφο, εξωτερικός χώρος/ύπαιθρος, συννεφιασμένο&#10;&#10;Περιγραφή που δημιουργήθηκε αυτόματα">
            <a:extLst>
              <a:ext uri="{FF2B5EF4-FFF2-40B4-BE49-F238E27FC236}">
                <a16:creationId xmlns:a16="http://schemas.microsoft.com/office/drawing/2014/main" id="{BD9F87B8-F3E4-BD65-E147-4866D948FA0A}"/>
              </a:ext>
            </a:extLst>
          </p:cNvPr>
          <p:cNvPicPr>
            <a:picLocks noGrp="1" noChangeAspect="1"/>
          </p:cNvPicPr>
          <p:nvPr>
            <p:ph idx="1"/>
          </p:nvPr>
        </p:nvPicPr>
        <p:blipFill rotWithShape="1">
          <a:blip r:embed="rId2">
            <a:alphaModFix amt="60000"/>
            <a:extLst>
              <a:ext uri="{28A0092B-C50C-407E-A947-70E740481C1C}">
                <a14:useLocalDpi xmlns:a14="http://schemas.microsoft.com/office/drawing/2010/main" val="0"/>
              </a:ext>
            </a:extLst>
          </a:blip>
          <a:srcRect t="35" r="-2" b="-2"/>
          <a:stretch/>
        </p:blipFill>
        <p:spPr>
          <a:xfrm>
            <a:off x="-4199" y="10"/>
            <a:ext cx="12196199" cy="6857990"/>
          </a:xfrm>
          <a:prstGeom prst="rect">
            <a:avLst/>
          </a:prstGeom>
          <a:ln>
            <a:noFill/>
          </a:ln>
          <a:effectLst>
            <a:softEdge rad="112500"/>
          </a:effectLst>
        </p:spPr>
      </p:pic>
      <p:sp>
        <p:nvSpPr>
          <p:cNvPr id="15" name="Freeform: Shape 14">
            <a:extLst>
              <a:ext uri="{FF2B5EF4-FFF2-40B4-BE49-F238E27FC236}">
                <a16:creationId xmlns:a16="http://schemas.microsoft.com/office/drawing/2014/main" id="{820F8B35-FE0B-427D-9196-5DB8CC697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06494" y="859953"/>
            <a:ext cx="4379010" cy="5197947"/>
          </a:xfrm>
          <a:custGeom>
            <a:avLst/>
            <a:gdLst>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2480538 h 5246128"/>
              <a:gd name="connsiteX4" fmla="*/ 4419600 w 4419600"/>
              <a:gd name="connsiteY4" fmla="*/ 4975131 h 5246128"/>
              <a:gd name="connsiteX5" fmla="*/ 4419600 w 4419600"/>
              <a:gd name="connsiteY5" fmla="*/ 5246128 h 5246128"/>
              <a:gd name="connsiteX6" fmla="*/ 0 w 4419600"/>
              <a:gd name="connsiteY6" fmla="*/ 5246128 h 5246128"/>
              <a:gd name="connsiteX7" fmla="*/ 0 w 4419600"/>
              <a:gd name="connsiteY7" fmla="*/ 4975131 h 5246128"/>
              <a:gd name="connsiteX8" fmla="*/ 0 w 4419600"/>
              <a:gd name="connsiteY8" fmla="*/ 2480538 h 5246128"/>
              <a:gd name="connsiteX9" fmla="*/ 0 w 4419600"/>
              <a:gd name="connsiteY9" fmla="*/ 2209541 h 5246128"/>
              <a:gd name="connsiteX10" fmla="*/ 2209538 w 4419600"/>
              <a:gd name="connsiteY10"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4975131 h 5246128"/>
              <a:gd name="connsiteX4" fmla="*/ 4419600 w 4419600"/>
              <a:gd name="connsiteY4" fmla="*/ 5246128 h 5246128"/>
              <a:gd name="connsiteX5" fmla="*/ 0 w 4419600"/>
              <a:gd name="connsiteY5" fmla="*/ 5246128 h 5246128"/>
              <a:gd name="connsiteX6" fmla="*/ 0 w 4419600"/>
              <a:gd name="connsiteY6" fmla="*/ 4975131 h 5246128"/>
              <a:gd name="connsiteX7" fmla="*/ 0 w 4419600"/>
              <a:gd name="connsiteY7" fmla="*/ 2480538 h 5246128"/>
              <a:gd name="connsiteX8" fmla="*/ 0 w 4419600"/>
              <a:gd name="connsiteY8" fmla="*/ 2209541 h 5246128"/>
              <a:gd name="connsiteX9" fmla="*/ 2209538 w 4419600"/>
              <a:gd name="connsiteY9"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4975131 h 5246128"/>
              <a:gd name="connsiteX6" fmla="*/ 0 w 4419600"/>
              <a:gd name="connsiteY6" fmla="*/ 2480538 h 5246128"/>
              <a:gd name="connsiteX7" fmla="*/ 0 w 4419600"/>
              <a:gd name="connsiteY7" fmla="*/ 2209541 h 5246128"/>
              <a:gd name="connsiteX8" fmla="*/ 2209538 w 4419600"/>
              <a:gd name="connsiteY8" fmla="*/ 0 h 5246128"/>
              <a:gd name="connsiteX0" fmla="*/ 2209538 w 4419600"/>
              <a:gd name="connsiteY0" fmla="*/ 0 h 5246128"/>
              <a:gd name="connsiteX1" fmla="*/ 2210062 w 4419600"/>
              <a:gd name="connsiteY1" fmla="*/ 0 h 5246128"/>
              <a:gd name="connsiteX2" fmla="*/ 4419600 w 4419600"/>
              <a:gd name="connsiteY2" fmla="*/ 2209541 h 5246128"/>
              <a:gd name="connsiteX3" fmla="*/ 4419600 w 4419600"/>
              <a:gd name="connsiteY3" fmla="*/ 5246128 h 5246128"/>
              <a:gd name="connsiteX4" fmla="*/ 0 w 4419600"/>
              <a:gd name="connsiteY4" fmla="*/ 5246128 h 5246128"/>
              <a:gd name="connsiteX5" fmla="*/ 0 w 4419600"/>
              <a:gd name="connsiteY5" fmla="*/ 2480538 h 5246128"/>
              <a:gd name="connsiteX6" fmla="*/ 0 w 4419600"/>
              <a:gd name="connsiteY6" fmla="*/ 2209541 h 5246128"/>
              <a:gd name="connsiteX7" fmla="*/ 2209538 w 4419600"/>
              <a:gd name="connsiteY7" fmla="*/ 0 h 524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9600" h="5246128">
                <a:moveTo>
                  <a:pt x="2209538" y="0"/>
                </a:moveTo>
                <a:lnTo>
                  <a:pt x="2210062" y="0"/>
                </a:lnTo>
                <a:cubicBezTo>
                  <a:pt x="3430375" y="0"/>
                  <a:pt x="4419600" y="989251"/>
                  <a:pt x="4419600" y="2209541"/>
                </a:cubicBezTo>
                <a:lnTo>
                  <a:pt x="4419600" y="5246128"/>
                </a:lnTo>
                <a:lnTo>
                  <a:pt x="0" y="5246128"/>
                </a:lnTo>
                <a:lnTo>
                  <a:pt x="0" y="2480538"/>
                </a:lnTo>
                <a:lnTo>
                  <a:pt x="0" y="2209541"/>
                </a:lnTo>
                <a:cubicBezTo>
                  <a:pt x="0" y="989251"/>
                  <a:pt x="989222" y="0"/>
                  <a:pt x="2209538" y="0"/>
                </a:cubicBez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DACE754D-BDF0-1ADB-B548-0BA51CAAC2B2}"/>
              </a:ext>
            </a:extLst>
          </p:cNvPr>
          <p:cNvSpPr>
            <a:spLocks noGrp="1"/>
          </p:cNvSpPr>
          <p:nvPr>
            <p:ph type="title"/>
          </p:nvPr>
        </p:nvSpPr>
        <p:spPr>
          <a:xfrm>
            <a:off x="2661849" y="1921623"/>
            <a:ext cx="6868301" cy="1750731"/>
          </a:xfrm>
        </p:spPr>
        <p:txBody>
          <a:bodyPr vert="horz" lIns="91440" tIns="45720" rIns="91440" bIns="45720" rtlCol="0" anchor="b">
            <a:normAutofit/>
          </a:bodyPr>
          <a:lstStyle/>
          <a:p>
            <a:pPr algn="ctr"/>
            <a:r>
              <a:rPr lang="en-US" sz="4800" b="1" i="1" u="sng" dirty="0">
                <a:solidFill>
                  <a:srgbClr val="FFFFFF"/>
                </a:solidFill>
                <a:effectLst>
                  <a:outerShdw blurRad="38100" dist="38100" dir="2700000" algn="tl">
                    <a:srgbClr val="000000">
                      <a:alpha val="43137"/>
                    </a:srgbClr>
                  </a:outerShdw>
                </a:effectLst>
              </a:rPr>
              <a:t>ΚΑΠΝΙΣΜΑ</a:t>
            </a:r>
          </a:p>
        </p:txBody>
      </p:sp>
      <p:cxnSp>
        <p:nvCxnSpPr>
          <p:cNvPr id="17" name="Straight Connector 16">
            <a:extLst>
              <a:ext uri="{FF2B5EF4-FFF2-40B4-BE49-F238E27FC236}">
                <a16:creationId xmlns:a16="http://schemas.microsoft.com/office/drawing/2014/main" id="{EF59B18A-94FC-4D49-98EB-BEC65B321A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376602" y="4316294"/>
            <a:ext cx="1458419"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924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B0C33EE-EB20-8ECB-5211-5A9070A7A27C}"/>
              </a:ext>
            </a:extLst>
          </p:cNvPr>
          <p:cNvSpPr>
            <a:spLocks noGrp="1"/>
          </p:cNvSpPr>
          <p:nvPr>
            <p:ph type="title"/>
          </p:nvPr>
        </p:nvSpPr>
        <p:spPr>
          <a:xfrm>
            <a:off x="952500" y="3715658"/>
            <a:ext cx="3804056" cy="2190192"/>
          </a:xfrm>
        </p:spPr>
        <p:txBody>
          <a:bodyPr anchor="t">
            <a:normAutofit/>
          </a:bodyPr>
          <a:lstStyle/>
          <a:p>
            <a:pPr algn="r"/>
            <a:r>
              <a:rPr lang="el-GR" dirty="0"/>
              <a:t>ΤΙ ΕΊΝΑΙ ΤΑ ΝΑΡΚΩΤΙΚΑ</a:t>
            </a:r>
            <a:endParaRPr lang="el-GR"/>
          </a:p>
        </p:txBody>
      </p:sp>
      <p:cxnSp>
        <p:nvCxnSpPr>
          <p:cNvPr id="10" name="Straight Connector 9">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0"/>
            <a:ext cx="0" cy="342900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F20F3894-72D0-71A1-B1F3-1CE017E1DCE4}"/>
              </a:ext>
            </a:extLst>
          </p:cNvPr>
          <p:cNvSpPr>
            <a:spLocks noGrp="1"/>
          </p:cNvSpPr>
          <p:nvPr>
            <p:ph idx="1"/>
          </p:nvPr>
        </p:nvSpPr>
        <p:spPr>
          <a:xfrm>
            <a:off x="5376280" y="895440"/>
            <a:ext cx="5395942" cy="5162460"/>
          </a:xfrm>
        </p:spPr>
        <p:txBody>
          <a:bodyPr>
            <a:normAutofit/>
          </a:bodyPr>
          <a:lstStyle/>
          <a:p>
            <a:pPr>
              <a:lnSpc>
                <a:spcPct val="110000"/>
              </a:lnSpc>
            </a:pPr>
            <a:r>
              <a:rPr lang="el-GR" dirty="0"/>
              <a:t>Στην ουσία είναι δηλητήρια. Η ποσότητα που λαμβάνεται καθορίζει και το αποτέλεσμα που θα έχουν. Μια μικρή ποσότητα δρα ως διεγερτικό μια μεγαλύτερη ως ηρεμιστικό και τέλος μια ακόμα μεγαλύτερη ως δηλητήριο και μπορεί να σε σκοτώσει , αυτό ισχύει για όλα τα ναρκωτικά. Αυτό που διαφέρει είναι μόνο η ποσότητα που χρειάζεται για να έρθει ο θάνατος. Τα ναρκωτικά μπλοκάρουν τις αισθήσεις έτσι ενώ προσφέρουν βραχυπρόθεσμη βοήθεια στην ανακούφιση του πόνου  ταυτόχρονα εξαλείφουν τις ικανότητες, την εγρήγορση και θολώνουν τις σκέψεις </a:t>
            </a:r>
          </a:p>
        </p:txBody>
      </p:sp>
    </p:spTree>
    <p:extLst>
      <p:ext uri="{BB962C8B-B14F-4D97-AF65-F5344CB8AC3E}">
        <p14:creationId xmlns:p14="http://schemas.microsoft.com/office/powerpoint/2010/main" val="2714904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5F18CD-0840-30A3-FC0D-7C0825B34FDB}"/>
              </a:ext>
            </a:extLst>
          </p:cNvPr>
          <p:cNvSpPr>
            <a:spLocks noGrp="1"/>
          </p:cNvSpPr>
          <p:nvPr>
            <p:ph type="title"/>
          </p:nvPr>
        </p:nvSpPr>
        <p:spPr/>
        <p:txBody>
          <a:bodyPr>
            <a:normAutofit fontScale="90000"/>
          </a:bodyPr>
          <a:lstStyle/>
          <a:p>
            <a:r>
              <a:rPr lang="el-GR"/>
              <a:t>ΓΙΑΤΙ ΟΙ ΑΝΘΡΩΠΟΙ ΠΕΡΝΟΥΝ ΝΑΡΚΩΤΙΚΑ;</a:t>
            </a:r>
            <a:endParaRPr lang="el-GR" dirty="0"/>
          </a:p>
        </p:txBody>
      </p:sp>
      <p:graphicFrame>
        <p:nvGraphicFramePr>
          <p:cNvPr id="15" name="Θέση περιεχομένου 2">
            <a:extLst>
              <a:ext uri="{FF2B5EF4-FFF2-40B4-BE49-F238E27FC236}">
                <a16:creationId xmlns:a16="http://schemas.microsoft.com/office/drawing/2014/main" id="{5A9103AC-8EAC-13C7-45A9-D4787B410503}"/>
              </a:ext>
            </a:extLst>
          </p:cNvPr>
          <p:cNvGraphicFramePr>
            <a:graphicFrameLocks noGrp="1"/>
          </p:cNvGraphicFramePr>
          <p:nvPr>
            <p:ph idx="1"/>
          </p:nvPr>
        </p:nvGraphicFramePr>
        <p:xfrm>
          <a:off x="849758" y="2065984"/>
          <a:ext cx="10427841" cy="3903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2876349"/>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3A79455-7C3A-AA2C-F459-36C535A2934E}"/>
              </a:ext>
            </a:extLst>
          </p:cNvPr>
          <p:cNvSpPr>
            <a:spLocks noGrp="1"/>
          </p:cNvSpPr>
          <p:nvPr>
            <p:ph type="title"/>
          </p:nvPr>
        </p:nvSpPr>
        <p:spPr>
          <a:xfrm>
            <a:off x="952499" y="743321"/>
            <a:ext cx="3707989" cy="3698893"/>
          </a:xfrm>
        </p:spPr>
        <p:txBody>
          <a:bodyPr anchor="t">
            <a:normAutofit/>
          </a:bodyPr>
          <a:lstStyle/>
          <a:p>
            <a:pPr algn="r"/>
            <a:r>
              <a:rPr lang="el-GR" sz="2800"/>
              <a:t>ΚΑΤΗΓΟΡΟΠΟΙΗΣΗ ΝΑΡΚΩΤΙΚΩΝ</a:t>
            </a:r>
          </a:p>
        </p:txBody>
      </p:sp>
      <p:cxnSp>
        <p:nvCxnSpPr>
          <p:cNvPr id="11" name="Straight Connector 10">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876300"/>
            <a:ext cx="0" cy="518160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7DB23A23-035A-A811-B388-BC34080FFE73}"/>
              </a:ext>
            </a:extLst>
          </p:cNvPr>
          <p:cNvGraphicFramePr>
            <a:graphicFrameLocks noGrp="1"/>
          </p:cNvGraphicFramePr>
          <p:nvPr>
            <p:ph idx="1"/>
            <p:extLst>
              <p:ext uri="{D42A27DB-BD31-4B8C-83A1-F6EECF244321}">
                <p14:modId xmlns:p14="http://schemas.microsoft.com/office/powerpoint/2010/main" val="2092277540"/>
              </p:ext>
            </p:extLst>
          </p:nvPr>
        </p:nvGraphicFramePr>
        <p:xfrm>
          <a:off x="6096000" y="876299"/>
          <a:ext cx="5181600" cy="518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0482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0CF78C86-7914-5732-6764-BAD4501C98CA}"/>
              </a:ext>
            </a:extLst>
          </p:cNvPr>
          <p:cNvSpPr>
            <a:spLocks noGrp="1"/>
          </p:cNvSpPr>
          <p:nvPr>
            <p:ph type="title"/>
          </p:nvPr>
        </p:nvSpPr>
        <p:spPr>
          <a:xfrm>
            <a:off x="790514" y="800100"/>
            <a:ext cx="3945531" cy="1443597"/>
          </a:xfrm>
        </p:spPr>
        <p:txBody>
          <a:bodyPr anchor="b">
            <a:normAutofit/>
          </a:bodyPr>
          <a:lstStyle/>
          <a:p>
            <a:pPr algn="r">
              <a:lnSpc>
                <a:spcPct val="90000"/>
              </a:lnSpc>
            </a:pPr>
            <a:r>
              <a:rPr lang="el-GR" sz="3100"/>
              <a:t>ΕΠΙΠΤΩΣΕΙΣ ΑΠΟ ΤΗΝ ΧΡΗΣΗ ΝΑΡΚΩΤΙΚΩΝ </a:t>
            </a:r>
          </a:p>
        </p:txBody>
      </p:sp>
      <p:cxnSp>
        <p:nvCxnSpPr>
          <p:cNvPr id="11" name="Straight Connector 10">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589817"/>
            <a:ext cx="0" cy="3468083"/>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42BD42EA-AFE5-A746-4336-E104A13DBBB3}"/>
              </a:ext>
            </a:extLst>
          </p:cNvPr>
          <p:cNvGraphicFramePr>
            <a:graphicFrameLocks noGrp="1"/>
          </p:cNvGraphicFramePr>
          <p:nvPr>
            <p:ph idx="1"/>
            <p:extLst>
              <p:ext uri="{D42A27DB-BD31-4B8C-83A1-F6EECF244321}">
                <p14:modId xmlns:p14="http://schemas.microsoft.com/office/powerpoint/2010/main" val="3321512961"/>
              </p:ext>
            </p:extLst>
          </p:nvPr>
        </p:nvGraphicFramePr>
        <p:xfrm>
          <a:off x="5334000" y="876300"/>
          <a:ext cx="5943599"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4053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B150D1-8A65-8228-23F7-F45B3931F57F}"/>
              </a:ext>
            </a:extLst>
          </p:cNvPr>
          <p:cNvSpPr>
            <a:spLocks noGrp="1"/>
          </p:cNvSpPr>
          <p:nvPr>
            <p:ph type="title"/>
          </p:nvPr>
        </p:nvSpPr>
        <p:spPr/>
        <p:txBody>
          <a:bodyPr/>
          <a:lstStyle/>
          <a:p>
            <a:pPr algn="ctr"/>
            <a:r>
              <a:rPr lang="el-GR" dirty="0"/>
              <a:t>ΝΕΟΙ ΚΑΙ ΝΑΡΚΩΤΙΚΑ </a:t>
            </a:r>
          </a:p>
        </p:txBody>
      </p:sp>
      <p:graphicFrame>
        <p:nvGraphicFramePr>
          <p:cNvPr id="5" name="Θέση περιεχομένου 2">
            <a:extLst>
              <a:ext uri="{FF2B5EF4-FFF2-40B4-BE49-F238E27FC236}">
                <a16:creationId xmlns:a16="http://schemas.microsoft.com/office/drawing/2014/main" id="{0A82641D-1C18-98B9-AAFF-25A315BF23DC}"/>
              </a:ext>
            </a:extLst>
          </p:cNvPr>
          <p:cNvGraphicFramePr>
            <a:graphicFrameLocks noGrp="1"/>
          </p:cNvGraphicFramePr>
          <p:nvPr>
            <p:ph idx="1"/>
          </p:nvPr>
        </p:nvGraphicFramePr>
        <p:xfrm>
          <a:off x="849758" y="2065984"/>
          <a:ext cx="10427841" cy="3903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72883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Θέση περιεχομένου 4" descr="Εικόνα που περιέχει ρουχισμός, άτομο, ανθρώπινο πρόσωπο, εξωτερικός χώρος/ύπαιθρος&#10;&#10;Περιγραφή που δημιουργήθηκε αυτόματα">
            <a:extLst>
              <a:ext uri="{FF2B5EF4-FFF2-40B4-BE49-F238E27FC236}">
                <a16:creationId xmlns:a16="http://schemas.microsoft.com/office/drawing/2014/main" id="{99CA19E4-E067-7485-9E05-2306DFC8C6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250"/>
          <a:stretch/>
        </p:blipFill>
        <p:spPr>
          <a:xfrm>
            <a:off x="20" y="1"/>
            <a:ext cx="12191979"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ectangle 13">
            <a:extLst>
              <a:ext uri="{FF2B5EF4-FFF2-40B4-BE49-F238E27FC236}">
                <a16:creationId xmlns:a16="http://schemas.microsoft.com/office/drawing/2014/main" id="{F80C6B76-4D7E-4FE2-84E4-C4734B2B4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078542"/>
            <a:ext cx="12191999" cy="3779457"/>
          </a:xfrm>
          <a:prstGeom prst="rect">
            <a:avLst/>
          </a:prstGeom>
          <a:gradFill flip="none" rotWithShape="1">
            <a:gsLst>
              <a:gs pos="0">
                <a:srgbClr val="000000">
                  <a:alpha val="0"/>
                </a:srgbClr>
              </a:gs>
              <a:gs pos="49000">
                <a:srgbClr val="000000">
                  <a:alpha val="45000"/>
                </a:srgbClr>
              </a:gs>
              <a:gs pos="100000">
                <a:srgbClr val="000000">
                  <a:alpha val="64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821C627-18FA-E587-9E54-41F8BA7526E1}"/>
              </a:ext>
            </a:extLst>
          </p:cNvPr>
          <p:cNvSpPr>
            <a:spLocks noGrp="1"/>
          </p:cNvSpPr>
          <p:nvPr>
            <p:ph type="title"/>
          </p:nvPr>
        </p:nvSpPr>
        <p:spPr>
          <a:xfrm>
            <a:off x="829876" y="3429000"/>
            <a:ext cx="10447724" cy="1856529"/>
          </a:xfrm>
        </p:spPr>
        <p:txBody>
          <a:bodyPr vert="horz" lIns="91440" tIns="45720" rIns="91440" bIns="45720" rtlCol="0" anchor="b">
            <a:normAutofit/>
          </a:bodyPr>
          <a:lstStyle/>
          <a:p>
            <a:r>
              <a:rPr lang="en-US" sz="4800" dirty="0">
                <a:solidFill>
                  <a:srgbClr val="FFFFFF"/>
                </a:solidFill>
              </a:rPr>
              <a:t>ΡΟΛΟΣ ΤΗΣ ΟΙΚΟΓΕΝΕΙΑΣ ΣΤΗΝ ΕΞΑΡΤΗΣΗ</a:t>
            </a:r>
          </a:p>
        </p:txBody>
      </p:sp>
      <p:cxnSp>
        <p:nvCxnSpPr>
          <p:cNvPr id="16" name="Straight Connector 15">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46528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7C5478B-A3AD-EECC-6F9A-3E7051C6777D}"/>
              </a:ext>
            </a:extLst>
          </p:cNvPr>
          <p:cNvSpPr>
            <a:spLocks noGrp="1"/>
          </p:cNvSpPr>
          <p:nvPr>
            <p:ph type="title"/>
          </p:nvPr>
        </p:nvSpPr>
        <p:spPr>
          <a:xfrm>
            <a:off x="2940498" y="847770"/>
            <a:ext cx="6835762" cy="1395928"/>
          </a:xfrm>
        </p:spPr>
        <p:txBody>
          <a:bodyPr anchor="b">
            <a:normAutofit/>
          </a:bodyPr>
          <a:lstStyle/>
          <a:p>
            <a:endParaRPr lang="el-GR"/>
          </a:p>
        </p:txBody>
      </p:sp>
      <p:cxnSp>
        <p:nvCxnSpPr>
          <p:cNvPr id="10" name="Straight Connector 9">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4200" y="2589817"/>
            <a:ext cx="0" cy="3468083"/>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D24A1653-AEB5-A1C0-A308-FCBC73DBE227}"/>
              </a:ext>
            </a:extLst>
          </p:cNvPr>
          <p:cNvSpPr>
            <a:spLocks noGrp="1"/>
          </p:cNvSpPr>
          <p:nvPr>
            <p:ph idx="1"/>
          </p:nvPr>
        </p:nvSpPr>
        <p:spPr>
          <a:xfrm>
            <a:off x="3788613" y="2463163"/>
            <a:ext cx="5987647" cy="3245178"/>
          </a:xfrm>
        </p:spPr>
        <p:txBody>
          <a:bodyPr anchor="b">
            <a:normAutofit/>
          </a:bodyPr>
          <a:lstStyle/>
          <a:p>
            <a:r>
              <a:rPr lang="en-US" dirty="0"/>
              <a:t>H </a:t>
            </a:r>
            <a:r>
              <a:rPr lang="el-GR" dirty="0"/>
              <a:t>οικογένεια είναι το πιο σημαντικό πράγμα στη ζωή για τους περισσότερους ανθρώπους. Εκτός από την ανάγκη της οικογενειακής στήριξης σε δύσκολους καιρούς , οι οικογενειακοί ρόλοι στη διαδικασία αντιμετώπισης της εξάρτησης είναι καθοριστικοί για την ανάρρωση από τον ενεργό εθισμό. Ο εθισμός επηρεάζει όχι μόνο τον χρήστη αλλά όλη την οικογένεια η οποία υποφέρει.  </a:t>
            </a:r>
          </a:p>
        </p:txBody>
      </p:sp>
    </p:spTree>
    <p:extLst>
      <p:ext uri="{BB962C8B-B14F-4D97-AF65-F5344CB8AC3E}">
        <p14:creationId xmlns:p14="http://schemas.microsoft.com/office/powerpoint/2010/main" val="1087723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BA761B-DE6B-4078-B4C9-0FFE37D2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0002084-687F-910C-3B67-7A92BC316961}"/>
              </a:ext>
            </a:extLst>
          </p:cNvPr>
          <p:cNvSpPr>
            <a:spLocks noGrp="1"/>
          </p:cNvSpPr>
          <p:nvPr>
            <p:ph type="title"/>
          </p:nvPr>
        </p:nvSpPr>
        <p:spPr>
          <a:xfrm>
            <a:off x="849760" y="837032"/>
            <a:ext cx="10427840" cy="1086056"/>
          </a:xfrm>
        </p:spPr>
        <p:txBody>
          <a:bodyPr>
            <a:normAutofit/>
          </a:bodyPr>
          <a:lstStyle/>
          <a:p>
            <a:pPr>
              <a:lnSpc>
                <a:spcPct val="90000"/>
              </a:lnSpc>
            </a:pPr>
            <a:r>
              <a:rPr lang="el-GR" sz="3400" dirty="0"/>
              <a:t>Ο ΡΟΛΟΣ ΤΗΣ ΟΙΚΟΓΕΝΕΙΑΣ ΣΤΗΝ ΑΠΟΚΑΤΑΣΤΑΣΗ ΤΟΥ ΕΘΙΣΜΟΥ </a:t>
            </a:r>
          </a:p>
        </p:txBody>
      </p:sp>
      <p:cxnSp>
        <p:nvCxnSpPr>
          <p:cNvPr id="21" name="Straight Connector 20">
            <a:extLst>
              <a:ext uri="{FF2B5EF4-FFF2-40B4-BE49-F238E27FC236}">
                <a16:creationId xmlns:a16="http://schemas.microsoft.com/office/drawing/2014/main" id="{05C630D5-1ADF-4994-883A-6501F0DFCF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500" y="2053613"/>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E8B89E1E-730A-96E1-1003-33315363E97C}"/>
              </a:ext>
            </a:extLst>
          </p:cNvPr>
          <p:cNvSpPr>
            <a:spLocks noGrp="1"/>
          </p:cNvSpPr>
          <p:nvPr>
            <p:ph idx="1"/>
          </p:nvPr>
        </p:nvSpPr>
        <p:spPr>
          <a:xfrm>
            <a:off x="723900" y="2760120"/>
            <a:ext cx="10782300" cy="3317525"/>
          </a:xfrm>
        </p:spPr>
        <p:txBody>
          <a:bodyPr anchor="b">
            <a:noAutofit/>
          </a:bodyPr>
          <a:lstStyle/>
          <a:p>
            <a:pPr>
              <a:lnSpc>
                <a:spcPct val="110000"/>
              </a:lnSpc>
            </a:pPr>
            <a:r>
              <a:rPr lang="el-GR" sz="2400" dirty="0"/>
              <a:t>Ο ρόλος της οικογένειας στην αποκατάσταση του εθισμού είναι μεγάλος και σημαντικός . Τα μέλη της οικογένειας μπορούν να βοηθήσουν το αγαπημένο τους πρόσωπο να κινητοποιηθεί με στόχο να επιτύχει την νηφαλιότητα. Δυσλειτουργικοί ρόλοι όπου τα μέλη της οικογένειας παίζουν σε έναν ενεργό εθισμό. Μια οικογένεια που επηρεάζεται από την κατάχρηση ουσιών εξελίσσεται αναπόφευκτα σε ένα δυσλειτουργικό σύστημα. Σε αυτό το σύστημα , τα μέλη αναλαμβάνουν εν αγνοία τους &lt;&lt;ρόλους&gt;&gt; προκειμένου να ανταπεξέλθουν. Αυτοί οι ρόλοι ισχύουν για διάφορες σχέσεις, συμπεριλαμβανόμενων γονέων-παιδιών , συζύγων, αδελφών και άλλων. </a:t>
            </a:r>
          </a:p>
        </p:txBody>
      </p:sp>
    </p:spTree>
    <p:extLst>
      <p:ext uri="{BB962C8B-B14F-4D97-AF65-F5344CB8AC3E}">
        <p14:creationId xmlns:p14="http://schemas.microsoft.com/office/powerpoint/2010/main" val="3067702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FB2104-59A2-BE85-9FE0-17BB7BF9D1B1}"/>
              </a:ext>
            </a:extLst>
          </p:cNvPr>
          <p:cNvSpPr>
            <a:spLocks noGrp="1"/>
          </p:cNvSpPr>
          <p:nvPr>
            <p:ph type="title"/>
          </p:nvPr>
        </p:nvSpPr>
        <p:spPr/>
        <p:txBody>
          <a:bodyPr/>
          <a:lstStyle/>
          <a:p>
            <a:r>
              <a:rPr lang="el-GR" dirty="0"/>
              <a:t>Ο ΕΘΙΣΜΕΝΟΣ</a:t>
            </a:r>
          </a:p>
        </p:txBody>
      </p:sp>
      <p:graphicFrame>
        <p:nvGraphicFramePr>
          <p:cNvPr id="4" name="Θέση περιεχομένου 3">
            <a:extLst>
              <a:ext uri="{FF2B5EF4-FFF2-40B4-BE49-F238E27FC236}">
                <a16:creationId xmlns:a16="http://schemas.microsoft.com/office/drawing/2014/main" id="{C42CBC1B-8A86-547E-A141-DE75B87039B3}"/>
              </a:ext>
            </a:extLst>
          </p:cNvPr>
          <p:cNvGraphicFramePr>
            <a:graphicFrameLocks noGrp="1"/>
          </p:cNvGraphicFramePr>
          <p:nvPr>
            <p:ph idx="1"/>
            <p:extLst>
              <p:ext uri="{D42A27DB-BD31-4B8C-83A1-F6EECF244321}">
                <p14:modId xmlns:p14="http://schemas.microsoft.com/office/powerpoint/2010/main" val="879255415"/>
              </p:ext>
            </p:extLst>
          </p:nvPr>
        </p:nvGraphicFramePr>
        <p:xfrm>
          <a:off x="849758" y="2065984"/>
          <a:ext cx="10427841" cy="3903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41438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4E74286-8A71-82BF-F9E0-5FDF0F7FB273}"/>
              </a:ext>
            </a:extLst>
          </p:cNvPr>
          <p:cNvSpPr>
            <a:spLocks noGrp="1"/>
          </p:cNvSpPr>
          <p:nvPr>
            <p:ph type="title"/>
          </p:nvPr>
        </p:nvSpPr>
        <p:spPr/>
        <p:txBody>
          <a:bodyPr/>
          <a:lstStyle/>
          <a:p>
            <a:r>
              <a:rPr lang="el-GR" dirty="0"/>
              <a:t>Ο ΔΙΑΣΩΣΤΗΣ </a:t>
            </a:r>
          </a:p>
        </p:txBody>
      </p:sp>
      <p:graphicFrame>
        <p:nvGraphicFramePr>
          <p:cNvPr id="4" name="Θέση περιεχομένου 3">
            <a:extLst>
              <a:ext uri="{FF2B5EF4-FFF2-40B4-BE49-F238E27FC236}">
                <a16:creationId xmlns:a16="http://schemas.microsoft.com/office/drawing/2014/main" id="{D3371214-BD8A-2446-C129-81F4A8629DCB}"/>
              </a:ext>
            </a:extLst>
          </p:cNvPr>
          <p:cNvGraphicFramePr>
            <a:graphicFrameLocks noGrp="1"/>
          </p:cNvGraphicFramePr>
          <p:nvPr>
            <p:ph idx="1"/>
            <p:extLst>
              <p:ext uri="{D42A27DB-BD31-4B8C-83A1-F6EECF244321}">
                <p14:modId xmlns:p14="http://schemas.microsoft.com/office/powerpoint/2010/main" val="641303603"/>
              </p:ext>
            </p:extLst>
          </p:nvPr>
        </p:nvGraphicFramePr>
        <p:xfrm>
          <a:off x="849758" y="2065984"/>
          <a:ext cx="10427841" cy="3903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62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B92D37-41A0-B4BC-F47A-F521191FCE38}"/>
              </a:ext>
            </a:extLst>
          </p:cNvPr>
          <p:cNvSpPr>
            <a:spLocks noGrp="1"/>
          </p:cNvSpPr>
          <p:nvPr>
            <p:ph type="title"/>
          </p:nvPr>
        </p:nvSpPr>
        <p:spPr/>
        <p:txBody>
          <a:bodyPr>
            <a:normAutofit fontScale="90000"/>
          </a:bodyPr>
          <a:lstStyle/>
          <a:p>
            <a:r>
              <a:rPr lang="el-GR" dirty="0"/>
              <a:t>Τους καπνιστές μπορούμε να τους εντάξουμε ανάμεσα σε μια από αυτές τις κατηγορίες :</a:t>
            </a:r>
          </a:p>
        </p:txBody>
      </p:sp>
      <p:graphicFrame>
        <p:nvGraphicFramePr>
          <p:cNvPr id="4" name="Θέση περιεχομένου 3">
            <a:extLst>
              <a:ext uri="{FF2B5EF4-FFF2-40B4-BE49-F238E27FC236}">
                <a16:creationId xmlns:a16="http://schemas.microsoft.com/office/drawing/2014/main" id="{AB0D75B4-0FF8-6252-BB5E-9A77BF66E526}"/>
              </a:ext>
            </a:extLst>
          </p:cNvPr>
          <p:cNvGraphicFramePr>
            <a:graphicFrameLocks noGrp="1"/>
          </p:cNvGraphicFramePr>
          <p:nvPr>
            <p:ph idx="1"/>
            <p:extLst>
              <p:ext uri="{D42A27DB-BD31-4B8C-83A1-F6EECF244321}">
                <p14:modId xmlns:p14="http://schemas.microsoft.com/office/powerpoint/2010/main" val="1333666721"/>
              </p:ext>
            </p:extLst>
          </p:nvPr>
        </p:nvGraphicFramePr>
        <p:xfrm>
          <a:off x="849758" y="2065984"/>
          <a:ext cx="10427841" cy="3903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9254630"/>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F1A61D-36D9-F2A2-ECD1-29868CC096BF}"/>
              </a:ext>
            </a:extLst>
          </p:cNvPr>
          <p:cNvSpPr>
            <a:spLocks noGrp="1"/>
          </p:cNvSpPr>
          <p:nvPr>
            <p:ph type="title"/>
          </p:nvPr>
        </p:nvSpPr>
        <p:spPr/>
        <p:txBody>
          <a:bodyPr/>
          <a:lstStyle/>
          <a:p>
            <a:endParaRPr lang="el-GR"/>
          </a:p>
        </p:txBody>
      </p:sp>
      <p:graphicFrame>
        <p:nvGraphicFramePr>
          <p:cNvPr id="4" name="Θέση περιεχομένου 3">
            <a:extLst>
              <a:ext uri="{FF2B5EF4-FFF2-40B4-BE49-F238E27FC236}">
                <a16:creationId xmlns:a16="http://schemas.microsoft.com/office/drawing/2014/main" id="{E390D61E-C0DE-BA63-C4A2-65FB69CC7515}"/>
              </a:ext>
            </a:extLst>
          </p:cNvPr>
          <p:cNvGraphicFramePr>
            <a:graphicFrameLocks noGrp="1"/>
          </p:cNvGraphicFramePr>
          <p:nvPr>
            <p:ph idx="1"/>
            <p:extLst>
              <p:ext uri="{D42A27DB-BD31-4B8C-83A1-F6EECF244321}">
                <p14:modId xmlns:p14="http://schemas.microsoft.com/office/powerpoint/2010/main" val="1432799244"/>
              </p:ext>
            </p:extLst>
          </p:nvPr>
        </p:nvGraphicFramePr>
        <p:xfrm>
          <a:off x="849758" y="2065984"/>
          <a:ext cx="10427841" cy="3903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8328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98BB96-CF1F-869F-E9BD-AF82182A2117}"/>
              </a:ext>
            </a:extLst>
          </p:cNvPr>
          <p:cNvSpPr>
            <a:spLocks noGrp="1"/>
          </p:cNvSpPr>
          <p:nvPr>
            <p:ph type="title"/>
          </p:nvPr>
        </p:nvSpPr>
        <p:spPr/>
        <p:txBody>
          <a:bodyPr/>
          <a:lstStyle/>
          <a:p>
            <a:r>
              <a:rPr lang="el-GR" dirty="0"/>
              <a:t>ΕΡΓΑΣΙΑ ΥΓΕΙΑΣ</a:t>
            </a:r>
          </a:p>
        </p:txBody>
      </p:sp>
      <p:sp>
        <p:nvSpPr>
          <p:cNvPr id="3" name="Θέση περιεχομένου 2">
            <a:extLst>
              <a:ext uri="{FF2B5EF4-FFF2-40B4-BE49-F238E27FC236}">
                <a16:creationId xmlns:a16="http://schemas.microsoft.com/office/drawing/2014/main" id="{C1D0DADB-AED6-6962-A5CA-F00E051F0EDE}"/>
              </a:ext>
            </a:extLst>
          </p:cNvPr>
          <p:cNvSpPr>
            <a:spLocks noGrp="1"/>
          </p:cNvSpPr>
          <p:nvPr>
            <p:ph idx="1"/>
          </p:nvPr>
        </p:nvSpPr>
        <p:spPr/>
        <p:txBody>
          <a:bodyPr/>
          <a:lstStyle/>
          <a:p>
            <a:r>
              <a:rPr lang="el-GR" dirty="0"/>
              <a:t>ΟΙ ΜΑΘΗΤΡΙΕΣ:</a:t>
            </a:r>
          </a:p>
          <a:p>
            <a:r>
              <a:rPr lang="el-GR" dirty="0"/>
              <a:t>ΚΟΥΤΣΟΠΟΥΛΟΥ ΕΥΘΥΜΙΑ</a:t>
            </a:r>
          </a:p>
          <a:p>
            <a:r>
              <a:rPr lang="el-GR" dirty="0"/>
              <a:t>ΚΥΡΙΑΝΙΤΑΚΗ ΓΕΩΡΓΙΑ</a:t>
            </a:r>
          </a:p>
          <a:p>
            <a:r>
              <a:rPr lang="el-GR" dirty="0"/>
              <a:t>ΚΑΤΣΟΎΛΑΚΗ ΕΛΕΥΘΕΡΙΑ</a:t>
            </a:r>
          </a:p>
          <a:p>
            <a:r>
              <a:rPr lang="el-GR" dirty="0"/>
              <a:t>ΛΑΔΙΑΝΟΥ ΜΑΡΙΑ </a:t>
            </a:r>
          </a:p>
        </p:txBody>
      </p:sp>
    </p:spTree>
    <p:extLst>
      <p:ext uri="{BB962C8B-B14F-4D97-AF65-F5344CB8AC3E}">
        <p14:creationId xmlns:p14="http://schemas.microsoft.com/office/powerpoint/2010/main" val="3172820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ACE703B-177A-4A03-827E-692635A35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4ED5727-A82D-9BB0-D965-99BE4C96E714}"/>
              </a:ext>
            </a:extLst>
          </p:cNvPr>
          <p:cNvSpPr>
            <a:spLocks noGrp="1"/>
          </p:cNvSpPr>
          <p:nvPr>
            <p:ph type="title"/>
          </p:nvPr>
        </p:nvSpPr>
        <p:spPr>
          <a:xfrm>
            <a:off x="952500" y="3801035"/>
            <a:ext cx="10638865" cy="2545977"/>
          </a:xfrm>
        </p:spPr>
        <p:txBody>
          <a:bodyPr anchor="ctr">
            <a:normAutofit/>
          </a:bodyPr>
          <a:lstStyle/>
          <a:p>
            <a:pPr algn="ctr"/>
            <a:r>
              <a:rPr lang="el-GR" dirty="0"/>
              <a:t>Σαν γενική αρχή ισχύει ότι όποιος καπνίζει ,ακόμα και αν αυτό γίνεται περιστασιακά πρέπει να το κόψει οριστικά.</a:t>
            </a:r>
          </a:p>
        </p:txBody>
      </p:sp>
      <p:pic>
        <p:nvPicPr>
          <p:cNvPr id="5" name="Θέση περιεχομένου 4" descr="Εικόνα που περιέχει Τσιγάρο, προϊόντα καπνού, τέχνη&#10;&#10;Περιγραφή που δημιουργήθηκε αυτόματα">
            <a:extLst>
              <a:ext uri="{FF2B5EF4-FFF2-40B4-BE49-F238E27FC236}">
                <a16:creationId xmlns:a16="http://schemas.microsoft.com/office/drawing/2014/main" id="{D515F2F1-7BF4-18D0-9AA0-7B747BB168B9}"/>
              </a:ext>
            </a:extLst>
          </p:cNvPr>
          <p:cNvPicPr>
            <a:picLocks noChangeAspect="1"/>
          </p:cNvPicPr>
          <p:nvPr/>
        </p:nvPicPr>
        <p:blipFill rotWithShape="1">
          <a:blip r:embed="rId2">
            <a:extLst>
              <a:ext uri="{28A0092B-C50C-407E-A947-70E740481C1C}">
                <a14:useLocalDpi xmlns:a14="http://schemas.microsoft.com/office/drawing/2010/main" val="0"/>
              </a:ext>
            </a:extLst>
          </a:blip>
          <a:srcRect t="34849" b="15373"/>
          <a:stretch/>
        </p:blipFill>
        <p:spPr>
          <a:xfrm>
            <a:off x="20" y="10"/>
            <a:ext cx="12191979" cy="3428990"/>
          </a:xfrm>
          <a:prstGeom prst="rect">
            <a:avLst/>
          </a:prstGeom>
        </p:spPr>
      </p:pic>
      <p:cxnSp>
        <p:nvCxnSpPr>
          <p:cNvPr id="14" name="Straight Connector 13">
            <a:extLst>
              <a:ext uri="{FF2B5EF4-FFF2-40B4-BE49-F238E27FC236}">
                <a16:creationId xmlns:a16="http://schemas.microsoft.com/office/drawing/2014/main" id="{D8C0D56F-4A65-48B9-843D-F9D262C354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34000" y="4244223"/>
            <a:ext cx="0" cy="1623177"/>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3676A845-CB33-4922-A828-9ACE8F5A2604}"/>
              </a:ext>
            </a:extLst>
          </p:cNvPr>
          <p:cNvSpPr>
            <a:spLocks noGrp="1"/>
          </p:cNvSpPr>
          <p:nvPr>
            <p:ph idx="1"/>
          </p:nvPr>
        </p:nvSpPr>
        <p:spPr>
          <a:xfrm>
            <a:off x="12236804" y="3285944"/>
            <a:ext cx="4883021" cy="2195027"/>
          </a:xfrm>
        </p:spPr>
        <p:txBody>
          <a:bodyPr anchor="ctr">
            <a:normAutofit/>
          </a:bodyPr>
          <a:lstStyle/>
          <a:p>
            <a:endParaRPr lang="en-US" dirty="0"/>
          </a:p>
        </p:txBody>
      </p:sp>
    </p:spTree>
    <p:extLst>
      <p:ext uri="{BB962C8B-B14F-4D97-AF65-F5344CB8AC3E}">
        <p14:creationId xmlns:p14="http://schemas.microsoft.com/office/powerpoint/2010/main" val="33954245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8D596D-0862-9067-11E9-1286F304431F}"/>
              </a:ext>
            </a:extLst>
          </p:cNvPr>
          <p:cNvSpPr>
            <a:spLocks noGrp="1"/>
          </p:cNvSpPr>
          <p:nvPr>
            <p:ph type="title"/>
          </p:nvPr>
        </p:nvSpPr>
        <p:spPr/>
        <p:txBody>
          <a:bodyPr>
            <a:normAutofit fontScale="90000"/>
          </a:bodyPr>
          <a:lstStyle/>
          <a:p>
            <a:pPr algn="ctr"/>
            <a:r>
              <a:rPr lang="el-GR" dirty="0"/>
              <a:t>ΓΙΑΤΙ ΕΘΙΖΟΝΤΑΙ ΌΜΩΣ ΟΙ ΚΑΠΝΙΣΤΕΣ;</a:t>
            </a:r>
          </a:p>
        </p:txBody>
      </p:sp>
      <p:sp>
        <p:nvSpPr>
          <p:cNvPr id="3" name="Θέση περιεχομένου 2">
            <a:extLst>
              <a:ext uri="{FF2B5EF4-FFF2-40B4-BE49-F238E27FC236}">
                <a16:creationId xmlns:a16="http://schemas.microsoft.com/office/drawing/2014/main" id="{15BAEA32-EB67-6EEB-60C8-4CDAD5B0F828}"/>
              </a:ext>
            </a:extLst>
          </p:cNvPr>
          <p:cNvSpPr>
            <a:spLocks noGrp="1"/>
          </p:cNvSpPr>
          <p:nvPr>
            <p:ph idx="1"/>
          </p:nvPr>
        </p:nvSpPr>
        <p:spPr/>
        <p:txBody>
          <a:bodyPr/>
          <a:lstStyle/>
          <a:p>
            <a:pPr marL="0" indent="0">
              <a:buNone/>
            </a:pPr>
            <a:r>
              <a:rPr lang="el-GR" dirty="0"/>
              <a:t>                         Ανάμεσα στις </a:t>
            </a:r>
            <a:r>
              <a:rPr lang="el-GR" dirty="0" err="1"/>
              <a:t>χιλίαδες</a:t>
            </a:r>
            <a:r>
              <a:rPr lang="el-GR" dirty="0"/>
              <a:t> ουσίες του καπνού υπάρχει ως γνωστών και η νικοτίνη. </a:t>
            </a:r>
          </a:p>
          <a:p>
            <a:pPr marL="0" indent="0">
              <a:buNone/>
            </a:pPr>
            <a:r>
              <a:rPr lang="el-GR" dirty="0"/>
              <a:t>                              Μια άχρωμη ουσία που απορροφάτε αμέσως από τους πνεύμονες του </a:t>
            </a:r>
            <a:r>
              <a:rPr lang="el-GR" dirty="0" err="1"/>
              <a:t>καπνι</a:t>
            </a:r>
            <a:r>
              <a:rPr lang="el-GR" dirty="0"/>
              <a:t>-</a:t>
            </a:r>
          </a:p>
          <a:p>
            <a:pPr marL="0" indent="0">
              <a:buNone/>
            </a:pPr>
            <a:r>
              <a:rPr lang="el-GR" dirty="0"/>
              <a:t>                                </a:t>
            </a:r>
            <a:r>
              <a:rPr lang="el-GR" dirty="0" err="1"/>
              <a:t>στή</a:t>
            </a:r>
            <a:r>
              <a:rPr lang="el-GR" dirty="0"/>
              <a:t> , μπαίνει στην κυκλοφορία του αίματος και μέσα σε 6 με 7 δευτερόλεπτα </a:t>
            </a:r>
          </a:p>
          <a:p>
            <a:pPr marL="0" indent="0">
              <a:buNone/>
            </a:pPr>
            <a:r>
              <a:rPr lang="el-GR" dirty="0"/>
              <a:t>                               φτάνει στον εγκέφαλο. Η νικοτίνη έχει τόσο τονωτικές επιδράσεις στο </a:t>
            </a:r>
            <a:r>
              <a:rPr lang="el-GR" dirty="0" err="1"/>
              <a:t>ανθρ</a:t>
            </a:r>
            <a:r>
              <a:rPr lang="el-GR" dirty="0"/>
              <a:t>-</a:t>
            </a:r>
          </a:p>
          <a:p>
            <a:pPr marL="0" indent="0">
              <a:buNone/>
            </a:pPr>
            <a:r>
              <a:rPr lang="el-GR" dirty="0"/>
              <a:t>                            </a:t>
            </a:r>
            <a:r>
              <a:rPr lang="el-GR" dirty="0" err="1"/>
              <a:t>ώπινο</a:t>
            </a:r>
            <a:r>
              <a:rPr lang="el-GR" dirty="0"/>
              <a:t> σώμα.</a:t>
            </a:r>
          </a:p>
        </p:txBody>
      </p:sp>
      <p:sp>
        <p:nvSpPr>
          <p:cNvPr id="6" name="Οβάλ 5">
            <a:extLst>
              <a:ext uri="{FF2B5EF4-FFF2-40B4-BE49-F238E27FC236}">
                <a16:creationId xmlns:a16="http://schemas.microsoft.com/office/drawing/2014/main" id="{46632A53-DF64-FF11-86D1-B095C40C7307}"/>
              </a:ext>
            </a:extLst>
          </p:cNvPr>
          <p:cNvSpPr/>
          <p:nvPr/>
        </p:nvSpPr>
        <p:spPr>
          <a:xfrm>
            <a:off x="0" y="2048435"/>
            <a:ext cx="2859742" cy="276113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ln w="6600">
                  <a:solidFill>
                    <a:schemeClr val="accent2"/>
                  </a:solidFill>
                  <a:prstDash val="solid"/>
                </a:ln>
                <a:solidFill>
                  <a:srgbClr val="FFFFFF"/>
                </a:solidFill>
                <a:effectLst>
                  <a:outerShdw dist="38100" dir="2700000" algn="tl" rotWithShape="0">
                    <a:schemeClr val="accent2"/>
                  </a:outerShdw>
                </a:effectLst>
              </a:rPr>
              <a:t>ΝΙΚΟΤΙΝΗ</a:t>
            </a:r>
          </a:p>
        </p:txBody>
      </p:sp>
    </p:spTree>
    <p:extLst>
      <p:ext uri="{BB962C8B-B14F-4D97-AF65-F5344CB8AC3E}">
        <p14:creationId xmlns:p14="http://schemas.microsoft.com/office/powerpoint/2010/main" val="254087772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11">
            <a:extLst>
              <a:ext uri="{FF2B5EF4-FFF2-40B4-BE49-F238E27FC236}">
                <a16:creationId xmlns:a16="http://schemas.microsoft.com/office/drawing/2014/main" id="{BF02845A-8571-40C5-9F56-8F9B3F7C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0F4AFB7-10E8-ECE1-16F7-D3C11B43A1CD}"/>
              </a:ext>
            </a:extLst>
          </p:cNvPr>
          <p:cNvSpPr>
            <a:spLocks noGrp="1"/>
          </p:cNvSpPr>
          <p:nvPr>
            <p:ph type="title"/>
          </p:nvPr>
        </p:nvSpPr>
        <p:spPr>
          <a:xfrm>
            <a:off x="764593" y="895440"/>
            <a:ext cx="4569407" cy="1560083"/>
          </a:xfrm>
        </p:spPr>
        <p:txBody>
          <a:bodyPr>
            <a:normAutofit/>
          </a:bodyPr>
          <a:lstStyle/>
          <a:p>
            <a:endParaRPr lang="el-GR" dirty="0"/>
          </a:p>
        </p:txBody>
      </p:sp>
      <p:cxnSp>
        <p:nvCxnSpPr>
          <p:cNvPr id="14" name="Straight Connector 13">
            <a:extLst>
              <a:ext uri="{FF2B5EF4-FFF2-40B4-BE49-F238E27FC236}">
                <a16:creationId xmlns:a16="http://schemas.microsoft.com/office/drawing/2014/main" id="{F30BB598-81B4-41BB-BC44-CD9C29AE2E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500" y="2871627"/>
            <a:ext cx="0" cy="3186701"/>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DA6DF396-1710-0F1B-9006-5752B99DDAE0}"/>
              </a:ext>
            </a:extLst>
          </p:cNvPr>
          <p:cNvSpPr>
            <a:spLocks noGrp="1"/>
          </p:cNvSpPr>
          <p:nvPr>
            <p:ph idx="1"/>
          </p:nvPr>
        </p:nvSpPr>
        <p:spPr>
          <a:xfrm>
            <a:off x="654424" y="895440"/>
            <a:ext cx="4662537" cy="5260661"/>
          </a:xfrm>
        </p:spPr>
        <p:txBody>
          <a:bodyPr anchor="t">
            <a:normAutofit lnSpcReduction="10000"/>
          </a:bodyPr>
          <a:lstStyle/>
          <a:p>
            <a:r>
              <a:rPr lang="el-GR" dirty="0"/>
              <a:t>Επίσης προκαλεί ευφορία γιατί δρα στα εγκεφαλικά κύτταρα κατά τον ίδιο τρόπο </a:t>
            </a:r>
            <a:r>
              <a:rPr lang="el-GR" dirty="0">
                <a:solidFill>
                  <a:schemeClr val="tx1"/>
                </a:solidFill>
              </a:rPr>
              <a:t>που</a:t>
            </a:r>
            <a:r>
              <a:rPr lang="el-GR" dirty="0"/>
              <a:t> δρουν οι ειδικές φυσιολογικές ουσίες που υπάρχουν εκεί για τη δημιουργία των ευχάριστων συναισθημάτων. Η </a:t>
            </a:r>
            <a:r>
              <a:rPr lang="el-GR" b="0" i="0" dirty="0">
                <a:solidFill>
                  <a:schemeClr val="tx1">
                    <a:lumMod val="85000"/>
                  </a:schemeClr>
                </a:solidFill>
                <a:effectLst/>
                <a:latin typeface="Open Sans" panose="020F0502020204030204" pitchFamily="34" charset="0"/>
              </a:rPr>
              <a:t>νικοτίνη διεγείρει τη μνήμη, αυξάνει την επαγρύπνηση και ενισχύει τις δυνατότητες γρήγορης αντίδρασης σε εξωτερικά ερεθίσματα. Επίσης, ελαττώνει το στρες, ανακουφίζει την πλήξη και μειώνει την επιθετικότητα .Αυτές οι « καλές» δράσεις της νικοτίνης διαρκούν λίγα μόνο λεπτά.</a:t>
            </a:r>
            <a:endParaRPr lang="en-US" dirty="0">
              <a:solidFill>
                <a:schemeClr val="tx1">
                  <a:lumMod val="85000"/>
                </a:schemeClr>
              </a:solidFill>
            </a:endParaRPr>
          </a:p>
        </p:txBody>
      </p:sp>
      <p:pic>
        <p:nvPicPr>
          <p:cNvPr id="5" name="Θέση περιεχομένου 4" descr="Εικόνα που περιέχει τέχνη, καπνός, ζωγραφιά, καρτούν&#10;&#10;Περιγραφή που δημιουργήθηκε αυτόματα">
            <a:extLst>
              <a:ext uri="{FF2B5EF4-FFF2-40B4-BE49-F238E27FC236}">
                <a16:creationId xmlns:a16="http://schemas.microsoft.com/office/drawing/2014/main" id="{1B922B80-26A3-A844-841E-D2674E4308B2}"/>
              </a:ext>
            </a:extLst>
          </p:cNvPr>
          <p:cNvPicPr>
            <a:picLocks noChangeAspect="1"/>
          </p:cNvPicPr>
          <p:nvPr/>
        </p:nvPicPr>
        <p:blipFill rotWithShape="1">
          <a:blip r:embed="rId2">
            <a:extLst>
              <a:ext uri="{28A0092B-C50C-407E-A947-70E740481C1C}">
                <a14:useLocalDpi xmlns:a14="http://schemas.microsoft.com/office/drawing/2010/main" val="0"/>
              </a:ext>
            </a:extLst>
          </a:blip>
          <a:srcRect l="11659" r="29264" b="-1"/>
          <a:stretch/>
        </p:blipFill>
        <p:spPr>
          <a:xfrm>
            <a:off x="5848350" y="0"/>
            <a:ext cx="6343650" cy="6874591"/>
          </a:xfrm>
          <a:prstGeom prst="rect">
            <a:avLst/>
          </a:prstGeom>
        </p:spPr>
      </p:pic>
    </p:spTree>
    <p:extLst>
      <p:ext uri="{BB962C8B-B14F-4D97-AF65-F5344CB8AC3E}">
        <p14:creationId xmlns:p14="http://schemas.microsoft.com/office/powerpoint/2010/main" val="3616956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E3B514-83FE-45D4-988C-78925DD132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346830A-9132-861A-1C1E-1E7A31FF385C}"/>
              </a:ext>
            </a:extLst>
          </p:cNvPr>
          <p:cNvSpPr>
            <a:spLocks noGrp="1"/>
          </p:cNvSpPr>
          <p:nvPr>
            <p:ph type="title"/>
          </p:nvPr>
        </p:nvSpPr>
        <p:spPr>
          <a:xfrm>
            <a:off x="790514" y="800100"/>
            <a:ext cx="3945531" cy="1443597"/>
          </a:xfrm>
        </p:spPr>
        <p:txBody>
          <a:bodyPr anchor="b">
            <a:normAutofit/>
          </a:bodyPr>
          <a:lstStyle/>
          <a:p>
            <a:pPr algn="r"/>
            <a:endParaRPr lang="el-GR"/>
          </a:p>
        </p:txBody>
      </p:sp>
      <p:cxnSp>
        <p:nvCxnSpPr>
          <p:cNvPr id="10" name="Straight Connector 9">
            <a:extLst>
              <a:ext uri="{FF2B5EF4-FFF2-40B4-BE49-F238E27FC236}">
                <a16:creationId xmlns:a16="http://schemas.microsoft.com/office/drawing/2014/main" id="{787CBF7F-92AD-42B8-AA3E-C4AF7A2AD3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10100" y="2589817"/>
            <a:ext cx="0" cy="3468083"/>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Θέση περιεχομένου 2">
            <a:extLst>
              <a:ext uri="{FF2B5EF4-FFF2-40B4-BE49-F238E27FC236}">
                <a16:creationId xmlns:a16="http://schemas.microsoft.com/office/drawing/2014/main" id="{C9DDA08A-6010-E5AE-7D30-356E986C7370}"/>
              </a:ext>
            </a:extLst>
          </p:cNvPr>
          <p:cNvSpPr>
            <a:spLocks noGrp="1"/>
          </p:cNvSpPr>
          <p:nvPr>
            <p:ph idx="1"/>
          </p:nvPr>
        </p:nvSpPr>
        <p:spPr>
          <a:xfrm>
            <a:off x="5227977" y="876300"/>
            <a:ext cx="5608565" cy="5181600"/>
          </a:xfrm>
        </p:spPr>
        <p:txBody>
          <a:bodyPr anchor="b">
            <a:normAutofit/>
          </a:bodyPr>
          <a:lstStyle/>
          <a:p>
            <a:pPr marL="0" indent="0">
              <a:lnSpc>
                <a:spcPct val="110000"/>
              </a:lnSpc>
              <a:buNone/>
            </a:pPr>
            <a:endParaRPr lang="el-GR" sz="1600"/>
          </a:p>
          <a:p>
            <a:pPr>
              <a:lnSpc>
                <a:spcPct val="110000"/>
              </a:lnSpc>
            </a:pPr>
            <a:endParaRPr lang="el-GR" sz="1600"/>
          </a:p>
          <a:p>
            <a:pPr>
              <a:lnSpc>
                <a:spcPct val="110000"/>
              </a:lnSpc>
            </a:pPr>
            <a:r>
              <a:rPr lang="el-GR" sz="1600"/>
              <a:t>Σε νέους καπνιστές η δράση της νικοτίνης στον εγκέφαλο μπορεί να είναι ισχυρή και γι’ αυτό να αισθανθούν ζαλάδα (ναυτία) ή ακόμα και ελαφρύ τρέμουλο.</a:t>
            </a:r>
          </a:p>
          <a:p>
            <a:pPr>
              <a:lnSpc>
                <a:spcPct val="110000"/>
              </a:lnSpc>
            </a:pPr>
            <a:r>
              <a:rPr lang="el-GR" sz="1600"/>
              <a:t>Στη συνέχεια ο οργανισμός απαιτεί ολοένα και περισσότερες ποσότητες νικοτίνης για να επιτύχει τα ευχάριστα αποτελέσματα. Συνηθίζοντας πλέον να χρησιμοποιεί τη συγκεκριμένη ουσία, ο οργανισμός του καπνιστή απαιτεί να του χορηγείται τακτικά και στις ανάλογες δόσεις, αλλιώς εμφανίζει τα δυσάρεστα συμπτώματα στέρησης. Πολλοί ερευνητές εκτιμούν ότι η εθιστική δράση της νικοτίνης παρομοιάζει με αυτή των ναρκωτικών ουσιών και του οινοπνεύματος. Γι’ αυτό το λόγο πολλοί επιστήμονες σε διάφορες χώρες εισηγήθηκαν στις κυβερνήσεις τους να συμπεριλάβουν τη νικοτίνη στην κατηγορία των απαγορευμένων </a:t>
            </a:r>
            <a:r>
              <a:rPr lang="el-GR" sz="1600" err="1"/>
              <a:t>εξαρτησιογόνων</a:t>
            </a:r>
            <a:r>
              <a:rPr lang="el-GR" sz="1600"/>
              <a:t> ουσιών.</a:t>
            </a:r>
          </a:p>
          <a:p>
            <a:pPr marL="0" indent="0">
              <a:lnSpc>
                <a:spcPct val="110000"/>
              </a:lnSpc>
              <a:buNone/>
            </a:pPr>
            <a:endParaRPr lang="el-GR" sz="1600"/>
          </a:p>
          <a:p>
            <a:pPr>
              <a:lnSpc>
                <a:spcPct val="110000"/>
              </a:lnSpc>
            </a:pPr>
            <a:endParaRPr lang="el-GR" sz="1600"/>
          </a:p>
          <a:p>
            <a:pPr>
              <a:lnSpc>
                <a:spcPct val="110000"/>
              </a:lnSpc>
            </a:pPr>
            <a:endParaRPr lang="el-GR" sz="1600"/>
          </a:p>
        </p:txBody>
      </p:sp>
    </p:spTree>
    <p:extLst>
      <p:ext uri="{BB962C8B-B14F-4D97-AF65-F5344CB8AC3E}">
        <p14:creationId xmlns:p14="http://schemas.microsoft.com/office/powerpoint/2010/main" val="1136900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0BA761B-DE6B-4078-B4C9-0FFE37D23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9BD73A4-FEA1-95B6-B7CA-C6F8608CBC85}"/>
              </a:ext>
            </a:extLst>
          </p:cNvPr>
          <p:cNvSpPr>
            <a:spLocks noGrp="1"/>
          </p:cNvSpPr>
          <p:nvPr>
            <p:ph type="title"/>
          </p:nvPr>
        </p:nvSpPr>
        <p:spPr>
          <a:xfrm>
            <a:off x="849760" y="876302"/>
            <a:ext cx="10427840" cy="1086056"/>
          </a:xfrm>
        </p:spPr>
        <p:txBody>
          <a:bodyPr>
            <a:normAutofit/>
          </a:bodyPr>
          <a:lstStyle/>
          <a:p>
            <a:pPr>
              <a:lnSpc>
                <a:spcPct val="90000"/>
              </a:lnSpc>
            </a:pPr>
            <a:r>
              <a:rPr lang="el-GR" sz="3400" dirty="0"/>
              <a:t>ΣΤΟΝ ΥΠΟΛΟΙΠΟ ΟΡΓΑΝΙΣΜΟ Η ΝΙΚΟΤΙΝΗ ΠΡΟΚΑΛΕΙ:</a:t>
            </a:r>
          </a:p>
        </p:txBody>
      </p:sp>
      <p:cxnSp>
        <p:nvCxnSpPr>
          <p:cNvPr id="19" name="Straight Connector 18">
            <a:extLst>
              <a:ext uri="{FF2B5EF4-FFF2-40B4-BE49-F238E27FC236}">
                <a16:creationId xmlns:a16="http://schemas.microsoft.com/office/drawing/2014/main" id="{05C630D5-1ADF-4994-883A-6501F0DFCF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52500" y="2053613"/>
            <a:ext cx="10325100"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5" name="Θέση περιεχομένου 2">
            <a:extLst>
              <a:ext uri="{FF2B5EF4-FFF2-40B4-BE49-F238E27FC236}">
                <a16:creationId xmlns:a16="http://schemas.microsoft.com/office/drawing/2014/main" id="{2D26D776-D89A-26E1-0D7A-230FC119D237}"/>
              </a:ext>
            </a:extLst>
          </p:cNvPr>
          <p:cNvGraphicFramePr>
            <a:graphicFrameLocks noGrp="1"/>
          </p:cNvGraphicFramePr>
          <p:nvPr>
            <p:ph idx="1"/>
            <p:extLst>
              <p:ext uri="{D42A27DB-BD31-4B8C-83A1-F6EECF244321}">
                <p14:modId xmlns:p14="http://schemas.microsoft.com/office/powerpoint/2010/main" val="3915424541"/>
              </p:ext>
            </p:extLst>
          </p:nvPr>
        </p:nvGraphicFramePr>
        <p:xfrm>
          <a:off x="952500" y="2536723"/>
          <a:ext cx="10325100" cy="3591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777258"/>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EAD4CCDA-06BF-4D2A-B44F-195AEC0B5B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F69F96FE-C3F5-4F02-8428-78ADCB975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7B73F08-C76B-E480-6250-2E33F7FBC813}"/>
              </a:ext>
            </a:extLst>
          </p:cNvPr>
          <p:cNvSpPr>
            <a:spLocks noGrp="1"/>
          </p:cNvSpPr>
          <p:nvPr>
            <p:ph type="title"/>
          </p:nvPr>
        </p:nvSpPr>
        <p:spPr>
          <a:xfrm>
            <a:off x="829876" y="1506072"/>
            <a:ext cx="5872074" cy="3779457"/>
          </a:xfrm>
        </p:spPr>
        <p:txBody>
          <a:bodyPr vert="horz" lIns="91440" tIns="45720" rIns="91440" bIns="45720" rtlCol="0" anchor="b">
            <a:normAutofit/>
          </a:bodyPr>
          <a:lstStyle/>
          <a:p>
            <a:r>
              <a:rPr lang="en-US" sz="4800" dirty="0"/>
              <a:t>ΑΛΚΟΟΛ ΚΑΙ ΕΝΕΡΓΕΙΑΚΑ ΠΟΤΑ </a:t>
            </a:r>
          </a:p>
        </p:txBody>
      </p:sp>
      <p:cxnSp>
        <p:nvCxnSpPr>
          <p:cNvPr id="21" name="Straight Connector 20">
            <a:extLst>
              <a:ext uri="{FF2B5EF4-FFF2-40B4-BE49-F238E27FC236}">
                <a16:creationId xmlns:a16="http://schemas.microsoft.com/office/drawing/2014/main" id="{16BEECB0-0766-4C59-B86E-5D26B7D8EF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990" y="5503528"/>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aultVTI">
  <a:themeElements>
    <a:clrScheme name="AnalogousFromRegularSeedRightStep">
      <a:dk1>
        <a:srgbClr val="000000"/>
      </a:dk1>
      <a:lt1>
        <a:srgbClr val="FFFFFF"/>
      </a:lt1>
      <a:dk2>
        <a:srgbClr val="223A3D"/>
      </a:dk2>
      <a:lt2>
        <a:srgbClr val="E2E8E8"/>
      </a:lt2>
      <a:accent1>
        <a:srgbClr val="E73429"/>
      </a:accent1>
      <a:accent2>
        <a:srgbClr val="D57117"/>
      </a:accent2>
      <a:accent3>
        <a:srgbClr val="B4A420"/>
      </a:accent3>
      <a:accent4>
        <a:srgbClr val="80B113"/>
      </a:accent4>
      <a:accent5>
        <a:srgbClr val="4AB821"/>
      </a:accent5>
      <a:accent6>
        <a:srgbClr val="14BC2C"/>
      </a:accent6>
      <a:hlink>
        <a:srgbClr val="329096"/>
      </a:hlink>
      <a:folHlink>
        <a:srgbClr val="7F7F7F"/>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ultVTI" id="{144E1EB0-F9F9-4F8D-8264-A2820BA0C47A}" vid="{3A992A48-7697-4A22-A884-B4A11E6218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81EF0C8C4F2F41BA3E4C799BE88025" ma:contentTypeVersion="0" ma:contentTypeDescription="Create a new document." ma:contentTypeScope="" ma:versionID="d1c739879602d4fff03c8dd19da1bf9e">
  <xsd:schema xmlns:xsd="http://www.w3.org/2001/XMLSchema" xmlns:xs="http://www.w3.org/2001/XMLSchema" xmlns:p="http://schemas.microsoft.com/office/2006/metadata/properties" targetNamespace="http://schemas.microsoft.com/office/2006/metadata/properties" ma:root="true" ma:fieldsID="edca810a4c190ede1f2cda151cf0228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26A3CF-28B6-407B-BC26-FEE1765E00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576905F-917B-4BD2-AD90-5AEB7E0E17D2}">
  <ds:schemaRefs>
    <ds:schemaRef ds:uri="http://schemas.microsoft.com/sharepoint/v3/contenttype/forms"/>
  </ds:schemaRefs>
</ds:datastoreItem>
</file>

<file path=customXml/itemProps3.xml><?xml version="1.0" encoding="utf-8"?>
<ds:datastoreItem xmlns:ds="http://schemas.openxmlformats.org/officeDocument/2006/customXml" ds:itemID="{7BD57B70-BED1-4B78-9949-57703ABED89E}">
  <ds:schemaRef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313</TotalTime>
  <Words>1920</Words>
  <Application>Microsoft Office PowerPoint</Application>
  <PresentationFormat>Ευρεία οθόνη</PresentationFormat>
  <Paragraphs>100</Paragraphs>
  <Slides>31</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31</vt:i4>
      </vt:variant>
    </vt:vector>
  </HeadingPairs>
  <TitlesOfParts>
    <vt:vector size="36" baseType="lpstr">
      <vt:lpstr>Arial</vt:lpstr>
      <vt:lpstr>Calibri</vt:lpstr>
      <vt:lpstr>Georgia Pro Light</vt:lpstr>
      <vt:lpstr>Open Sans</vt:lpstr>
      <vt:lpstr>VaultVTI</vt:lpstr>
      <vt:lpstr>ΕΞΑΡΤΗΣΕΙΣ</vt:lpstr>
      <vt:lpstr>ΚΑΠΝΙΣΜΑ</vt:lpstr>
      <vt:lpstr>Τους καπνιστές μπορούμε να τους εντάξουμε ανάμεσα σε μια από αυτές τις κατηγορίες :</vt:lpstr>
      <vt:lpstr>Σαν γενική αρχή ισχύει ότι όποιος καπνίζει ,ακόμα και αν αυτό γίνεται περιστασιακά πρέπει να το κόψει οριστικά.</vt:lpstr>
      <vt:lpstr>ΓΙΑΤΙ ΕΘΙΖΟΝΤΑΙ ΌΜΩΣ ΟΙ ΚΑΠΝΙΣΤΕΣ;</vt:lpstr>
      <vt:lpstr>Παρουσίαση του PowerPoint</vt:lpstr>
      <vt:lpstr>Παρουσίαση του PowerPoint</vt:lpstr>
      <vt:lpstr>ΣΤΟΝ ΥΠΟΛΟΙΠΟ ΟΡΓΑΝΙΣΜΟ Η ΝΙΚΟΤΙΝΗ ΠΡΟΚΑΛΕΙ:</vt:lpstr>
      <vt:lpstr>ΑΛΚΟΟΛ ΚΑΙ ΕΝΕΡΓΕΙΑΚΑ ΠΟΤΑ </vt:lpstr>
      <vt:lpstr>Παρουσίαση του PowerPoint</vt:lpstr>
      <vt:lpstr>ΣΥΜΠΤΩΜΑΤΑ ΑΛΚΟΟΛΙΣΜΟΥ</vt:lpstr>
      <vt:lpstr>Παρουσίαση του PowerPoint</vt:lpstr>
      <vt:lpstr>ΕΝΕΡΓΕΙΑΚΑ ΠΟΤΑ </vt:lpstr>
      <vt:lpstr>Παρουσίαση του PowerPoint</vt:lpstr>
      <vt:lpstr>Παρουσίαση του PowerPoint</vt:lpstr>
      <vt:lpstr>ΕΠΙΠΤΩΣΕΙΣ</vt:lpstr>
      <vt:lpstr>ΝΑΡΚΩΤΙΚΑ</vt:lpstr>
      <vt:lpstr>ΤΙ ΠΡΕΠΕΙ ΝΑ ΓΝΩΡΙΖΟΥΜΕ </vt:lpstr>
      <vt:lpstr>Παρουσίαση του PowerPoint</vt:lpstr>
      <vt:lpstr>ΤΙ ΕΊΝΑΙ ΤΑ ΝΑΡΚΩΤΙΚΑ</vt:lpstr>
      <vt:lpstr>ΓΙΑΤΙ ΟΙ ΑΝΘΡΩΠΟΙ ΠΕΡΝΟΥΝ ΝΑΡΚΩΤΙΚΑ;</vt:lpstr>
      <vt:lpstr>ΚΑΤΗΓΟΡΟΠΟΙΗΣΗ ΝΑΡΚΩΤΙΚΩΝ</vt:lpstr>
      <vt:lpstr>ΕΠΙΠΤΩΣΕΙΣ ΑΠΟ ΤΗΝ ΧΡΗΣΗ ΝΑΡΚΩΤΙΚΩΝ </vt:lpstr>
      <vt:lpstr>ΝΕΟΙ ΚΑΙ ΝΑΡΚΩΤΙΚΑ </vt:lpstr>
      <vt:lpstr>ΡΟΛΟΣ ΤΗΣ ΟΙΚΟΓΕΝΕΙΑΣ ΣΤΗΝ ΕΞΑΡΤΗΣΗ</vt:lpstr>
      <vt:lpstr>Παρουσίαση του PowerPoint</vt:lpstr>
      <vt:lpstr>Ο ΡΟΛΟΣ ΤΗΣ ΟΙΚΟΓΕΝΕΙΑΣ ΣΤΗΝ ΑΠΟΚΑΤΑΣΤΑΣΗ ΤΟΥ ΕΘΙΣΜΟΥ </vt:lpstr>
      <vt:lpstr>Ο ΕΘΙΣΜΕΝΟΣ</vt:lpstr>
      <vt:lpstr>Ο ΔΙΑΣΩΣΤΗΣ </vt:lpstr>
      <vt:lpstr>Παρουσίαση του PowerPoint</vt:lpstr>
      <vt:lpstr>ΕΡΓΑΣΙΑ ΥΓΕΙΑΣ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ΕΞΑΡΤΗΣΕΙΣ</dc:title>
  <dc:creator>ekoutsopoulou</dc:creator>
  <cp:lastModifiedBy>ekoutsopoulou</cp:lastModifiedBy>
  <cp:revision>2</cp:revision>
  <dcterms:created xsi:type="dcterms:W3CDTF">2024-01-01T16:55:16Z</dcterms:created>
  <dcterms:modified xsi:type="dcterms:W3CDTF">2024-01-04T14:13:29Z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0x0101008C81EF0C8C4F2F41BA3E4C799BE88025</vt:lpwstr>
  </property>
</Properties>
</file>