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sldIdLst>
    <p:sldId id="279" r:id="rId2"/>
    <p:sldId id="280" r:id="rId3"/>
    <p:sldId id="256" r:id="rId4"/>
    <p:sldId id="258" r:id="rId5"/>
    <p:sldId id="272" r:id="rId6"/>
    <p:sldId id="259" r:id="rId7"/>
    <p:sldId id="260" r:id="rId8"/>
    <p:sldId id="273" r:id="rId9"/>
    <p:sldId id="257" r:id="rId10"/>
    <p:sldId id="274" r:id="rId11"/>
    <p:sldId id="275" r:id="rId12"/>
    <p:sldId id="263" r:id="rId13"/>
    <p:sldId id="264" r:id="rId14"/>
    <p:sldId id="262" r:id="rId15"/>
    <p:sldId id="265" r:id="rId16"/>
    <p:sldId id="278" r:id="rId17"/>
    <p:sldId id="267" r:id="rId18"/>
    <p:sldId id="268" r:id="rId19"/>
    <p:sldId id="276" r:id="rId20"/>
    <p:sldId id="277" r:id="rId21"/>
    <p:sldId id="269" r:id="rId22"/>
    <p:sldId id="266" r:id="rId23"/>
    <p:sldId id="270" r:id="rId24"/>
    <p:sldId id="27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2" y="2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2D820-C885-49F5-82BB-C62115336BEB}" type="datetimeFigureOut">
              <a:rPr lang="de-DE" smtClean="0"/>
              <a:pPr/>
              <a:t>01.01.2024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EE6C1-E81C-4B9F-B1EC-9365159E3B45}"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15</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18</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21</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22</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23</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24</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FEB7FF2-C2BE-4E8F-BEB9-BEC791D0C2A3}" type="slidenum">
              <a:rPr lang="de-DE" smtClean="0"/>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FEB7FF2-C2BE-4E8F-BEB9-BEC791D0C2A3}" type="slidenum">
              <a:rPr lang="de-DE" smtClean="0"/>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EFEE6C1-E81C-4B9F-B1EC-9365159E3B45}" type="slidenum">
              <a:rPr lang="de-DE" smtClean="0"/>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0F70348-92C6-4871-B417-DAA4DEEB216C}" type="datetimeFigureOut">
              <a:rPr lang="de-DE" smtClean="0"/>
              <a:pPr/>
              <a:t>01.01.2024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929FE7-70A0-4C5F-8A73-F63EBE9A9551}"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70348-92C6-4871-B417-DAA4DEEB216C}" type="datetimeFigureOut">
              <a:rPr lang="de-DE" smtClean="0"/>
              <a:pPr/>
              <a:t>01.01.2024</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29FE7-70A0-4C5F-8A73-F63EBE9A9551}"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D8E959B-292A-3236-DAF2-6F81E866F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60" y="1228116"/>
            <a:ext cx="5832648" cy="5462810"/>
          </a:xfrm>
          <a:prstGeom prst="rect">
            <a:avLst/>
          </a:prstGeom>
        </p:spPr>
      </p:pic>
      <p:pic>
        <p:nvPicPr>
          <p:cNvPr id="9" name="Εικόνα 8">
            <a:extLst>
              <a:ext uri="{FF2B5EF4-FFF2-40B4-BE49-F238E27FC236}">
                <a16:creationId xmlns:a16="http://schemas.microsoft.com/office/drawing/2014/main" id="{1C7936FA-F3FA-2237-5560-FABE0704F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1228116"/>
            <a:ext cx="5006463" cy="5498006"/>
          </a:xfrm>
          <a:prstGeom prst="rect">
            <a:avLst/>
          </a:prstGeom>
        </p:spPr>
      </p:pic>
      <p:sp>
        <p:nvSpPr>
          <p:cNvPr id="10" name="Ορθογώνιο: Στρογγύλεμα γωνιών 9">
            <a:extLst>
              <a:ext uri="{FF2B5EF4-FFF2-40B4-BE49-F238E27FC236}">
                <a16:creationId xmlns:a16="http://schemas.microsoft.com/office/drawing/2014/main" id="{9F7CA252-5377-1AE7-867A-16563554F81F}"/>
              </a:ext>
            </a:extLst>
          </p:cNvPr>
          <p:cNvSpPr/>
          <p:nvPr/>
        </p:nvSpPr>
        <p:spPr>
          <a:xfrm>
            <a:off x="1017529" y="116632"/>
            <a:ext cx="10191039" cy="936104"/>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effectLst>
                  <a:glow rad="228600">
                    <a:schemeClr val="accent6">
                      <a:satMod val="175000"/>
                      <a:alpha val="40000"/>
                    </a:schemeClr>
                  </a:glow>
                </a:effectLst>
              </a:rPr>
              <a:t>ΑΠΟ ΤΟ ΣΧΙΣΜΑ ΤΩΝ ΔΥΟ ΕΚΚΛΗΣΙΩΝ   ΩΣ ΤΗΝ ΑΛΩΣΗ ΤΗΣ ΚΩΝΣΤΑΝΤΙΝΟΥΠΟΛΗΣ</a:t>
            </a:r>
          </a:p>
          <a:p>
            <a:pPr algn="ctr"/>
            <a:r>
              <a:rPr lang="el-GR" sz="2000" dirty="0">
                <a:effectLst>
                  <a:glow rad="228600">
                    <a:schemeClr val="accent6">
                      <a:satMod val="175000"/>
                      <a:alpha val="40000"/>
                    </a:schemeClr>
                  </a:glow>
                </a:effectLst>
              </a:rPr>
              <a:t>ΑΠΟ ΤΟΥΣ ΣΤΑΥΡΟΦΟΡΟΥΣ </a:t>
            </a:r>
            <a:r>
              <a:rPr lang="el-GR" sz="2000" b="1" dirty="0">
                <a:effectLst>
                  <a:glow rad="228600">
                    <a:schemeClr val="accent6">
                      <a:satMod val="175000"/>
                      <a:alpha val="40000"/>
                    </a:schemeClr>
                  </a:glow>
                </a:effectLst>
              </a:rPr>
              <a:t>(1054-1204)</a:t>
            </a:r>
          </a:p>
        </p:txBody>
      </p:sp>
      <p:sp>
        <p:nvSpPr>
          <p:cNvPr id="11" name="Ορθογώνιο 10">
            <a:extLst>
              <a:ext uri="{FF2B5EF4-FFF2-40B4-BE49-F238E27FC236}">
                <a16:creationId xmlns:a16="http://schemas.microsoft.com/office/drawing/2014/main" id="{72BE2382-8BDE-5F90-3DA8-F6A6E655E786}"/>
              </a:ext>
            </a:extLst>
          </p:cNvPr>
          <p:cNvSpPr/>
          <p:nvPr/>
        </p:nvSpPr>
        <p:spPr>
          <a:xfrm>
            <a:off x="0" y="5921896"/>
            <a:ext cx="12192000" cy="936104"/>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Η περίοδος 1054-1204 χαρακτηρίζεται από μεγάλες ανακατατάξεις τόσο στη Βυζαντινή αυτοκρατορία </a:t>
            </a:r>
          </a:p>
          <a:p>
            <a:pPr algn="ctr"/>
            <a:r>
              <a:rPr lang="el-GR" sz="2000" dirty="0"/>
              <a:t>όσο και έξω από αυτήν. Τα κύρια χαρακτηριστικά της είναι:</a:t>
            </a:r>
          </a:p>
        </p:txBody>
      </p:sp>
      <p:sp>
        <p:nvSpPr>
          <p:cNvPr id="12" name="Βέλος: Πεντάγωνο 11">
            <a:extLst>
              <a:ext uri="{FF2B5EF4-FFF2-40B4-BE49-F238E27FC236}">
                <a16:creationId xmlns:a16="http://schemas.microsoft.com/office/drawing/2014/main" id="{8FBA2E2E-8607-6000-7AD0-38686F10CCC5}"/>
              </a:ext>
            </a:extLst>
          </p:cNvPr>
          <p:cNvSpPr/>
          <p:nvPr/>
        </p:nvSpPr>
        <p:spPr>
          <a:xfrm>
            <a:off x="0" y="1412776"/>
            <a:ext cx="3647728" cy="1152128"/>
          </a:xfrm>
          <a:prstGeom prst="homePlat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η ανάπτυξη της μεγάλης γαιοκτησίας</a:t>
            </a:r>
          </a:p>
        </p:txBody>
      </p:sp>
      <p:sp>
        <p:nvSpPr>
          <p:cNvPr id="13" name="Βέλος: Πεντάγωνο 12">
            <a:extLst>
              <a:ext uri="{FF2B5EF4-FFF2-40B4-BE49-F238E27FC236}">
                <a16:creationId xmlns:a16="http://schemas.microsoft.com/office/drawing/2014/main" id="{4F7D1E15-1343-D3C0-0DBB-BEE864E6F285}"/>
              </a:ext>
            </a:extLst>
          </p:cNvPr>
          <p:cNvSpPr/>
          <p:nvPr/>
        </p:nvSpPr>
        <p:spPr>
          <a:xfrm>
            <a:off x="-18446" y="3266259"/>
            <a:ext cx="3647728" cy="1152128"/>
          </a:xfrm>
          <a:prstGeom prst="homePlat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η εντεινόμενη οικονομική διείσδυση των Ιταλών στη βυζαντινή επικράτεια</a:t>
            </a:r>
          </a:p>
        </p:txBody>
      </p:sp>
      <p:sp>
        <p:nvSpPr>
          <p:cNvPr id="14" name="Ορθογώνιο 13">
            <a:extLst>
              <a:ext uri="{FF2B5EF4-FFF2-40B4-BE49-F238E27FC236}">
                <a16:creationId xmlns:a16="http://schemas.microsoft.com/office/drawing/2014/main" id="{6B44A383-20A8-C1FB-CD24-B8C3ACA0012A}"/>
              </a:ext>
            </a:extLst>
          </p:cNvPr>
          <p:cNvSpPr/>
          <p:nvPr/>
        </p:nvSpPr>
        <p:spPr>
          <a:xfrm>
            <a:off x="5951984" y="1700808"/>
            <a:ext cx="5006463"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u="sng" dirty="0"/>
              <a:t>Οι Κομνηνοί </a:t>
            </a:r>
            <a:r>
              <a:rPr lang="el-GR" dirty="0"/>
              <a:t>κατόρθωσαν με μεγάλες προσπάθειες να ανασυγκροτήσουν προσωρινά το κράτος (1081-1185)</a:t>
            </a:r>
          </a:p>
        </p:txBody>
      </p:sp>
      <p:sp>
        <p:nvSpPr>
          <p:cNvPr id="15" name="Ορθογώνιο 14">
            <a:extLst>
              <a:ext uri="{FF2B5EF4-FFF2-40B4-BE49-F238E27FC236}">
                <a16:creationId xmlns:a16="http://schemas.microsoft.com/office/drawing/2014/main" id="{B2CBD34C-9E42-34F0-113C-37E5EB418B48}"/>
              </a:ext>
            </a:extLst>
          </p:cNvPr>
          <p:cNvSpPr/>
          <p:nvPr/>
        </p:nvSpPr>
        <p:spPr>
          <a:xfrm>
            <a:off x="6600056" y="3545632"/>
            <a:ext cx="5006463"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Η διάδοχη </a:t>
            </a:r>
            <a:r>
              <a:rPr lang="el-GR" b="1" u="sng" dirty="0"/>
              <a:t>δυναστεία των Αγγέλων </a:t>
            </a:r>
            <a:r>
              <a:rPr lang="el-GR" dirty="0"/>
              <a:t>δεν μπόρεσε να ανακόψει την καθοδική πορεία του κράτους.</a:t>
            </a:r>
          </a:p>
        </p:txBody>
      </p:sp>
      <p:sp>
        <p:nvSpPr>
          <p:cNvPr id="16" name="Ορθογώνιο 15">
            <a:extLst>
              <a:ext uri="{FF2B5EF4-FFF2-40B4-BE49-F238E27FC236}">
                <a16:creationId xmlns:a16="http://schemas.microsoft.com/office/drawing/2014/main" id="{253DC94F-0E29-B9B1-01E3-4E91DFFB6BAC}"/>
              </a:ext>
            </a:extLst>
          </p:cNvPr>
          <p:cNvSpPr/>
          <p:nvPr/>
        </p:nvSpPr>
        <p:spPr>
          <a:xfrm>
            <a:off x="0" y="5790018"/>
            <a:ext cx="12192000" cy="1076288"/>
          </a:xfrm>
          <a:prstGeom prst="rect">
            <a:avLst/>
          </a:prstGeom>
          <a:solidFill>
            <a:schemeClr val="accent5">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Στον τομέα της εξωτερικής πολιτικής η Βυζαντινή Αυτοκρατορία υπέστη, κατά την ίδια περίοδο, μια σειρά από ανεπανόρθωτες καταστροφές, όπως ήταν 1. </a:t>
            </a:r>
            <a:r>
              <a:rPr lang="el-GR" b="1" dirty="0">
                <a:effectLst>
                  <a:glow rad="139700">
                    <a:schemeClr val="accent2">
                      <a:satMod val="175000"/>
                      <a:alpha val="40000"/>
                    </a:schemeClr>
                  </a:glow>
                </a:effectLst>
              </a:rPr>
              <a:t>η απώλεια των </a:t>
            </a:r>
            <a:r>
              <a:rPr lang="el-GR" b="1" dirty="0" err="1">
                <a:effectLst>
                  <a:glow rad="139700">
                    <a:schemeClr val="accent2">
                      <a:satMod val="175000"/>
                      <a:alpha val="40000"/>
                    </a:schemeClr>
                  </a:glow>
                </a:effectLst>
              </a:rPr>
              <a:t>κτήσεών</a:t>
            </a:r>
            <a:r>
              <a:rPr lang="el-GR" b="1" dirty="0">
                <a:effectLst>
                  <a:glow rad="139700">
                    <a:schemeClr val="accent2">
                      <a:satMod val="175000"/>
                      <a:alpha val="40000"/>
                    </a:schemeClr>
                  </a:glow>
                </a:effectLst>
              </a:rPr>
              <a:t> της στην Ιταλία </a:t>
            </a:r>
            <a:r>
              <a:rPr lang="el-GR" dirty="0">
                <a:effectLst>
                  <a:glow rad="139700">
                    <a:schemeClr val="accent2">
                      <a:satMod val="175000"/>
                      <a:alpha val="40000"/>
                    </a:schemeClr>
                  </a:glow>
                </a:effectLst>
              </a:rPr>
              <a:t>και 2. </a:t>
            </a:r>
            <a:r>
              <a:rPr lang="el-GR" b="1" dirty="0">
                <a:effectLst>
                  <a:glow rad="139700">
                    <a:schemeClr val="accent2">
                      <a:satMod val="175000"/>
                      <a:alpha val="40000"/>
                    </a:schemeClr>
                  </a:glow>
                </a:effectLst>
              </a:rPr>
              <a:t>η κατάκτηση ενός μεγάλου μέρους της Μικράς Ασίας από τους Σελτζούκους Τούρκους.</a:t>
            </a:r>
          </a:p>
        </p:txBody>
      </p:sp>
    </p:spTree>
    <p:extLst>
      <p:ext uri="{BB962C8B-B14F-4D97-AF65-F5344CB8AC3E}">
        <p14:creationId xmlns:p14="http://schemas.microsoft.com/office/powerpoint/2010/main" val="31026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7" descr="Αποτέλεσμα εικόνας για mesaivnikh praga"/>
          <p:cNvPicPr>
            <a:picLocks noChangeAspect="1" noChangeArrowheads="1"/>
          </p:cNvPicPr>
          <p:nvPr/>
        </p:nvPicPr>
        <p:blipFill>
          <a:blip r:embed="rId2" cstate="print"/>
          <a:srcRect/>
          <a:stretch>
            <a:fillRect/>
          </a:stretch>
        </p:blipFill>
        <p:spPr bwMode="auto">
          <a:xfrm>
            <a:off x="1524000" y="714357"/>
            <a:ext cx="9144000" cy="3902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 Ορθογώνιο"/>
          <p:cNvSpPr/>
          <p:nvPr/>
        </p:nvSpPr>
        <p:spPr>
          <a:xfrm>
            <a:off x="1524000" y="0"/>
            <a:ext cx="9144000" cy="428604"/>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Οι πόλεις γίνονται κέντρα εντατικής οικοδόμησης και συναλλαγών</a:t>
            </a:r>
            <a:r>
              <a:rPr lang="el-GR" dirty="0"/>
              <a:t>,</a:t>
            </a:r>
          </a:p>
        </p:txBody>
      </p:sp>
      <p:sp>
        <p:nvSpPr>
          <p:cNvPr id="6" name="5 - Ορθογώνιο"/>
          <p:cNvSpPr/>
          <p:nvPr/>
        </p:nvSpPr>
        <p:spPr>
          <a:xfrm>
            <a:off x="1524000" y="428604"/>
            <a:ext cx="9144000" cy="500066"/>
          </a:xfrm>
          <a:prstGeom prst="rect">
            <a:avLst/>
          </a:prstGeom>
          <a:solidFill>
            <a:schemeClr val="accent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κινητήριες δυνάμεις της παραγωγής.</a:t>
            </a:r>
          </a:p>
        </p:txBody>
      </p:sp>
      <p:sp>
        <p:nvSpPr>
          <p:cNvPr id="7" name="6 - Ορθογώνιο"/>
          <p:cNvSpPr/>
          <p:nvPr/>
        </p:nvSpPr>
        <p:spPr>
          <a:xfrm>
            <a:off x="1881158" y="4786322"/>
            <a:ext cx="5500694" cy="785818"/>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solidFill>
                  <a:srgbClr val="FFC000"/>
                </a:solidFill>
              </a:rPr>
              <a:t>Παράγουν και θέτουν σε κυκλοφορία εμπορεύματα</a:t>
            </a:r>
          </a:p>
        </p:txBody>
      </p:sp>
      <p:sp>
        <p:nvSpPr>
          <p:cNvPr id="8" name="7 - Ορθογώνιο"/>
          <p:cNvSpPr/>
          <p:nvPr/>
        </p:nvSpPr>
        <p:spPr>
          <a:xfrm>
            <a:off x="4524364" y="5857892"/>
            <a:ext cx="5500694" cy="785818"/>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solidFill>
                  <a:srgbClr val="FFC000"/>
                </a:solidFill>
              </a:rPr>
              <a:t>διαδίδουν τεχνικές και νέες ιδέες</a:t>
            </a:r>
          </a:p>
        </p:txBody>
      </p:sp>
      <p:sp>
        <p:nvSpPr>
          <p:cNvPr id="9" name="8 - Ορθογώνιο"/>
          <p:cNvSpPr/>
          <p:nvPr/>
        </p:nvSpPr>
        <p:spPr>
          <a:xfrm>
            <a:off x="1524000" y="0"/>
            <a:ext cx="9144000" cy="9286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Αναλαμβάνουν τον κοινωνικοοικονομικό και πνευματικό ρόλο που διαδραμάτιζαν οι μονές στον Πρώιμο Μεσαίωνα.</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02" name="Picture 2" descr="https://www.tovima.gr/wp-content/uploads/2009/04/07/27253090_Bruegel.jpg"/>
          <p:cNvPicPr>
            <a:picLocks noChangeAspect="1" noChangeArrowheads="1"/>
          </p:cNvPicPr>
          <p:nvPr/>
        </p:nvPicPr>
        <p:blipFill>
          <a:blip r:embed="rId2" cstate="print"/>
          <a:srcRect/>
          <a:stretch>
            <a:fillRect/>
          </a:stretch>
        </p:blipFill>
        <p:spPr bwMode="auto">
          <a:xfrm>
            <a:off x="1524000" y="0"/>
            <a:ext cx="9104444" cy="6572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 Ορθογώνιο"/>
          <p:cNvSpPr/>
          <p:nvPr/>
        </p:nvSpPr>
        <p:spPr>
          <a:xfrm>
            <a:off x="3309918" y="214290"/>
            <a:ext cx="5500726" cy="571480"/>
          </a:xfrm>
          <a:prstGeom prst="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Η ακμή του εμπορίου</a:t>
            </a:r>
          </a:p>
        </p:txBody>
      </p:sp>
      <p:sp>
        <p:nvSpPr>
          <p:cNvPr id="12" name="11 - Ορθογώνιο"/>
          <p:cNvSpPr/>
          <p:nvPr/>
        </p:nvSpPr>
        <p:spPr>
          <a:xfrm>
            <a:off x="1524000" y="1428736"/>
            <a:ext cx="6215106" cy="571480"/>
          </a:xfrm>
          <a:prstGeom prst="rect">
            <a:avLst/>
          </a:prstGeom>
          <a:solidFill>
            <a:schemeClr val="accent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το αγροτικό πλεόνασμα διατίθεται στις πόλεις</a:t>
            </a:r>
          </a:p>
        </p:txBody>
      </p:sp>
      <p:sp>
        <p:nvSpPr>
          <p:cNvPr id="13" name="12 - Ορθογώνιο"/>
          <p:cNvSpPr/>
          <p:nvPr/>
        </p:nvSpPr>
        <p:spPr>
          <a:xfrm>
            <a:off x="1524000" y="2500306"/>
            <a:ext cx="8072462" cy="785818"/>
          </a:xfrm>
          <a:prstGeom prst="rect">
            <a:avLst/>
          </a:prstGeom>
          <a:solidFill>
            <a:schemeClr val="accent3">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Οι εμπορικές δραστηριότητες εμφανίζονται στα μέσα του 11ου αιώνα </a:t>
            </a:r>
          </a:p>
        </p:txBody>
      </p:sp>
      <p:sp>
        <p:nvSpPr>
          <p:cNvPr id="14" name="13 - Ορθογώνιο"/>
          <p:cNvSpPr/>
          <p:nvPr/>
        </p:nvSpPr>
        <p:spPr>
          <a:xfrm>
            <a:off x="1524000" y="3857628"/>
            <a:ext cx="8501090" cy="714380"/>
          </a:xfrm>
          <a:prstGeom prst="rect">
            <a:avLst/>
          </a:prstGeom>
          <a:solidFill>
            <a:schemeClr val="accent2">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και αναπτύσσονται ιδιαίτερα στη διάρκεια του 12ου αιώνα.</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Εικόνα"/>
          <p:cNvPicPr>
            <a:picLocks noChangeAspect="1" noChangeArrowheads="1"/>
          </p:cNvPicPr>
          <p:nvPr/>
        </p:nvPicPr>
        <p:blipFill>
          <a:blip r:embed="rId3" cstate="print"/>
          <a:srcRect/>
          <a:stretch>
            <a:fillRect/>
          </a:stretch>
        </p:blipFill>
        <p:spPr bwMode="auto">
          <a:xfrm>
            <a:off x="1524000" y="0"/>
            <a:ext cx="6683150" cy="6858000"/>
          </a:xfrm>
          <a:prstGeom prst="rect">
            <a:avLst/>
          </a:prstGeom>
          <a:noFill/>
        </p:spPr>
      </p:pic>
      <p:sp>
        <p:nvSpPr>
          <p:cNvPr id="3" name="Rechteck 2"/>
          <p:cNvSpPr/>
          <p:nvPr/>
        </p:nvSpPr>
        <p:spPr>
          <a:xfrm>
            <a:off x="8024826" y="1"/>
            <a:ext cx="2643174" cy="646331"/>
          </a:xfrm>
          <a:prstGeom prst="rect">
            <a:avLst/>
          </a:prstGeom>
          <a:solidFill>
            <a:schemeClr val="bg2">
              <a:lumMod val="90000"/>
            </a:schemeClr>
          </a:solidFill>
        </p:spPr>
        <p:txBody>
          <a:bodyPr wrap="square">
            <a:spAutoFit/>
          </a:bodyPr>
          <a:lstStyle/>
          <a:p>
            <a:pPr algn="ctr"/>
            <a:r>
              <a:rPr lang="en-US" dirty="0"/>
              <a:t>E</a:t>
            </a:r>
            <a:r>
              <a:rPr lang="el-GR" dirty="0"/>
              <a:t>μπόριο με ευρεία ακτίνα δράσης</a:t>
            </a:r>
            <a:endParaRPr lang="de-DE" dirty="0"/>
          </a:p>
        </p:txBody>
      </p:sp>
      <p:sp>
        <p:nvSpPr>
          <p:cNvPr id="4" name="Rechteck 3"/>
          <p:cNvSpPr/>
          <p:nvPr/>
        </p:nvSpPr>
        <p:spPr>
          <a:xfrm>
            <a:off x="7953388" y="2285992"/>
            <a:ext cx="2714612" cy="1477328"/>
          </a:xfrm>
          <a:prstGeom prst="rect">
            <a:avLst/>
          </a:prstGeom>
          <a:solidFill>
            <a:schemeClr val="accent2">
              <a:lumMod val="40000"/>
              <a:lumOff val="60000"/>
            </a:schemeClr>
          </a:solidFill>
        </p:spPr>
        <p:txBody>
          <a:bodyPr wrap="square">
            <a:spAutoFit/>
          </a:bodyPr>
          <a:lstStyle/>
          <a:p>
            <a:pPr algn="ctr"/>
            <a:r>
              <a:rPr lang="el-GR" dirty="0"/>
              <a:t>άλλοι δρόμοι κατευθύνονται προς τα μεγάλα μουσουλμανικά και βυζαντινά κέντρα της Μεσογείου.</a:t>
            </a:r>
            <a:endParaRPr lang="de-DE" dirty="0"/>
          </a:p>
        </p:txBody>
      </p:sp>
      <p:sp>
        <p:nvSpPr>
          <p:cNvPr id="7" name="Rechteck 4"/>
          <p:cNvSpPr/>
          <p:nvPr/>
        </p:nvSpPr>
        <p:spPr>
          <a:xfrm>
            <a:off x="7953388" y="714356"/>
            <a:ext cx="2714612" cy="1477328"/>
          </a:xfrm>
          <a:prstGeom prst="rect">
            <a:avLst/>
          </a:prstGeom>
          <a:solidFill>
            <a:schemeClr val="accent1">
              <a:lumMod val="20000"/>
              <a:lumOff val="80000"/>
            </a:schemeClr>
          </a:solidFill>
        </p:spPr>
        <p:txBody>
          <a:bodyPr wrap="square">
            <a:spAutoFit/>
          </a:bodyPr>
          <a:lstStyle/>
          <a:p>
            <a:pPr algn="ctr"/>
            <a:r>
              <a:rPr lang="el-GR" dirty="0"/>
              <a:t>Αναπτύσσεται κατά μήκος των οδικών αξόνων που συνδέουν τα έσχατα σημεία της Χριστιανοσύνης,</a:t>
            </a:r>
            <a:endParaRPr lang="de-DE" dirty="0"/>
          </a:p>
        </p:txBody>
      </p:sp>
      <p:sp>
        <p:nvSpPr>
          <p:cNvPr id="8" name="Rechteck 4"/>
          <p:cNvSpPr/>
          <p:nvPr/>
        </p:nvSpPr>
        <p:spPr>
          <a:xfrm>
            <a:off x="7953388" y="3929066"/>
            <a:ext cx="2714612" cy="2928934"/>
          </a:xfrm>
          <a:prstGeom prst="rect">
            <a:avLst/>
          </a:prstGeom>
          <a:solidFill>
            <a:schemeClr val="accent1">
              <a:lumMod val="20000"/>
              <a:lumOff val="80000"/>
            </a:schemeClr>
          </a:solidFill>
        </p:spPr>
        <p:txBody>
          <a:bodyPr wrap="square">
            <a:spAutoFit/>
          </a:bodyPr>
          <a:lstStyle/>
          <a:p>
            <a:pPr algn="ctr"/>
            <a:r>
              <a:rPr lang="en-US" dirty="0"/>
              <a:t>X</a:t>
            </a:r>
            <a:r>
              <a:rPr lang="el-GR" dirty="0"/>
              <a:t>ριστιανοί έμποροι από τη Βενετία και την Πράγα, </a:t>
            </a:r>
            <a:endParaRPr lang="en-US" dirty="0"/>
          </a:p>
          <a:p>
            <a:pPr algn="ctr"/>
            <a:r>
              <a:rPr lang="el-GR" dirty="0"/>
              <a:t>διακινούν κυρίως </a:t>
            </a:r>
            <a:r>
              <a:rPr lang="el-GR" b="1" dirty="0"/>
              <a:t>δούλους, </a:t>
            </a:r>
            <a:r>
              <a:rPr lang="el-GR" dirty="0"/>
              <a:t>προϊόντα </a:t>
            </a:r>
            <a:r>
              <a:rPr lang="el-GR" b="1" dirty="0"/>
              <a:t>πολυτελείας και καταναλωτικά αγαθά </a:t>
            </a:r>
            <a:endParaRPr lang="en-US" b="1" dirty="0"/>
          </a:p>
          <a:p>
            <a:pPr algn="ctr"/>
            <a:r>
              <a:rPr lang="el-GR" dirty="0"/>
              <a:t>(γούνες, μπαχαρικά, χρωματιστά υφάσματα της Φλάνδρας, αλάτι, ξύλο, σίδηρος, σιτάρι κ.ά.).</a:t>
            </a:r>
            <a:endParaRPr lang="de-DE" dirty="0"/>
          </a:p>
        </p:txBody>
      </p:sp>
      <p:sp>
        <p:nvSpPr>
          <p:cNvPr id="9" name="8 - Ορθογώνιο"/>
          <p:cNvSpPr/>
          <p:nvPr/>
        </p:nvSpPr>
        <p:spPr>
          <a:xfrm>
            <a:off x="1524000" y="5643578"/>
            <a:ext cx="3857620" cy="121442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Μεγάλα εμπορικά κέντρα είναι οι ιταλικές ναυτικές πόλεις, ενώ στο Βορρά ακμάζουν η Μπρυζ και η Βρέμη.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Αποτέλεσμα εικόνας για middle age transportation"/>
          <p:cNvPicPr>
            <a:picLocks noChangeAspect="1" noChangeArrowheads="1"/>
          </p:cNvPicPr>
          <p:nvPr/>
        </p:nvPicPr>
        <p:blipFill>
          <a:blip r:embed="rId3" cstate="print"/>
          <a:srcRect/>
          <a:stretch>
            <a:fillRect/>
          </a:stretch>
        </p:blipFill>
        <p:spPr bwMode="auto">
          <a:xfrm>
            <a:off x="1524000" y="619126"/>
            <a:ext cx="9144000" cy="6238875"/>
          </a:xfrm>
          <a:prstGeom prst="rect">
            <a:avLst/>
          </a:prstGeom>
          <a:noFill/>
        </p:spPr>
      </p:pic>
      <p:sp>
        <p:nvSpPr>
          <p:cNvPr id="3" name="Abgerundetes Rechteck 2"/>
          <p:cNvSpPr/>
          <p:nvPr/>
        </p:nvSpPr>
        <p:spPr>
          <a:xfrm>
            <a:off x="1524000" y="0"/>
            <a:ext cx="9144000" cy="476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t>
            </a:r>
            <a:r>
              <a:rPr lang="el-GR" b="1" dirty="0"/>
              <a:t>έσα μεταφοράς ανθρώπων εμπορευμάτων (αλλά και ιδεών...)</a:t>
            </a:r>
            <a:endParaRPr lang="de-DE" b="1" dirty="0"/>
          </a:p>
        </p:txBody>
      </p:sp>
      <p:pic>
        <p:nvPicPr>
          <p:cNvPr id="32772" name="Picture 4" descr="Αποτέλεσμα εικόνας για middle age transportation"/>
          <p:cNvPicPr>
            <a:picLocks noChangeAspect="1" noChangeArrowheads="1"/>
          </p:cNvPicPr>
          <p:nvPr/>
        </p:nvPicPr>
        <p:blipFill>
          <a:blip r:embed="rId4" cstate="print"/>
          <a:srcRect b="8476"/>
          <a:stretch>
            <a:fillRect/>
          </a:stretch>
        </p:blipFill>
        <p:spPr bwMode="auto">
          <a:xfrm>
            <a:off x="2567608" y="1340768"/>
            <a:ext cx="7632848" cy="5269450"/>
          </a:xfrm>
          <a:prstGeom prst="rect">
            <a:avLst/>
          </a:prstGeom>
          <a:noFill/>
        </p:spPr>
      </p:pic>
      <p:sp>
        <p:nvSpPr>
          <p:cNvPr id="5" name="Rechteck 4"/>
          <p:cNvSpPr/>
          <p:nvPr/>
        </p:nvSpPr>
        <p:spPr>
          <a:xfrm>
            <a:off x="4583832" y="620688"/>
            <a:ext cx="6084168" cy="369332"/>
          </a:xfrm>
          <a:prstGeom prst="rect">
            <a:avLst/>
          </a:prstGeom>
          <a:solidFill>
            <a:schemeClr val="tx1">
              <a:lumMod val="85000"/>
              <a:lumOff val="15000"/>
            </a:schemeClr>
          </a:solidFill>
        </p:spPr>
        <p:txBody>
          <a:bodyPr wrap="square">
            <a:spAutoFit/>
          </a:bodyPr>
          <a:lstStyle/>
          <a:p>
            <a:pPr algn="ctr"/>
            <a:r>
              <a:rPr lang="el-GR" dirty="0">
                <a:solidFill>
                  <a:schemeClr val="bg1"/>
                </a:solidFill>
              </a:rPr>
              <a:t>μεγάλες τετράτροχες άμαξες ή καραβάνια ημιόνων.</a:t>
            </a:r>
            <a:endParaRPr lang="de-DE" dirty="0">
              <a:solidFill>
                <a:schemeClr val="bg1"/>
              </a:solidFill>
            </a:endParaRPr>
          </a:p>
        </p:txBody>
      </p:sp>
      <p:sp>
        <p:nvSpPr>
          <p:cNvPr id="6" name="Rechteck 5"/>
          <p:cNvSpPr/>
          <p:nvPr/>
        </p:nvSpPr>
        <p:spPr>
          <a:xfrm>
            <a:off x="4655840" y="1052736"/>
            <a:ext cx="6012160" cy="369332"/>
          </a:xfrm>
          <a:prstGeom prst="rect">
            <a:avLst/>
          </a:prstGeom>
          <a:solidFill>
            <a:schemeClr val="tx1"/>
          </a:solidFill>
        </p:spPr>
        <p:txBody>
          <a:bodyPr wrap="square">
            <a:spAutoFit/>
          </a:bodyPr>
          <a:lstStyle/>
          <a:p>
            <a:r>
              <a:rPr lang="el-GR" dirty="0">
                <a:solidFill>
                  <a:schemeClr val="bg1"/>
                </a:solidFill>
              </a:rPr>
              <a:t>Στη θάλασσα το εμπόριο διεξάγεται με γαλέρες και κόγκες</a:t>
            </a:r>
            <a:endParaRPr lang="de-DE" dirty="0">
              <a:solidFill>
                <a:schemeClr val="bg1"/>
              </a:solidFill>
            </a:endParaRPr>
          </a:p>
        </p:txBody>
      </p:sp>
      <p:sp>
        <p:nvSpPr>
          <p:cNvPr id="7" name="Abgerundetes Rechteck 6"/>
          <p:cNvSpPr/>
          <p:nvPr/>
        </p:nvSpPr>
        <p:spPr>
          <a:xfrm>
            <a:off x="1703512" y="5661248"/>
            <a:ext cx="8784976"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Έμποροι και βιοτέχνες αποκτούν στη διάρκεια του 11ου αι. ελευθερίες και προνόμια και συνήθως συμμαχούν με τα κατώτερα στρώματα της αριστοκρατίας εναντίον των ισχυρών φεουδαρχών</a:t>
            </a:r>
            <a:r>
              <a:rPr lang="el-GR" dirty="0"/>
              <a:t>.</a:t>
            </a:r>
            <a:endParaRPr lang="de-DE" dirty="0"/>
          </a:p>
        </p:txBody>
      </p:sp>
      <p:sp>
        <p:nvSpPr>
          <p:cNvPr id="8" name="7 - Ορθογώνιο"/>
          <p:cNvSpPr/>
          <p:nvPr/>
        </p:nvSpPr>
        <p:spPr>
          <a:xfrm>
            <a:off x="2595538" y="1857364"/>
            <a:ext cx="5214974" cy="85725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Γύρω στο 1200 καθιερώνεται η χρήση της πυξίδας και του πρυμναίου πηδαλίου</a:t>
            </a:r>
            <a:r>
              <a:rPr lang="el-G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diamond(in)">
                                      <p:cBhvr>
                                        <p:cTn id="17" dur="2000"/>
                                        <p:tgtEl>
                                          <p:spTgt spid="32772"/>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775521" y="161950"/>
            <a:ext cx="4729826" cy="6507410"/>
          </a:xfrm>
          <a:prstGeom prst="rect">
            <a:avLst/>
          </a:prstGeom>
          <a:noFill/>
          <a:ln w="9525">
            <a:noFill/>
            <a:miter lim="800000"/>
            <a:headEnd/>
            <a:tailEnd/>
          </a:ln>
        </p:spPr>
      </p:pic>
      <p:sp>
        <p:nvSpPr>
          <p:cNvPr id="3" name="Rechteck 2"/>
          <p:cNvSpPr/>
          <p:nvPr/>
        </p:nvSpPr>
        <p:spPr>
          <a:xfrm>
            <a:off x="1738282" y="6150114"/>
            <a:ext cx="4786346" cy="707886"/>
          </a:xfrm>
          <a:prstGeom prst="rect">
            <a:avLst/>
          </a:prstGeom>
          <a:solidFill>
            <a:schemeClr val="bg2">
              <a:lumMod val="75000"/>
            </a:schemeClr>
          </a:solidFill>
          <a:effectLst>
            <a:outerShdw blurRad="152400" dist="317500" dir="5400000" sx="90000" sy="-19000" rotWithShape="0">
              <a:prstClr val="black">
                <a:alpha val="15000"/>
              </a:prstClr>
            </a:outerShdw>
          </a:effectLst>
        </p:spPr>
        <p:txBody>
          <a:bodyPr wrap="square">
            <a:spAutoFit/>
          </a:bodyPr>
          <a:lstStyle/>
          <a:p>
            <a:pPr algn="ctr"/>
            <a:r>
              <a:rPr lang="el-GR" sz="2000" dirty="0"/>
              <a:t>Είναι οι πρώτες εκδηλώσεις του </a:t>
            </a:r>
            <a:r>
              <a:rPr lang="el-GR" sz="2000" b="1" dirty="0">
                <a:effectLst>
                  <a:outerShdw blurRad="38100" dist="38100" dir="2700000" algn="tl">
                    <a:srgbClr val="000000">
                      <a:alpha val="43137"/>
                    </a:srgbClr>
                  </a:outerShdw>
                </a:effectLst>
              </a:rPr>
              <a:t>χρηματοπιστωτικού συστήματος</a:t>
            </a:r>
            <a:r>
              <a:rPr lang="el-GR" sz="2000" dirty="0"/>
              <a:t>. </a:t>
            </a:r>
            <a:endParaRPr lang="de-DE" sz="2000" dirty="0"/>
          </a:p>
        </p:txBody>
      </p:sp>
      <p:sp>
        <p:nvSpPr>
          <p:cNvPr id="4" name="3 - Στρογγυλεμένο ορθογώνιο"/>
          <p:cNvSpPr/>
          <p:nvPr/>
        </p:nvSpPr>
        <p:spPr>
          <a:xfrm>
            <a:off x="6667504" y="285728"/>
            <a:ext cx="4000496" cy="17859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000" dirty="0"/>
              <a:t>Από τα τέλη του 12ου αιώνα αρχίζει να διαδίδεται </a:t>
            </a:r>
            <a:r>
              <a:rPr lang="el-GR" sz="2000" b="1" dirty="0">
                <a:effectLst>
                  <a:glow rad="63500">
                    <a:schemeClr val="accent2">
                      <a:satMod val="175000"/>
                      <a:alpha val="40000"/>
                    </a:schemeClr>
                  </a:glow>
                </a:effectLst>
              </a:rPr>
              <a:t>ο θεσμός των εμποροπανηγύρεων</a:t>
            </a:r>
            <a:r>
              <a:rPr lang="el-GR" sz="2000" dirty="0"/>
              <a:t>, ιδιαίτερα στη Φλάνδρα και στη γαλλική Καμπανία. </a:t>
            </a:r>
          </a:p>
          <a:p>
            <a:pPr algn="ctr"/>
            <a:endParaRPr lang="el-GR" dirty="0"/>
          </a:p>
        </p:txBody>
      </p:sp>
      <p:sp>
        <p:nvSpPr>
          <p:cNvPr id="5" name="4 - Στρογγυλεμένο ορθογώνιο"/>
          <p:cNvSpPr/>
          <p:nvPr/>
        </p:nvSpPr>
        <p:spPr>
          <a:xfrm>
            <a:off x="6667504" y="2357430"/>
            <a:ext cx="4000496" cy="17145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000" dirty="0"/>
              <a:t>Προικισμένες με προνόμια, οι εμποροπανηγύρεις αποτελούν στην ουσία μια </a:t>
            </a:r>
            <a:r>
              <a:rPr lang="el-GR" sz="2000" b="1" dirty="0">
                <a:effectLst>
                  <a:glow rad="63500">
                    <a:schemeClr val="accent2">
                      <a:satMod val="175000"/>
                      <a:alpha val="40000"/>
                    </a:schemeClr>
                  </a:glow>
                </a:effectLst>
              </a:rPr>
              <a:t>διαρκή αγορά</a:t>
            </a:r>
            <a:r>
              <a:rPr lang="el-GR" sz="2000" dirty="0"/>
              <a:t>, όπου δεν προσφέρονται μόνο εμπορεύματα, </a:t>
            </a:r>
          </a:p>
          <a:p>
            <a:pPr algn="ctr"/>
            <a:endParaRPr lang="el-GR" sz="2000" dirty="0"/>
          </a:p>
        </p:txBody>
      </p:sp>
      <p:sp>
        <p:nvSpPr>
          <p:cNvPr id="6" name="5 - Στρογγυλεμένο ορθογώνιο"/>
          <p:cNvSpPr/>
          <p:nvPr/>
        </p:nvSpPr>
        <p:spPr>
          <a:xfrm>
            <a:off x="6738942" y="4429132"/>
            <a:ext cx="3929058"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αλλά γίνονται και ανταλλαγές νομισμάτων από ειδικευμένους αργυραμοιβούς-τραπεζίτες και χορηγούνται </a:t>
            </a:r>
            <a:r>
              <a:rPr lang="el-GR" sz="2000" b="1" dirty="0">
                <a:effectLst>
                  <a:glow rad="63500">
                    <a:schemeClr val="accent2">
                      <a:satMod val="175000"/>
                      <a:alpha val="40000"/>
                    </a:schemeClr>
                  </a:glow>
                </a:effectLst>
              </a:rPr>
              <a:t>πιστώσεις</a:t>
            </a:r>
            <a:r>
              <a:rPr lang="el-GR" sz="2000" dirty="0"/>
              <a:t> κυρίως από εβραίους επιχειρηματίες και από τις πλούσιες μονές. </a:t>
            </a:r>
          </a:p>
          <a:p>
            <a:pPr algn="ct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47528" y="188640"/>
            <a:ext cx="4752528" cy="646330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l-GR" b="1" dirty="0"/>
              <a:t>Συμβόλαιο ίδρυσης ναυτικής εταιρείας</a:t>
            </a:r>
          </a:p>
          <a:p>
            <a:pPr algn="ctr"/>
            <a:endParaRPr lang="el-GR" b="1" dirty="0"/>
          </a:p>
          <a:p>
            <a:pPr algn="ctr"/>
            <a:r>
              <a:rPr lang="el-GR" dirty="0"/>
              <a:t>Μάρτυρες: Σιμόνε Μπουκούτσιο, Οτζέριο, Πελόζο, Ριμπάλντο ντι Σάουρο και Τζενοάρτνο Τόσκα. Ο Σταμπίλε και ο Αρσάλντο Τζεραπόν συγκρότησαν εταιρεία, στην οποία, όπως εξηγούν, ο Σταμπίλε συνεισέφερε ποσό 88 λιρών και ο Αρσάλντο ποσό 44 λιρών. Ο Αρσάλντο παίρνει το ποσό αυτό μαζί του για να το επενδύσει στην Τύνιδα ή όπου αλλού πλεύσει το πλοίο του Μπαλντιτζόνε Γκράσσο και του Τζιράρδο, που ο ίδιος χρησιμοποιεί. Επιστρέφοντας παραδίδει τα κέρδη στον Σταμπίλε ή στον αντιπρόσωπό του για τη διανομή. Μετά την αφαίρεση του κεφαλαίου μοιράζουν τα κέρδη εξ ημισείας. Το συμβόλαιο κλείσθηκε στον Οίκο του Κεφαλαίου στις 29 Σεπτεμβρίου 1163. Πέραν αυτών ο Σταμπίλε εξουσιοδοτεί τον Αρσάλντο να στείλει χρήματα με πλοίο της επιλογής του στη Γένουα.</a:t>
            </a:r>
          </a:p>
          <a:p>
            <a:pPr algn="ctr"/>
            <a:endParaRPr lang="el-GR" b="1" dirty="0"/>
          </a:p>
          <a:p>
            <a:pPr algn="ctr"/>
            <a:r>
              <a:rPr lang="el-GR" b="1" dirty="0"/>
              <a:t>J. Le Goff, Das Hochmittelalter, </a:t>
            </a:r>
            <a:r>
              <a:rPr lang="el-GR" b="1" i="1" dirty="0"/>
              <a:t>Fischer Weltgeschichte 11, Φραγκφούρτη 1965, 50</a:t>
            </a:r>
            <a:endParaRPr lang="el-GR" b="1" dirty="0"/>
          </a:p>
        </p:txBody>
      </p:sp>
      <p:sp>
        <p:nvSpPr>
          <p:cNvPr id="3" name="Abgerundetes Rechteck 2"/>
          <p:cNvSpPr/>
          <p:nvPr/>
        </p:nvSpPr>
        <p:spPr>
          <a:xfrm>
            <a:off x="6960096" y="620688"/>
            <a:ext cx="3096344" cy="540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Στο μεσογειακό κόσμο, και ιδιαίτερα στη Βενετία και στη Γένουα, γενικεύεται από το 12ο αιώνα η πρακτική της συγκρότησης ναυτικών εταιρειών, που επενδύουν στο θαλάσσιο εμπόριο, αποκομίζοντας τεράστια κέρδη.</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Ορθογώνιο"/>
          <p:cNvSpPr/>
          <p:nvPr/>
        </p:nvSpPr>
        <p:spPr>
          <a:xfrm>
            <a:off x="1524000" y="0"/>
            <a:ext cx="9144000" cy="44291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t>ΟΙ ΝΕΕΣ ΑΓΟΡΕΣ ΔΗΜΙΟΥΡΓΟΥΝ ΝΕΕΣ ΠΟΛΕΙΣ ΚΑΙ ΧΩΡΙΑ</a:t>
            </a:r>
          </a:p>
          <a:p>
            <a:endParaRPr lang="el-GR" sz="2000" dirty="0"/>
          </a:p>
          <a:p>
            <a:r>
              <a:rPr lang="el-GR" sz="2000" dirty="0"/>
              <a:t>«Νέες αγορές αναπτύχθηκαν στις πόλεις που επεκτείνονταν διαρκώς από το 1100 ως το 1300. Ο αστικός πληθυσμός αυξανόταν με ταχύτερο ρυθμό από τον αγροτικό. Ορισμένες νέες πόλεις αναπτύχθηκαν, επειδή βρίσκονταν κοντά σε κάποιο κάστρο ή μοναστήρι, όπου προσέφεραν τις υπηρεσίες τους. Αυτό πολλές φορές οδηγούσε στη δημιουργία αγοράς. Σε άλλα μέρη η πόλη προέκυπτε, παρά το ότι δεν υπήρχε κάποιο μεγάλο ίδρυμα, επειδή η τοποθεσία ήταν κατάλληλη σε σχέση με την αύξηση της εμπορικής δραστηριότητας. Σε γενικές γραμμές, οι παλαιότερες πόλεις μεγάλωναν: το Παρίσι πρέπει να είχε περίπου 80.000 κατοίκους το 1340, ενώ ανάλογο μέγεθος πρέπει να είχαν η Βενετία, η Φλωρεντία και η Γένουα».</a:t>
            </a:r>
          </a:p>
          <a:p>
            <a:endParaRPr lang="el-GR" dirty="0"/>
          </a:p>
          <a:p>
            <a:r>
              <a:rPr lang="en-US" dirty="0"/>
              <a:t>J</a:t>
            </a:r>
            <a:r>
              <a:rPr lang="el-GR" dirty="0"/>
              <a:t>. </a:t>
            </a:r>
            <a:r>
              <a:rPr lang="en-US" dirty="0"/>
              <a:t>Roberts</a:t>
            </a:r>
            <a:r>
              <a:rPr lang="el-GR" dirty="0"/>
              <a:t>, </a:t>
            </a:r>
            <a:r>
              <a:rPr lang="el-GR" i="1" dirty="0"/>
              <a:t>Παγκόσμια ιστορία</a:t>
            </a:r>
            <a:r>
              <a:rPr lang="el-GR" dirty="0"/>
              <a:t>, σ. 653-654</a:t>
            </a:r>
          </a:p>
          <a:p>
            <a:pPr algn="ctr"/>
            <a:endParaRPr lang="el-GR" dirty="0"/>
          </a:p>
        </p:txBody>
      </p:sp>
      <p:sp>
        <p:nvSpPr>
          <p:cNvPr id="5" name="4 - Ορθογώνιο"/>
          <p:cNvSpPr/>
          <p:nvPr/>
        </p:nvSpPr>
        <p:spPr>
          <a:xfrm>
            <a:off x="1524000" y="4429132"/>
            <a:ext cx="9144000" cy="242886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3</a:t>
            </a:r>
            <a:r>
              <a:rPr lang="el-GR" b="1" baseline="30000" dirty="0"/>
              <a:t>ο</a:t>
            </a:r>
            <a:r>
              <a:rPr lang="el-GR" b="1" dirty="0"/>
              <a:t> ΘΕΜΑ</a:t>
            </a:r>
            <a:endParaRPr lang="el-GR" dirty="0"/>
          </a:p>
          <a:p>
            <a:r>
              <a:rPr lang="el-GR" dirty="0"/>
              <a:t>Συνδυάζοντας τις ιστορικές σας γνώσεις με τις απαραίτητες πληροφορίες από την ιστορική πηγή που σας δίνεται: </a:t>
            </a:r>
          </a:p>
          <a:p>
            <a:r>
              <a:rPr lang="el-GR" b="1" dirty="0"/>
              <a:t>α.</a:t>
            </a:r>
            <a:r>
              <a:rPr lang="el-GR" dirty="0"/>
              <a:t> να αναφέρετε δυο λόγους δημιουργίας των πόλεων στην περίοδο από το 1100 ως το 1300 σχολιάζοντας τη σημασία τους.</a:t>
            </a:r>
          </a:p>
          <a:p>
            <a:r>
              <a:rPr lang="el-GR" b="1" dirty="0"/>
              <a:t>β.</a:t>
            </a:r>
            <a:r>
              <a:rPr lang="el-GR" dirty="0"/>
              <a:t> να εξηγήσετε τη σχέση του χρηματοπιστωτικού συστήματος της Ευρώπης σε αυτή την περίοδο με την ανάπτυξη των εμποροπανηγύρεων.</a:t>
            </a:r>
          </a:p>
          <a:p>
            <a:pPr algn="ct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24000" y="332657"/>
            <a:ext cx="9144000" cy="1015663"/>
          </a:xfrm>
          <a:prstGeom prst="rect">
            <a:avLst/>
          </a:prstGeom>
          <a:solidFill>
            <a:schemeClr val="accent2">
              <a:lumMod val="60000"/>
              <a:lumOff val="40000"/>
            </a:schemeClr>
          </a:solidFill>
        </p:spPr>
        <p:txBody>
          <a:bodyPr wrap="square">
            <a:spAutoFit/>
          </a:bodyPr>
          <a:lstStyle/>
          <a:p>
            <a:pPr algn="ctr"/>
            <a:r>
              <a:rPr lang="el-GR" sz="2000" dirty="0"/>
              <a:t>Από τον 11ο αιώνα επεκτείνεται το </a:t>
            </a:r>
            <a:r>
              <a:rPr lang="el-GR" sz="2000" b="1" dirty="0"/>
              <a:t>σύστημα της υποτέλειας </a:t>
            </a:r>
            <a:r>
              <a:rPr lang="el-GR" sz="2000" dirty="0"/>
              <a:t>και, εκτός από τους παλαιούς κληρονομικούς φεουδάρχες, δημιουργείται μια </a:t>
            </a:r>
            <a:r>
              <a:rPr lang="el-GR" sz="2000" b="1" dirty="0"/>
              <a:t>νέα κατηγορία κατώτερων υποτελών</a:t>
            </a:r>
            <a:r>
              <a:rPr lang="el-GR" sz="2000" dirty="0"/>
              <a:t>, την πλειονότητα των οποίων αποτελούσαν οι ιππότες</a:t>
            </a:r>
            <a:r>
              <a:rPr lang="el-GR" dirty="0"/>
              <a:t>. </a:t>
            </a:r>
            <a:endParaRPr lang="de-DE" dirty="0"/>
          </a:p>
        </p:txBody>
      </p:sp>
      <p:sp>
        <p:nvSpPr>
          <p:cNvPr id="3" name="Rechteck 2"/>
          <p:cNvSpPr/>
          <p:nvPr/>
        </p:nvSpPr>
        <p:spPr>
          <a:xfrm>
            <a:off x="1524000" y="5805264"/>
            <a:ext cx="9144000" cy="369332"/>
          </a:xfrm>
          <a:prstGeom prst="rect">
            <a:avLst/>
          </a:prstGeom>
          <a:solidFill>
            <a:schemeClr val="accent4">
              <a:lumMod val="75000"/>
            </a:schemeClr>
          </a:solidFill>
        </p:spPr>
        <p:txBody>
          <a:bodyPr wrap="square">
            <a:spAutoFit/>
          </a:bodyPr>
          <a:lstStyle/>
          <a:p>
            <a:pPr algn="ctr"/>
            <a:r>
              <a:rPr lang="el-GR" b="1" dirty="0"/>
              <a:t>Η πολεμική τέχνη του ιππότη προϋπέθετε σκληρή εκπαίδευση από την παιδική του ηλικία.</a:t>
            </a:r>
            <a:endParaRPr lang="de-DE" b="1" dirty="0"/>
          </a:p>
        </p:txBody>
      </p:sp>
      <p:pic>
        <p:nvPicPr>
          <p:cNvPr id="33794" name="Picture 2" descr="E:\byzantinh\Edwin Austin Abbey_The Quest for the Holy Grail - part IIII; The knights of the Round Table set forth on the search for the Holy Grail.jpg"/>
          <p:cNvPicPr>
            <a:picLocks noChangeAspect="1" noChangeArrowheads="1"/>
          </p:cNvPicPr>
          <p:nvPr/>
        </p:nvPicPr>
        <p:blipFill>
          <a:blip r:embed="rId3" cstate="print"/>
          <a:srcRect/>
          <a:stretch>
            <a:fillRect/>
          </a:stretch>
        </p:blipFill>
        <p:spPr bwMode="auto">
          <a:xfrm>
            <a:off x="1524000" y="1700808"/>
            <a:ext cx="9144000" cy="4000500"/>
          </a:xfrm>
          <a:prstGeom prst="rect">
            <a:avLst/>
          </a:prstGeom>
          <a:noFill/>
        </p:spPr>
      </p:pic>
      <p:sp>
        <p:nvSpPr>
          <p:cNvPr id="6" name="Rechteck 5"/>
          <p:cNvSpPr/>
          <p:nvPr/>
        </p:nvSpPr>
        <p:spPr>
          <a:xfrm>
            <a:off x="1524000" y="6309320"/>
            <a:ext cx="9144000" cy="369332"/>
          </a:xfrm>
          <a:prstGeom prst="rect">
            <a:avLst/>
          </a:prstGeom>
          <a:solidFill>
            <a:schemeClr val="accent1">
              <a:lumMod val="60000"/>
              <a:lumOff val="40000"/>
            </a:schemeClr>
          </a:solidFill>
        </p:spPr>
        <p:txBody>
          <a:bodyPr wrap="square">
            <a:spAutoFit/>
          </a:bodyPr>
          <a:lstStyle/>
          <a:p>
            <a:pPr algn="ctr"/>
            <a:r>
              <a:rPr lang="el-GR" b="1" dirty="0"/>
              <a:t>Στα 12 ή 14 χρόνια του ο ιππότης έπαιρνε το χρίσμα στο πλαίσιο ειδικής τελετής</a:t>
            </a:r>
            <a:endParaRPr lang="de-D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24000" y="188641"/>
            <a:ext cx="9144000" cy="1015663"/>
          </a:xfrm>
          <a:prstGeom prst="rect">
            <a:avLst/>
          </a:prstGeom>
          <a:solidFill>
            <a:schemeClr val="accent2">
              <a:lumMod val="60000"/>
              <a:lumOff val="40000"/>
            </a:schemeClr>
          </a:solidFill>
        </p:spPr>
        <p:txBody>
          <a:bodyPr wrap="square">
            <a:spAutoFit/>
          </a:bodyPr>
          <a:lstStyle/>
          <a:p>
            <a:pPr algn="ctr"/>
            <a:r>
              <a:rPr lang="el-GR" sz="2000" b="1" dirty="0"/>
              <a:t>...με την οποία συνειδητοποιούσε ότι ως ιππότης δεν είχε μόνο δικαιώματα, αλλά και υποχρεώσεις, όπως το να υπερασπίζεται την πίστη και τη δικαιοσύνη, να βοηθά τους αδύναμους και τους καταπιεσμένους.</a:t>
            </a:r>
            <a:endParaRPr lang="de-DE" b="1" dirty="0"/>
          </a:p>
        </p:txBody>
      </p:sp>
      <p:sp>
        <p:nvSpPr>
          <p:cNvPr id="3" name="Rechteck 2"/>
          <p:cNvSpPr/>
          <p:nvPr/>
        </p:nvSpPr>
        <p:spPr>
          <a:xfrm>
            <a:off x="1524000" y="6237312"/>
            <a:ext cx="9144000" cy="369332"/>
          </a:xfrm>
          <a:prstGeom prst="rect">
            <a:avLst/>
          </a:prstGeom>
          <a:solidFill>
            <a:schemeClr val="accent4">
              <a:lumMod val="75000"/>
            </a:schemeClr>
          </a:solidFill>
        </p:spPr>
        <p:txBody>
          <a:bodyPr wrap="square">
            <a:spAutoFit/>
          </a:bodyPr>
          <a:lstStyle/>
          <a:p>
            <a:pPr algn="ctr"/>
            <a:r>
              <a:rPr lang="el-GR" b="1" dirty="0"/>
              <a:t>Οι ιππότες έφεραν βαριά και ακριβή πανοπλία.</a:t>
            </a:r>
            <a:endParaRPr lang="de-DE" b="1" dirty="0"/>
          </a:p>
        </p:txBody>
      </p:sp>
      <p:pic>
        <p:nvPicPr>
          <p:cNvPr id="34818" name="Picture 2" descr="E:\byzantinh\knights2-456x300.jpg"/>
          <p:cNvPicPr>
            <a:picLocks noChangeAspect="1" noChangeArrowheads="1"/>
          </p:cNvPicPr>
          <p:nvPr/>
        </p:nvPicPr>
        <p:blipFill>
          <a:blip r:embed="rId3" cstate="print"/>
          <a:srcRect/>
          <a:stretch>
            <a:fillRect/>
          </a:stretch>
        </p:blipFill>
        <p:spPr bwMode="auto">
          <a:xfrm>
            <a:off x="2495600" y="1412777"/>
            <a:ext cx="7164288" cy="4713347"/>
          </a:xfrm>
          <a:prstGeom prst="rect">
            <a:avLst/>
          </a:prstGeom>
          <a:noFill/>
        </p:spPr>
      </p:pic>
      <p:pic>
        <p:nvPicPr>
          <p:cNvPr id="34821" name="Picture 5" descr="E:\byzantinh\a40a7bf0dae4518e4e4b9da068270b11--the-knight-knight-male.jpg"/>
          <p:cNvPicPr>
            <a:picLocks noChangeAspect="1" noChangeArrowheads="1"/>
          </p:cNvPicPr>
          <p:nvPr/>
        </p:nvPicPr>
        <p:blipFill>
          <a:blip r:embed="rId4" cstate="print"/>
          <a:srcRect l="14892" r="12838"/>
          <a:stretch>
            <a:fillRect/>
          </a:stretch>
        </p:blipFill>
        <p:spPr bwMode="auto">
          <a:xfrm>
            <a:off x="7758256" y="0"/>
            <a:ext cx="2909745" cy="6165304"/>
          </a:xfrm>
          <a:prstGeom prst="rect">
            <a:avLst/>
          </a:prstGeom>
          <a:noFill/>
        </p:spPr>
      </p:pic>
      <p:pic>
        <p:nvPicPr>
          <p:cNvPr id="34822" name="Picture 6" descr="E:\byzantinh\416ee959d6cac6b84d6d9f8d4994bb5b.jpg"/>
          <p:cNvPicPr>
            <a:picLocks noChangeAspect="1" noChangeArrowheads="1"/>
          </p:cNvPicPr>
          <p:nvPr/>
        </p:nvPicPr>
        <p:blipFill>
          <a:blip r:embed="rId5" cstate="print"/>
          <a:srcRect/>
          <a:stretch>
            <a:fillRect/>
          </a:stretch>
        </p:blipFill>
        <p:spPr bwMode="auto">
          <a:xfrm>
            <a:off x="1524000" y="0"/>
            <a:ext cx="4098625" cy="6165304"/>
          </a:xfrm>
          <a:prstGeom prst="rect">
            <a:avLst/>
          </a:prstGeom>
          <a:noFill/>
        </p:spPr>
      </p:pic>
      <p:pic>
        <p:nvPicPr>
          <p:cNvPr id="34823" name="Picture 7" descr="E:\byzantinh\51Zu76AATaL.jpg"/>
          <p:cNvPicPr>
            <a:picLocks noChangeAspect="1" noChangeArrowheads="1"/>
          </p:cNvPicPr>
          <p:nvPr/>
        </p:nvPicPr>
        <p:blipFill>
          <a:blip r:embed="rId6" cstate="print"/>
          <a:srcRect/>
          <a:stretch>
            <a:fillRect/>
          </a:stretch>
        </p:blipFill>
        <p:spPr bwMode="auto">
          <a:xfrm>
            <a:off x="5087888" y="0"/>
            <a:ext cx="2695782" cy="6165304"/>
          </a:xfrm>
          <a:prstGeom prst="rect">
            <a:avLst/>
          </a:prstGeom>
          <a:noFill/>
        </p:spPr>
      </p:pic>
      <p:pic>
        <p:nvPicPr>
          <p:cNvPr id="13" name="Picture 4" descr="E:\byzantinh\Metal-Gloves.jpg"/>
          <p:cNvPicPr>
            <a:picLocks noChangeAspect="1" noChangeArrowheads="1"/>
          </p:cNvPicPr>
          <p:nvPr/>
        </p:nvPicPr>
        <p:blipFill>
          <a:blip r:embed="rId7" cstate="print"/>
          <a:srcRect/>
          <a:stretch>
            <a:fillRect/>
          </a:stretch>
        </p:blipFill>
        <p:spPr bwMode="auto">
          <a:xfrm rot="7006562">
            <a:off x="7709299" y="3646411"/>
            <a:ext cx="2525266" cy="25252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fade">
                                      <p:cBhvr>
                                        <p:cTn id="12" dur="500"/>
                                        <p:tgtEl>
                                          <p:spTgt spid="34822"/>
                                        </p:tgtEl>
                                      </p:cBhvr>
                                    </p:animEffect>
                                    <p:anim calcmode="lin" valueType="num">
                                      <p:cBhvr>
                                        <p:cTn id="13" dur="500" fill="hold"/>
                                        <p:tgtEl>
                                          <p:spTgt spid="34822"/>
                                        </p:tgtEl>
                                        <p:attrNameLst>
                                          <p:attrName>ppt_x</p:attrName>
                                        </p:attrNameLst>
                                      </p:cBhvr>
                                      <p:tavLst>
                                        <p:tav tm="0">
                                          <p:val>
                                            <p:strVal val="#ppt_x"/>
                                          </p:val>
                                        </p:tav>
                                        <p:tav tm="100000">
                                          <p:val>
                                            <p:strVal val="#ppt_x"/>
                                          </p:val>
                                        </p:tav>
                                      </p:tavLst>
                                    </p:anim>
                                    <p:anim calcmode="lin" valueType="num">
                                      <p:cBhvr>
                                        <p:cTn id="14" dur="5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4823"/>
                                        </p:tgtEl>
                                        <p:attrNameLst>
                                          <p:attrName>style.visibility</p:attrName>
                                        </p:attrNameLst>
                                      </p:cBhvr>
                                      <p:to>
                                        <p:strVal val="visible"/>
                                      </p:to>
                                    </p:set>
                                    <p:animEffect transition="in" filter="fade">
                                      <p:cBhvr>
                                        <p:cTn id="19" dur="500"/>
                                        <p:tgtEl>
                                          <p:spTgt spid="34823"/>
                                        </p:tgtEl>
                                      </p:cBhvr>
                                    </p:animEffect>
                                    <p:anim calcmode="lin" valueType="num">
                                      <p:cBhvr>
                                        <p:cTn id="20" dur="500" fill="hold"/>
                                        <p:tgtEl>
                                          <p:spTgt spid="34823"/>
                                        </p:tgtEl>
                                        <p:attrNameLst>
                                          <p:attrName>ppt_x</p:attrName>
                                        </p:attrNameLst>
                                      </p:cBhvr>
                                      <p:tavLst>
                                        <p:tav tm="0">
                                          <p:val>
                                            <p:strVal val="#ppt_x"/>
                                          </p:val>
                                        </p:tav>
                                        <p:tav tm="100000">
                                          <p:val>
                                            <p:strVal val="#ppt_x"/>
                                          </p:val>
                                        </p:tav>
                                      </p:tavLst>
                                    </p:anim>
                                    <p:anim calcmode="lin" valueType="num">
                                      <p:cBhvr>
                                        <p:cTn id="21" dur="500" fill="hold"/>
                                        <p:tgtEl>
                                          <p:spTgt spid="348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4821"/>
                                        </p:tgtEl>
                                        <p:attrNameLst>
                                          <p:attrName>style.visibility</p:attrName>
                                        </p:attrNameLst>
                                      </p:cBhvr>
                                      <p:to>
                                        <p:strVal val="visible"/>
                                      </p:to>
                                    </p:set>
                                    <p:animEffect transition="in" filter="fade">
                                      <p:cBhvr>
                                        <p:cTn id="26" dur="500"/>
                                        <p:tgtEl>
                                          <p:spTgt spid="34821"/>
                                        </p:tgtEl>
                                      </p:cBhvr>
                                    </p:animEffect>
                                    <p:anim calcmode="lin" valueType="num">
                                      <p:cBhvr>
                                        <p:cTn id="27" dur="500" fill="hold"/>
                                        <p:tgtEl>
                                          <p:spTgt spid="34821"/>
                                        </p:tgtEl>
                                        <p:attrNameLst>
                                          <p:attrName>ppt_x</p:attrName>
                                        </p:attrNameLst>
                                      </p:cBhvr>
                                      <p:tavLst>
                                        <p:tav tm="0">
                                          <p:val>
                                            <p:strVal val="#ppt_x"/>
                                          </p:val>
                                        </p:tav>
                                        <p:tav tm="100000">
                                          <p:val>
                                            <p:strVal val="#ppt_x"/>
                                          </p:val>
                                        </p:tav>
                                      </p:tavLst>
                                    </p:anim>
                                    <p:anim calcmode="lin" valueType="num">
                                      <p:cBhvr>
                                        <p:cTn id="28" dur="500" fill="hold"/>
                                        <p:tgtEl>
                                          <p:spTgt spid="348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3252" name="Picture 4" descr="https://ideostrovilos.gr/images/blog/eleftheros-xronos/Rustican/Rustican_1.jpg"/>
          <p:cNvPicPr>
            <a:picLocks noChangeAspect="1" noChangeArrowheads="1"/>
          </p:cNvPicPr>
          <p:nvPr/>
        </p:nvPicPr>
        <p:blipFill>
          <a:blip r:embed="rId2" cstate="print"/>
          <a:srcRect/>
          <a:stretch>
            <a:fillRect/>
          </a:stretch>
        </p:blipFill>
        <p:spPr bwMode="auto">
          <a:xfrm>
            <a:off x="1738283" y="214291"/>
            <a:ext cx="5663843" cy="5072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 Ορθογώνιο"/>
          <p:cNvSpPr/>
          <p:nvPr/>
        </p:nvSpPr>
        <p:spPr>
          <a:xfrm>
            <a:off x="7524760" y="214290"/>
            <a:ext cx="3000396" cy="64294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Έντονη κινητικότητα παρατηρείται και στην αγροτική τάξη. Η θέση των αγροτών βελτιώνεται σημαντικά και πολλοί από αυτούς μεταπηδούν στην τάξη των ιπποτών. </a:t>
            </a:r>
          </a:p>
          <a:p>
            <a:pPr algn="ctr"/>
            <a:endParaRPr lang="el-GR" sz="2000" b="1" dirty="0"/>
          </a:p>
          <a:p>
            <a:pPr algn="ctr"/>
            <a:r>
              <a:rPr lang="el-GR" sz="2000" b="1" dirty="0"/>
              <a:t>Μερικές φορές απελευθερώνονται ολόκληρες αγροτικές κοινότητες. </a:t>
            </a:r>
          </a:p>
          <a:p>
            <a:pPr algn="ctr"/>
            <a:endParaRPr lang="el-GR" sz="2000" b="1" dirty="0"/>
          </a:p>
          <a:p>
            <a:pPr algn="ctr"/>
            <a:r>
              <a:rPr lang="el-GR" sz="2000" b="1" dirty="0"/>
              <a:t>Συνήθως όμως οι αγρότες αποκτούν την ελευθερία τους δραπετεύοντας στις πόλεις ή σε άλλες αγροτικές περιοχές, τις οποίες εποίκιζαν και εκχέρσωναν</a:t>
            </a:r>
            <a:r>
              <a:rPr lang="el-GR" sz="2000"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48AD511-376D-BE43-B856-21000DD49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12560"/>
            <a:ext cx="5145510" cy="6858000"/>
          </a:xfrm>
          <a:prstGeom prst="rect">
            <a:avLst/>
          </a:prstGeom>
          <a:ln>
            <a:solidFill>
              <a:schemeClr val="accent5">
                <a:lumMod val="50000"/>
              </a:schemeClr>
            </a:solidFill>
          </a:ln>
        </p:spPr>
      </p:pic>
      <p:sp>
        <p:nvSpPr>
          <p:cNvPr id="4" name="Βέλος: Πεντάγωνο 3">
            <a:extLst>
              <a:ext uri="{FF2B5EF4-FFF2-40B4-BE49-F238E27FC236}">
                <a16:creationId xmlns:a16="http://schemas.microsoft.com/office/drawing/2014/main" id="{183551E0-AE1D-08C9-7957-C4A933AD1A91}"/>
              </a:ext>
            </a:extLst>
          </p:cNvPr>
          <p:cNvSpPr/>
          <p:nvPr/>
        </p:nvSpPr>
        <p:spPr>
          <a:xfrm>
            <a:off x="0" y="404664"/>
            <a:ext cx="4223792" cy="1152128"/>
          </a:xfrm>
          <a:prstGeom prst="homePlat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Στη Δύση, έλαβαν χώρα σημαντικές μεταβολές:</a:t>
            </a:r>
          </a:p>
        </p:txBody>
      </p:sp>
      <p:sp>
        <p:nvSpPr>
          <p:cNvPr id="5" name="Ορθογώνιο: Στρογγύλεμα γωνιών 4">
            <a:extLst>
              <a:ext uri="{FF2B5EF4-FFF2-40B4-BE49-F238E27FC236}">
                <a16:creationId xmlns:a16="http://schemas.microsoft.com/office/drawing/2014/main" id="{A4D8940E-0C4B-7E63-5377-43A62F7A7687}"/>
              </a:ext>
            </a:extLst>
          </p:cNvPr>
          <p:cNvSpPr/>
          <p:nvPr/>
        </p:nvSpPr>
        <p:spPr>
          <a:xfrm>
            <a:off x="623392" y="2348880"/>
            <a:ext cx="2376264" cy="936104"/>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οι κλιματολογικές αλλαγές</a:t>
            </a:r>
          </a:p>
        </p:txBody>
      </p:sp>
      <p:sp>
        <p:nvSpPr>
          <p:cNvPr id="6" name="Ορθογώνιο: Στρογγύλεμα γωνιών 5">
            <a:extLst>
              <a:ext uri="{FF2B5EF4-FFF2-40B4-BE49-F238E27FC236}">
                <a16:creationId xmlns:a16="http://schemas.microsoft.com/office/drawing/2014/main" id="{85BAA362-8789-F723-DF4D-B9435EAAEBC8}"/>
              </a:ext>
            </a:extLst>
          </p:cNvPr>
          <p:cNvSpPr/>
          <p:nvPr/>
        </p:nvSpPr>
        <p:spPr>
          <a:xfrm>
            <a:off x="588024" y="3721224"/>
            <a:ext cx="2376264" cy="936104"/>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η δημογραφική ανάπτυξη</a:t>
            </a:r>
          </a:p>
        </p:txBody>
      </p:sp>
      <p:sp>
        <p:nvSpPr>
          <p:cNvPr id="7" name="Ορθογώνιο: Στρογγύλεμα γωνιών 6">
            <a:extLst>
              <a:ext uri="{FF2B5EF4-FFF2-40B4-BE49-F238E27FC236}">
                <a16:creationId xmlns:a16="http://schemas.microsoft.com/office/drawing/2014/main" id="{D56396BD-517D-F4A6-B25B-BA95A24A4A98}"/>
              </a:ext>
            </a:extLst>
          </p:cNvPr>
          <p:cNvSpPr/>
          <p:nvPr/>
        </p:nvSpPr>
        <p:spPr>
          <a:xfrm>
            <a:off x="513728" y="5093568"/>
            <a:ext cx="2376264" cy="936104"/>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τα τεχνολογικά επιτεύγματα</a:t>
            </a:r>
          </a:p>
        </p:txBody>
      </p:sp>
      <p:sp>
        <p:nvSpPr>
          <p:cNvPr id="8" name="Βέλος: Δεξιό 7">
            <a:extLst>
              <a:ext uri="{FF2B5EF4-FFF2-40B4-BE49-F238E27FC236}">
                <a16:creationId xmlns:a16="http://schemas.microsoft.com/office/drawing/2014/main" id="{9E52E293-0E58-7B8E-8B2F-2F7C7D508518}"/>
              </a:ext>
            </a:extLst>
          </p:cNvPr>
          <p:cNvSpPr/>
          <p:nvPr/>
        </p:nvSpPr>
        <p:spPr>
          <a:xfrm>
            <a:off x="3359696" y="3284984"/>
            <a:ext cx="1440160" cy="194421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5C4C008E-5E5F-5A3E-E272-ECBBDB110D74}"/>
              </a:ext>
            </a:extLst>
          </p:cNvPr>
          <p:cNvSpPr/>
          <p:nvPr/>
        </p:nvSpPr>
        <p:spPr>
          <a:xfrm>
            <a:off x="4979876" y="1442986"/>
            <a:ext cx="1944216" cy="1296144"/>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συνέβαλαν στην αύξηση της αγροτικής παραγωγής </a:t>
            </a:r>
          </a:p>
        </p:txBody>
      </p:sp>
      <p:sp>
        <p:nvSpPr>
          <p:cNvPr id="10" name="Ορθογώνιο 9">
            <a:extLst>
              <a:ext uri="{FF2B5EF4-FFF2-40B4-BE49-F238E27FC236}">
                <a16:creationId xmlns:a16="http://schemas.microsoft.com/office/drawing/2014/main" id="{F872C6EE-9835-9414-D714-DDB15F77CBC8}"/>
              </a:ext>
            </a:extLst>
          </p:cNvPr>
          <p:cNvSpPr/>
          <p:nvPr/>
        </p:nvSpPr>
        <p:spPr>
          <a:xfrm>
            <a:off x="4977588" y="2952319"/>
            <a:ext cx="1944216" cy="1944216"/>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κατέστησαν δυνατή την ανάπτυξη του εσωτερικού και διεθνούς εμπορίου </a:t>
            </a:r>
          </a:p>
        </p:txBody>
      </p:sp>
      <p:sp>
        <p:nvSpPr>
          <p:cNvPr id="11" name="Ορθογώνιο 10">
            <a:extLst>
              <a:ext uri="{FF2B5EF4-FFF2-40B4-BE49-F238E27FC236}">
                <a16:creationId xmlns:a16="http://schemas.microsoft.com/office/drawing/2014/main" id="{EB2EDB8C-B71A-46C7-D210-616F8C0D4622}"/>
              </a:ext>
            </a:extLst>
          </p:cNvPr>
          <p:cNvSpPr/>
          <p:nvPr/>
        </p:nvSpPr>
        <p:spPr>
          <a:xfrm>
            <a:off x="4979876" y="5109724"/>
            <a:ext cx="1944216" cy="1296144"/>
          </a:xfrm>
          <a:prstGeom prst="rect">
            <a:avLst/>
          </a:pr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και την αναβίωση των πόλεων</a:t>
            </a:r>
          </a:p>
        </p:txBody>
      </p:sp>
      <p:sp>
        <p:nvSpPr>
          <p:cNvPr id="12" name="Ορθογώνιο 11">
            <a:extLst>
              <a:ext uri="{FF2B5EF4-FFF2-40B4-BE49-F238E27FC236}">
                <a16:creationId xmlns:a16="http://schemas.microsoft.com/office/drawing/2014/main" id="{66692A6A-D6ED-DFC4-72AE-14B091A8B337}"/>
              </a:ext>
            </a:extLst>
          </p:cNvPr>
          <p:cNvSpPr/>
          <p:nvPr/>
        </p:nvSpPr>
        <p:spPr>
          <a:xfrm>
            <a:off x="7104112" y="12560"/>
            <a:ext cx="5145510" cy="1152128"/>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effectLst>
                  <a:glow rad="139700">
                    <a:schemeClr val="accent2">
                      <a:satMod val="175000"/>
                      <a:alpha val="40000"/>
                    </a:schemeClr>
                  </a:glow>
                </a:effectLst>
              </a:rPr>
              <a:t>Ένα από τα σημαντικότερα γεγονότα της εξεταζόμενης περιόδου υπήρξαν οι Σταυροφορίες</a:t>
            </a:r>
          </a:p>
        </p:txBody>
      </p:sp>
      <p:sp>
        <p:nvSpPr>
          <p:cNvPr id="13" name="Ορθογώνιο 12">
            <a:extLst>
              <a:ext uri="{FF2B5EF4-FFF2-40B4-BE49-F238E27FC236}">
                <a16:creationId xmlns:a16="http://schemas.microsoft.com/office/drawing/2014/main" id="{1E354E31-7658-666A-77FD-ECC5B89F7DDE}"/>
              </a:ext>
            </a:extLst>
          </p:cNvPr>
          <p:cNvSpPr/>
          <p:nvPr/>
        </p:nvSpPr>
        <p:spPr>
          <a:xfrm>
            <a:off x="7104112" y="2060848"/>
            <a:ext cx="1944216" cy="1296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εξέφρασαν την ισχύ της παπικής εξουσίας</a:t>
            </a:r>
          </a:p>
        </p:txBody>
      </p:sp>
      <p:sp>
        <p:nvSpPr>
          <p:cNvPr id="14" name="Ορθογώνιο 13">
            <a:extLst>
              <a:ext uri="{FF2B5EF4-FFF2-40B4-BE49-F238E27FC236}">
                <a16:creationId xmlns:a16="http://schemas.microsoft.com/office/drawing/2014/main" id="{9AE2893A-2425-4E3E-31B6-622F067F21BB}"/>
              </a:ext>
            </a:extLst>
          </p:cNvPr>
          <p:cNvSpPr/>
          <p:nvPr/>
        </p:nvSpPr>
        <p:spPr>
          <a:xfrm>
            <a:off x="8704759" y="3611186"/>
            <a:ext cx="1944216" cy="1296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τον οικονομικό επεκτατισμό της Ευρώπης</a:t>
            </a:r>
          </a:p>
        </p:txBody>
      </p:sp>
      <p:sp>
        <p:nvSpPr>
          <p:cNvPr id="15" name="Ορθογώνιο 14">
            <a:extLst>
              <a:ext uri="{FF2B5EF4-FFF2-40B4-BE49-F238E27FC236}">
                <a16:creationId xmlns:a16="http://schemas.microsoft.com/office/drawing/2014/main" id="{D9882063-C765-461D-F001-67773A2DB127}"/>
              </a:ext>
            </a:extLst>
          </p:cNvPr>
          <p:cNvSpPr/>
          <p:nvPr/>
        </p:nvSpPr>
        <p:spPr>
          <a:xfrm>
            <a:off x="10247784" y="5342070"/>
            <a:ext cx="1944216" cy="129614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υπονόμευσαν το Βυζάντιο και συνέβαλαν στην πτώση του</a:t>
            </a:r>
          </a:p>
        </p:txBody>
      </p:sp>
      <p:sp>
        <p:nvSpPr>
          <p:cNvPr id="16" name="Βέλος: Κάτω 15">
            <a:extLst>
              <a:ext uri="{FF2B5EF4-FFF2-40B4-BE49-F238E27FC236}">
                <a16:creationId xmlns:a16="http://schemas.microsoft.com/office/drawing/2014/main" id="{6634C816-C64C-4E43-E29B-D4DD57E23E1D}"/>
              </a:ext>
            </a:extLst>
          </p:cNvPr>
          <p:cNvSpPr/>
          <p:nvPr/>
        </p:nvSpPr>
        <p:spPr>
          <a:xfrm>
            <a:off x="7896200" y="1236696"/>
            <a:ext cx="432048" cy="75214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Κάτω 16">
            <a:extLst>
              <a:ext uri="{FF2B5EF4-FFF2-40B4-BE49-F238E27FC236}">
                <a16:creationId xmlns:a16="http://schemas.microsoft.com/office/drawing/2014/main" id="{50A86B57-8C0A-992E-36C5-6FF4C782DA11}"/>
              </a:ext>
            </a:extLst>
          </p:cNvPr>
          <p:cNvSpPr/>
          <p:nvPr/>
        </p:nvSpPr>
        <p:spPr>
          <a:xfrm>
            <a:off x="9690171" y="1336920"/>
            <a:ext cx="432048" cy="202007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Βέλος: Κάτω 17">
            <a:extLst>
              <a:ext uri="{FF2B5EF4-FFF2-40B4-BE49-F238E27FC236}">
                <a16:creationId xmlns:a16="http://schemas.microsoft.com/office/drawing/2014/main" id="{DDF6E278-9F19-7FAF-5015-837CD9A89C46}"/>
              </a:ext>
            </a:extLst>
          </p:cNvPr>
          <p:cNvSpPr/>
          <p:nvPr/>
        </p:nvSpPr>
        <p:spPr>
          <a:xfrm>
            <a:off x="11387952" y="1336919"/>
            <a:ext cx="432048" cy="355961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2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p:cTn id="90" dur="500" fill="hold"/>
                                        <p:tgtEl>
                                          <p:spTgt spid="15"/>
                                        </p:tgtEl>
                                        <p:attrNameLst>
                                          <p:attrName>ppt_w</p:attrName>
                                        </p:attrNameLst>
                                      </p:cBhvr>
                                      <p:tavLst>
                                        <p:tav tm="0">
                                          <p:val>
                                            <p:fltVal val="0"/>
                                          </p:val>
                                        </p:tav>
                                        <p:tav tm="100000">
                                          <p:val>
                                            <p:strVal val="#ppt_w"/>
                                          </p:val>
                                        </p:tav>
                                      </p:tavLst>
                                    </p:anim>
                                    <p:anim calcmode="lin" valueType="num">
                                      <p:cBhvr>
                                        <p:cTn id="91" dur="500" fill="hold"/>
                                        <p:tgtEl>
                                          <p:spTgt spid="15"/>
                                        </p:tgtEl>
                                        <p:attrNameLst>
                                          <p:attrName>ppt_h</p:attrName>
                                        </p:attrNameLst>
                                      </p:cBhvr>
                                      <p:tavLst>
                                        <p:tav tm="0">
                                          <p:val>
                                            <p:fltVal val="0"/>
                                          </p:val>
                                        </p:tav>
                                        <p:tav tm="100000">
                                          <p:val>
                                            <p:strVal val="#ppt_h"/>
                                          </p:val>
                                        </p:tav>
                                      </p:tavLst>
                                    </p:anim>
                                    <p:animEffect transition="in" filter="fade">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4274" name="Picture 2" descr="https://i.pinimg.com/236x/1b/f2/d2/1bf2d2522e389e4c386657c000c2ec2e--money-lenders-trompe.jpg"/>
          <p:cNvPicPr>
            <a:picLocks noChangeAspect="1" noChangeArrowheads="1"/>
          </p:cNvPicPr>
          <p:nvPr/>
        </p:nvPicPr>
        <p:blipFill>
          <a:blip r:embed="rId2" cstate="print"/>
          <a:srcRect/>
          <a:stretch>
            <a:fillRect/>
          </a:stretch>
        </p:blipFill>
        <p:spPr bwMode="auto">
          <a:xfrm>
            <a:off x="7524761" y="3016392"/>
            <a:ext cx="2706327" cy="3841609"/>
          </a:xfrm>
          <a:prstGeom prst="rect">
            <a:avLst/>
          </a:prstGeom>
          <a:noFill/>
        </p:spPr>
      </p:pic>
      <p:pic>
        <p:nvPicPr>
          <p:cNvPr id="54276" name="Picture 4" descr="https://bookpress.gr/images/stories/2019_ALL/9-SEPTEMVRIOS/Mercado-Medieval.jpg"/>
          <p:cNvPicPr>
            <a:picLocks noChangeAspect="1" noChangeArrowheads="1"/>
          </p:cNvPicPr>
          <p:nvPr/>
        </p:nvPicPr>
        <p:blipFill>
          <a:blip r:embed="rId3" cstate="print"/>
          <a:srcRect/>
          <a:stretch>
            <a:fillRect/>
          </a:stretch>
        </p:blipFill>
        <p:spPr bwMode="auto">
          <a:xfrm>
            <a:off x="1524000" y="0"/>
            <a:ext cx="5353988" cy="3571876"/>
          </a:xfrm>
          <a:prstGeom prst="rect">
            <a:avLst/>
          </a:prstGeom>
          <a:noFill/>
        </p:spPr>
      </p:pic>
      <p:sp>
        <p:nvSpPr>
          <p:cNvPr id="5" name="4 - Ορθογώνιο"/>
          <p:cNvSpPr/>
          <p:nvPr/>
        </p:nvSpPr>
        <p:spPr>
          <a:xfrm>
            <a:off x="7024694" y="142852"/>
            <a:ext cx="3429024" cy="271464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Οι ομάδες που ασχολούνται με το εμπόριο και τη βιοτεχνία αποκτούν στη διάρκεια του 11ου αι. ελευθερίες και προνόμια και συνήθως συμμαχούν με τα κατώτερα στρώματα της αριστοκρατίας εναντίον των ισχυρών φεουδαρχών.</a:t>
            </a:r>
          </a:p>
        </p:txBody>
      </p:sp>
      <p:sp>
        <p:nvSpPr>
          <p:cNvPr id="6" name="5 - Ορθογώνιο"/>
          <p:cNvSpPr/>
          <p:nvPr/>
        </p:nvSpPr>
        <p:spPr>
          <a:xfrm>
            <a:off x="1809720" y="3857628"/>
            <a:ext cx="5500726" cy="257176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Έτσι στα τέλη του 12ου αιώνα εμφανίζεται μία νέα κοινωνία, των αστών με διαφορετική δομή, που αντιπαρατίθεται, με τη δραστηριότητά της και την κοινωνική και πολιτική οργάνωσή της, στην κοινωνική διάρθρωση της φεουδαρχικής υπαίθρου.</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47928" y="5445225"/>
            <a:ext cx="5220072" cy="1200329"/>
          </a:xfrm>
          <a:prstGeom prst="rect">
            <a:avLst/>
          </a:prstGeom>
          <a:solidFill>
            <a:schemeClr val="accent6">
              <a:lumMod val="60000"/>
              <a:lumOff val="40000"/>
            </a:schemeClr>
          </a:solidFill>
        </p:spPr>
        <p:txBody>
          <a:bodyPr wrap="square">
            <a:spAutoFit/>
          </a:bodyPr>
          <a:lstStyle/>
          <a:p>
            <a:pPr algn="ctr"/>
            <a:r>
              <a:rPr lang="el-GR" dirty="0"/>
              <a:t>Η φάση αυτή τερματίστηκε με τη συμφωνία της Βόρμς (1122), που αποτελούσε πρακτικά νίκη της Εκκλησίας, αφού διαχώριζε τις σφαίρες της κοσμικής και εκκλησιαστικής εξουσίας.</a:t>
            </a:r>
            <a:endParaRPr lang="de-DE" dirty="0"/>
          </a:p>
        </p:txBody>
      </p:sp>
      <p:sp>
        <p:nvSpPr>
          <p:cNvPr id="3" name="Rechteck 2"/>
          <p:cNvSpPr/>
          <p:nvPr/>
        </p:nvSpPr>
        <p:spPr>
          <a:xfrm>
            <a:off x="5447928" y="332657"/>
            <a:ext cx="5220072" cy="923331"/>
          </a:xfrm>
          <a:prstGeom prst="rect">
            <a:avLst/>
          </a:prstGeom>
          <a:solidFill>
            <a:schemeClr val="accent4">
              <a:lumMod val="75000"/>
            </a:schemeClr>
          </a:solidFill>
        </p:spPr>
        <p:txBody>
          <a:bodyPr wrap="square">
            <a:spAutoFit/>
          </a:bodyPr>
          <a:lstStyle/>
          <a:p>
            <a:pPr algn="ctr"/>
            <a:r>
              <a:rPr lang="el-GR" dirty="0">
                <a:solidFill>
                  <a:schemeClr val="bg1"/>
                </a:solidFill>
              </a:rPr>
              <a:t>Πάλη μεταξύ της Εκκλησίας της Ρώμης και της Αγίας Ρωμαϊκής Αυτοκρατορίας του Γερμανικού Έθνους για την κυριαρχία του κόσμου</a:t>
            </a:r>
            <a:endParaRPr lang="de-DE" dirty="0">
              <a:solidFill>
                <a:schemeClr val="bg1"/>
              </a:solidFill>
            </a:endParaRPr>
          </a:p>
        </p:txBody>
      </p:sp>
      <p:sp>
        <p:nvSpPr>
          <p:cNvPr id="4" name="Rechteck 3"/>
          <p:cNvSpPr/>
          <p:nvPr/>
        </p:nvSpPr>
        <p:spPr>
          <a:xfrm>
            <a:off x="5447928" y="1772817"/>
            <a:ext cx="5220072" cy="646331"/>
          </a:xfrm>
          <a:prstGeom prst="rect">
            <a:avLst/>
          </a:prstGeom>
          <a:solidFill>
            <a:schemeClr val="accent1">
              <a:lumMod val="60000"/>
              <a:lumOff val="40000"/>
            </a:schemeClr>
          </a:solidFill>
        </p:spPr>
        <p:txBody>
          <a:bodyPr wrap="square">
            <a:spAutoFit/>
          </a:bodyPr>
          <a:lstStyle/>
          <a:p>
            <a:pPr algn="ctr"/>
            <a:r>
              <a:rPr lang="el-GR" dirty="0"/>
              <a:t>Ο πάπας Γρηγόριος Ζ προσπαθεί να περιορίσει την εξουσία του Ερρίκου</a:t>
            </a:r>
            <a:endParaRPr lang="de-DE" dirty="0"/>
          </a:p>
        </p:txBody>
      </p:sp>
      <p:sp>
        <p:nvSpPr>
          <p:cNvPr id="5" name="Rechteck 4"/>
          <p:cNvSpPr/>
          <p:nvPr/>
        </p:nvSpPr>
        <p:spPr>
          <a:xfrm>
            <a:off x="5375920" y="2852936"/>
            <a:ext cx="5292080" cy="923330"/>
          </a:xfrm>
          <a:prstGeom prst="rect">
            <a:avLst/>
          </a:prstGeom>
          <a:solidFill>
            <a:schemeClr val="accent2">
              <a:lumMod val="60000"/>
              <a:lumOff val="40000"/>
            </a:schemeClr>
          </a:solidFill>
        </p:spPr>
        <p:txBody>
          <a:bodyPr wrap="square">
            <a:spAutoFit/>
          </a:bodyPr>
          <a:lstStyle/>
          <a:p>
            <a:pPr algn="ctr"/>
            <a:r>
              <a:rPr lang="el-GR" dirty="0"/>
              <a:t>Ο αυτοκράτορας Ερρίκος Δ' απάντησε με τη σύνοδο της Βορμς (1076), η οποία χαρακτήρισε τον πάπα ως ψευδομοναχό και αρπακτικό λύκο και τον καθαίρεσε.</a:t>
            </a:r>
            <a:endParaRPr lang="de-DE" dirty="0"/>
          </a:p>
        </p:txBody>
      </p:sp>
      <p:sp>
        <p:nvSpPr>
          <p:cNvPr id="6" name="Rechteck 5"/>
          <p:cNvSpPr/>
          <p:nvPr/>
        </p:nvSpPr>
        <p:spPr>
          <a:xfrm>
            <a:off x="5447928" y="4005065"/>
            <a:ext cx="5220072" cy="1200329"/>
          </a:xfrm>
          <a:prstGeom prst="rect">
            <a:avLst/>
          </a:prstGeom>
          <a:solidFill>
            <a:schemeClr val="accent5">
              <a:lumMod val="60000"/>
              <a:lumOff val="40000"/>
            </a:schemeClr>
          </a:solidFill>
        </p:spPr>
        <p:txBody>
          <a:bodyPr wrap="square">
            <a:spAutoFit/>
          </a:bodyPr>
          <a:lstStyle/>
          <a:p>
            <a:pPr algn="ctr"/>
            <a:r>
              <a:rPr lang="el-GR" dirty="0"/>
              <a:t>Ο πάπας με τη σειρά του αναθεμάτισε τον αυτοκράτορα, του αφαίρεσε κάθε εξουσία στη Γερμανία και την Ιταλία και απαγόρευε στους πιστούς να υπακούουν στις εντολές του.</a:t>
            </a:r>
            <a:endParaRPr lang="de-DE" dirty="0"/>
          </a:p>
        </p:txBody>
      </p:sp>
      <p:pic>
        <p:nvPicPr>
          <p:cNvPr id="45060" name="Picture 4" descr="Die deutschen Kaiser Heinrich IV.jpg"/>
          <p:cNvPicPr>
            <a:picLocks noChangeAspect="1" noChangeArrowheads="1"/>
          </p:cNvPicPr>
          <p:nvPr/>
        </p:nvPicPr>
        <p:blipFill>
          <a:blip r:embed="rId3" cstate="print"/>
          <a:srcRect/>
          <a:stretch>
            <a:fillRect/>
          </a:stretch>
        </p:blipFill>
        <p:spPr bwMode="auto">
          <a:xfrm>
            <a:off x="1524000" y="0"/>
            <a:ext cx="3923928" cy="68276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Εννοιολογικός χάρτης : Τα μοναχικά τάγματα της Δύσης"/>
          <p:cNvPicPr>
            <a:picLocks noChangeAspect="1" noChangeArrowheads="1"/>
          </p:cNvPicPr>
          <p:nvPr/>
        </p:nvPicPr>
        <p:blipFill>
          <a:blip r:embed="rId3" cstate="print"/>
          <a:srcRect/>
          <a:stretch>
            <a:fillRect/>
          </a:stretch>
        </p:blipFill>
        <p:spPr bwMode="auto">
          <a:xfrm>
            <a:off x="1524000" y="908720"/>
            <a:ext cx="9144000" cy="4779045"/>
          </a:xfrm>
          <a:prstGeom prst="rect">
            <a:avLst/>
          </a:prstGeom>
          <a:noFill/>
        </p:spPr>
      </p:pic>
      <p:sp>
        <p:nvSpPr>
          <p:cNvPr id="4" name="Rechteck 3"/>
          <p:cNvSpPr/>
          <p:nvPr/>
        </p:nvSpPr>
        <p:spPr>
          <a:xfrm>
            <a:off x="1524000" y="5949281"/>
            <a:ext cx="9144000" cy="400110"/>
          </a:xfrm>
          <a:prstGeom prst="rect">
            <a:avLst/>
          </a:prstGeom>
          <a:solidFill>
            <a:schemeClr val="accent5">
              <a:lumMod val="60000"/>
              <a:lumOff val="40000"/>
            </a:schemeClr>
          </a:solidFill>
        </p:spPr>
        <p:txBody>
          <a:bodyPr wrap="square">
            <a:spAutoFit/>
          </a:bodyPr>
          <a:lstStyle/>
          <a:p>
            <a:pPr algn="ctr"/>
            <a:r>
              <a:rPr lang="el-GR" sz="2000" b="1" dirty="0"/>
              <a:t>Η δύναμη της Εκκλησίας πάντως εκδηλώθηκε κυρίως με τις Σταυροφορίες.</a:t>
            </a:r>
            <a:endParaRPr lang="de-DE" sz="2000" b="1" dirty="0"/>
          </a:p>
        </p:txBody>
      </p:sp>
      <p:pic>
        <p:nvPicPr>
          <p:cNvPr id="40963" name="Picture 3" descr="E:\byzantinh\teutonique.jpg"/>
          <p:cNvPicPr>
            <a:picLocks noChangeAspect="1" noChangeArrowheads="1"/>
          </p:cNvPicPr>
          <p:nvPr/>
        </p:nvPicPr>
        <p:blipFill>
          <a:blip r:embed="rId4" cstate="print"/>
          <a:srcRect/>
          <a:stretch>
            <a:fillRect/>
          </a:stretch>
        </p:blipFill>
        <p:spPr bwMode="auto">
          <a:xfrm>
            <a:off x="3071664" y="2305226"/>
            <a:ext cx="5616624" cy="34050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p:cTn id="11" dur="500" fill="hold"/>
                                        <p:tgtEl>
                                          <p:spTgt spid="40963"/>
                                        </p:tgtEl>
                                        <p:attrNameLst>
                                          <p:attrName>ppt_w</p:attrName>
                                        </p:attrNameLst>
                                      </p:cBhvr>
                                      <p:tavLst>
                                        <p:tav tm="0">
                                          <p:val>
                                            <p:fltVal val="0"/>
                                          </p:val>
                                        </p:tav>
                                        <p:tav tm="100000">
                                          <p:val>
                                            <p:strVal val="#ppt_w"/>
                                          </p:val>
                                        </p:tav>
                                      </p:tavLst>
                                    </p:anim>
                                    <p:anim calcmode="lin" valueType="num">
                                      <p:cBhvr>
                                        <p:cTn id="12" dur="500" fill="hold"/>
                                        <p:tgtEl>
                                          <p:spTgt spid="40963"/>
                                        </p:tgtEl>
                                        <p:attrNameLst>
                                          <p:attrName>ppt_h</p:attrName>
                                        </p:attrNameLst>
                                      </p:cBhvr>
                                      <p:tavLst>
                                        <p:tav tm="0">
                                          <p:val>
                                            <p:fltVal val="0"/>
                                          </p:val>
                                        </p:tav>
                                        <p:tav tm="100000">
                                          <p:val>
                                            <p:strVal val="#ppt_h"/>
                                          </p:val>
                                        </p:tav>
                                      </p:tavLst>
                                    </p:anim>
                                    <p:animEffect transition="in" filter="fade">
                                      <p:cBhvr>
                                        <p:cTn id="13"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03512" y="188641"/>
            <a:ext cx="8964488" cy="2031325"/>
          </a:xfrm>
          <a:prstGeom prst="rect">
            <a:avLst/>
          </a:prstGeom>
          <a:solidFill>
            <a:schemeClr val="bg2">
              <a:lumMod val="90000"/>
            </a:schemeClr>
          </a:solidFill>
        </p:spPr>
        <p:txBody>
          <a:bodyPr wrap="square">
            <a:spAutoFit/>
          </a:bodyPr>
          <a:lstStyle/>
          <a:p>
            <a:pPr algn="just"/>
            <a:r>
              <a:rPr lang="el-GR" b="1" dirty="0"/>
              <a:t>Κείμενο 1</a:t>
            </a:r>
          </a:p>
          <a:p>
            <a:pPr algn="just"/>
            <a:r>
              <a:rPr lang="el-GR" b="1" dirty="0"/>
              <a:t>(ο Άγιος Γοδρίκος του Φινσάλ) γεννήθηκε προς τα τέλη του 11</a:t>
            </a:r>
            <a:r>
              <a:rPr lang="el-GR" b="1" baseline="30000" dirty="0"/>
              <a:t>ου</a:t>
            </a:r>
            <a:r>
              <a:rPr lang="el-GR" b="1" dirty="0"/>
              <a:t> αιώνα, στο Λινκολνσάιρ, από φτωχούς αγρότες και από τα παιδικά του χρόνια αναγκάστηκε να επινοεί τρόπους για να ζήσει. Όπως πολλοί άλλοι δυστυχισμένοι κάθε εποχής, περιπλανιόταν στις παραλίες, καρτερώντας ναυάγια που τα ξέβραζε το κύμα. Ύστερα τον βλέπουμε, πιθανόν μετά από κάποιο καλό εύρημα, αυτοσχέδιο γυρολόγο να διατρέχει τη χώρα, φορτωμένος εμπορεύματα χαμηλής αξίας. </a:t>
            </a:r>
          </a:p>
        </p:txBody>
      </p:sp>
      <p:sp>
        <p:nvSpPr>
          <p:cNvPr id="47105" name="Rectangle 1"/>
          <p:cNvSpPr>
            <a:spLocks noChangeArrowheads="1"/>
          </p:cNvSpPr>
          <p:nvPr/>
        </p:nvSpPr>
        <p:spPr bwMode="auto">
          <a:xfrm>
            <a:off x="1703512" y="2559387"/>
            <a:ext cx="8964488" cy="3970318"/>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b="1" dirty="0"/>
              <a:t>Με τον καιρό μαζεύει μερικές δεκάρες και μια ωραία ημέρα </a:t>
            </a:r>
            <a:endParaRPr lang="de-DE" b="1" dirty="0"/>
          </a:p>
          <a:p>
            <a:pPr algn="just" eaLnBrk="0" fontAlgn="base" hangingPunct="0">
              <a:spcBef>
                <a:spcPct val="0"/>
              </a:spcBef>
              <a:spcAft>
                <a:spcPct val="0"/>
              </a:spcAft>
            </a:pPr>
            <a:r>
              <a:rPr lang="el-GR" b="1" dirty="0"/>
              <a:t>προσχωρεί σε μια παρέα εμπόρων που τους συνάντησε στην πορεία των περιπλανήσεών του. Την ακολουθεί από αγορά σε αγορά, από πανηγύρι σε πανηγύρι, από πόλη σε πόλη. Έχοντας γίνει έτσι επαγγελματίας έμπορος, γρήγορα βγάζει σημαντικά κέρδη που του επιτρέπουν να συνεταιριστεί με συναδέλφους, να ναυλώσει ένα πλοίο από κοινού μαζί τους και να το στείλει στις ακτές της Αγγλίας και της Σκωτίας, της Δανίας και της Φλάνδρας. Η εταιρεία πηγαίνει κατ ́ευχήν. Οι δουλειές της συνίστανται στη μεταφορά τροφίμων στο εξωτερικό, εκεί όπου ξέρει ότι σπανίζουν, στην πώλησή τους και στην αγορά εμπορευμάτων, αυτά φροντίζει να τα μεταπουλήσει σε μέρη όπου παρουσιάζεται η μεγαλύτερη ζήτηση και όπου συνεπώς μπορεί να αποκομίσει τα υψηλότερα κέρδη. Μέσα σε λίγα χρόνια</a:t>
            </a:r>
            <a:r>
              <a:rPr lang="el-GR" b="1"/>
              <a:t>, αυτή η </a:t>
            </a:r>
            <a:r>
              <a:rPr lang="el-GR" b="1" dirty="0"/>
              <a:t>προνοητική πρακτική, να αγοράζει φτηνά και να πουλάει πολύ ακριβά, έκανε τον Γοδρίκο πάμπλουτο. Τότε ακριβώς, από άγγιγμα χάριτος, εγκαταλείπει απότομα τη ζωή που έκανε, χαρίζει την περιουσία του στους φτωχούς και γίνεται ερημίτης.</a:t>
            </a:r>
            <a:endParaRPr lang="de-DE" b="1" dirty="0"/>
          </a:p>
          <a:p>
            <a:pPr algn="just" eaLnBrk="0" fontAlgn="base" hangingPunct="0">
              <a:spcBef>
                <a:spcPct val="0"/>
              </a:spcBef>
              <a:spcAft>
                <a:spcPct val="0"/>
              </a:spcAft>
            </a:pPr>
            <a:r>
              <a:rPr lang="el-GR" b="1" dirty="0"/>
              <a:t>ΑνρίΠιρέν, Οι πόλεις του Μεσαίωνα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randombar(horizontal)">
                                      <p:cBhvr>
                                        <p:cTn id="7" dur="500"/>
                                        <p:tgtEl>
                                          <p:spTgt spid="47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03512" y="332656"/>
            <a:ext cx="4176464" cy="5355312"/>
          </a:xfrm>
          <a:prstGeom prst="rect">
            <a:avLst/>
          </a:prstGeom>
          <a:solidFill>
            <a:schemeClr val="accent2">
              <a:lumMod val="40000"/>
              <a:lumOff val="60000"/>
            </a:schemeClr>
          </a:solidFill>
        </p:spPr>
        <p:txBody>
          <a:bodyPr wrap="square">
            <a:spAutoFit/>
          </a:bodyPr>
          <a:lstStyle/>
          <a:p>
            <a:pPr algn="ctr"/>
            <a:r>
              <a:rPr lang="el-GR" b="1" dirty="0"/>
              <a:t>Η εξέγερση του πληθυσμού της Λαόν κατά του επισκόπου (1115)</a:t>
            </a:r>
          </a:p>
          <a:p>
            <a:pPr algn="ctr"/>
            <a:r>
              <a:rPr lang="el-GR" dirty="0"/>
              <a:t>Κύριος των κατοίκων του Λαόν ήταν ο επίσκοπος... Ήταν ένας τυχοδιώκτης, ο οποίος έναντι ενός μεγάλου ποσού χρημάτων τους είχε παραχωρήσει γραπτές ελευθερίες. Λίγο αργότερα πλήρωσε στο βασιλιά Λουδοβίκο ΣΤ' 700 λίρες, για να του δώσει το δικαίωμα να ανακαλέσει το χάρτη (Charta Libertatum), που ο ίδιος ο βασιλιάς είχε εγκρίνει ένα χρόνο πριν. Επιπλέον, ζήτησε από τους κατοίκους να του πληρώσουν 700 λίρες! Εξαλλοι αυτοί οι τελευταίοι έκλεισαν τα μαγαζιά τους. "Δεν ήταν μόνο από θυμό...", διηγείται ένας καλόγερος αυτόπτης μάρτυρας, "αλλά συνωμοτούσαν με όρκο να σκοτώσουν τον επίσκοπο και τους συνενόχους του". </a:t>
            </a:r>
          </a:p>
        </p:txBody>
      </p:sp>
      <p:sp>
        <p:nvSpPr>
          <p:cNvPr id="3" name="Rechteck 2"/>
          <p:cNvSpPr/>
          <p:nvPr/>
        </p:nvSpPr>
        <p:spPr>
          <a:xfrm>
            <a:off x="6168008" y="332656"/>
            <a:ext cx="4499992" cy="5355312"/>
          </a:xfrm>
          <a:prstGeom prst="rect">
            <a:avLst/>
          </a:prstGeom>
          <a:solidFill>
            <a:schemeClr val="accent5">
              <a:lumMod val="40000"/>
              <a:lumOff val="60000"/>
            </a:schemeClr>
          </a:solidFill>
        </p:spPr>
        <p:txBody>
          <a:bodyPr wrap="square">
            <a:spAutoFit/>
          </a:bodyPr>
          <a:lstStyle/>
          <a:p>
            <a:pPr algn="ctr"/>
            <a:r>
              <a:rPr lang="el-GR" dirty="0"/>
              <a:t>Ο επίσκοπος δεν έδινε σημασία στις προειδοποιήσεις: "Τι νομίζετε ότι μπορούν να κάνουν αυτοί με τις εξεγέρσεις τους; Αν ο Γιάννης, ο νέγρος υπηρέτης μου, αρπάξει από τη μύτη τον πιο επίφοβο από αυτούς... δεν θα ακουστεί κιχ...Τους υποχρέωσα να καταργήσουν την κοινότητά τους". Την επομένη. Μεγάλη Παρασκευή, ξαφνικά μια μεγάλη ταραχή ξεσπάει στην πόλη. Με φωνές "Κομμούνα! Κομμούνα!" (δηλ. Κοινότητα), ορδές οπλισμένων... ορμούν στο επισκοπικό μέγαρο... Στο τέλος ο επίσκοπος, βλέποντας ότι έχασε το παιγνίδι, φόρεσε τα ρούχα ενός υπηρέτη του, κατέφυγε στο υπόγειο και κρύφτηκε σ' ένα βαρέλι. </a:t>
            </a:r>
          </a:p>
          <a:p>
            <a:pPr algn="ctr"/>
            <a:endParaRPr lang="el-GR" dirty="0"/>
          </a:p>
          <a:p>
            <a:pPr algn="ctr"/>
            <a:r>
              <a:rPr lang="el-GR" dirty="0"/>
              <a:t>Ομως, ένας από τους εξεγερμένους τον ανακάλυψε, τον έσυρε έξω, τραβώντας τον από τα μαλλιά, και τον κατακρεούργησαν</a:t>
            </a:r>
            <a:endParaRPr lang="de-DE" dirty="0"/>
          </a:p>
        </p:txBody>
      </p:sp>
      <p:sp>
        <p:nvSpPr>
          <p:cNvPr id="4" name="Rechteck 3"/>
          <p:cNvSpPr/>
          <p:nvPr/>
        </p:nvSpPr>
        <p:spPr>
          <a:xfrm>
            <a:off x="1775520" y="5949281"/>
            <a:ext cx="8892480" cy="646331"/>
          </a:xfrm>
          <a:prstGeom prst="rect">
            <a:avLst/>
          </a:prstGeom>
        </p:spPr>
        <p:txBody>
          <a:bodyPr wrap="square">
            <a:spAutoFit/>
          </a:bodyPr>
          <a:lstStyle/>
          <a:p>
            <a:r>
              <a:rPr lang="el-GR" i="1" dirty="0">
                <a:solidFill>
                  <a:schemeClr val="bg1"/>
                </a:solidFill>
              </a:rPr>
              <a:t>Από το έργο του χρονογράφου Guilbert de Nogent, στο: Β. Κρεμμυδάς - Φ. Πισπιρίγκου, Ο μεσαιωνικός κόσμος, Αθήνα 1985, 139</a:t>
            </a:r>
            <a:endParaRPr lang="de-D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332657"/>
            <a:ext cx="9144000" cy="720081"/>
          </a:xfrm>
          <a:solidFill>
            <a:schemeClr val="bg2">
              <a:lumMod val="75000"/>
            </a:schemeClr>
          </a:solidFill>
        </p:spPr>
        <p:txBody>
          <a:bodyPr>
            <a:normAutofit/>
          </a:bodyPr>
          <a:lstStyle/>
          <a:p>
            <a:r>
              <a:rPr lang="el-GR" sz="3600" b="1" dirty="0">
                <a:solidFill>
                  <a:srgbClr val="002060"/>
                </a:solidFill>
              </a:rPr>
              <a:t>5. Οικονομικές μεταβολές στη Δυτική Ευρώπη</a:t>
            </a:r>
            <a:endParaRPr lang="de-DE" sz="3600" b="1" dirty="0">
              <a:solidFill>
                <a:srgbClr val="002060"/>
              </a:solidFill>
            </a:endParaRPr>
          </a:p>
        </p:txBody>
      </p:sp>
      <p:sp>
        <p:nvSpPr>
          <p:cNvPr id="3" name="Untertitel 2"/>
          <p:cNvSpPr>
            <a:spLocks noGrp="1"/>
          </p:cNvSpPr>
          <p:nvPr>
            <p:ph type="subTitle" idx="1"/>
          </p:nvPr>
        </p:nvSpPr>
        <p:spPr>
          <a:xfrm>
            <a:off x="1524000" y="5877272"/>
            <a:ext cx="9144000" cy="576064"/>
          </a:xfrm>
          <a:solidFill>
            <a:schemeClr val="tx2">
              <a:lumMod val="75000"/>
            </a:schemeClr>
          </a:solidFill>
        </p:spPr>
        <p:txBody>
          <a:bodyPr>
            <a:normAutofit/>
          </a:bodyPr>
          <a:lstStyle/>
          <a:p>
            <a:r>
              <a:rPr lang="el-GR" sz="3000" b="1" dirty="0">
                <a:solidFill>
                  <a:schemeClr val="bg1"/>
                </a:solidFill>
              </a:rPr>
              <a:t>6. Κοινωνία και εξουσία στη Δυτική Ευρώπη </a:t>
            </a:r>
            <a:endParaRPr lang="de-DE" dirty="0"/>
          </a:p>
        </p:txBody>
      </p:sp>
      <p:pic>
        <p:nvPicPr>
          <p:cNvPr id="21506" name="Picture 2" descr="Αποτέλεσμα εικόνας για ιεπ μεσαιωνικη ιστορια οικονομικές αλλαγές στη δύση"/>
          <p:cNvPicPr>
            <a:picLocks noChangeAspect="1" noChangeArrowheads="1"/>
          </p:cNvPicPr>
          <p:nvPr/>
        </p:nvPicPr>
        <p:blipFill>
          <a:blip r:embed="rId3" cstate="print"/>
          <a:srcRect/>
          <a:stretch>
            <a:fillRect/>
          </a:stretch>
        </p:blipFill>
        <p:spPr bwMode="auto">
          <a:xfrm>
            <a:off x="1524000" y="1325852"/>
            <a:ext cx="2483768" cy="4139615"/>
          </a:xfrm>
          <a:prstGeom prst="rect">
            <a:avLst/>
          </a:prstGeom>
          <a:ln>
            <a:noFill/>
          </a:ln>
          <a:effectLst>
            <a:softEdge rad="112500"/>
          </a:effectLst>
        </p:spPr>
      </p:pic>
      <p:pic>
        <p:nvPicPr>
          <p:cNvPr id="21508" name="Picture 4" descr="Αποτέλεσμα εικόνας για ιεπ μεσαιωνικη ιστορια οικονομικές αλλαγές στη δύση"/>
          <p:cNvPicPr>
            <a:picLocks noChangeAspect="1" noChangeArrowheads="1"/>
          </p:cNvPicPr>
          <p:nvPr/>
        </p:nvPicPr>
        <p:blipFill>
          <a:blip r:embed="rId4" cstate="print"/>
          <a:srcRect/>
          <a:stretch>
            <a:fillRect/>
          </a:stretch>
        </p:blipFill>
        <p:spPr bwMode="auto">
          <a:xfrm>
            <a:off x="4123018" y="1484784"/>
            <a:ext cx="3365870" cy="3960440"/>
          </a:xfrm>
          <a:prstGeom prst="rect">
            <a:avLst/>
          </a:prstGeom>
          <a:ln>
            <a:noFill/>
          </a:ln>
          <a:effectLst>
            <a:softEdge rad="112500"/>
          </a:effectLst>
        </p:spPr>
      </p:pic>
      <p:pic>
        <p:nvPicPr>
          <p:cNvPr id="21510" name="Picture 6" descr="Αποτέλεσμα εικόνας για μεσαιωνικη ιστορια εμποριο"/>
          <p:cNvPicPr>
            <a:picLocks noChangeAspect="1" noChangeArrowheads="1"/>
          </p:cNvPicPr>
          <p:nvPr/>
        </p:nvPicPr>
        <p:blipFill>
          <a:blip r:embed="rId5" cstate="print"/>
          <a:srcRect/>
          <a:stretch>
            <a:fillRect/>
          </a:stretch>
        </p:blipFill>
        <p:spPr bwMode="auto">
          <a:xfrm>
            <a:off x="7700540" y="1556792"/>
            <a:ext cx="2788876" cy="388843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micforschung.de/platinum/memlingpass.jpg"/>
          <p:cNvPicPr>
            <a:picLocks noChangeAspect="1" noChangeArrowheads="1"/>
          </p:cNvPicPr>
          <p:nvPr/>
        </p:nvPicPr>
        <p:blipFill>
          <a:blip r:embed="rId3" cstate="print"/>
          <a:srcRect/>
          <a:stretch>
            <a:fillRect/>
          </a:stretch>
        </p:blipFill>
        <p:spPr bwMode="auto">
          <a:xfrm>
            <a:off x="1524000" y="0"/>
            <a:ext cx="9144000" cy="5486400"/>
          </a:xfrm>
          <a:prstGeom prst="rect">
            <a:avLst/>
          </a:prstGeom>
          <a:noFill/>
        </p:spPr>
      </p:pic>
      <p:sp>
        <p:nvSpPr>
          <p:cNvPr id="5" name="Rechteck 4"/>
          <p:cNvSpPr/>
          <p:nvPr/>
        </p:nvSpPr>
        <p:spPr>
          <a:xfrm>
            <a:off x="4871864" y="5715016"/>
            <a:ext cx="1795640" cy="92869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000" b="1" dirty="0">
                <a:solidFill>
                  <a:srgbClr val="C00000"/>
                </a:solidFill>
              </a:rPr>
              <a:t>Στα μέσα του 11 ου αι</a:t>
            </a:r>
            <a:endParaRPr lang="de-DE" b="1" dirty="0">
              <a:solidFill>
                <a:srgbClr val="C00000"/>
              </a:solidFill>
            </a:endParaRPr>
          </a:p>
        </p:txBody>
      </p:sp>
      <p:sp>
        <p:nvSpPr>
          <p:cNvPr id="6" name="Abgerundetes Rechteck 5"/>
          <p:cNvSpPr/>
          <p:nvPr/>
        </p:nvSpPr>
        <p:spPr>
          <a:xfrm>
            <a:off x="1775520" y="5805264"/>
            <a:ext cx="2736304" cy="7920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Ο πληθυσμός αυξάνεται</a:t>
            </a:r>
            <a:endParaRPr lang="de-DE" sz="2400" dirty="0">
              <a:solidFill>
                <a:srgbClr val="FF0000"/>
              </a:solidFill>
            </a:endParaRPr>
          </a:p>
        </p:txBody>
      </p:sp>
      <p:sp>
        <p:nvSpPr>
          <p:cNvPr id="7" name="Abgerundetes Rechteck 6"/>
          <p:cNvSpPr/>
          <p:nvPr/>
        </p:nvSpPr>
        <p:spPr>
          <a:xfrm>
            <a:off x="6953256" y="5786454"/>
            <a:ext cx="3535232" cy="81089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οι καλλιεργούμενες εκτάσεις επεκτείνονται</a:t>
            </a:r>
            <a:endParaRPr lang="de-DE" sz="2400" dirty="0">
              <a:solidFill>
                <a:srgbClr val="FF0000"/>
              </a:solidFill>
            </a:endParaRPr>
          </a:p>
        </p:txBody>
      </p:sp>
      <p:sp>
        <p:nvSpPr>
          <p:cNvPr id="10" name="Ellipse 9"/>
          <p:cNvSpPr/>
          <p:nvPr/>
        </p:nvSpPr>
        <p:spPr>
          <a:xfrm>
            <a:off x="7453322" y="1357298"/>
            <a:ext cx="2808312" cy="10801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2060"/>
                </a:solidFill>
              </a:rPr>
              <a:t>Ακμή</a:t>
            </a:r>
          </a:p>
          <a:p>
            <a:pPr algn="ctr"/>
            <a:r>
              <a:rPr lang="el-GR" sz="2400" b="1" dirty="0">
                <a:solidFill>
                  <a:srgbClr val="002060"/>
                </a:solidFill>
              </a:rPr>
              <a:t>ευημερία</a:t>
            </a:r>
            <a:endParaRPr lang="de-DE" sz="2400" b="1" dirty="0">
              <a:solidFill>
                <a:srgbClr val="002060"/>
              </a:solidFill>
            </a:endParaRPr>
          </a:p>
        </p:txBody>
      </p:sp>
      <p:sp>
        <p:nvSpPr>
          <p:cNvPr id="11" name="Abgerundetes Rechteck 10"/>
          <p:cNvSpPr/>
          <p:nvPr/>
        </p:nvSpPr>
        <p:spPr>
          <a:xfrm>
            <a:off x="1524000" y="1428736"/>
            <a:ext cx="3707904" cy="76470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Δυτική Ευρώπη &amp;  Βόρεια Ιταλία</a:t>
            </a:r>
            <a:endParaRPr lang="de-DE" b="1" dirty="0"/>
          </a:p>
        </p:txBody>
      </p:sp>
      <p:sp>
        <p:nvSpPr>
          <p:cNvPr id="12" name="Rechteck 11"/>
          <p:cNvSpPr/>
          <p:nvPr/>
        </p:nvSpPr>
        <p:spPr>
          <a:xfrm>
            <a:off x="4565837" y="3244334"/>
            <a:ext cx="426720" cy="369332"/>
          </a:xfrm>
          <a:prstGeom prst="rect">
            <a:avLst/>
          </a:prstGeom>
        </p:spPr>
        <p:txBody>
          <a:bodyPr wrap="none">
            <a:spAutoFit/>
          </a:bodyPr>
          <a:lstStyle/>
          <a:p>
            <a:r>
              <a:rPr lang="el-GR" dirty="0"/>
              <a:t>α. </a:t>
            </a:r>
            <a:endParaRPr lang="de-DE" dirty="0"/>
          </a:p>
        </p:txBody>
      </p:sp>
      <p:sp>
        <p:nvSpPr>
          <p:cNvPr id="13" name="Abgerundetes Rechteck 12"/>
          <p:cNvSpPr/>
          <p:nvPr/>
        </p:nvSpPr>
        <p:spPr>
          <a:xfrm>
            <a:off x="4524364" y="214290"/>
            <a:ext cx="3707904" cy="7647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 πληθυσμός και η γεωργία</a:t>
            </a:r>
            <a:endParaRPr lang="de-DE" sz="2000" b="1" dirty="0"/>
          </a:p>
        </p:txBody>
      </p:sp>
      <p:sp>
        <p:nvSpPr>
          <p:cNvPr id="15" name="14 - Δεξιό βέλος"/>
          <p:cNvSpPr/>
          <p:nvPr/>
        </p:nvSpPr>
        <p:spPr>
          <a:xfrm>
            <a:off x="5881686" y="1571612"/>
            <a:ext cx="857256" cy="5000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16 - Ευθύγραμμο βέλος σύνδεσης"/>
          <p:cNvCxnSpPr/>
          <p:nvPr/>
        </p:nvCxnSpPr>
        <p:spPr>
          <a:xfrm rot="16200000" flipV="1">
            <a:off x="6060281" y="4607727"/>
            <a:ext cx="1643074" cy="10001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5453058" y="3714752"/>
            <a:ext cx="2000264" cy="5000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εκχερσώσεις</a:t>
            </a:r>
          </a:p>
        </p:txBody>
      </p:sp>
      <p:cxnSp>
        <p:nvCxnSpPr>
          <p:cNvPr id="20" name="19 - Ευθύγραμμο βέλος σύνδεσης"/>
          <p:cNvCxnSpPr/>
          <p:nvPr/>
        </p:nvCxnSpPr>
        <p:spPr>
          <a:xfrm rot="5400000" flipH="1" flipV="1">
            <a:off x="7305684" y="4576770"/>
            <a:ext cx="1438284" cy="128588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22 - Ορθογώνιο"/>
          <p:cNvSpPr/>
          <p:nvPr/>
        </p:nvSpPr>
        <p:spPr>
          <a:xfrm>
            <a:off x="7810512" y="4000504"/>
            <a:ext cx="2000264" cy="5000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αποξηράνσεις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3" grpId="0" animBg="1"/>
      <p:bldP spid="15" grpId="0" animBg="1"/>
      <p:bldP spid="1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micforschung.de/platinum/memlingpass.jpg"/>
          <p:cNvPicPr>
            <a:picLocks noChangeAspect="1" noChangeArrowheads="1"/>
          </p:cNvPicPr>
          <p:nvPr/>
        </p:nvPicPr>
        <p:blipFill>
          <a:blip r:embed="rId3" cstate="print"/>
          <a:srcRect/>
          <a:stretch>
            <a:fillRect/>
          </a:stretch>
        </p:blipFill>
        <p:spPr bwMode="auto">
          <a:xfrm>
            <a:off x="1524000" y="0"/>
            <a:ext cx="9144000" cy="5486400"/>
          </a:xfrm>
          <a:prstGeom prst="rect">
            <a:avLst/>
          </a:prstGeom>
          <a:noFill/>
        </p:spPr>
      </p:pic>
      <p:sp>
        <p:nvSpPr>
          <p:cNvPr id="5" name="Rechteck 4"/>
          <p:cNvSpPr/>
          <p:nvPr/>
        </p:nvSpPr>
        <p:spPr>
          <a:xfrm>
            <a:off x="4871864" y="5949280"/>
            <a:ext cx="2664296"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2000" b="1" dirty="0">
                <a:solidFill>
                  <a:srgbClr val="C00000"/>
                </a:solidFill>
              </a:rPr>
              <a:t>Στα μέσα του 11 ου αι</a:t>
            </a:r>
            <a:endParaRPr lang="de-DE" b="1" dirty="0">
              <a:solidFill>
                <a:srgbClr val="C00000"/>
              </a:solidFill>
            </a:endParaRPr>
          </a:p>
        </p:txBody>
      </p:sp>
      <p:sp>
        <p:nvSpPr>
          <p:cNvPr id="10" name="Ellipse 9"/>
          <p:cNvSpPr/>
          <p:nvPr/>
        </p:nvSpPr>
        <p:spPr>
          <a:xfrm>
            <a:off x="4799856" y="4653136"/>
            <a:ext cx="2808312" cy="108012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002060"/>
                </a:solidFill>
              </a:rPr>
              <a:t>Ακμή</a:t>
            </a:r>
          </a:p>
          <a:p>
            <a:pPr algn="ctr"/>
            <a:r>
              <a:rPr lang="el-GR" sz="2400" b="1" dirty="0">
                <a:solidFill>
                  <a:srgbClr val="002060"/>
                </a:solidFill>
              </a:rPr>
              <a:t>ευημερία</a:t>
            </a:r>
            <a:endParaRPr lang="de-DE" sz="2400" b="1" dirty="0">
              <a:solidFill>
                <a:srgbClr val="002060"/>
              </a:solidFill>
            </a:endParaRPr>
          </a:p>
        </p:txBody>
      </p:sp>
      <p:sp>
        <p:nvSpPr>
          <p:cNvPr id="12" name="Rechteck 11"/>
          <p:cNvSpPr/>
          <p:nvPr/>
        </p:nvSpPr>
        <p:spPr>
          <a:xfrm>
            <a:off x="4565837" y="3244334"/>
            <a:ext cx="426720" cy="369332"/>
          </a:xfrm>
          <a:prstGeom prst="rect">
            <a:avLst/>
          </a:prstGeom>
        </p:spPr>
        <p:txBody>
          <a:bodyPr wrap="none">
            <a:spAutoFit/>
          </a:bodyPr>
          <a:lstStyle/>
          <a:p>
            <a:r>
              <a:rPr lang="el-GR" dirty="0"/>
              <a:t>α. </a:t>
            </a:r>
            <a:endParaRPr lang="de-DE" dirty="0"/>
          </a:p>
        </p:txBody>
      </p:sp>
      <p:sp>
        <p:nvSpPr>
          <p:cNvPr id="14" name="13 - Έλλειψη"/>
          <p:cNvSpPr/>
          <p:nvPr/>
        </p:nvSpPr>
        <p:spPr>
          <a:xfrm>
            <a:off x="2166910" y="1285860"/>
            <a:ext cx="3143272" cy="16430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ζωντανεύουν το εμπόριο και η βιοτεχνία</a:t>
            </a:r>
          </a:p>
        </p:txBody>
      </p:sp>
      <p:sp>
        <p:nvSpPr>
          <p:cNvPr id="15" name="14 - Έλλειψη"/>
          <p:cNvSpPr/>
          <p:nvPr/>
        </p:nvSpPr>
        <p:spPr>
          <a:xfrm>
            <a:off x="7167570" y="1357298"/>
            <a:ext cx="3143272" cy="16430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ιδρύονται νέες πόλεις</a:t>
            </a:r>
          </a:p>
        </p:txBody>
      </p:sp>
      <p:sp>
        <p:nvSpPr>
          <p:cNvPr id="16" name="15 - Ορθογώνιο"/>
          <p:cNvSpPr/>
          <p:nvPr/>
        </p:nvSpPr>
        <p:spPr>
          <a:xfrm>
            <a:off x="2809852" y="0"/>
            <a:ext cx="6643734" cy="7857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C00000"/>
                </a:solidFill>
              </a:rPr>
              <a:t>Το χρήμα χρησιμοποιείται και πάλι στις συναλλαγές.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byzantinh\country-road-1890(1).jpeg"/>
          <p:cNvPicPr>
            <a:picLocks noChangeAspect="1" noChangeArrowheads="1"/>
          </p:cNvPicPr>
          <p:nvPr/>
        </p:nvPicPr>
        <p:blipFill>
          <a:blip r:embed="rId3" cstate="print"/>
          <a:srcRect/>
          <a:stretch>
            <a:fillRect/>
          </a:stretch>
        </p:blipFill>
        <p:spPr bwMode="auto">
          <a:xfrm>
            <a:off x="1524000" y="485198"/>
            <a:ext cx="9144000" cy="6372803"/>
          </a:xfrm>
          <a:prstGeom prst="rect">
            <a:avLst/>
          </a:prstGeom>
          <a:noFill/>
        </p:spPr>
      </p:pic>
      <p:sp>
        <p:nvSpPr>
          <p:cNvPr id="3" name="Rechteck 2"/>
          <p:cNvSpPr/>
          <p:nvPr/>
        </p:nvSpPr>
        <p:spPr>
          <a:xfrm>
            <a:off x="1524000" y="2"/>
            <a:ext cx="9144000" cy="461665"/>
          </a:xfrm>
          <a:prstGeom prst="rect">
            <a:avLst/>
          </a:prstGeom>
        </p:spPr>
        <p:txBody>
          <a:bodyPr wrap="square">
            <a:spAutoFit/>
          </a:bodyPr>
          <a:lstStyle/>
          <a:p>
            <a:pPr algn="ctr"/>
            <a:r>
              <a:rPr lang="el-GR" sz="2400" dirty="0">
                <a:solidFill>
                  <a:schemeClr val="bg2">
                    <a:lumMod val="90000"/>
                  </a:schemeClr>
                </a:solidFill>
              </a:rPr>
              <a:t>Ουσιαστικά πραγματοποιείται μια </a:t>
            </a:r>
            <a:r>
              <a:rPr lang="el-GR" sz="2400" b="1" dirty="0">
                <a:solidFill>
                  <a:schemeClr val="bg2">
                    <a:lumMod val="90000"/>
                  </a:schemeClr>
                </a:solidFill>
              </a:rPr>
              <a:t>γεωργική επανάσταση</a:t>
            </a:r>
            <a:endParaRPr lang="de-DE" sz="2400" dirty="0">
              <a:solidFill>
                <a:schemeClr val="bg2">
                  <a:lumMod val="90000"/>
                </a:schemeClr>
              </a:solidFill>
            </a:endParaRPr>
          </a:p>
        </p:txBody>
      </p:sp>
      <p:sp>
        <p:nvSpPr>
          <p:cNvPr id="4" name="Abgerundetes Rechteck 3"/>
          <p:cNvSpPr/>
          <p:nvPr/>
        </p:nvSpPr>
        <p:spPr>
          <a:xfrm>
            <a:off x="1919536" y="764704"/>
            <a:ext cx="2160240" cy="108012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εκχερσώσεις &amp; αποξηράνσεις</a:t>
            </a:r>
            <a:endParaRPr lang="de-DE" sz="2000" b="1" dirty="0"/>
          </a:p>
        </p:txBody>
      </p:sp>
      <p:sp>
        <p:nvSpPr>
          <p:cNvPr id="6" name="Abgerundetes Rechteck 5"/>
          <p:cNvSpPr/>
          <p:nvPr/>
        </p:nvSpPr>
        <p:spPr>
          <a:xfrm>
            <a:off x="6384032" y="836712"/>
            <a:ext cx="3888432" cy="10801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αύξηση των καλλιεργούμενων εκτάσεων &amp; της συγκομιδής</a:t>
            </a:r>
            <a:endParaRPr lang="de-DE" sz="2000" b="1" dirty="0"/>
          </a:p>
        </p:txBody>
      </p:sp>
      <p:sp>
        <p:nvSpPr>
          <p:cNvPr id="7" name="Abgerundetes Rechteck 6"/>
          <p:cNvSpPr/>
          <p:nvPr/>
        </p:nvSpPr>
        <p:spPr>
          <a:xfrm>
            <a:off x="1919536" y="2204864"/>
            <a:ext cx="2160240" cy="1080120"/>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τεχνολογικές καινοτομίες</a:t>
            </a:r>
            <a:endParaRPr lang="de-DE" sz="2000" b="1" dirty="0"/>
          </a:p>
        </p:txBody>
      </p:sp>
      <p:sp>
        <p:nvSpPr>
          <p:cNvPr id="8" name="Abgerundetes Rechteck 7"/>
          <p:cNvSpPr/>
          <p:nvPr/>
        </p:nvSpPr>
        <p:spPr>
          <a:xfrm>
            <a:off x="6456040" y="2204864"/>
            <a:ext cx="3888432" cy="10801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τροχοφόρο άροτρο &amp; τετράτροχη άμαξα</a:t>
            </a:r>
            <a:endParaRPr lang="de-DE" sz="2000" b="1" dirty="0"/>
          </a:p>
        </p:txBody>
      </p:sp>
      <p:pic>
        <p:nvPicPr>
          <p:cNvPr id="9" name="Picture 2" descr="E:\byzantinh\20029775_plowing.jpg"/>
          <p:cNvPicPr>
            <a:picLocks noChangeAspect="1" noChangeArrowheads="1"/>
          </p:cNvPicPr>
          <p:nvPr/>
        </p:nvPicPr>
        <p:blipFill>
          <a:blip r:embed="rId4" cstate="print"/>
          <a:srcRect/>
          <a:stretch>
            <a:fillRect/>
          </a:stretch>
        </p:blipFill>
        <p:spPr bwMode="auto">
          <a:xfrm>
            <a:off x="1919536" y="3573016"/>
            <a:ext cx="4148528" cy="2988956"/>
          </a:xfrm>
          <a:prstGeom prst="rect">
            <a:avLst/>
          </a:prstGeom>
          <a:ln>
            <a:noFill/>
          </a:ln>
          <a:effectLst>
            <a:outerShdw blurRad="292100" dist="139700" dir="2700000" algn="tl" rotWithShape="0">
              <a:srgbClr val="333333">
                <a:alpha val="65000"/>
              </a:srgbClr>
            </a:outerShdw>
          </a:effectLst>
        </p:spPr>
      </p:pic>
      <p:sp>
        <p:nvSpPr>
          <p:cNvPr id="5122" name="AutoShape 2" descr="Αποτέλεσμα εικόνας για agricultural revolution middle ages"/>
          <p:cNvSpPr>
            <a:spLocks noChangeAspect="1" noChangeArrowheads="1"/>
          </p:cNvSpPr>
          <p:nvPr/>
        </p:nvSpPr>
        <p:spPr bwMode="auto">
          <a:xfrm>
            <a:off x="1679575" y="-1790700"/>
            <a:ext cx="5505450" cy="37433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2" name="Grafik 11" descr="C:\Users\nikosvoula\Desktop\McCormick-Reaper-litho-3000-3x2gty-56a48a245f9b58b7d0d77177.jpg"/>
          <p:cNvPicPr/>
          <p:nvPr/>
        </p:nvPicPr>
        <p:blipFill>
          <a:blip r:embed="rId5" cstate="print"/>
          <a:srcRect/>
          <a:stretch>
            <a:fillRect/>
          </a:stretch>
        </p:blipFill>
        <p:spPr bwMode="auto">
          <a:xfrm>
            <a:off x="6240016" y="3573017"/>
            <a:ext cx="4248472" cy="3037949"/>
          </a:xfrm>
          <a:prstGeom prst="rect">
            <a:avLst/>
          </a:prstGeom>
          <a:ln>
            <a:noFill/>
          </a:ln>
          <a:effectLst>
            <a:outerShdw blurRad="292100" dist="139700" dir="2700000" algn="tl" rotWithShape="0">
              <a:srgbClr val="333333">
                <a:alpha val="65000"/>
              </a:srgbClr>
            </a:outerShdw>
          </a:effectLst>
        </p:spPr>
      </p:pic>
      <p:pic>
        <p:nvPicPr>
          <p:cNvPr id="13" name="Picture 3" descr="E:\byzantinh\ceb5cebbcebbceb1ceb4ceb1.jpg"/>
          <p:cNvPicPr>
            <a:picLocks noChangeAspect="1" noChangeArrowheads="1"/>
          </p:cNvPicPr>
          <p:nvPr/>
        </p:nvPicPr>
        <p:blipFill>
          <a:blip r:embed="rId6" cstate="print"/>
          <a:srcRect/>
          <a:stretch>
            <a:fillRect/>
          </a:stretch>
        </p:blipFill>
        <p:spPr bwMode="auto">
          <a:xfrm>
            <a:off x="1847528" y="3400186"/>
            <a:ext cx="8640960" cy="345781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amond(in)">
                                      <p:cBhvr>
                                        <p:cTn id="35" dur="1000"/>
                                        <p:tgtEl>
                                          <p:spTgt spid="9"/>
                                        </p:tgtEl>
                                      </p:cBhvr>
                                    </p:animEffect>
                                  </p:childTnLst>
                                </p:cTn>
                              </p:par>
                            </p:childTnLst>
                          </p:cTn>
                        </p:par>
                        <p:par>
                          <p:cTn id="36" fill="hold">
                            <p:stCondLst>
                              <p:cond delay="1000"/>
                            </p:stCondLst>
                            <p:childTnLst>
                              <p:par>
                                <p:cTn id="37" presetID="8"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agricultural revolution middle ages"/>
          <p:cNvPicPr>
            <a:picLocks noChangeAspect="1" noChangeArrowheads="1"/>
          </p:cNvPicPr>
          <p:nvPr/>
        </p:nvPicPr>
        <p:blipFill>
          <a:blip r:embed="rId3" cstate="print"/>
          <a:srcRect/>
          <a:stretch>
            <a:fillRect/>
          </a:stretch>
        </p:blipFill>
        <p:spPr bwMode="auto">
          <a:xfrm>
            <a:off x="1524000" y="188640"/>
            <a:ext cx="9164006" cy="6669360"/>
          </a:xfrm>
          <a:prstGeom prst="rect">
            <a:avLst/>
          </a:prstGeom>
          <a:noFill/>
        </p:spPr>
      </p:pic>
      <p:sp>
        <p:nvSpPr>
          <p:cNvPr id="3076" name="AutoShape 4" descr="Αποτέλεσμα εικόνας για agricultural revolution middle ages"/>
          <p:cNvSpPr>
            <a:spLocks noChangeAspect="1" noChangeArrowheads="1"/>
          </p:cNvSpPr>
          <p:nvPr/>
        </p:nvSpPr>
        <p:spPr bwMode="auto">
          <a:xfrm>
            <a:off x="1679575" y="-1790700"/>
            <a:ext cx="5505450" cy="3743325"/>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078" name="AutoShape 6" descr="https://fthmb.tqn.com/OJ1BkXVFUOL5ewQ8-hCk4YuwWQw=/3000x2041/filters:no_upscale():fill(FFCC00,1)/McCormick-Reaper-litho-3000-3x2gty-56a48a245f9b58b7d0d77177.jpg"/>
          <p:cNvSpPr>
            <a:spLocks noChangeAspect="1" noChangeArrowheads="1"/>
          </p:cNvSpPr>
          <p:nvPr/>
        </p:nvSpPr>
        <p:spPr bwMode="auto">
          <a:xfrm>
            <a:off x="1679575" y="-2833688"/>
            <a:ext cx="8686800" cy="59150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 name="Abgerundetes Rechteck 4"/>
          <p:cNvSpPr/>
          <p:nvPr/>
        </p:nvSpPr>
        <p:spPr>
          <a:xfrm>
            <a:off x="1703512" y="404664"/>
            <a:ext cx="2232248" cy="144016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a:solidFill>
                <a:schemeClr val="tx1"/>
              </a:solidFill>
            </a:endParaRPr>
          </a:p>
          <a:p>
            <a:pPr algn="ctr"/>
            <a:r>
              <a:rPr lang="el-GR" sz="2000" b="1" dirty="0">
                <a:solidFill>
                  <a:schemeClr val="tx1"/>
                </a:solidFill>
              </a:rPr>
              <a:t>τριζωνική καλλιέργεια</a:t>
            </a:r>
          </a:p>
          <a:p>
            <a:pPr algn="ctr"/>
            <a:r>
              <a:rPr lang="el-GR" sz="2000" b="1" dirty="0">
                <a:solidFill>
                  <a:schemeClr val="tx1"/>
                </a:solidFill>
              </a:rPr>
              <a:t>(έλλειψη λιπάσματος)</a:t>
            </a:r>
          </a:p>
          <a:p>
            <a:pPr algn="ctr"/>
            <a:endParaRPr lang="de-DE" sz="2000" b="1" dirty="0">
              <a:solidFill>
                <a:schemeClr val="tx1"/>
              </a:solidFill>
            </a:endParaRPr>
          </a:p>
        </p:txBody>
      </p:sp>
      <p:sp>
        <p:nvSpPr>
          <p:cNvPr id="7" name="Abgerundetes Rechteck 6"/>
          <p:cNvSpPr/>
          <p:nvPr/>
        </p:nvSpPr>
        <p:spPr>
          <a:xfrm>
            <a:off x="5375920" y="476672"/>
            <a:ext cx="5040560" cy="136815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καλύτερη αξιοποίηση του αγρού περισσότερη και καλύτερης ποιότητας τροφή</a:t>
            </a:r>
            <a:endParaRPr lang="de-DE" sz="2000" b="1" dirty="0"/>
          </a:p>
        </p:txBody>
      </p:sp>
      <p:sp>
        <p:nvSpPr>
          <p:cNvPr id="8" name="Pfeil nach unten 7"/>
          <p:cNvSpPr/>
          <p:nvPr/>
        </p:nvSpPr>
        <p:spPr>
          <a:xfrm>
            <a:off x="5231904" y="1772816"/>
            <a:ext cx="1152128" cy="64807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1703512" y="2492896"/>
            <a:ext cx="5040560" cy="136815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Η θέση των αγροτών βελτιώνεται σημαντικά (πολλοί από αυτούς μεταπηδούν στην τάξη των ιπποτών).</a:t>
            </a:r>
            <a:endParaRPr lang="de-DE" sz="2000" b="1" dirty="0">
              <a:solidFill>
                <a:schemeClr val="tx1"/>
              </a:solidFill>
            </a:endParaRPr>
          </a:p>
        </p:txBody>
      </p:sp>
      <p:sp>
        <p:nvSpPr>
          <p:cNvPr id="10" name="Abgerundetes Rechteck 9"/>
          <p:cNvSpPr/>
          <p:nvPr/>
        </p:nvSpPr>
        <p:spPr>
          <a:xfrm>
            <a:off x="1775520" y="4221088"/>
            <a:ext cx="5040560" cy="201622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002060"/>
                </a:solidFill>
              </a:rPr>
              <a:t>απελευθερώνονται ολόκληρες αγροτικές κοινότητες </a:t>
            </a:r>
          </a:p>
          <a:p>
            <a:pPr algn="ctr"/>
            <a:endParaRPr lang="el-GR" sz="2000" b="1" dirty="0">
              <a:solidFill>
                <a:srgbClr val="002060"/>
              </a:solidFill>
            </a:endParaRPr>
          </a:p>
          <a:p>
            <a:pPr algn="ctr"/>
            <a:r>
              <a:rPr lang="el-GR" sz="2000" b="1" dirty="0">
                <a:solidFill>
                  <a:srgbClr val="002060"/>
                </a:solidFill>
              </a:rPr>
              <a:t>ή αγρότες δραπετεύουν στις πόλεις (ή σε άλλες αγροτικές περιοχές, τις οποίες εποίκιζαν και εκχέρσωναν).</a:t>
            </a:r>
            <a:endParaRPr lang="de-DE"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52400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https://img-s-msn-com.akamaized.net/tenant/amp/entityid/BB1dNGzN.img?h=552&amp;w=750&amp;m=6&amp;q=60&amp;u=t&amp;o=f&amp;l=f&amp;x=1435&amp;y=462"/>
          <p:cNvPicPr>
            <a:picLocks noChangeAspect="1" noChangeArrowheads="1"/>
          </p:cNvPicPr>
          <p:nvPr/>
        </p:nvPicPr>
        <p:blipFill>
          <a:blip r:embed="rId2" cstate="print"/>
          <a:srcRect/>
          <a:stretch>
            <a:fillRect/>
          </a:stretch>
        </p:blipFill>
        <p:spPr bwMode="auto">
          <a:xfrm>
            <a:off x="1524000" y="0"/>
            <a:ext cx="9188011" cy="5929330"/>
          </a:xfrm>
          <a:prstGeom prst="rect">
            <a:avLst/>
          </a:prstGeom>
          <a:ln>
            <a:noFill/>
          </a:ln>
          <a:effectLst>
            <a:softEdge rad="112500"/>
          </a:effectLst>
        </p:spPr>
      </p:pic>
      <p:sp>
        <p:nvSpPr>
          <p:cNvPr id="4" name="3 - Έλλειψη"/>
          <p:cNvSpPr/>
          <p:nvPr/>
        </p:nvSpPr>
        <p:spPr>
          <a:xfrm>
            <a:off x="2166910" y="642918"/>
            <a:ext cx="2643206" cy="128588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rPr>
              <a:t>Οι πόλεις</a:t>
            </a:r>
          </a:p>
        </p:txBody>
      </p:sp>
      <p:sp>
        <p:nvSpPr>
          <p:cNvPr id="5" name="4 - Ορθογώνιο"/>
          <p:cNvSpPr/>
          <p:nvPr/>
        </p:nvSpPr>
        <p:spPr>
          <a:xfrm>
            <a:off x="6167438" y="285728"/>
            <a:ext cx="3857652" cy="571504"/>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Κατά την περίοδο αυτή</a:t>
            </a:r>
          </a:p>
        </p:txBody>
      </p:sp>
      <p:sp>
        <p:nvSpPr>
          <p:cNvPr id="6" name="5 - Ορθογώνιο"/>
          <p:cNvSpPr/>
          <p:nvPr/>
        </p:nvSpPr>
        <p:spPr>
          <a:xfrm>
            <a:off x="3095604" y="2428868"/>
            <a:ext cx="4357718" cy="571504"/>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ιδρύονται πολλές νέες πόλεις</a:t>
            </a:r>
          </a:p>
        </p:txBody>
      </p:sp>
      <p:sp>
        <p:nvSpPr>
          <p:cNvPr id="7" name="6 - Ορθογώνιο"/>
          <p:cNvSpPr/>
          <p:nvPr/>
        </p:nvSpPr>
        <p:spPr>
          <a:xfrm>
            <a:off x="4238612" y="3429000"/>
            <a:ext cx="5072098" cy="78581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επεκτείνονται οι παλαιοί οικιστικοί πυρήνες</a:t>
            </a:r>
          </a:p>
        </p:txBody>
      </p:sp>
      <p:sp>
        <p:nvSpPr>
          <p:cNvPr id="8" name="7 - Ορθογώνιο"/>
          <p:cNvSpPr/>
          <p:nvPr/>
        </p:nvSpPr>
        <p:spPr>
          <a:xfrm>
            <a:off x="6524628" y="4572008"/>
            <a:ext cx="3857652" cy="57150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ανεγείρονται φρούρια</a:t>
            </a:r>
          </a:p>
        </p:txBody>
      </p:sp>
      <p:sp>
        <p:nvSpPr>
          <p:cNvPr id="9" name="8 - Ορθογώνιο"/>
          <p:cNvSpPr/>
          <p:nvPr/>
        </p:nvSpPr>
        <p:spPr>
          <a:xfrm>
            <a:off x="1524000" y="5929330"/>
            <a:ext cx="9144000" cy="92867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Βάση της ζωής στην πόλη είναι ο καταμερισμός της εργασίας, ο οποίος επιβάλλεται από την πρόοδο της τεχνολογίας.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1524000" y="340822"/>
            <a:ext cx="9144000" cy="6517179"/>
          </a:xfrm>
          <a:prstGeom prst="rect">
            <a:avLst/>
          </a:prstGeom>
          <a:noFill/>
          <a:ln w="9525">
            <a:noFill/>
            <a:miter lim="800000"/>
            <a:headEnd/>
            <a:tailEnd/>
          </a:ln>
        </p:spPr>
      </p:pic>
      <p:sp>
        <p:nvSpPr>
          <p:cNvPr id="6" name="Abgerundetes Rechteck 5"/>
          <p:cNvSpPr/>
          <p:nvPr/>
        </p:nvSpPr>
        <p:spPr>
          <a:xfrm>
            <a:off x="1524000" y="0"/>
            <a:ext cx="9144000" cy="476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Οι πόλεις : Ανάπτυξη πόλεων, δημιουργία νέων</a:t>
            </a:r>
            <a:endParaRPr lang="de-DE" b="1" dirty="0"/>
          </a:p>
        </p:txBody>
      </p:sp>
      <p:pic>
        <p:nvPicPr>
          <p:cNvPr id="1032" name="Picture 8" descr="Αποτέλεσμα εικόνας για agricultural revolution middle ages water muhle"/>
          <p:cNvPicPr>
            <a:picLocks noChangeAspect="1" noChangeArrowheads="1"/>
          </p:cNvPicPr>
          <p:nvPr/>
        </p:nvPicPr>
        <p:blipFill>
          <a:blip r:embed="rId4" cstate="print"/>
          <a:srcRect/>
          <a:stretch>
            <a:fillRect/>
          </a:stretch>
        </p:blipFill>
        <p:spPr bwMode="auto">
          <a:xfrm>
            <a:off x="1775520" y="566354"/>
            <a:ext cx="3888432" cy="5814975"/>
          </a:xfrm>
          <a:prstGeom prst="rect">
            <a:avLst/>
          </a:prstGeom>
          <a:noFill/>
        </p:spPr>
      </p:pic>
      <p:pic>
        <p:nvPicPr>
          <p:cNvPr id="1034" name="Picture 10" descr="Αποτέλεσμα εικόνας για agricultural revolution middle ages water muhle"/>
          <p:cNvPicPr>
            <a:picLocks noChangeAspect="1" noChangeArrowheads="1"/>
          </p:cNvPicPr>
          <p:nvPr/>
        </p:nvPicPr>
        <p:blipFill>
          <a:blip r:embed="rId5" cstate="print"/>
          <a:srcRect/>
          <a:stretch>
            <a:fillRect/>
          </a:stretch>
        </p:blipFill>
        <p:spPr bwMode="auto">
          <a:xfrm>
            <a:off x="5951984" y="539558"/>
            <a:ext cx="3816424" cy="5768672"/>
          </a:xfrm>
          <a:prstGeom prst="rect">
            <a:avLst/>
          </a:prstGeom>
          <a:noFill/>
        </p:spPr>
      </p:pic>
      <p:sp>
        <p:nvSpPr>
          <p:cNvPr id="12" name="Rechteck 11"/>
          <p:cNvSpPr/>
          <p:nvPr/>
        </p:nvSpPr>
        <p:spPr>
          <a:xfrm>
            <a:off x="1524000" y="6211670"/>
            <a:ext cx="9144000" cy="646331"/>
          </a:xfrm>
          <a:prstGeom prst="rect">
            <a:avLst/>
          </a:prstGeom>
          <a:solidFill>
            <a:schemeClr val="tx2">
              <a:lumMod val="40000"/>
              <a:lumOff val="60000"/>
            </a:schemeClr>
          </a:solidFill>
        </p:spPr>
        <p:txBody>
          <a:bodyPr wrap="square">
            <a:spAutoFit/>
          </a:bodyPr>
          <a:lstStyle/>
          <a:p>
            <a:pPr algn="ctr"/>
            <a:r>
              <a:rPr lang="el-GR" dirty="0"/>
              <a:t>Ο νερόμυλος, του οποίου η χρήση επεκτείνεται στη Δύση, γίνεται πλέον η κύρια πηγή ενέργειας. Στα τέλη του 12ου αιώνα προστίθεται ο ανεμόμυλος.</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1000" fill="hold"/>
                                        <p:tgtEl>
                                          <p:spTgt spid="1034"/>
                                        </p:tgtEl>
                                        <p:attrNameLst>
                                          <p:attrName>ppt_w</p:attrName>
                                        </p:attrNameLst>
                                      </p:cBhvr>
                                      <p:tavLst>
                                        <p:tav tm="0">
                                          <p:val>
                                            <p:fltVal val="0"/>
                                          </p:val>
                                        </p:tav>
                                        <p:tav tm="100000">
                                          <p:val>
                                            <p:strVal val="#ppt_w"/>
                                          </p:val>
                                        </p:tav>
                                      </p:tavLst>
                                    </p:anim>
                                    <p:anim calcmode="lin" valueType="num">
                                      <p:cBhvr>
                                        <p:cTn id="16" dur="1000" fill="hold"/>
                                        <p:tgtEl>
                                          <p:spTgt spid="1034"/>
                                        </p:tgtEl>
                                        <p:attrNameLst>
                                          <p:attrName>ppt_h</p:attrName>
                                        </p:attrNameLst>
                                      </p:cBhvr>
                                      <p:tavLst>
                                        <p:tav tm="0">
                                          <p:val>
                                            <p:fltVal val="0"/>
                                          </p:val>
                                        </p:tav>
                                        <p:tav tm="100000">
                                          <p:val>
                                            <p:strVal val="#ppt_h"/>
                                          </p:val>
                                        </p:tav>
                                      </p:tavLst>
                                    </p:anim>
                                    <p:anim calcmode="lin" valueType="num">
                                      <p:cBhvr>
                                        <p:cTn id="17" dur="1000" fill="hold"/>
                                        <p:tgtEl>
                                          <p:spTgt spid="103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2027</Words>
  <Application>Microsoft Office PowerPoint</Application>
  <PresentationFormat>Ευρεία οθόνη</PresentationFormat>
  <Paragraphs>145</Paragraphs>
  <Slides>24</Slides>
  <Notes>16</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24</vt:i4>
      </vt:variant>
    </vt:vector>
  </HeadingPairs>
  <TitlesOfParts>
    <vt:vector size="27" baseType="lpstr">
      <vt:lpstr>Arial</vt:lpstr>
      <vt:lpstr>Calibri</vt:lpstr>
      <vt:lpstr>Larissa-Design</vt:lpstr>
      <vt:lpstr>Παρουσίαση του PowerPoint</vt:lpstr>
      <vt:lpstr>Παρουσίαση του PowerPoint</vt:lpstr>
      <vt:lpstr>5. Οικονομικές μεταβολές στη Δυτική Ευρώπη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Οικονομικές μεταβολές στη Δυτική Ευρώπη</dc:title>
  <dc:creator>nikosvoula</dc:creator>
  <cp:lastModifiedBy>Paraskevi Vlachaki</cp:lastModifiedBy>
  <cp:revision>33</cp:revision>
  <dcterms:created xsi:type="dcterms:W3CDTF">2018-01-31T17:19:18Z</dcterms:created>
  <dcterms:modified xsi:type="dcterms:W3CDTF">2024-01-01T17:52:31Z</dcterms:modified>
</cp:coreProperties>
</file>