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9" r:id="rId8"/>
    <p:sldId id="272" r:id="rId9"/>
    <p:sldId id="267" r:id="rId10"/>
    <p:sldId id="262" r:id="rId11"/>
    <p:sldId id="263" r:id="rId12"/>
    <p:sldId id="274" r:id="rId13"/>
    <p:sldId id="268" r:id="rId1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1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FF5B5A-E9B5-401F-A073-FF9D02DB751B}" type="datetimeFigureOut">
              <a:rPr lang="el-GR" smtClean="0"/>
              <a:pPr/>
              <a:t>19/12/2024</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8E9F90E8-E54B-4763-887B-930C892914B9}" type="slidenum">
              <a:rPr lang="el-GR" smtClean="0"/>
              <a:pPr/>
              <a:t>‹#›</a:t>
            </a:fld>
            <a:endParaRPr lang="el-GR"/>
          </a:p>
        </p:txBody>
      </p:sp>
    </p:spTree>
    <p:extLst>
      <p:ext uri="{BB962C8B-B14F-4D97-AF65-F5344CB8AC3E}">
        <p14:creationId xmlns:p14="http://schemas.microsoft.com/office/powerpoint/2010/main" val="2690906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FF5B5A-E9B5-401F-A073-FF9D02DB751B}" type="datetimeFigureOut">
              <a:rPr lang="el-GR" smtClean="0"/>
              <a:pPr/>
              <a:t>19/12/2024</a:t>
            </a:fld>
            <a:endParaRPr lang="el-GR"/>
          </a:p>
        </p:txBody>
      </p:sp>
      <p:sp>
        <p:nvSpPr>
          <p:cNvPr id="5" name="Footer Placeholder 4"/>
          <p:cNvSpPr>
            <a:spLocks noGrp="1"/>
          </p:cNvSpPr>
          <p:nvPr>
            <p:ph type="ftr" sz="quarter" idx="11"/>
          </p:nvPr>
        </p:nvSpPr>
        <p:spPr/>
        <p:txBody>
          <a:bodyPr/>
          <a:lstStyle/>
          <a:p>
            <a:endParaRPr lang="el-G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8E9F90E8-E54B-4763-887B-930C892914B9}" type="slidenum">
              <a:rPr lang="el-GR" smtClean="0"/>
              <a:pPr/>
              <a:t>‹#›</a:t>
            </a:fld>
            <a:endParaRPr lang="el-GR"/>
          </a:p>
        </p:txBody>
      </p:sp>
    </p:spTree>
    <p:extLst>
      <p:ext uri="{BB962C8B-B14F-4D97-AF65-F5344CB8AC3E}">
        <p14:creationId xmlns:p14="http://schemas.microsoft.com/office/powerpoint/2010/main" val="2913691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FF5B5A-E9B5-401F-A073-FF9D02DB751B}" type="datetimeFigureOut">
              <a:rPr lang="el-GR" smtClean="0"/>
              <a:pPr/>
              <a:t>19/12/2024</a:t>
            </a:fld>
            <a:endParaRPr lang="el-GR"/>
          </a:p>
        </p:txBody>
      </p:sp>
      <p:sp>
        <p:nvSpPr>
          <p:cNvPr id="5" name="Footer Placeholder 4"/>
          <p:cNvSpPr>
            <a:spLocks noGrp="1"/>
          </p:cNvSpPr>
          <p:nvPr>
            <p:ph type="ftr" sz="quarter" idx="11"/>
          </p:nvPr>
        </p:nvSpPr>
        <p:spPr/>
        <p:txBody>
          <a:bodyPr/>
          <a:lstStyle/>
          <a:p>
            <a:endParaRPr lang="el-G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8E9F90E8-E54B-4763-887B-930C892914B9}" type="slidenum">
              <a:rPr lang="el-GR" smtClean="0"/>
              <a:pPr/>
              <a:t>‹#›</a:t>
            </a:fld>
            <a:endParaRPr lang="el-G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98456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8EFF5B5A-E9B5-401F-A073-FF9D02DB751B}" type="datetimeFigureOut">
              <a:rPr lang="el-GR" smtClean="0"/>
              <a:pPr/>
              <a:t>19/12/2024</a:t>
            </a:fld>
            <a:endParaRPr lang="el-GR"/>
          </a:p>
        </p:txBody>
      </p:sp>
      <p:sp>
        <p:nvSpPr>
          <p:cNvPr id="6" name="Footer Placeholder 5"/>
          <p:cNvSpPr>
            <a:spLocks noGrp="1"/>
          </p:cNvSpPr>
          <p:nvPr>
            <p:ph type="ftr" sz="quarter" idx="11"/>
          </p:nvPr>
        </p:nvSpPr>
        <p:spPr/>
        <p:txBody>
          <a:bodyPr/>
          <a:lstStyle/>
          <a:p>
            <a:endParaRPr lang="el-G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E9F90E8-E54B-4763-887B-930C892914B9}" type="slidenum">
              <a:rPr lang="el-GR" smtClean="0"/>
              <a:pPr/>
              <a:t>‹#›</a:t>
            </a:fld>
            <a:endParaRPr lang="el-GR"/>
          </a:p>
        </p:txBody>
      </p:sp>
    </p:spTree>
    <p:extLst>
      <p:ext uri="{BB962C8B-B14F-4D97-AF65-F5344CB8AC3E}">
        <p14:creationId xmlns:p14="http://schemas.microsoft.com/office/powerpoint/2010/main" val="617156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8EFF5B5A-E9B5-401F-A073-FF9D02DB751B}" type="datetimeFigureOut">
              <a:rPr lang="el-GR" smtClean="0"/>
              <a:pPr/>
              <a:t>19/12/2024</a:t>
            </a:fld>
            <a:endParaRPr lang="el-GR"/>
          </a:p>
        </p:txBody>
      </p:sp>
      <p:sp>
        <p:nvSpPr>
          <p:cNvPr id="6" name="Footer Placeholder 5"/>
          <p:cNvSpPr>
            <a:spLocks noGrp="1"/>
          </p:cNvSpPr>
          <p:nvPr>
            <p:ph type="ftr" sz="quarter" idx="11"/>
          </p:nvPr>
        </p:nvSpPr>
        <p:spPr/>
        <p:txBody>
          <a:bodyPr/>
          <a:lstStyle/>
          <a:p>
            <a:endParaRPr lang="el-G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E9F90E8-E54B-4763-887B-930C892914B9}" type="slidenum">
              <a:rPr lang="el-GR" smtClean="0"/>
              <a:pPr/>
              <a:t>‹#›</a:t>
            </a:fld>
            <a:endParaRPr lang="el-G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71511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8EFF5B5A-E9B5-401F-A073-FF9D02DB751B}" type="datetimeFigureOut">
              <a:rPr lang="el-GR" smtClean="0"/>
              <a:pPr/>
              <a:t>19/12/2024</a:t>
            </a:fld>
            <a:endParaRPr lang="el-GR"/>
          </a:p>
        </p:txBody>
      </p:sp>
      <p:sp>
        <p:nvSpPr>
          <p:cNvPr id="6" name="Footer Placeholder 5"/>
          <p:cNvSpPr>
            <a:spLocks noGrp="1"/>
          </p:cNvSpPr>
          <p:nvPr>
            <p:ph type="ftr" sz="quarter" idx="11"/>
          </p:nvPr>
        </p:nvSpPr>
        <p:spPr/>
        <p:txBody>
          <a:bodyPr/>
          <a:lstStyle/>
          <a:p>
            <a:endParaRPr lang="el-G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E9F90E8-E54B-4763-887B-930C892914B9}" type="slidenum">
              <a:rPr lang="el-GR" smtClean="0"/>
              <a:pPr/>
              <a:t>‹#›</a:t>
            </a:fld>
            <a:endParaRPr lang="el-GR"/>
          </a:p>
        </p:txBody>
      </p:sp>
    </p:spTree>
    <p:extLst>
      <p:ext uri="{BB962C8B-B14F-4D97-AF65-F5344CB8AC3E}">
        <p14:creationId xmlns:p14="http://schemas.microsoft.com/office/powerpoint/2010/main" val="1682717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F5B5A-E9B5-401F-A073-FF9D02DB751B}" type="datetimeFigureOut">
              <a:rPr lang="el-GR" smtClean="0"/>
              <a:pPr/>
              <a:t>19/12/2024</a:t>
            </a:fld>
            <a:endParaRPr lang="el-GR"/>
          </a:p>
        </p:txBody>
      </p:sp>
      <p:sp>
        <p:nvSpPr>
          <p:cNvPr id="5" name="Footer Placeholder 4"/>
          <p:cNvSpPr>
            <a:spLocks noGrp="1"/>
          </p:cNvSpPr>
          <p:nvPr>
            <p:ph type="ftr" sz="quarter" idx="11"/>
          </p:nvPr>
        </p:nvSpPr>
        <p:spPr/>
        <p:txBody>
          <a:bodyPr/>
          <a:lstStyle/>
          <a:p>
            <a:endParaRPr lang="el-G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E9F90E8-E54B-4763-887B-930C892914B9}" type="slidenum">
              <a:rPr lang="el-GR" smtClean="0"/>
              <a:pPr/>
              <a:t>‹#›</a:t>
            </a:fld>
            <a:endParaRPr lang="el-GR"/>
          </a:p>
        </p:txBody>
      </p:sp>
    </p:spTree>
    <p:extLst>
      <p:ext uri="{BB962C8B-B14F-4D97-AF65-F5344CB8AC3E}">
        <p14:creationId xmlns:p14="http://schemas.microsoft.com/office/powerpoint/2010/main" val="88635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F5B5A-E9B5-401F-A073-FF9D02DB751B}" type="datetimeFigureOut">
              <a:rPr lang="el-GR" smtClean="0"/>
              <a:pPr/>
              <a:t>19/12/2024</a:t>
            </a:fld>
            <a:endParaRPr lang="el-GR"/>
          </a:p>
        </p:txBody>
      </p:sp>
      <p:sp>
        <p:nvSpPr>
          <p:cNvPr id="5" name="Footer Placeholder 4"/>
          <p:cNvSpPr>
            <a:spLocks noGrp="1"/>
          </p:cNvSpPr>
          <p:nvPr>
            <p:ph type="ftr" sz="quarter" idx="11"/>
          </p:nvPr>
        </p:nvSpPr>
        <p:spPr/>
        <p:txBody>
          <a:bodyPr/>
          <a:lstStyle/>
          <a:p>
            <a:endParaRPr lang="el-G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E9F90E8-E54B-4763-887B-930C892914B9}" type="slidenum">
              <a:rPr lang="el-GR" smtClean="0"/>
              <a:pPr/>
              <a:t>‹#›</a:t>
            </a:fld>
            <a:endParaRPr lang="el-GR"/>
          </a:p>
        </p:txBody>
      </p:sp>
    </p:spTree>
    <p:extLst>
      <p:ext uri="{BB962C8B-B14F-4D97-AF65-F5344CB8AC3E}">
        <p14:creationId xmlns:p14="http://schemas.microsoft.com/office/powerpoint/2010/main" val="1542468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F5B5A-E9B5-401F-A073-FF9D02DB751B}" type="datetimeFigureOut">
              <a:rPr lang="el-GR" smtClean="0"/>
              <a:pPr/>
              <a:t>19/12/2024</a:t>
            </a:fld>
            <a:endParaRPr lang="el-GR"/>
          </a:p>
        </p:txBody>
      </p:sp>
      <p:sp>
        <p:nvSpPr>
          <p:cNvPr id="5" name="Footer Placeholder 4"/>
          <p:cNvSpPr>
            <a:spLocks noGrp="1"/>
          </p:cNvSpPr>
          <p:nvPr>
            <p:ph type="ftr" sz="quarter" idx="11"/>
          </p:nvPr>
        </p:nvSpPr>
        <p:spPr/>
        <p:txBody>
          <a:bodyPr/>
          <a:lstStyle/>
          <a:p>
            <a:endParaRPr lang="el-G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E9F90E8-E54B-4763-887B-930C892914B9}" type="slidenum">
              <a:rPr lang="el-GR" smtClean="0"/>
              <a:pPr/>
              <a:t>‹#›</a:t>
            </a:fld>
            <a:endParaRPr lang="el-GR"/>
          </a:p>
        </p:txBody>
      </p:sp>
    </p:spTree>
    <p:extLst>
      <p:ext uri="{BB962C8B-B14F-4D97-AF65-F5344CB8AC3E}">
        <p14:creationId xmlns:p14="http://schemas.microsoft.com/office/powerpoint/2010/main" val="3558851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FF5B5A-E9B5-401F-A073-FF9D02DB751B}" type="datetimeFigureOut">
              <a:rPr lang="el-GR" smtClean="0"/>
              <a:pPr/>
              <a:t>19/12/2024</a:t>
            </a:fld>
            <a:endParaRPr lang="el-GR"/>
          </a:p>
        </p:txBody>
      </p:sp>
      <p:sp>
        <p:nvSpPr>
          <p:cNvPr id="5" name="Footer Placeholder 4"/>
          <p:cNvSpPr>
            <a:spLocks noGrp="1"/>
          </p:cNvSpPr>
          <p:nvPr>
            <p:ph type="ftr" sz="quarter" idx="11"/>
          </p:nvPr>
        </p:nvSpPr>
        <p:spPr/>
        <p:txBody>
          <a:bodyPr/>
          <a:lstStyle/>
          <a:p>
            <a:endParaRPr lang="el-G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8E9F90E8-E54B-4763-887B-930C892914B9}" type="slidenum">
              <a:rPr lang="el-GR" smtClean="0"/>
              <a:pPr/>
              <a:t>‹#›</a:t>
            </a:fld>
            <a:endParaRPr lang="el-GR"/>
          </a:p>
        </p:txBody>
      </p:sp>
    </p:spTree>
    <p:extLst>
      <p:ext uri="{BB962C8B-B14F-4D97-AF65-F5344CB8AC3E}">
        <p14:creationId xmlns:p14="http://schemas.microsoft.com/office/powerpoint/2010/main" val="3960693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FF5B5A-E9B5-401F-A073-FF9D02DB751B}" type="datetimeFigureOut">
              <a:rPr lang="el-GR" smtClean="0"/>
              <a:pPr/>
              <a:t>19/12/2024</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8E9F90E8-E54B-4763-887B-930C892914B9}" type="slidenum">
              <a:rPr lang="el-GR" smtClean="0"/>
              <a:pPr/>
              <a:t>‹#›</a:t>
            </a:fld>
            <a:endParaRPr lang="el-GR"/>
          </a:p>
        </p:txBody>
      </p:sp>
    </p:spTree>
    <p:extLst>
      <p:ext uri="{BB962C8B-B14F-4D97-AF65-F5344CB8AC3E}">
        <p14:creationId xmlns:p14="http://schemas.microsoft.com/office/powerpoint/2010/main" val="3568471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EFF5B5A-E9B5-401F-A073-FF9D02DB751B}" type="datetimeFigureOut">
              <a:rPr lang="el-GR" smtClean="0"/>
              <a:pPr/>
              <a:t>19/12/2024</a:t>
            </a:fld>
            <a:endParaRPr lang="el-GR"/>
          </a:p>
        </p:txBody>
      </p:sp>
      <p:sp>
        <p:nvSpPr>
          <p:cNvPr id="8" name="Footer Placeholder 7"/>
          <p:cNvSpPr>
            <a:spLocks noGrp="1"/>
          </p:cNvSpPr>
          <p:nvPr>
            <p:ph type="ftr" sz="quarter" idx="11"/>
          </p:nvPr>
        </p:nvSpPr>
        <p:spPr/>
        <p:txBody>
          <a:bodyPr/>
          <a:lstStyle/>
          <a:p>
            <a:endParaRPr lang="el-G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8E9F90E8-E54B-4763-887B-930C892914B9}" type="slidenum">
              <a:rPr lang="el-GR" smtClean="0"/>
              <a:pPr/>
              <a:t>‹#›</a:t>
            </a:fld>
            <a:endParaRPr lang="el-GR"/>
          </a:p>
        </p:txBody>
      </p:sp>
    </p:spTree>
    <p:extLst>
      <p:ext uri="{BB962C8B-B14F-4D97-AF65-F5344CB8AC3E}">
        <p14:creationId xmlns:p14="http://schemas.microsoft.com/office/powerpoint/2010/main" val="2978298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EFF5B5A-E9B5-401F-A073-FF9D02DB751B}" type="datetimeFigureOut">
              <a:rPr lang="el-GR" smtClean="0"/>
              <a:pPr/>
              <a:t>19/12/2024</a:t>
            </a:fld>
            <a:endParaRPr lang="el-GR"/>
          </a:p>
        </p:txBody>
      </p:sp>
      <p:sp>
        <p:nvSpPr>
          <p:cNvPr id="4" name="Footer Placeholder 3"/>
          <p:cNvSpPr>
            <a:spLocks noGrp="1"/>
          </p:cNvSpPr>
          <p:nvPr>
            <p:ph type="ftr" sz="quarter" idx="11"/>
          </p:nvPr>
        </p:nvSpPr>
        <p:spPr/>
        <p:txBody>
          <a:bodyPr/>
          <a:lstStyle/>
          <a:p>
            <a:endParaRPr lang="el-G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E9F90E8-E54B-4763-887B-930C892914B9}" type="slidenum">
              <a:rPr lang="el-GR" smtClean="0"/>
              <a:pPr/>
              <a:t>‹#›</a:t>
            </a:fld>
            <a:endParaRPr lang="el-GR"/>
          </a:p>
        </p:txBody>
      </p:sp>
    </p:spTree>
    <p:extLst>
      <p:ext uri="{BB962C8B-B14F-4D97-AF65-F5344CB8AC3E}">
        <p14:creationId xmlns:p14="http://schemas.microsoft.com/office/powerpoint/2010/main" val="2624104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FF5B5A-E9B5-401F-A073-FF9D02DB751B}" type="datetimeFigureOut">
              <a:rPr lang="el-GR" smtClean="0"/>
              <a:pPr/>
              <a:t>19/12/2024</a:t>
            </a:fld>
            <a:endParaRPr lang="el-GR"/>
          </a:p>
        </p:txBody>
      </p:sp>
      <p:sp>
        <p:nvSpPr>
          <p:cNvPr id="3" name="Footer Placeholder 2"/>
          <p:cNvSpPr>
            <a:spLocks noGrp="1"/>
          </p:cNvSpPr>
          <p:nvPr>
            <p:ph type="ftr" sz="quarter" idx="11"/>
          </p:nvPr>
        </p:nvSpPr>
        <p:spPr/>
        <p:txBody>
          <a:bodyPr/>
          <a:lstStyle/>
          <a:p>
            <a:endParaRPr lang="el-G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E9F90E8-E54B-4763-887B-930C892914B9}" type="slidenum">
              <a:rPr lang="el-GR" smtClean="0"/>
              <a:pPr/>
              <a:t>‹#›</a:t>
            </a:fld>
            <a:endParaRPr lang="el-GR"/>
          </a:p>
        </p:txBody>
      </p:sp>
    </p:spTree>
    <p:extLst>
      <p:ext uri="{BB962C8B-B14F-4D97-AF65-F5344CB8AC3E}">
        <p14:creationId xmlns:p14="http://schemas.microsoft.com/office/powerpoint/2010/main" val="530931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FF5B5A-E9B5-401F-A073-FF9D02DB751B}" type="datetimeFigureOut">
              <a:rPr lang="el-GR" smtClean="0"/>
              <a:pPr/>
              <a:t>19/12/2024</a:t>
            </a:fld>
            <a:endParaRPr lang="el-GR"/>
          </a:p>
        </p:txBody>
      </p:sp>
      <p:sp>
        <p:nvSpPr>
          <p:cNvPr id="6" name="Footer Placeholder 5"/>
          <p:cNvSpPr>
            <a:spLocks noGrp="1"/>
          </p:cNvSpPr>
          <p:nvPr>
            <p:ph type="ftr" sz="quarter" idx="11"/>
          </p:nvPr>
        </p:nvSpPr>
        <p:spPr/>
        <p:txBody>
          <a:bodyPr/>
          <a:lstStyle/>
          <a:p>
            <a:endParaRPr lang="el-G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E9F90E8-E54B-4763-887B-930C892914B9}" type="slidenum">
              <a:rPr lang="el-GR" smtClean="0"/>
              <a:pPr/>
              <a:t>‹#›</a:t>
            </a:fld>
            <a:endParaRPr lang="el-GR"/>
          </a:p>
        </p:txBody>
      </p:sp>
    </p:spTree>
    <p:extLst>
      <p:ext uri="{BB962C8B-B14F-4D97-AF65-F5344CB8AC3E}">
        <p14:creationId xmlns:p14="http://schemas.microsoft.com/office/powerpoint/2010/main" val="1613719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FF5B5A-E9B5-401F-A073-FF9D02DB751B}" type="datetimeFigureOut">
              <a:rPr lang="el-GR" smtClean="0"/>
              <a:pPr/>
              <a:t>19/12/2024</a:t>
            </a:fld>
            <a:endParaRPr lang="el-GR"/>
          </a:p>
        </p:txBody>
      </p:sp>
      <p:sp>
        <p:nvSpPr>
          <p:cNvPr id="6" name="Footer Placeholder 5"/>
          <p:cNvSpPr>
            <a:spLocks noGrp="1"/>
          </p:cNvSpPr>
          <p:nvPr>
            <p:ph type="ftr" sz="quarter" idx="11"/>
          </p:nvPr>
        </p:nvSpPr>
        <p:spPr/>
        <p:txBody>
          <a:bodyPr/>
          <a:lstStyle/>
          <a:p>
            <a:endParaRPr lang="el-G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E9F90E8-E54B-4763-887B-930C892914B9}" type="slidenum">
              <a:rPr lang="el-GR" smtClean="0"/>
              <a:pPr/>
              <a:t>‹#›</a:t>
            </a:fld>
            <a:endParaRPr lang="el-GR"/>
          </a:p>
        </p:txBody>
      </p:sp>
    </p:spTree>
    <p:extLst>
      <p:ext uri="{BB962C8B-B14F-4D97-AF65-F5344CB8AC3E}">
        <p14:creationId xmlns:p14="http://schemas.microsoft.com/office/powerpoint/2010/main" val="3346223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8EFF5B5A-E9B5-401F-A073-FF9D02DB751B}" type="datetimeFigureOut">
              <a:rPr lang="el-GR" smtClean="0"/>
              <a:pPr/>
              <a:t>19/12/2024</a:t>
            </a:fld>
            <a:endParaRPr lang="el-G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8E9F90E8-E54B-4763-887B-930C892914B9}" type="slidenum">
              <a:rPr lang="el-GR" smtClean="0"/>
              <a:pPr/>
              <a:t>‹#›</a:t>
            </a:fld>
            <a:endParaRPr lang="el-GR"/>
          </a:p>
        </p:txBody>
      </p:sp>
    </p:spTree>
    <p:extLst>
      <p:ext uri="{BB962C8B-B14F-4D97-AF65-F5344CB8AC3E}">
        <p14:creationId xmlns:p14="http://schemas.microsoft.com/office/powerpoint/2010/main" val="363021095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2" cstate="print">
            <a:lum bright="70000" contrast="-70000"/>
          </a:blip>
          <a:srcRect/>
          <a:stretch>
            <a:fillRect/>
          </a:stretch>
        </p:blipFill>
        <p:spPr bwMode="auto">
          <a:xfrm>
            <a:off x="585788" y="838200"/>
            <a:ext cx="7972425" cy="5181600"/>
          </a:xfrm>
          <a:prstGeom prst="rect">
            <a:avLst/>
          </a:prstGeom>
          <a:noFill/>
          <a:ln w="9525">
            <a:noFill/>
            <a:miter lim="800000"/>
            <a:headEnd/>
            <a:tailEnd/>
          </a:ln>
        </p:spPr>
      </p:pic>
      <p:sp>
        <p:nvSpPr>
          <p:cNvPr id="2" name="1 - Τίτλος"/>
          <p:cNvSpPr>
            <a:spLocks noGrp="1"/>
          </p:cNvSpPr>
          <p:nvPr>
            <p:ph type="ctrTitle"/>
          </p:nvPr>
        </p:nvSpPr>
        <p:spPr>
          <a:xfrm>
            <a:off x="1115616" y="1052737"/>
            <a:ext cx="7427251" cy="3724646"/>
          </a:xfrm>
        </p:spPr>
        <p:txBody>
          <a:bodyPr>
            <a:normAutofit fontScale="90000"/>
          </a:bodyPr>
          <a:lstStyle/>
          <a:p>
            <a:r>
              <a:rPr lang="el-GR" b="1" dirty="0" smtClean="0">
                <a:solidFill>
                  <a:srgbClr val="7030A0"/>
                </a:solidFill>
                <a:latin typeface="Aka-AcidGR-DiaryGirl" pitchFamily="50" charset="-95"/>
                <a:ea typeface="Aka-AcidGR-DiaryGirl" pitchFamily="50" charset="-95"/>
              </a:rPr>
              <a:t/>
            </a:r>
            <a:br>
              <a:rPr lang="el-GR" b="1" dirty="0" smtClean="0">
                <a:solidFill>
                  <a:srgbClr val="7030A0"/>
                </a:solidFill>
                <a:latin typeface="Aka-AcidGR-DiaryGirl" pitchFamily="50" charset="-95"/>
                <a:ea typeface="Aka-AcidGR-DiaryGirl" pitchFamily="50" charset="-95"/>
              </a:rPr>
            </a:br>
            <a:r>
              <a:rPr lang="el-GR" b="1" dirty="0">
                <a:solidFill>
                  <a:srgbClr val="7030A0"/>
                </a:solidFill>
                <a:latin typeface="Aka-AcidGR-DiaryGirl" pitchFamily="50" charset="-95"/>
                <a:ea typeface="Aka-AcidGR-DiaryGirl" pitchFamily="50" charset="-95"/>
              </a:rPr>
              <a:t/>
            </a:r>
            <a:br>
              <a:rPr lang="el-GR" b="1" dirty="0">
                <a:solidFill>
                  <a:srgbClr val="7030A0"/>
                </a:solidFill>
                <a:latin typeface="Aka-AcidGR-DiaryGirl" pitchFamily="50" charset="-95"/>
                <a:ea typeface="Aka-AcidGR-DiaryGirl" pitchFamily="50" charset="-95"/>
              </a:rPr>
            </a:br>
            <a:r>
              <a:rPr lang="el-GR" b="1" dirty="0" smtClean="0">
                <a:solidFill>
                  <a:srgbClr val="7030A0"/>
                </a:solidFill>
                <a:latin typeface="Aka-AcidGR-DiaryGirl" pitchFamily="50" charset="-95"/>
                <a:ea typeface="Aka-AcidGR-DiaryGirl" pitchFamily="50" charset="-95"/>
              </a:rPr>
              <a:t/>
            </a:r>
            <a:br>
              <a:rPr lang="el-GR" b="1" dirty="0" smtClean="0">
                <a:solidFill>
                  <a:srgbClr val="7030A0"/>
                </a:solidFill>
                <a:latin typeface="Aka-AcidGR-DiaryGirl" pitchFamily="50" charset="-95"/>
                <a:ea typeface="Aka-AcidGR-DiaryGirl" pitchFamily="50" charset="-95"/>
              </a:rPr>
            </a:br>
            <a:r>
              <a:rPr lang="el-GR" b="1" dirty="0">
                <a:solidFill>
                  <a:srgbClr val="7030A0"/>
                </a:solidFill>
                <a:latin typeface="Aka-AcidGR-DiaryGirl" pitchFamily="50" charset="-95"/>
                <a:ea typeface="Aka-AcidGR-DiaryGirl" pitchFamily="50" charset="-95"/>
              </a:rPr>
              <a:t/>
            </a:r>
            <a:br>
              <a:rPr lang="el-GR" b="1" dirty="0">
                <a:solidFill>
                  <a:srgbClr val="7030A0"/>
                </a:solidFill>
                <a:latin typeface="Aka-AcidGR-DiaryGirl" pitchFamily="50" charset="-95"/>
                <a:ea typeface="Aka-AcidGR-DiaryGirl" pitchFamily="50" charset="-95"/>
              </a:rPr>
            </a:br>
            <a:r>
              <a:rPr lang="el-GR" b="1" dirty="0" smtClean="0">
                <a:solidFill>
                  <a:srgbClr val="7030A0"/>
                </a:solidFill>
                <a:latin typeface="Aka-AcidGR-DiaryGirl" pitchFamily="50" charset="-95"/>
                <a:ea typeface="Aka-AcidGR-DiaryGirl" pitchFamily="50" charset="-95"/>
              </a:rPr>
              <a:t>Ο </a:t>
            </a:r>
            <a:r>
              <a:rPr lang="el-GR" b="1" dirty="0" smtClean="0">
                <a:solidFill>
                  <a:srgbClr val="7030A0"/>
                </a:solidFill>
                <a:latin typeface="Aka-AcidGR-DiaryGirl" pitchFamily="50" charset="-95"/>
                <a:ea typeface="Aka-AcidGR-DiaryGirl" pitchFamily="50" charset="-95"/>
              </a:rPr>
              <a:t>ΘΗΣΕΑΣ ΣΚΟΤΩΝΕΙ ΤΟΝ </a:t>
            </a:r>
            <a:r>
              <a:rPr lang="el-GR" b="1" dirty="0">
                <a:solidFill>
                  <a:srgbClr val="7030A0"/>
                </a:solidFill>
                <a:latin typeface="Aka-AcidGR-DiaryGirl" pitchFamily="50" charset="-95"/>
                <a:ea typeface="Aka-AcidGR-DiaryGirl" pitchFamily="50" charset="-95"/>
              </a:rPr>
              <a:t>ΜΙΝΩΤΑΥΡΟ</a:t>
            </a:r>
            <a:br>
              <a:rPr lang="el-GR" b="1" dirty="0">
                <a:solidFill>
                  <a:srgbClr val="7030A0"/>
                </a:solidFill>
                <a:latin typeface="Aka-AcidGR-DiaryGirl" pitchFamily="50" charset="-95"/>
                <a:ea typeface="Aka-AcidGR-DiaryGirl" pitchFamily="50" charset="-95"/>
              </a:rPr>
            </a:br>
            <a:r>
              <a:rPr lang="el-GR" sz="1100" b="1" dirty="0">
                <a:solidFill>
                  <a:srgbClr val="7030A0"/>
                </a:solidFill>
                <a:latin typeface="Aka-AcidGR-DiaryGirl" pitchFamily="50" charset="-95"/>
                <a:ea typeface="Aka-AcidGR-DiaryGirl" pitchFamily="50" charset="-95"/>
              </a:rPr>
              <a:t>Ο Θησέας σκοτώνει τον Μινώταυρο </a:t>
            </a:r>
            <a:r>
              <a:rPr lang="el-GR" sz="1100" b="1" dirty="0" smtClean="0">
                <a:solidFill>
                  <a:srgbClr val="7030A0"/>
                </a:solidFill>
                <a:latin typeface="Aka-AcidGR-DiaryGirl" pitchFamily="50" charset="-95"/>
                <a:ea typeface="Aka-AcidGR-DiaryGirl" pitchFamily="50" charset="-95"/>
              </a:rPr>
              <a:t>(Ιστορία Γ΄ τάξης , ενότητα </a:t>
            </a:r>
            <a:r>
              <a:rPr lang="el-GR" sz="1100" b="1" dirty="0">
                <a:solidFill>
                  <a:srgbClr val="7030A0"/>
                </a:solidFill>
                <a:latin typeface="Aka-AcidGR-DiaryGirl" pitchFamily="50" charset="-95"/>
                <a:ea typeface="Aka-AcidGR-DiaryGirl" pitchFamily="50" charset="-95"/>
              </a:rPr>
              <a:t>3 «Ο Θησέας» - 2η Υποενότητα - Ο</a:t>
            </a:r>
            <a:br>
              <a:rPr lang="el-GR" sz="1100" b="1" dirty="0">
                <a:solidFill>
                  <a:srgbClr val="7030A0"/>
                </a:solidFill>
                <a:latin typeface="Aka-AcidGR-DiaryGirl" pitchFamily="50" charset="-95"/>
                <a:ea typeface="Aka-AcidGR-DiaryGirl" pitchFamily="50" charset="-95"/>
              </a:rPr>
            </a:br>
            <a:r>
              <a:rPr lang="el-GR" sz="1100" b="1" dirty="0">
                <a:solidFill>
                  <a:srgbClr val="7030A0"/>
                </a:solidFill>
                <a:latin typeface="Aka-AcidGR-DiaryGirl" pitchFamily="50" charset="-95"/>
                <a:ea typeface="Aka-AcidGR-DiaryGirl" pitchFamily="50" charset="-95"/>
              </a:rPr>
              <a:t>Θησέας σκοτώνει τον Μινώταυρο</a:t>
            </a:r>
            <a:r>
              <a:rPr lang="el-GR" b="1" dirty="0">
                <a:solidFill>
                  <a:srgbClr val="7030A0"/>
                </a:solidFill>
                <a:latin typeface="Aka-AcidGR-DiaryGirl" pitchFamily="50" charset="-95"/>
                <a:ea typeface="Aka-AcidGR-DiaryGirl" pitchFamily="50" charset="-95"/>
              </a:rPr>
              <a:t/>
            </a:r>
            <a:br>
              <a:rPr lang="el-GR" b="1" dirty="0">
                <a:solidFill>
                  <a:srgbClr val="7030A0"/>
                </a:solidFill>
                <a:latin typeface="Aka-AcidGR-DiaryGirl" pitchFamily="50" charset="-95"/>
                <a:ea typeface="Aka-AcidGR-DiaryGirl" pitchFamily="50" charset="-95"/>
              </a:rPr>
            </a:br>
            <a:r>
              <a:rPr lang="el-GR" b="1" dirty="0">
                <a:solidFill>
                  <a:srgbClr val="7030A0"/>
                </a:solidFill>
                <a:latin typeface="Aka-AcidGR-DiaryGirl" pitchFamily="50" charset="-95"/>
                <a:ea typeface="Aka-AcidGR-DiaryGirl" pitchFamily="50" charset="-95"/>
              </a:rPr>
              <a:t/>
            </a:r>
            <a:br>
              <a:rPr lang="el-GR" b="1" dirty="0">
                <a:solidFill>
                  <a:srgbClr val="7030A0"/>
                </a:solidFill>
                <a:latin typeface="Aka-AcidGR-DiaryGirl" pitchFamily="50" charset="-95"/>
                <a:ea typeface="Aka-AcidGR-DiaryGirl" pitchFamily="50" charset="-95"/>
              </a:rPr>
            </a:br>
            <a:endParaRPr lang="el-GR" b="1" dirty="0">
              <a:solidFill>
                <a:srgbClr val="7030A0"/>
              </a:solidFill>
              <a:latin typeface="Aka-AcidGR-DiaryGirl" pitchFamily="50" charset="-95"/>
              <a:ea typeface="Aka-AcidGR-DiaryGirl" pitchFamily="50" charset="-95"/>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 Ομάδα"/>
          <p:cNvGrpSpPr/>
          <p:nvPr/>
        </p:nvGrpSpPr>
        <p:grpSpPr>
          <a:xfrm>
            <a:off x="579600" y="548680"/>
            <a:ext cx="4856496" cy="4680520"/>
            <a:chOff x="1331640" y="0"/>
            <a:chExt cx="5099131" cy="5552549"/>
          </a:xfrm>
        </p:grpSpPr>
        <p:pic>
          <p:nvPicPr>
            <p:cNvPr id="5122" name="Picture 2" descr="https://upload.wikimedia.org/wikipedia/commons/thumb/c/cb/Edward_Burne-Jones_-_Tile_Design_-_Theseus_and_the_Minotaur_in_the_Labyrinth_-_Google_Art_Project.jpg/800px-Edward_Burne-Jones_-_Tile_Design_-_Theseus_and_the_Minotaur_in_the_Labyrinth_-_Google_Art_Project.jpg"/>
            <p:cNvPicPr>
              <a:picLocks noChangeAspect="1" noChangeArrowheads="1"/>
            </p:cNvPicPr>
            <p:nvPr/>
          </p:nvPicPr>
          <p:blipFill>
            <a:blip r:embed="rId2" cstate="print"/>
            <a:srcRect/>
            <a:stretch>
              <a:fillRect/>
            </a:stretch>
          </p:blipFill>
          <p:spPr bwMode="auto">
            <a:xfrm>
              <a:off x="1331640" y="0"/>
              <a:ext cx="5099131" cy="5328592"/>
            </a:xfrm>
            <a:prstGeom prst="rect">
              <a:avLst/>
            </a:prstGeom>
            <a:noFill/>
          </p:spPr>
        </p:pic>
        <p:sp>
          <p:nvSpPr>
            <p:cNvPr id="3" name="2 - Ορθογώνιο"/>
            <p:cNvSpPr/>
            <p:nvPr/>
          </p:nvSpPr>
          <p:spPr>
            <a:xfrm>
              <a:off x="1547664" y="5301209"/>
              <a:ext cx="4572000" cy="251340"/>
            </a:xfrm>
            <a:prstGeom prst="rect">
              <a:avLst/>
            </a:prstGeom>
          </p:spPr>
          <p:txBody>
            <a:bodyPr>
              <a:spAutoFit/>
            </a:bodyPr>
            <a:lstStyle/>
            <a:p>
              <a:endParaRPr lang="el-GR" sz="700" dirty="0"/>
            </a:p>
          </p:txBody>
        </p:sp>
      </p:grpSp>
      <p:sp>
        <p:nvSpPr>
          <p:cNvPr id="5" name="4 - Ορθογώνιο"/>
          <p:cNvSpPr/>
          <p:nvPr/>
        </p:nvSpPr>
        <p:spPr>
          <a:xfrm>
            <a:off x="5436096" y="1556792"/>
            <a:ext cx="3384376" cy="3785652"/>
          </a:xfrm>
          <a:prstGeom prst="rect">
            <a:avLst/>
          </a:prstGeom>
        </p:spPr>
        <p:txBody>
          <a:bodyPr wrap="square">
            <a:spAutoFit/>
          </a:bodyPr>
          <a:lstStyle/>
          <a:p>
            <a:r>
              <a:rPr lang="el-GR" sz="2400" b="1" dirty="0" smtClean="0">
                <a:solidFill>
                  <a:srgbClr val="7030A0"/>
                </a:solidFill>
                <a:latin typeface="Aka-AcidGR-DiaryGirl" pitchFamily="50" charset="-95"/>
                <a:ea typeface="Aka-AcidGR-DiaryGirl" pitchFamily="50" charset="-95"/>
              </a:rPr>
              <a:t>Ο Θησέας μπήκε με θάρρος στον λαβύρινθο κι έψαχνε τον Μινώταυρο, ξετυλίγοντας το</a:t>
            </a:r>
          </a:p>
          <a:p>
            <a:r>
              <a:rPr lang="el-GR" sz="2400" b="1" dirty="0" smtClean="0">
                <a:solidFill>
                  <a:srgbClr val="7030A0"/>
                </a:solidFill>
                <a:latin typeface="Aka-AcidGR-DiaryGirl" pitchFamily="50" charset="-95"/>
                <a:ea typeface="Aka-AcidGR-DiaryGirl" pitchFamily="50" charset="-95"/>
              </a:rPr>
              <a:t>κουβάρι.</a:t>
            </a:r>
          </a:p>
          <a:p>
            <a:r>
              <a:rPr lang="el-GR" sz="2400" b="1" dirty="0" smtClean="0">
                <a:solidFill>
                  <a:srgbClr val="7030A0"/>
                </a:solidFill>
                <a:latin typeface="Aka-AcidGR-DiaryGirl" pitchFamily="50" charset="-95"/>
                <a:ea typeface="Aka-AcidGR-DiaryGirl" pitchFamily="50" charset="-95"/>
              </a:rPr>
              <a:t>Κάποια στιγμή άκουσε το άγριο μουγκρητό του.</a:t>
            </a:r>
            <a:endParaRPr lang="el-GR" sz="2400" b="1" dirty="0">
              <a:solidFill>
                <a:srgbClr val="7030A0"/>
              </a:solidFill>
              <a:latin typeface="Aka-AcidGR-DiaryGirl" pitchFamily="50" charset="-95"/>
              <a:ea typeface="Aka-AcidGR-DiaryGirl" pitchFamily="50" charset="-95"/>
            </a:endParaRPr>
          </a:p>
        </p:txBody>
      </p:sp>
      <p:sp>
        <p:nvSpPr>
          <p:cNvPr id="2" name="Rectangle 1"/>
          <p:cNvSpPr/>
          <p:nvPr/>
        </p:nvSpPr>
        <p:spPr>
          <a:xfrm>
            <a:off x="395536" y="4975461"/>
            <a:ext cx="4739763" cy="646331"/>
          </a:xfrm>
          <a:prstGeom prst="rect">
            <a:avLst/>
          </a:prstGeom>
        </p:spPr>
        <p:txBody>
          <a:bodyPr wrap="square">
            <a:spAutoFit/>
          </a:bodyPr>
          <a:lstStyle/>
          <a:p>
            <a:r>
              <a:rPr lang="el-GR" dirty="0">
                <a:solidFill>
                  <a:srgbClr val="674EA7"/>
                </a:solidFill>
                <a:latin typeface="Georgia" panose="02040502050405020303" pitchFamily="18" charset="0"/>
              </a:rPr>
              <a:t>Ο Θησέας στον Λαβύρινθο (</a:t>
            </a:r>
            <a:r>
              <a:rPr lang="en-US" i="1" dirty="0">
                <a:solidFill>
                  <a:srgbClr val="674EA7"/>
                </a:solidFill>
                <a:latin typeface="Georgia" panose="02040502050405020303" pitchFamily="18" charset="0"/>
              </a:rPr>
              <a:t>Sir Edward Burne-Jones</a:t>
            </a:r>
            <a:r>
              <a:rPr lang="en-US" dirty="0">
                <a:solidFill>
                  <a:srgbClr val="674EA7"/>
                </a:solidFill>
                <a:latin typeface="Georgia" panose="02040502050405020303" pitchFamily="18" charset="0"/>
              </a:rPr>
              <a:t>)</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20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467544" y="5159473"/>
            <a:ext cx="8208912" cy="1569660"/>
          </a:xfrm>
          <a:prstGeom prst="rect">
            <a:avLst/>
          </a:prstGeom>
        </p:spPr>
        <p:txBody>
          <a:bodyPr wrap="square">
            <a:spAutoFit/>
          </a:bodyPr>
          <a:lstStyle/>
          <a:p>
            <a:r>
              <a:rPr lang="el-GR" sz="2400" b="1" dirty="0" smtClean="0">
                <a:solidFill>
                  <a:srgbClr val="7030A0"/>
                </a:solidFill>
                <a:latin typeface="Aka-AcidGR-DiaryGirl" pitchFamily="50" charset="-95"/>
                <a:ea typeface="Aka-AcidGR-DiaryGirl" pitchFamily="50" charset="-95"/>
              </a:rPr>
              <a:t>Όταν συναντήθηκαν, πάλεψαν   σκληρά.</a:t>
            </a:r>
          </a:p>
          <a:p>
            <a:r>
              <a:rPr lang="el-GR" sz="2400" b="1" dirty="0" smtClean="0">
                <a:solidFill>
                  <a:srgbClr val="7030A0"/>
                </a:solidFill>
                <a:latin typeface="Aka-AcidGR-DiaryGirl" pitchFamily="50" charset="-95"/>
                <a:ea typeface="Aka-AcidGR-DiaryGirl" pitchFamily="50" charset="-95"/>
              </a:rPr>
              <a:t>Ο Θησέας σκότωσε το φοβερό τέρας με </a:t>
            </a:r>
          </a:p>
          <a:p>
            <a:r>
              <a:rPr lang="el-GR" sz="2400" b="1" dirty="0" smtClean="0">
                <a:solidFill>
                  <a:srgbClr val="7030A0"/>
                </a:solidFill>
                <a:latin typeface="Aka-AcidGR-DiaryGirl" pitchFamily="50" charset="-95"/>
                <a:ea typeface="Aka-AcidGR-DiaryGirl" pitchFamily="50" charset="-95"/>
              </a:rPr>
              <a:t>το σπαθί του και βγήκε απ’ τον λαβύρινθο μαζεύοντας το νήμα.</a:t>
            </a:r>
            <a:endParaRPr lang="el-GR" sz="2400" b="1" dirty="0">
              <a:solidFill>
                <a:srgbClr val="7030A0"/>
              </a:solidFill>
              <a:latin typeface="Aka-AcidGR-DiaryGirl" pitchFamily="50" charset="-95"/>
              <a:ea typeface="Aka-AcidGR-DiaryGirl" pitchFamily="50" charset="-95"/>
            </a:endParaRPr>
          </a:p>
        </p:txBody>
      </p:sp>
      <p:pic>
        <p:nvPicPr>
          <p:cNvPr id="6146" name="Picture 2" descr="https://blogger.googleusercontent.com/img/b/R29vZ2xl/AVvXsEjbUZa_fWbAeRAFDgxCV9IINNatGJaXrxMvV6EW994G9K0vyzl5opPld-h6rcU3e-Df7y6HCDJ245jlnDWgyfqfXUdUBx86euk-9RIUexN4yPgLOCr5mtG1Qzrsj7fToh4Ls4ZPpbRL3i68/s1600/%CE%A0%CE%AF%CE%BD%CE%B1%CE%BA%CE%B1%CF%82+%CE%96%CF%89%CE%B3%CF%81%CE%B1%CF%86%CE%B9%CE%BA%CE%AE%CF%82-%CE%9F+%CE%98%CE%B7%CF%83%CE%AD%CE%B1%CF%82+%CE%A3%CE%BA%CE%BF%CF%84%CF%8E%CE%BD%CE%B5%CE%B9+%CF%84%CE%BF%CE%BD+%CE%9C%CE%B9%CE%BD%CF%8E%CF%84%CE%B1%CF%85%CF%81%CE%BF+(Giovanni+Battis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19384"/>
            <a:ext cx="3486547" cy="26392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91742" y="2658678"/>
            <a:ext cx="3512506" cy="646331"/>
          </a:xfrm>
          <a:prstGeom prst="rect">
            <a:avLst/>
          </a:prstGeom>
        </p:spPr>
        <p:txBody>
          <a:bodyPr wrap="square">
            <a:spAutoFit/>
          </a:bodyPr>
          <a:lstStyle/>
          <a:p>
            <a:r>
              <a:rPr lang="el-GR" dirty="0">
                <a:solidFill>
                  <a:srgbClr val="674EA7"/>
                </a:solidFill>
                <a:latin typeface="Georgia" panose="02040502050405020303" pitchFamily="18" charset="0"/>
              </a:rPr>
              <a:t>Ο Θησέας Σκοτώνει τον Μινώταυρο (</a:t>
            </a:r>
            <a:r>
              <a:rPr lang="el-GR" i="1" dirty="0">
                <a:solidFill>
                  <a:srgbClr val="674EA7"/>
                </a:solidFill>
                <a:latin typeface="Georgia" panose="02040502050405020303" pitchFamily="18" charset="0"/>
              </a:rPr>
              <a:t>Giovanni Battista</a:t>
            </a:r>
            <a:r>
              <a:rPr lang="el-GR" dirty="0">
                <a:solidFill>
                  <a:srgbClr val="674EA7"/>
                </a:solidFill>
                <a:latin typeface="Georgia" panose="02040502050405020303" pitchFamily="18" charset="0"/>
              </a:rPr>
              <a:t>) </a:t>
            </a:r>
            <a:endParaRPr lang="el-GR" dirty="0"/>
          </a:p>
        </p:txBody>
      </p:sp>
      <p:pic>
        <p:nvPicPr>
          <p:cNvPr id="6148" name="Picture 4" descr="https://blogger.googleusercontent.com/img/b/R29vZ2xl/AVvXsEgqoQFWX4e58p14FVYaVM0t156DH3spdM7yH_YpvX96TbLsQpuD6W2EeJqaLkBXXeFHNffAOosnmvB-KfZ95jLxCrz9Ezn3s2KxIJ63ZCbm26NtRJ86h-gQWxNbFy4CEVgSSjy35qbgLNkj/s1600/%CE%93%CE%BB%CF%85%CF%80%CF%84%CF%8C-%CE%98%CE%B7%CF%83%CE%AD%CE%B1%CF%82+%CE%BA%CE%B1%CE%B9+%CE%9C%CE%B9%CE%BD%CF%8E%CF%84%CE%B1%CF%85%CF%81%CE%BF%CF%82+(Antonio+Canov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42" y="0"/>
            <a:ext cx="3200400" cy="263691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5524" y="2680444"/>
            <a:ext cx="3046316" cy="646331"/>
          </a:xfrm>
          <a:prstGeom prst="rect">
            <a:avLst/>
          </a:prstGeom>
        </p:spPr>
        <p:txBody>
          <a:bodyPr wrap="square">
            <a:spAutoFit/>
          </a:bodyPr>
          <a:lstStyle/>
          <a:p>
            <a:r>
              <a:rPr lang="el-GR" dirty="0">
                <a:solidFill>
                  <a:srgbClr val="674EA7"/>
                </a:solidFill>
                <a:latin typeface="Georgia" panose="02040502050405020303" pitchFamily="18" charset="0"/>
              </a:rPr>
              <a:t>Θησέας και Μινώταυρος (</a:t>
            </a:r>
            <a:r>
              <a:rPr lang="el-GR" i="1" dirty="0">
                <a:solidFill>
                  <a:srgbClr val="674EA7"/>
                </a:solidFill>
                <a:latin typeface="Georgia" panose="02040502050405020303" pitchFamily="18" charset="0"/>
              </a:rPr>
              <a:t>Antonio Canova</a:t>
            </a:r>
            <a:r>
              <a:rPr lang="el-GR" dirty="0">
                <a:solidFill>
                  <a:srgbClr val="674EA7"/>
                </a:solidFill>
                <a:latin typeface="Georgia" panose="02040502050405020303" pitchFamily="18" charset="0"/>
              </a:rPr>
              <a:t>)</a:t>
            </a:r>
            <a:endParaRPr lang="el-GR" dirty="0"/>
          </a:p>
        </p:txBody>
      </p:sp>
      <p:pic>
        <p:nvPicPr>
          <p:cNvPr id="6150" name="Picture 6" descr="https://blogger.googleusercontent.com/img/b/R29vZ2xl/AVvXsEiMO4hJnEk097Uwt-DTQbuBPq1waXMg52e0KZiQb0OUStL1x5kbVGQ8CalPp9jrPK3UxM-R_nOXPYFQQxFFwreWxdJZfUsQtFzu4a-TvrccrmvllCd1-WeinaI383hlGdTjKX-NzBpUIXx6/s1600/%CE%93%CE%BB%CF%85%CF%80%CF%84%CF%8C-%CE%98%CE%B7%CF%83%CE%AD%CE%B1%CF%82+%CE%BA%CE%B1%CE%B9+%CE%9C%CE%B9%CE%BD%CF%8E%CF%84%CE%B1%CF%85%CF%81%CE%BF%CF%82+(%CE%95%CF%84%CE%B9%CE%AD%CE%BD+%CE%96%CF%85%CE%BB+%CE%A1%CE%B1%CE%BC%CE%A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4870" y="21515"/>
            <a:ext cx="2072346" cy="28448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974870" y="2806259"/>
            <a:ext cx="2232248" cy="923330"/>
          </a:xfrm>
          <a:prstGeom prst="rect">
            <a:avLst/>
          </a:prstGeom>
        </p:spPr>
        <p:txBody>
          <a:bodyPr wrap="square">
            <a:spAutoFit/>
          </a:bodyPr>
          <a:lstStyle/>
          <a:p>
            <a:r>
              <a:rPr lang="el-GR" dirty="0">
                <a:solidFill>
                  <a:srgbClr val="674EA7"/>
                </a:solidFill>
                <a:latin typeface="Georgia" panose="02040502050405020303" pitchFamily="18" charset="0"/>
              </a:rPr>
              <a:t> Θησέας και Μινώταυρος (</a:t>
            </a:r>
            <a:r>
              <a:rPr lang="el-GR" i="1" dirty="0">
                <a:solidFill>
                  <a:srgbClr val="674EA7"/>
                </a:solidFill>
                <a:latin typeface="Georgia" panose="02040502050405020303" pitchFamily="18" charset="0"/>
              </a:rPr>
              <a:t>Ετιέν Ζυλ Ραμέ</a:t>
            </a:r>
            <a:r>
              <a:rPr lang="el-GR" dirty="0">
                <a:solidFill>
                  <a:srgbClr val="674EA7"/>
                </a:solidFill>
                <a:latin typeface="Georgia" panose="02040502050405020303" pitchFamily="18" charset="0"/>
              </a:rPr>
              <a:t>)</a:t>
            </a:r>
            <a:endParaRPr lang="el-GR" dirty="0"/>
          </a:p>
        </p:txBody>
      </p:sp>
      <p:pic>
        <p:nvPicPr>
          <p:cNvPr id="6152" name="Picture 8" descr="https://blogger.googleusercontent.com/img/b/R29vZ2xl/AVvXsEgWr6WcjV7HZ-8I5NlJ5JV59Q37VVYfBV4R5b7nfri9f7ksXUD8NfIR7CWXRKXHzOaWFvpLK1a44dU6vn9lg8klD3k_g3v8cdOf6NzCrbdzDcm_6CdaR48PhyphenhyphenTXWbStN7PDIGHkDJx80e46/s1600/%CE%93%CE%BB%CF%85%CF%80%CF%84%CF%8C-%CE%98%CE%B7%CF%83%CE%AD%CE%B1%CF%82&amp;+%CE%9C%CE%B9%CE%BD%CF%8E%CF%84%CE%B1%CF%85%CF%81%CE%BF%CF%82+(%CE%91ntoine+Louis+Bary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3267924"/>
            <a:ext cx="3499048" cy="191331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670661" y="4437112"/>
            <a:ext cx="3019538" cy="646331"/>
          </a:xfrm>
          <a:prstGeom prst="rect">
            <a:avLst/>
          </a:prstGeom>
        </p:spPr>
        <p:txBody>
          <a:bodyPr wrap="square">
            <a:spAutoFit/>
          </a:bodyPr>
          <a:lstStyle/>
          <a:p>
            <a:r>
              <a:rPr lang="el-GR" dirty="0">
                <a:solidFill>
                  <a:srgbClr val="674EA7"/>
                </a:solidFill>
                <a:latin typeface="Georgia" panose="02040502050405020303" pitchFamily="18" charset="0"/>
              </a:rPr>
              <a:t>Θησέας&amp; Μινώταυρος (</a:t>
            </a:r>
            <a:r>
              <a:rPr lang="el-GR" i="1" dirty="0">
                <a:solidFill>
                  <a:srgbClr val="674EA7"/>
                </a:solidFill>
                <a:latin typeface="Georgia" panose="02040502050405020303" pitchFamily="18" charset="0"/>
              </a:rPr>
              <a:t>Α</a:t>
            </a:r>
            <a:r>
              <a:rPr lang="en-US" i="1" dirty="0" err="1">
                <a:solidFill>
                  <a:srgbClr val="674EA7"/>
                </a:solidFill>
                <a:latin typeface="Georgia" panose="02040502050405020303" pitchFamily="18" charset="0"/>
              </a:rPr>
              <a:t>ntoine</a:t>
            </a:r>
            <a:r>
              <a:rPr lang="en-US" i="1" dirty="0">
                <a:solidFill>
                  <a:srgbClr val="674EA7"/>
                </a:solidFill>
                <a:latin typeface="Georgia" panose="02040502050405020303" pitchFamily="18" charset="0"/>
              </a:rPr>
              <a:t> Louis </a:t>
            </a:r>
            <a:r>
              <a:rPr lang="en-US" i="1" dirty="0" err="1">
                <a:solidFill>
                  <a:srgbClr val="674EA7"/>
                </a:solidFill>
                <a:latin typeface="Georgia" panose="02040502050405020303" pitchFamily="18" charset="0"/>
              </a:rPr>
              <a:t>Barye</a:t>
            </a:r>
            <a:r>
              <a:rPr lang="en-US" dirty="0">
                <a:solidFill>
                  <a:srgbClr val="674EA7"/>
                </a:solidFill>
                <a:latin typeface="Georgia" panose="02040502050405020303" pitchFamily="18" charset="0"/>
              </a:rPr>
              <a:t>)</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blogger.googleusercontent.com/img/b/R29vZ2xl/AVvXsEhavSXA4oyYxY9k0fJCQX3k6x6F1yIVhvxav5tFLVnYFSq7If2S22SHoy9eyPMKg-2FPIwSj781INSTFmrsSApHiqGDITTQlelOgU7UtQJq4XkGDPcqUYcHlaAiRNIj-m3N92f_IOJQem2G/s1600/%CE%A8%CE%B7%CF%86%CE%B9%CE%B4%CF%89%CF%84%CF%8C-%CE%98%CE%B7%CF%83%CE%AD%CE%B1%CF%82+%CE%BA%CE%B1%CE%B9+%CE%9C%CE%B9%CE%BD%CF%8E%CF%84%CE%B1%CF%85%CF%81%CE%BF%CF%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39" y="3310"/>
            <a:ext cx="3893418" cy="200732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blogger.googleusercontent.com/img/b/R29vZ2xl/AVvXsEhUgzz7op2GX0vqe-pZFxV65JMsoAuNIc3INaGGmL3F1eBzEOVJyVNMM7eHNny6jmdhz3SbvlRcm-WW51TLQoQ8A_HKVcUKYWgKjkgJISOTFnkG-L-Wa6A0f47i3WRlOBCAq5wwkgRyjnIA/s1600/%CE%95%CF%81%CF%85%CE%B8%CF%81%CF%8C%CE%BC%CE%BF%CF%81%CF%86%CE%BF+%CE%91%CE%B3%CE%B3%CE%B5%CE%AF%CE%BF-%CE%98%CE%B7%CF%83%CE%AD%CE%B1%CF%82+&amp;+%CE%9C%CE%B9%CE%BD%CF%8E%CF%84%CE%B1%CF%85%CF%81%CE%BF%CF%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2850" y="4725144"/>
            <a:ext cx="2506315" cy="1749308"/>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blogger.googleusercontent.com/img/b/R29vZ2xl/AVvXsEiUpr0RaqaMO34HwzlyekD4nPmD_bLgwRinx3XYdN2Pnd26iKgPF62sWbCXSRLa5iUlBsN3JXP6NcFn9rKQl4LFvmMpY2lqyggKV0ZEl96eMS0_3GySQMYtefWt-VEHGHi9LyWSOyE7DwjL/s1600/%CE%9C%CE%B5%CE%BB%CE%B1%CE%BD%CF%8C%CE%BC%CE%BF%CF%81%CF%86%CE%BF+%CE%91%CE%B3%CE%B3%CE%B5%CE%AF%CE%BF-%CE%98%CE%B7%CF%83%CE%AD%CE%B1%CF%82+&amp;+%CE%9C%CE%B9%CE%BD%CF%8E%CF%84%CE%B1%CF%85%CF%81%CE%BF%CF%8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933056"/>
            <a:ext cx="2381250" cy="2808312"/>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s://blogger.googleusercontent.com/img/b/R29vZ2xl/AVvXsEgLtWOxLCCDO6uEHIiGV7qDj28yGnE5tLnkhxxGhvgnSuC1TVq3KeEI2SL3xTCZF2xMJ0bnOlI4ACOyRPw7nGrvjKL0HXLS_eSIz76_-EOK6SMb85OKN0bHTyNrYulxlcB0lKibpj4nkwSV/s1600/%CE%9C%CE%B5%CE%BB%CE%B1%CE%BD%CF%8C%CE%BC%CE%BF%CF%81%CF%86%CE%BF+%CE%91%CE%B3%CE%B3%CE%B5%CE%AF%CE%BF-%CE%98%CE%B7%CF%83%CE%AD%CE%B1%CF%82+&amp;+%CE%9C%CE%B9%CE%BD%CF%8E%CF%84%CE%B1%CF%85%CF%81%CE%BF%CF%82+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088" y="3861048"/>
            <a:ext cx="3538364" cy="2808312"/>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s://blogger.googleusercontent.com/img/b/R29vZ2xl/AVvXsEjBOQIAqJda7nHIi5rcgZYjr9ILS9LnNbQltUflnZ7-tdu_TSR6CfPsJHVbZ_3GKSYOni0mp75p5VOhTpu5Zk2dBT-_bdj1P2PFU8Oriz8Miry4IWlIyBNKFoJLNLS5RysoWXntkOWWuijL/s1600/%CE%9C%CE%B5%CE%BB%CE%B1%CE%BD%CF%8C%CE%BC%CE%BF%CF%81%CF%86%CE%BF+%CE%91%CE%B3%CE%B3%CE%B5%CE%AF%CE%BF-%CE%98%CE%B7%CF%83%CE%AD%CE%B1%CF%82+&amp;+%CE%9C%CE%B9%CE%BD%CF%8E%CF%84%CE%B1%CF%85%CF%81%CE%BF%CF%82+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4208" y="116632"/>
            <a:ext cx="2607965" cy="3219798"/>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s://blogger.googleusercontent.com/img/b/R29vZ2xl/AVvXsEgoGVa9J_SI3mRPS5vubDcdIerfvdeu581vnCrA_ZWtvendB0Jnrbl8qBReI3jkUps-PMfV_48H8RxYkO_fFXAQ9EKwr1wzS3H5gjgU5BlkkRPpH6D1Yid1NK9zeCYp0Wr8xg9Zra4R6frt/s1600/%CE%9C%CE%B5%CE%BB%CE%B1%CE%BD%CF%8C%CE%BC%CE%BF%CF%81%CF%86%CE%BF+%CE%91%CE%B3%CE%B3%CE%B5%CE%AF%CE%BF-%CE%98%CE%B7%CF%83%CE%AD%CE%B1%CF%82+&amp;+%CE%9C%CE%B9%CE%BD%CF%8E%CF%84%CE%B1%CF%85%CF%81%CE%BF%CF%82+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2850" y="2199845"/>
            <a:ext cx="2525386" cy="227317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847270" y="3399383"/>
            <a:ext cx="4572000" cy="923330"/>
          </a:xfrm>
          <a:prstGeom prst="rect">
            <a:avLst/>
          </a:prstGeom>
        </p:spPr>
        <p:txBody>
          <a:bodyPr>
            <a:spAutoFit/>
          </a:bodyPr>
          <a:lstStyle/>
          <a:p>
            <a:pPr algn="ctr"/>
            <a:r>
              <a:rPr lang="el-GR" dirty="0">
                <a:solidFill>
                  <a:srgbClr val="674EA7"/>
                </a:solidFill>
                <a:latin typeface="Georgia" panose="02040502050405020303" pitchFamily="18" charset="0"/>
              </a:rPr>
              <a:t>Αγγεία - Θησέας &amp; Μινώταυρος </a:t>
            </a:r>
            <a:endParaRPr lang="el-GR" dirty="0">
              <a:solidFill>
                <a:srgbClr val="323232"/>
              </a:solidFill>
              <a:latin typeface="Georgia" panose="02040502050405020303" pitchFamily="18" charset="0"/>
            </a:endParaRPr>
          </a:p>
          <a:p>
            <a:r>
              <a:rPr lang="el-GR" dirty="0"/>
              <a:t/>
            </a:r>
            <a:br>
              <a:rPr lang="el-GR" dirty="0"/>
            </a:br>
            <a:endParaRPr lang="el-GR" dirty="0"/>
          </a:p>
        </p:txBody>
      </p:sp>
      <p:sp>
        <p:nvSpPr>
          <p:cNvPr id="3" name="Rectangle 2"/>
          <p:cNvSpPr/>
          <p:nvPr/>
        </p:nvSpPr>
        <p:spPr>
          <a:xfrm>
            <a:off x="3878441" y="345893"/>
            <a:ext cx="3788885" cy="646331"/>
          </a:xfrm>
          <a:prstGeom prst="rect">
            <a:avLst/>
          </a:prstGeom>
        </p:spPr>
        <p:txBody>
          <a:bodyPr wrap="square">
            <a:spAutoFit/>
          </a:bodyPr>
          <a:lstStyle/>
          <a:p>
            <a:r>
              <a:rPr lang="el-GR" dirty="0">
                <a:solidFill>
                  <a:srgbClr val="674EA7"/>
                </a:solidFill>
                <a:latin typeface="Georgia" panose="02040502050405020303" pitchFamily="18" charset="0"/>
              </a:rPr>
              <a:t>Ψηφιδωτό - Θησέας και Μινώταυρος</a:t>
            </a:r>
            <a:endParaRPr lang="el-GR" dirty="0"/>
          </a:p>
        </p:txBody>
      </p:sp>
    </p:spTree>
    <p:extLst>
      <p:ext uri="{BB962C8B-B14F-4D97-AF65-F5344CB8AC3E}">
        <p14:creationId xmlns:p14="http://schemas.microsoft.com/office/powerpoint/2010/main" val="258265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 Ομάδα"/>
          <p:cNvGrpSpPr/>
          <p:nvPr/>
        </p:nvGrpSpPr>
        <p:grpSpPr>
          <a:xfrm>
            <a:off x="1043608" y="555355"/>
            <a:ext cx="7331968" cy="4900914"/>
            <a:chOff x="971600" y="0"/>
            <a:chExt cx="7620000" cy="5865771"/>
          </a:xfrm>
        </p:grpSpPr>
        <p:pic>
          <p:nvPicPr>
            <p:cNvPr id="25602" name="Picture 2" descr="File:Theseus victor of the Minotaur mg 0114.jpg"/>
            <p:cNvPicPr>
              <a:picLocks noChangeAspect="1" noChangeArrowheads="1"/>
            </p:cNvPicPr>
            <p:nvPr/>
          </p:nvPicPr>
          <p:blipFill>
            <a:blip r:embed="rId2" cstate="print"/>
            <a:srcRect/>
            <a:stretch>
              <a:fillRect/>
            </a:stretch>
          </p:blipFill>
          <p:spPr bwMode="auto">
            <a:xfrm>
              <a:off x="971600" y="0"/>
              <a:ext cx="7620000" cy="5610225"/>
            </a:xfrm>
            <a:prstGeom prst="rect">
              <a:avLst/>
            </a:prstGeom>
            <a:noFill/>
          </p:spPr>
        </p:pic>
        <p:sp>
          <p:nvSpPr>
            <p:cNvPr id="3" name="2 - Ορθογώνιο"/>
            <p:cNvSpPr/>
            <p:nvPr/>
          </p:nvSpPr>
          <p:spPr>
            <a:xfrm>
              <a:off x="2915816" y="5661248"/>
              <a:ext cx="4572000" cy="204523"/>
            </a:xfrm>
            <a:prstGeom prst="rect">
              <a:avLst/>
            </a:prstGeom>
          </p:spPr>
          <p:txBody>
            <a:bodyPr>
              <a:spAutoFit/>
            </a:bodyPr>
            <a:lstStyle/>
            <a:p>
              <a:endParaRPr lang="el-GR" sz="700" dirty="0"/>
            </a:p>
          </p:txBody>
        </p:sp>
      </p:grpSp>
      <p:sp>
        <p:nvSpPr>
          <p:cNvPr id="5" name="4 - Ορθογώνιο"/>
          <p:cNvSpPr/>
          <p:nvPr/>
        </p:nvSpPr>
        <p:spPr>
          <a:xfrm>
            <a:off x="1043608" y="6021288"/>
            <a:ext cx="7806444" cy="830997"/>
          </a:xfrm>
          <a:prstGeom prst="rect">
            <a:avLst/>
          </a:prstGeom>
        </p:spPr>
        <p:txBody>
          <a:bodyPr wrap="square">
            <a:spAutoFit/>
          </a:bodyPr>
          <a:lstStyle/>
          <a:p>
            <a:r>
              <a:rPr lang="el-GR" sz="2400" b="1" dirty="0" smtClean="0">
                <a:solidFill>
                  <a:srgbClr val="7030A0"/>
                </a:solidFill>
                <a:latin typeface="Aka-AcidGR-DiaryGirl" pitchFamily="50" charset="-95"/>
                <a:ea typeface="Aka-AcidGR-DiaryGirl" pitchFamily="50" charset="-95"/>
              </a:rPr>
              <a:t>Στην είσοδο τον υποδέχτηκαν οι νέοι της Αθήνας με δάκρυα χαράς και ανακούφισης.</a:t>
            </a:r>
            <a:endParaRPr lang="el-GR" sz="2400" b="1" dirty="0">
              <a:solidFill>
                <a:srgbClr val="7030A0"/>
              </a:solidFill>
              <a:latin typeface="Aka-AcidGR-DiaryGirl" pitchFamily="50" charset="-95"/>
              <a:ea typeface="Aka-AcidGR-DiaryGirl" pitchFamily="50" charset="-95"/>
            </a:endParaRPr>
          </a:p>
        </p:txBody>
      </p:sp>
      <p:sp>
        <p:nvSpPr>
          <p:cNvPr id="2" name="Rectangle 1"/>
          <p:cNvSpPr/>
          <p:nvPr/>
        </p:nvSpPr>
        <p:spPr>
          <a:xfrm>
            <a:off x="2483768" y="5459404"/>
            <a:ext cx="4572000" cy="1200329"/>
          </a:xfrm>
          <a:prstGeom prst="rect">
            <a:avLst/>
          </a:prstGeom>
        </p:spPr>
        <p:txBody>
          <a:bodyPr>
            <a:spAutoFit/>
          </a:bodyPr>
          <a:lstStyle/>
          <a:p>
            <a:pPr algn="ctr"/>
            <a:r>
              <a:rPr lang="el-GR" dirty="0">
                <a:solidFill>
                  <a:srgbClr val="674EA7"/>
                </a:solidFill>
                <a:latin typeface="Georgia" panose="02040502050405020303" pitchFamily="18" charset="0"/>
              </a:rPr>
              <a:t>Ο Θησέας Χτυπά τον Μινώταυρο (</a:t>
            </a:r>
            <a:r>
              <a:rPr lang="en-US" i="1" dirty="0">
                <a:solidFill>
                  <a:srgbClr val="674EA7"/>
                </a:solidFill>
                <a:latin typeface="Georgia" panose="02040502050405020303" pitchFamily="18" charset="0"/>
              </a:rPr>
              <a:t>Charles-</a:t>
            </a:r>
            <a:r>
              <a:rPr lang="en-US" i="1" dirty="0" err="1">
                <a:solidFill>
                  <a:srgbClr val="674EA7"/>
                </a:solidFill>
                <a:latin typeface="Georgia" panose="02040502050405020303" pitchFamily="18" charset="0"/>
              </a:rPr>
              <a:t>Édouard</a:t>
            </a:r>
            <a:r>
              <a:rPr lang="en-US" i="1" dirty="0">
                <a:solidFill>
                  <a:srgbClr val="674EA7"/>
                </a:solidFill>
                <a:latin typeface="Georgia" panose="02040502050405020303" pitchFamily="18" charset="0"/>
              </a:rPr>
              <a:t> Chaise</a:t>
            </a:r>
            <a:r>
              <a:rPr lang="en-US" dirty="0">
                <a:solidFill>
                  <a:srgbClr val="674EA7"/>
                </a:solidFill>
                <a:latin typeface="Georgia" panose="02040502050405020303" pitchFamily="18" charset="0"/>
              </a:rPr>
              <a:t>)</a:t>
            </a:r>
            <a:endParaRPr lang="en-US" dirty="0">
              <a:solidFill>
                <a:srgbClr val="323232"/>
              </a:solidFill>
              <a:latin typeface="Georgia" panose="02040502050405020303" pitchFamily="18" charset="0"/>
            </a:endParaRPr>
          </a:p>
          <a:p>
            <a:r>
              <a:rPr lang="en-US" dirty="0"/>
              <a:t/>
            </a:r>
            <a:br>
              <a:rPr lang="en-US" dirty="0"/>
            </a:b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 Ομάδα"/>
          <p:cNvGrpSpPr/>
          <p:nvPr/>
        </p:nvGrpSpPr>
        <p:grpSpPr>
          <a:xfrm>
            <a:off x="395536" y="66409"/>
            <a:ext cx="4536504" cy="4367368"/>
            <a:chOff x="1403648" y="0"/>
            <a:chExt cx="5976664" cy="4805337"/>
          </a:xfrm>
        </p:grpSpPr>
        <p:pic>
          <p:nvPicPr>
            <p:cNvPr id="10242" name="Picture 2" descr="Panathenaic Festival"/>
            <p:cNvPicPr>
              <a:picLocks noChangeAspect="1" noChangeArrowheads="1"/>
            </p:cNvPicPr>
            <p:nvPr/>
          </p:nvPicPr>
          <p:blipFill>
            <a:blip r:embed="rId2" cstate="print"/>
            <a:srcRect/>
            <a:stretch>
              <a:fillRect/>
            </a:stretch>
          </p:blipFill>
          <p:spPr bwMode="auto">
            <a:xfrm>
              <a:off x="1403648" y="0"/>
              <a:ext cx="5976664" cy="4377906"/>
            </a:xfrm>
            <a:prstGeom prst="rect">
              <a:avLst/>
            </a:prstGeom>
            <a:noFill/>
          </p:spPr>
        </p:pic>
        <p:sp>
          <p:nvSpPr>
            <p:cNvPr id="3" name="2 - Ορθογώνιο"/>
            <p:cNvSpPr/>
            <p:nvPr/>
          </p:nvSpPr>
          <p:spPr>
            <a:xfrm>
              <a:off x="2411759" y="4365103"/>
              <a:ext cx="4572000" cy="440234"/>
            </a:xfrm>
            <a:prstGeom prst="rect">
              <a:avLst/>
            </a:prstGeom>
          </p:spPr>
          <p:txBody>
            <a:bodyPr>
              <a:spAutoFit/>
            </a:bodyPr>
            <a:lstStyle/>
            <a:p>
              <a:r>
                <a:rPr lang="el-GR" sz="2000" dirty="0" smtClean="0"/>
                <a:t>Πομπή Παναθηναίων</a:t>
              </a:r>
              <a:endParaRPr lang="el-GR" sz="2000" dirty="0"/>
            </a:p>
          </p:txBody>
        </p:sp>
      </p:grpSp>
      <p:sp>
        <p:nvSpPr>
          <p:cNvPr id="5" name="4 - Ορθογώνιο"/>
          <p:cNvSpPr/>
          <p:nvPr/>
        </p:nvSpPr>
        <p:spPr>
          <a:xfrm>
            <a:off x="611560" y="4802322"/>
            <a:ext cx="7848872" cy="1200329"/>
          </a:xfrm>
          <a:prstGeom prst="rect">
            <a:avLst/>
          </a:prstGeom>
        </p:spPr>
        <p:txBody>
          <a:bodyPr wrap="square">
            <a:spAutoFit/>
          </a:bodyPr>
          <a:lstStyle/>
          <a:p>
            <a:r>
              <a:rPr lang="el-GR" sz="2400" b="1" dirty="0" smtClean="0">
                <a:solidFill>
                  <a:srgbClr val="7030A0"/>
                </a:solidFill>
                <a:latin typeface="Aka-AcidGR-DiaryGirl" pitchFamily="50" charset="-95"/>
                <a:ea typeface="Aka-AcidGR-DiaryGirl" pitchFamily="50" charset="-95"/>
              </a:rPr>
              <a:t>Μερικά χρόνια πριν φτάσει ο Θησέας στην Αθήνα, οι Αθηναίοι γιόρταζαν για να τιμήσουν την Αθηνά κι έκαναν αγώνες. ( Παναθήναια)</a:t>
            </a:r>
            <a:endParaRPr lang="el-GR" sz="2400" b="1" dirty="0">
              <a:solidFill>
                <a:srgbClr val="7030A0"/>
              </a:solidFill>
              <a:latin typeface="Aka-AcidGR-DiaryGirl" pitchFamily="50" charset="-95"/>
              <a:ea typeface="Aka-AcidGR-DiaryGirl" pitchFamily="50" charset="-95"/>
            </a:endParaRPr>
          </a:p>
        </p:txBody>
      </p:sp>
      <p:pic>
        <p:nvPicPr>
          <p:cNvPr id="6" name="Picture 2" descr="https://upload.wikimedia.org/wikipedia/commons/thumb/a/a9/Greek_vase_with_runners_at_the_panathenaic_games_530_bC.jpg/350px-Greek_vase_with_runners_at_the_panathenaic_games_530_b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80381"/>
            <a:ext cx="3384080" cy="384607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167135" y="4091224"/>
            <a:ext cx="3549141" cy="646331"/>
          </a:xfrm>
          <a:prstGeom prst="rect">
            <a:avLst/>
          </a:prstGeom>
        </p:spPr>
        <p:txBody>
          <a:bodyPr wrap="square">
            <a:spAutoFit/>
          </a:bodyPr>
          <a:lstStyle/>
          <a:p>
            <a:r>
              <a:rPr lang="el-GR" dirty="0">
                <a:solidFill>
                  <a:srgbClr val="202122"/>
                </a:solidFill>
                <a:latin typeface="Arial" panose="020B0604020202020204" pitchFamily="34" charset="0"/>
              </a:rPr>
              <a:t>Δρομείς των Παναθηναίων, περ. 530 π.Χ.</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 Ομάδα"/>
          <p:cNvGrpSpPr/>
          <p:nvPr/>
        </p:nvGrpSpPr>
        <p:grpSpPr>
          <a:xfrm>
            <a:off x="1187624" y="0"/>
            <a:ext cx="7115944" cy="5162839"/>
            <a:chOff x="827584" y="0"/>
            <a:chExt cx="7620000" cy="5964370"/>
          </a:xfrm>
        </p:grpSpPr>
        <p:pic>
          <p:nvPicPr>
            <p:cNvPr id="9218" name="Picture 2" descr="File:Panathenaic prize amphora of a chariot race, Made in Athens about 410–400 BC, found at Taucheira in Cyrenaica, modern Libya, Winning at the ancient Games, British Museum (7642694662).jpg"/>
            <p:cNvPicPr>
              <a:picLocks noChangeAspect="1" noChangeArrowheads="1"/>
            </p:cNvPicPr>
            <p:nvPr/>
          </p:nvPicPr>
          <p:blipFill>
            <a:blip r:embed="rId2" cstate="print"/>
            <a:srcRect/>
            <a:stretch>
              <a:fillRect/>
            </a:stretch>
          </p:blipFill>
          <p:spPr bwMode="auto">
            <a:xfrm>
              <a:off x="827584" y="0"/>
              <a:ext cx="7620000" cy="5715000"/>
            </a:xfrm>
            <a:prstGeom prst="rect">
              <a:avLst/>
            </a:prstGeom>
            <a:noFill/>
          </p:spPr>
        </p:pic>
        <p:sp>
          <p:nvSpPr>
            <p:cNvPr id="3" name="2 - Ορθογώνιο"/>
            <p:cNvSpPr/>
            <p:nvPr/>
          </p:nvSpPr>
          <p:spPr>
            <a:xfrm>
              <a:off x="827584" y="5733256"/>
              <a:ext cx="7560840" cy="231114"/>
            </a:xfrm>
            <a:prstGeom prst="rect">
              <a:avLst/>
            </a:prstGeom>
          </p:spPr>
          <p:txBody>
            <a:bodyPr wrap="square">
              <a:spAutoFit/>
            </a:bodyPr>
            <a:lstStyle/>
            <a:p>
              <a:endParaRPr lang="el-GR" sz="700" dirty="0"/>
            </a:p>
          </p:txBody>
        </p:sp>
      </p:grpSp>
      <p:sp>
        <p:nvSpPr>
          <p:cNvPr id="5" name="4 - Ορθογώνιο"/>
          <p:cNvSpPr/>
          <p:nvPr/>
        </p:nvSpPr>
        <p:spPr>
          <a:xfrm>
            <a:off x="683568" y="4962784"/>
            <a:ext cx="8208912" cy="1569660"/>
          </a:xfrm>
          <a:prstGeom prst="rect">
            <a:avLst/>
          </a:prstGeom>
        </p:spPr>
        <p:txBody>
          <a:bodyPr wrap="square">
            <a:spAutoFit/>
          </a:bodyPr>
          <a:lstStyle/>
          <a:p>
            <a:r>
              <a:rPr lang="el-GR" sz="2400" b="1" dirty="0" smtClean="0">
                <a:solidFill>
                  <a:srgbClr val="7030A0"/>
                </a:solidFill>
                <a:latin typeface="Aka-AcidGR-DiaryGirl" pitchFamily="50" charset="-95"/>
                <a:ea typeface="Aka-AcidGR-DiaryGirl" pitchFamily="50" charset="-95"/>
              </a:rPr>
              <a:t>Στους αγώνες πήρε μέρος κι ο γιος του Μίνωα, του βασιλιά της Κρήτης. Νίκησε σ’ όλα τ’ αγωνίσματα και γι’ αυτό κάποιοι Αθηναίοι από τη ζήλια τους</a:t>
            </a:r>
          </a:p>
          <a:p>
            <a:r>
              <a:rPr lang="el-GR" sz="2400" b="1" dirty="0" smtClean="0">
                <a:solidFill>
                  <a:srgbClr val="7030A0"/>
                </a:solidFill>
                <a:latin typeface="Aka-AcidGR-DiaryGirl" pitchFamily="50" charset="-95"/>
                <a:ea typeface="Aka-AcidGR-DiaryGirl" pitchFamily="50" charset="-95"/>
              </a:rPr>
              <a:t>τον σκότωσαν.</a:t>
            </a:r>
            <a:endParaRPr lang="el-GR" sz="2400" b="1" dirty="0">
              <a:solidFill>
                <a:srgbClr val="7030A0"/>
              </a:solidFill>
              <a:latin typeface="Aka-AcidGR-DiaryGirl" pitchFamily="50" charset="-95"/>
              <a:ea typeface="Aka-AcidGR-DiaryGirl" pitchFamily="50" charset="-95"/>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539552" y="4653136"/>
            <a:ext cx="8208912" cy="1938992"/>
          </a:xfrm>
          <a:prstGeom prst="rect">
            <a:avLst/>
          </a:prstGeom>
        </p:spPr>
        <p:txBody>
          <a:bodyPr wrap="square">
            <a:spAutoFit/>
          </a:bodyPr>
          <a:lstStyle/>
          <a:p>
            <a:r>
              <a:rPr lang="el-GR" sz="2400" b="1" dirty="0" smtClean="0">
                <a:solidFill>
                  <a:srgbClr val="7030A0"/>
                </a:solidFill>
                <a:latin typeface="Aka-AcidGR-DiaryGirl" pitchFamily="50" charset="-95"/>
                <a:ea typeface="Aka-AcidGR-DiaryGirl" pitchFamily="50" charset="-95"/>
              </a:rPr>
              <a:t>Ο Μίνωας ήρθε με πολλά καράβια και πολιόρκησε την Αθήνα. Νίκησε τους Αθηναίους και τους ανάγκασε να του πληρώνουν φόρο. </a:t>
            </a:r>
          </a:p>
          <a:p>
            <a:r>
              <a:rPr lang="el-GR" sz="2400" b="1" dirty="0" smtClean="0">
                <a:solidFill>
                  <a:srgbClr val="7030A0"/>
                </a:solidFill>
                <a:latin typeface="Aka-AcidGR-DiaryGirl" pitchFamily="50" charset="-95"/>
                <a:ea typeface="Aka-AcidGR-DiaryGirl" pitchFamily="50" charset="-95"/>
              </a:rPr>
              <a:t>Κάθε χρόνο έπρεπε να του στέλνουν επτά νέες κι επτά νέους για να τους τρώει ο Μινώταυρος.</a:t>
            </a:r>
            <a:endParaRPr lang="el-GR" sz="2400" b="1" dirty="0">
              <a:solidFill>
                <a:srgbClr val="7030A0"/>
              </a:solidFill>
              <a:latin typeface="Aka-AcidGR-DiaryGirl" pitchFamily="50" charset="-95"/>
              <a:ea typeface="Aka-AcidGR-DiaryGirl" pitchFamily="50" charset="-95"/>
            </a:endParaRPr>
          </a:p>
        </p:txBody>
      </p:sp>
      <p:pic>
        <p:nvPicPr>
          <p:cNvPr id="1026" name="Picture 2" descr="https://blogger.googleusercontent.com/img/b/R29vZ2xl/AVvXsEj1jBsMFajL4PoeC6AK6VVSLpDk9vG_xOWmFUsYN6CdkF1Tz1vTyfNBYaXYZlCgLgulXJxTyaasJq9WF9r6k3AFXfkfNkcOjM7uevfVzpWoO0pQiakmwiceQrXDbM-ZQKLQ9OB_nkQ424NR/s1600/%CE%A0%CE%AF%CE%BD%CE%B1%CE%BA%CE%B1%CF%82+%CE%96%CF%89%CE%B3%CF%81%CE%B1%CF%86%CE%B9%CE%BA%CE%AE%CF%82-%CE%91%CE%B8%CE%B7%CE%BD%CE%B1%CE%AF%CE%B5%CF%82+%CE%A0%CF%81%CE%BF%CF%83%CF%86%CE%AD%CF%81%CE%BF%CE%BD%CF%84%CE%B1%CE%B9+%CF%83%CF%84%CE%BF%CE%BD+%CE%9C%CE%B9%CE%BD%CF%8E%CF%84%CE%B1%CF%85%CF%81%CE%BF+(Gustave+Morea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260648"/>
            <a:ext cx="4286250" cy="25202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084325" y="2818656"/>
            <a:ext cx="3384376" cy="646331"/>
          </a:xfrm>
          <a:prstGeom prst="rect">
            <a:avLst/>
          </a:prstGeom>
        </p:spPr>
        <p:txBody>
          <a:bodyPr wrap="square">
            <a:spAutoFit/>
          </a:bodyPr>
          <a:lstStyle/>
          <a:p>
            <a:r>
              <a:rPr lang="el-GR" dirty="0">
                <a:solidFill>
                  <a:srgbClr val="674EA7"/>
                </a:solidFill>
                <a:latin typeface="Georgia" panose="02040502050405020303" pitchFamily="18" charset="0"/>
              </a:rPr>
              <a:t>Αθηναίες Προσφέρονται στον Μινώταυρο (</a:t>
            </a:r>
            <a:r>
              <a:rPr lang="el-GR" i="1" dirty="0">
                <a:solidFill>
                  <a:srgbClr val="674EA7"/>
                </a:solidFill>
                <a:latin typeface="Georgia" panose="02040502050405020303" pitchFamily="18" charset="0"/>
              </a:rPr>
              <a:t>Gustave Moreau</a:t>
            </a:r>
            <a:r>
              <a:rPr lang="el-GR" dirty="0">
                <a:solidFill>
                  <a:srgbClr val="674EA7"/>
                </a:solidFill>
                <a:latin typeface="Georgia" panose="02040502050405020303" pitchFamily="18" charset="0"/>
              </a:rPr>
              <a:t>)</a:t>
            </a:r>
            <a:endParaRPr lang="el-GR" dirty="0"/>
          </a:p>
        </p:txBody>
      </p:sp>
      <p:pic>
        <p:nvPicPr>
          <p:cNvPr id="1028" name="Picture 4" descr="https://blogger.googleusercontent.com/img/b/R29vZ2xl/AVvXsEipThRQOzi0kDjrdJR2x0oJup0CpkhwiYqlekSwQcu-WLOFpZLFAIX2IcNS5ueUTHBHJ78STh2aL7v4g0Q_S77tC4BD8ap-xEnQcHn1GDeNu1es6-Tde7VTKXZ4RMJB-8q9fSPeZs9UY0yI/s1600/%CE%A0%CE%AF%CE%BD%CE%B1%CE%BA%CE%B1%CF%82+%CE%96%CF%89%CE%B3%CF%81%CE%B1%CF%86%CE%B9%CE%BA%CE%AE%CF%82-%CE%95%CF%80%CF%84%CE%AC+%CE%91%CE%B8%CE%B7%CE%BD%CE%B1%CE%AF%CE%B5%CF%82+%CE%9A%CF%85%CE%BD%CE%B7%CE%B3%CE%B7%CE%BC%CE%AD%CE%BD%CE%B5%CF%82+%CE%B1%CF%80%CF%8C+%CF%84%CE%BF%CE%BD+%CE%9C%CE%B9%CE%BD%CF%8E%CF%84%CE%B1%CF%85%CF%81%CE%BF+(Jean-Baptiste+Peytav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287931"/>
            <a:ext cx="4464496" cy="336617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45182" y="3654101"/>
            <a:ext cx="4572000" cy="646331"/>
          </a:xfrm>
          <a:prstGeom prst="rect">
            <a:avLst/>
          </a:prstGeom>
        </p:spPr>
        <p:txBody>
          <a:bodyPr>
            <a:spAutoFit/>
          </a:bodyPr>
          <a:lstStyle/>
          <a:p>
            <a:r>
              <a:rPr lang="el-GR" dirty="0">
                <a:solidFill>
                  <a:srgbClr val="674EA7"/>
                </a:solidFill>
                <a:latin typeface="Georgia" panose="02040502050405020303" pitchFamily="18" charset="0"/>
              </a:rPr>
              <a:t>Επτά Αθηναίες Κυνηγημένες από τον Μινώταυρο (</a:t>
            </a:r>
            <a:r>
              <a:rPr lang="el-GR" i="1" dirty="0">
                <a:solidFill>
                  <a:srgbClr val="674EA7"/>
                </a:solidFill>
                <a:latin typeface="Georgia" panose="02040502050405020303" pitchFamily="18" charset="0"/>
              </a:rPr>
              <a:t>Jean-Baptiste Peytavin</a:t>
            </a:r>
            <a:r>
              <a:rPr lang="el-GR" dirty="0">
                <a:solidFill>
                  <a:srgbClr val="674EA7"/>
                </a:solidFill>
                <a:latin typeface="Georgia" panose="02040502050405020303" pitchFamily="18" charset="0"/>
              </a:rPr>
              <a:t>)</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3258240" y="44624"/>
            <a:ext cx="4572000" cy="3416320"/>
          </a:xfrm>
          <a:prstGeom prst="rect">
            <a:avLst/>
          </a:prstGeom>
        </p:spPr>
        <p:txBody>
          <a:bodyPr>
            <a:spAutoFit/>
          </a:bodyPr>
          <a:lstStyle/>
          <a:p>
            <a:r>
              <a:rPr lang="el-GR" sz="2400" b="1" dirty="0" smtClean="0">
                <a:solidFill>
                  <a:srgbClr val="7030A0"/>
                </a:solidFill>
                <a:latin typeface="Aka-AcidGR-DiaryGirl" pitchFamily="50" charset="-95"/>
                <a:ea typeface="Aka-AcidGR-DiaryGirl" pitchFamily="50" charset="-95"/>
              </a:rPr>
              <a:t>Ο Μινώταυρος ήταν ένα τέρας με κεφάλι ταύρου και σώμα ανθρώπινο. Ζούσε κλεισμένος</a:t>
            </a:r>
          </a:p>
          <a:p>
            <a:r>
              <a:rPr lang="el-GR" sz="2400" b="1" dirty="0" smtClean="0">
                <a:solidFill>
                  <a:srgbClr val="7030A0"/>
                </a:solidFill>
                <a:latin typeface="Aka-AcidGR-DiaryGirl" pitchFamily="50" charset="-95"/>
                <a:ea typeface="Aka-AcidGR-DiaryGirl" pitchFamily="50" charset="-95"/>
              </a:rPr>
              <a:t>στον λαβύρινθο, στο υπόγειο του παλατιού του Μίνωα, που τον είχε φτιάξει ο Αθηναίος</a:t>
            </a:r>
          </a:p>
          <a:p>
            <a:r>
              <a:rPr lang="el-GR" sz="2400" b="1" dirty="0" smtClean="0">
                <a:solidFill>
                  <a:srgbClr val="7030A0"/>
                </a:solidFill>
                <a:latin typeface="Aka-AcidGR-DiaryGirl" pitchFamily="50" charset="-95"/>
                <a:ea typeface="Aka-AcidGR-DiaryGirl" pitchFamily="50" charset="-95"/>
              </a:rPr>
              <a:t>Δαίδαλος. </a:t>
            </a:r>
            <a:endParaRPr lang="el-GR" sz="2400" b="1" dirty="0">
              <a:solidFill>
                <a:srgbClr val="7030A0"/>
              </a:solidFill>
              <a:latin typeface="Aka-AcidGR-DiaryGirl" pitchFamily="50" charset="-95"/>
              <a:ea typeface="Aka-AcidGR-DiaryGirl" pitchFamily="50" charset="-95"/>
            </a:endParaRPr>
          </a:p>
        </p:txBody>
      </p:sp>
      <p:pic>
        <p:nvPicPr>
          <p:cNvPr id="3074" name="Picture 2" descr="https://blogger.googleusercontent.com/img/b/R29vZ2xl/AVvXsEiYMgGMfTH6qGT_MYCfLa7UiPwc0fThbW3BASnwIi8r6aSpxd4pF8glN-1zIucsdhpeAk5td2qrv2dg-IYHZnDw8JYGRRm-PWS7V5NRf-SEpXU4fCN-M_iF1gLEP0wEuu0rSu4ZCuJhyphenhyphenB4v/s1600/%CE%A0%CE%AF%CE%BD%CE%B1%CE%BA%CE%B1%CF%82+%CE%96%CF%89%CE%B3%CF%81%CE%B1%CF%86%CE%B9%CE%BA%CE%AE%CF%82-%CE%9F+%CE%9C%CE%B9%CE%BD%CF%8E%CF%84%CE%B1%CF%85%CF%81%CE%BF%CF%82+(George+Frederic+Wat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 y="3135"/>
            <a:ext cx="3046909" cy="38460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151" y="3933056"/>
            <a:ext cx="3250705" cy="1200329"/>
          </a:xfrm>
          <a:prstGeom prst="rect">
            <a:avLst/>
          </a:prstGeom>
        </p:spPr>
        <p:txBody>
          <a:bodyPr wrap="square">
            <a:spAutoFit/>
          </a:bodyPr>
          <a:lstStyle/>
          <a:p>
            <a:pPr algn="ctr"/>
            <a:r>
              <a:rPr lang="el-GR" dirty="0">
                <a:solidFill>
                  <a:srgbClr val="674EA7"/>
                </a:solidFill>
                <a:latin typeface="Georgia" panose="02040502050405020303" pitchFamily="18" charset="0"/>
              </a:rPr>
              <a:t>Ο Μινώταυρος (</a:t>
            </a:r>
            <a:r>
              <a:rPr lang="en-US" i="1" dirty="0">
                <a:solidFill>
                  <a:srgbClr val="674EA7"/>
                </a:solidFill>
                <a:latin typeface="Georgia" panose="02040502050405020303" pitchFamily="18" charset="0"/>
              </a:rPr>
              <a:t>George Frederic Watts</a:t>
            </a:r>
            <a:r>
              <a:rPr lang="en-US" dirty="0">
                <a:solidFill>
                  <a:srgbClr val="674EA7"/>
                </a:solidFill>
                <a:latin typeface="Georgia" panose="02040502050405020303" pitchFamily="18" charset="0"/>
              </a:rPr>
              <a:t>)</a:t>
            </a:r>
            <a:endParaRPr lang="en-US" dirty="0">
              <a:solidFill>
                <a:srgbClr val="323232"/>
              </a:solidFill>
              <a:latin typeface="Georgia" panose="02040502050405020303" pitchFamily="18" charset="0"/>
            </a:endParaRPr>
          </a:p>
          <a:p>
            <a:r>
              <a:rPr lang="en-US" dirty="0"/>
              <a:t/>
            </a:r>
            <a:br>
              <a:rPr lang="en-US" dirty="0"/>
            </a:br>
            <a:endParaRPr lang="el-GR" dirty="0"/>
          </a:p>
        </p:txBody>
      </p:sp>
      <p:pic>
        <p:nvPicPr>
          <p:cNvPr id="3076" name="Picture 4" descr="https://blogger.googleusercontent.com/img/b/R29vZ2xl/AVvXsEiDtXCRekyDrWDTlH3_b4_nMJaRE_K_oiWBlS60PU3F1Ba0DfdFoNH02gSRKv0Y2WgTCEn3RuevuSxIKC0AT6KR-VbFPvdPrR_pYQtYRPFIwXCArdZ0edhadk-Vc_WJLUVTe-J4-AQoqsn-/s1600/%CE%93%CE%BB%CF%85%CF%80%CF%84%CF%8C-%CE%9C%CE%B9%CE%BD%CF%8E%CF%84%CE%B1%CF%85%CF%81%CE%BF%CF%82+(%CE%91%CF%81%CF%87%CE%B1%CE%B9%CE%BF%CE%BB%CE%BF%CE%B3%CE%B9%CE%BA%CF%8C+%CE%9C%CE%BF%CF%85%CF%83%CE%B5%CE%AF%CE%BF+%CE%91%CE%B8%CE%AE%CE%BD%CE%B1%CF%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636912"/>
            <a:ext cx="4038600" cy="33843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932040" y="6053232"/>
            <a:ext cx="4572000" cy="646331"/>
          </a:xfrm>
          <a:prstGeom prst="rect">
            <a:avLst/>
          </a:prstGeom>
        </p:spPr>
        <p:txBody>
          <a:bodyPr>
            <a:spAutoFit/>
          </a:bodyPr>
          <a:lstStyle/>
          <a:p>
            <a:r>
              <a:rPr lang="el-GR" dirty="0">
                <a:solidFill>
                  <a:srgbClr val="674EA7"/>
                </a:solidFill>
                <a:latin typeface="Georgia" panose="02040502050405020303" pitchFamily="18" charset="0"/>
              </a:rPr>
              <a:t>Μινώταυρος (Αρχαιολογικό Μουσείο Αθήνας)</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 Ομάδα"/>
          <p:cNvGrpSpPr/>
          <p:nvPr/>
        </p:nvGrpSpPr>
        <p:grpSpPr>
          <a:xfrm>
            <a:off x="251520" y="476673"/>
            <a:ext cx="4032448" cy="3672408"/>
            <a:chOff x="1043608" y="476672"/>
            <a:chExt cx="6776096" cy="4304511"/>
          </a:xfrm>
        </p:grpSpPr>
        <p:pic>
          <p:nvPicPr>
            <p:cNvPr id="6146" name="Picture 2" descr="https://upload.wikimedia.org/wikipedia/commons/thumb/5/54/Labyrinth_XI.jpg/1024px-Labyrinth_XI.jpg"/>
            <p:cNvPicPr>
              <a:picLocks noChangeAspect="1" noChangeArrowheads="1"/>
            </p:cNvPicPr>
            <p:nvPr/>
          </p:nvPicPr>
          <p:blipFill>
            <a:blip r:embed="rId2" cstate="print"/>
            <a:srcRect/>
            <a:stretch>
              <a:fillRect/>
            </a:stretch>
          </p:blipFill>
          <p:spPr bwMode="auto">
            <a:xfrm>
              <a:off x="1043608" y="476672"/>
              <a:ext cx="6776096" cy="4096098"/>
            </a:xfrm>
            <a:prstGeom prst="rect">
              <a:avLst/>
            </a:prstGeom>
            <a:noFill/>
          </p:spPr>
        </p:pic>
        <p:sp>
          <p:nvSpPr>
            <p:cNvPr id="3" name="2 - Ορθογώνιο"/>
            <p:cNvSpPr/>
            <p:nvPr/>
          </p:nvSpPr>
          <p:spPr>
            <a:xfrm>
              <a:off x="2411760" y="4581128"/>
              <a:ext cx="4572000" cy="200055"/>
            </a:xfrm>
            <a:prstGeom prst="rect">
              <a:avLst/>
            </a:prstGeom>
          </p:spPr>
          <p:txBody>
            <a:bodyPr>
              <a:spAutoFit/>
            </a:bodyPr>
            <a:lstStyle/>
            <a:p>
              <a:r>
                <a:rPr lang="en-US" sz="700" dirty="0" smtClean="0"/>
                <a:t>By Toni </a:t>
              </a:r>
              <a:r>
                <a:rPr lang="en-US" sz="700" dirty="0" err="1" smtClean="0"/>
                <a:t>Pecoraro</a:t>
              </a:r>
              <a:r>
                <a:rPr lang="en-US" sz="700" dirty="0" smtClean="0"/>
                <a:t> - Own work, CC BY 3.0, https://commons.wikimedia.org/w/index.php?curid=8869011</a:t>
              </a:r>
              <a:endParaRPr lang="el-GR" sz="700" dirty="0"/>
            </a:p>
          </p:txBody>
        </p:sp>
      </p:grpSp>
      <p:sp>
        <p:nvSpPr>
          <p:cNvPr id="5" name="4 - Ορθογώνιο"/>
          <p:cNvSpPr/>
          <p:nvPr/>
        </p:nvSpPr>
        <p:spPr>
          <a:xfrm>
            <a:off x="755576" y="5085184"/>
            <a:ext cx="7920880" cy="1200329"/>
          </a:xfrm>
          <a:prstGeom prst="rect">
            <a:avLst/>
          </a:prstGeom>
        </p:spPr>
        <p:txBody>
          <a:bodyPr wrap="square">
            <a:spAutoFit/>
          </a:bodyPr>
          <a:lstStyle/>
          <a:p>
            <a:r>
              <a:rPr lang="el-GR" sz="2400" b="1" dirty="0" smtClean="0">
                <a:solidFill>
                  <a:srgbClr val="7030A0"/>
                </a:solidFill>
                <a:latin typeface="Aka-AcidGR-DiaryGirl" pitchFamily="50" charset="-95"/>
                <a:ea typeface="Aka-AcidGR-DiaryGirl" pitchFamily="50" charset="-95"/>
              </a:rPr>
              <a:t> Ο λαβύρινθος είχε τόσους πολλούς διαδρόμους και δωμάτια, που κανένας ποτέ δεν είχε</a:t>
            </a:r>
          </a:p>
          <a:p>
            <a:r>
              <a:rPr lang="el-GR" sz="2400" b="1" dirty="0" smtClean="0">
                <a:solidFill>
                  <a:srgbClr val="7030A0"/>
                </a:solidFill>
                <a:latin typeface="Aka-AcidGR-DiaryGirl" pitchFamily="50" charset="-95"/>
                <a:ea typeface="Aka-AcidGR-DiaryGirl" pitchFamily="50" charset="-95"/>
              </a:rPr>
              <a:t>καταφέρει να βγει από εκεί.</a:t>
            </a:r>
            <a:endParaRPr lang="el-GR" sz="2400" b="1" dirty="0">
              <a:solidFill>
                <a:srgbClr val="7030A0"/>
              </a:solidFill>
              <a:latin typeface="Aka-AcidGR-DiaryGirl" pitchFamily="50" charset="-95"/>
              <a:ea typeface="Aka-AcidGR-DiaryGirl" pitchFamily="50" charset="-95"/>
            </a:endParaRPr>
          </a:p>
        </p:txBody>
      </p:sp>
      <p:pic>
        <p:nvPicPr>
          <p:cNvPr id="4098" name="Picture 2" descr="Kalamaki-Crete: Λαβύρινθος *Labyrin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476673"/>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Δείτε το μοναδικό ασημένιο νόμισμα με τον Μινώταυρο που βρήκαν οι  αρχαιολόγοι στη Γόρτυνα- Ίχνη και ενός παλιότερου ναού και οικισμού! |  Rethemnos New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2436766"/>
            <a:ext cx="4190864" cy="264841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660232" y="650892"/>
            <a:ext cx="2016224" cy="1754326"/>
          </a:xfrm>
          <a:prstGeom prst="rect">
            <a:avLst/>
          </a:prstGeom>
        </p:spPr>
        <p:txBody>
          <a:bodyPr wrap="square">
            <a:spAutoFit/>
          </a:bodyPr>
          <a:lstStyle/>
          <a:p>
            <a:r>
              <a:rPr lang="el-GR" dirty="0" smtClean="0"/>
              <a:t>Κρητικά</a:t>
            </a:r>
            <a:endParaRPr lang="el-GR" dirty="0"/>
          </a:p>
          <a:p>
            <a:r>
              <a:rPr lang="el-GR" dirty="0" smtClean="0"/>
              <a:t>νομίσματα </a:t>
            </a:r>
            <a:r>
              <a:rPr lang="el-GR" dirty="0"/>
              <a:t>με παράσταση</a:t>
            </a:r>
          </a:p>
          <a:p>
            <a:r>
              <a:rPr lang="el-GR" dirty="0"/>
              <a:t>του </a:t>
            </a:r>
            <a:r>
              <a:rPr lang="el-GR" dirty="0" smtClean="0"/>
              <a:t>λαβύρινθου και του Μινώταυρου</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395537" y="548680"/>
            <a:ext cx="4104456" cy="4176464"/>
          </a:xfrm>
          <a:prstGeom prst="rect">
            <a:avLst/>
          </a:prstGeom>
          <a:noFill/>
          <a:ln w="9525">
            <a:noFill/>
            <a:miter lim="800000"/>
            <a:headEnd/>
            <a:tailEnd/>
          </a:ln>
        </p:spPr>
      </p:pic>
      <p:sp>
        <p:nvSpPr>
          <p:cNvPr id="3" name="2 - Ορθογώνιο"/>
          <p:cNvSpPr/>
          <p:nvPr/>
        </p:nvSpPr>
        <p:spPr>
          <a:xfrm>
            <a:off x="323528" y="4797152"/>
            <a:ext cx="8568952" cy="1785104"/>
          </a:xfrm>
          <a:prstGeom prst="rect">
            <a:avLst/>
          </a:prstGeom>
        </p:spPr>
        <p:txBody>
          <a:bodyPr wrap="square">
            <a:spAutoFit/>
          </a:bodyPr>
          <a:lstStyle/>
          <a:p>
            <a:r>
              <a:rPr lang="el-GR" sz="2200" b="1" dirty="0" smtClean="0">
                <a:solidFill>
                  <a:srgbClr val="7030A0"/>
                </a:solidFill>
                <a:latin typeface="Aka-AcidGR-DiaryGirl" pitchFamily="50" charset="-95"/>
                <a:ea typeface="Aka-AcidGR-DiaryGirl" pitchFamily="50" charset="-95"/>
              </a:rPr>
              <a:t>Όταν έφτασε ο Θησέας στην Αθήνα, για τρίτη χρονιά οι Αθηναίοι έπρεπε να στείλουν τα παιδιά τους στην Κρήτη και σε όλη την πόλη ακούγονταν θρήνοι και κλάματα. </a:t>
            </a:r>
          </a:p>
          <a:p>
            <a:r>
              <a:rPr lang="el-GR" sz="2200" b="1" dirty="0" smtClean="0">
                <a:solidFill>
                  <a:srgbClr val="7030A0"/>
                </a:solidFill>
                <a:latin typeface="Aka-AcidGR-DiaryGirl" pitchFamily="50" charset="-95"/>
                <a:ea typeface="Aka-AcidGR-DiaryGirl" pitchFamily="50" charset="-95"/>
              </a:rPr>
              <a:t>Ο Θησέας αποφάσισε να πάει κι εκείνος μαζί τους για να σκοτώσει τον Μινώταυρο.</a:t>
            </a:r>
            <a:endParaRPr lang="el-GR" sz="2200" b="1" dirty="0">
              <a:solidFill>
                <a:srgbClr val="7030A0"/>
              </a:solidFill>
              <a:latin typeface="Aka-AcidGR-DiaryGirl" pitchFamily="50" charset="-95"/>
              <a:ea typeface="Aka-AcidGR-DiaryGirl" pitchFamily="50" charset="-95"/>
            </a:endParaRPr>
          </a:p>
        </p:txBody>
      </p:sp>
      <p:sp>
        <p:nvSpPr>
          <p:cNvPr id="2" name="Rectangle 1"/>
          <p:cNvSpPr/>
          <p:nvPr/>
        </p:nvSpPr>
        <p:spPr>
          <a:xfrm>
            <a:off x="4572000" y="548680"/>
            <a:ext cx="4572000" cy="1477328"/>
          </a:xfrm>
          <a:prstGeom prst="rect">
            <a:avLst/>
          </a:prstGeom>
        </p:spPr>
        <p:txBody>
          <a:bodyPr>
            <a:spAutoFit/>
          </a:bodyPr>
          <a:lstStyle/>
          <a:p>
            <a:r>
              <a:rPr lang="el-GR" dirty="0"/>
              <a:t>Ο Θησέας χαιρετά τον θνητό πατέρα του, Αιγέα, ενώ η μητέρα του, η Αίθρα, τον χαϊδεύει στο πιγούνι. Ο θεϊκός πατέρας του Θησέα, ο Ποσειδώνας, τους παρακολουθεί. Από αρχαίο ελληνικό αγγείο</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2000"/>
                                        <p:tgtEl>
                                          <p:spTgt spid="266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 Ομάδα"/>
          <p:cNvGrpSpPr/>
          <p:nvPr/>
        </p:nvGrpSpPr>
        <p:grpSpPr>
          <a:xfrm>
            <a:off x="0" y="332656"/>
            <a:ext cx="8957441" cy="4104456"/>
            <a:chOff x="395536" y="332656"/>
            <a:chExt cx="8561905" cy="3687216"/>
          </a:xfrm>
        </p:grpSpPr>
        <p:pic>
          <p:nvPicPr>
            <p:cNvPr id="1026" name="Picture 2" descr="Detail of Theseus"/>
            <p:cNvPicPr>
              <a:picLocks noChangeAspect="1" noChangeArrowheads="1"/>
            </p:cNvPicPr>
            <p:nvPr/>
          </p:nvPicPr>
          <p:blipFill>
            <a:blip r:embed="rId2" cstate="print"/>
            <a:srcRect/>
            <a:stretch>
              <a:fillRect/>
            </a:stretch>
          </p:blipFill>
          <p:spPr bwMode="auto">
            <a:xfrm>
              <a:off x="395536" y="332656"/>
              <a:ext cx="8561905" cy="3384376"/>
            </a:xfrm>
            <a:prstGeom prst="rect">
              <a:avLst/>
            </a:prstGeom>
            <a:noFill/>
          </p:spPr>
        </p:pic>
        <p:sp>
          <p:nvSpPr>
            <p:cNvPr id="3" name="2 - Ορθογώνιο"/>
            <p:cNvSpPr/>
            <p:nvPr/>
          </p:nvSpPr>
          <p:spPr>
            <a:xfrm>
              <a:off x="3491880" y="3789040"/>
              <a:ext cx="4572000" cy="230832"/>
            </a:xfrm>
            <a:prstGeom prst="rect">
              <a:avLst/>
            </a:prstGeom>
          </p:spPr>
          <p:txBody>
            <a:bodyPr>
              <a:spAutoFit/>
            </a:bodyPr>
            <a:lstStyle/>
            <a:p>
              <a:r>
                <a:rPr lang="en-US" sz="900" dirty="0" smtClean="0"/>
                <a:t>https://kosmossociety.chs.harvard.edu/the-theoretical-ship/</a:t>
              </a:r>
              <a:endParaRPr lang="el-GR" sz="900" dirty="0"/>
            </a:p>
          </p:txBody>
        </p:sp>
      </p:grpSp>
      <p:sp>
        <p:nvSpPr>
          <p:cNvPr id="5" name="4 - Ορθογώνιο"/>
          <p:cNvSpPr/>
          <p:nvPr/>
        </p:nvSpPr>
        <p:spPr>
          <a:xfrm>
            <a:off x="539552" y="4437112"/>
            <a:ext cx="8352928" cy="1938992"/>
          </a:xfrm>
          <a:prstGeom prst="rect">
            <a:avLst/>
          </a:prstGeom>
        </p:spPr>
        <p:txBody>
          <a:bodyPr wrap="square">
            <a:spAutoFit/>
          </a:bodyPr>
          <a:lstStyle/>
          <a:p>
            <a:r>
              <a:rPr lang="el-GR" sz="2400" b="1" dirty="0" smtClean="0">
                <a:solidFill>
                  <a:srgbClr val="7030A0"/>
                </a:solidFill>
                <a:latin typeface="Aka-AcidGR-DiaryGirl" pitchFamily="50" charset="-95"/>
                <a:ea typeface="Aka-AcidGR-DiaryGirl" pitchFamily="50" charset="-95"/>
              </a:rPr>
              <a:t>Στο λιμάνι του Φαλήρου τούς αποχαιρέτησαν όλοι κλαίγοντας.</a:t>
            </a:r>
          </a:p>
          <a:p>
            <a:r>
              <a:rPr lang="el-GR" sz="2400" b="1" dirty="0" smtClean="0">
                <a:solidFill>
                  <a:srgbClr val="7030A0"/>
                </a:solidFill>
                <a:latin typeface="Aka-AcidGR-DiaryGirl" pitchFamily="50" charset="-95"/>
                <a:ea typeface="Aka-AcidGR-DiaryGirl" pitchFamily="50" charset="-95"/>
              </a:rPr>
              <a:t> Έβαλαν στο καράβι μαύρα πανιά κι ο βασιλιάς Αιγέας τους παρακάλεσε, αν γύριζαν ζωντανοί, να βάλουν πανιά άσπρα.</a:t>
            </a:r>
            <a:endParaRPr lang="el-GR" sz="2400" b="1" dirty="0">
              <a:solidFill>
                <a:srgbClr val="7030A0"/>
              </a:solidFill>
              <a:latin typeface="Aka-AcidGR-DiaryGirl" pitchFamily="50" charset="-95"/>
              <a:ea typeface="Aka-AcidGR-DiaryGirl" pitchFamily="50" charset="-95"/>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 Ομάδα"/>
          <p:cNvGrpSpPr/>
          <p:nvPr/>
        </p:nvGrpSpPr>
        <p:grpSpPr>
          <a:xfrm>
            <a:off x="0" y="20475"/>
            <a:ext cx="4957601" cy="4009146"/>
            <a:chOff x="1475656" y="836712"/>
            <a:chExt cx="6019800" cy="4092654"/>
          </a:xfrm>
        </p:grpSpPr>
        <p:pic>
          <p:nvPicPr>
            <p:cNvPr id="24578" name="Picture 2" descr="Bambini,_Niccolo_-_Ariadne_and_Theseus"/>
            <p:cNvPicPr>
              <a:picLocks noChangeAspect="1" noChangeArrowheads="1"/>
            </p:cNvPicPr>
            <p:nvPr/>
          </p:nvPicPr>
          <p:blipFill>
            <a:blip r:embed="rId2" cstate="print"/>
            <a:srcRect/>
            <a:stretch>
              <a:fillRect/>
            </a:stretch>
          </p:blipFill>
          <p:spPr bwMode="auto">
            <a:xfrm>
              <a:off x="1475656" y="836712"/>
              <a:ext cx="6019800" cy="3905251"/>
            </a:xfrm>
            <a:prstGeom prst="rect">
              <a:avLst/>
            </a:prstGeom>
            <a:noFill/>
          </p:spPr>
        </p:pic>
        <p:sp>
          <p:nvSpPr>
            <p:cNvPr id="3" name="2 - Ορθογώνιο"/>
            <p:cNvSpPr/>
            <p:nvPr/>
          </p:nvSpPr>
          <p:spPr>
            <a:xfrm>
              <a:off x="2627784" y="4725144"/>
              <a:ext cx="4572001" cy="204222"/>
            </a:xfrm>
            <a:prstGeom prst="rect">
              <a:avLst/>
            </a:prstGeom>
          </p:spPr>
          <p:txBody>
            <a:bodyPr>
              <a:spAutoFit/>
            </a:bodyPr>
            <a:lstStyle/>
            <a:p>
              <a:r>
                <a:rPr lang="en-US" sz="700" dirty="0" smtClean="0"/>
                <a:t>/</a:t>
              </a:r>
              <a:endParaRPr lang="el-GR" sz="700" dirty="0"/>
            </a:p>
          </p:txBody>
        </p:sp>
      </p:grpSp>
      <p:sp>
        <p:nvSpPr>
          <p:cNvPr id="5" name="4 - Ορθογώνιο"/>
          <p:cNvSpPr/>
          <p:nvPr/>
        </p:nvSpPr>
        <p:spPr>
          <a:xfrm>
            <a:off x="385601" y="4365104"/>
            <a:ext cx="9144000" cy="2123658"/>
          </a:xfrm>
          <a:prstGeom prst="rect">
            <a:avLst/>
          </a:prstGeom>
        </p:spPr>
        <p:txBody>
          <a:bodyPr wrap="square">
            <a:spAutoFit/>
          </a:bodyPr>
          <a:lstStyle/>
          <a:p>
            <a:r>
              <a:rPr lang="el-GR" sz="2200" b="1" dirty="0" smtClean="0">
                <a:solidFill>
                  <a:srgbClr val="7030A0"/>
                </a:solidFill>
                <a:latin typeface="Aka-AcidGR-DiaryGirl" pitchFamily="50" charset="-95"/>
                <a:ea typeface="Aka-AcidGR-DiaryGirl" pitchFamily="50" charset="-95"/>
              </a:rPr>
              <a:t>Το καράβι έφτασε στην Κρήτη. Εκεί ο Θησέας γνώρισε την κόρη του Μίνωα, την Αριάδνη. Θαμπωμένη η νέα από την ομορφιά του Θησέα θέλησε να τον βοηθήσει. Γι’ αυτό του έδωσε ένα κουβάρι νήμα, τον μίτο, και τον συμβούλεψε να δέσει την άκρη του στην είσοδο του λαβύρινθου και να το ξετυλίγει.</a:t>
            </a:r>
            <a:endParaRPr lang="el-GR" sz="2200" b="1" dirty="0">
              <a:solidFill>
                <a:srgbClr val="7030A0"/>
              </a:solidFill>
              <a:latin typeface="Aka-AcidGR-DiaryGirl" pitchFamily="50" charset="-95"/>
              <a:ea typeface="Aka-AcidGR-DiaryGirl" pitchFamily="50" charset="-95"/>
            </a:endParaRPr>
          </a:p>
        </p:txBody>
      </p:sp>
      <p:sp>
        <p:nvSpPr>
          <p:cNvPr id="2" name="Rectangle 1"/>
          <p:cNvSpPr/>
          <p:nvPr/>
        </p:nvSpPr>
        <p:spPr>
          <a:xfrm>
            <a:off x="120724" y="3834332"/>
            <a:ext cx="3996607" cy="369332"/>
          </a:xfrm>
          <a:prstGeom prst="rect">
            <a:avLst/>
          </a:prstGeom>
        </p:spPr>
        <p:txBody>
          <a:bodyPr wrap="none">
            <a:spAutoFit/>
          </a:bodyPr>
          <a:lstStyle/>
          <a:p>
            <a:r>
              <a:rPr lang="el-GR" dirty="0">
                <a:solidFill>
                  <a:srgbClr val="674EA7"/>
                </a:solidFill>
                <a:latin typeface="Georgia" panose="02040502050405020303" pitchFamily="18" charset="0"/>
              </a:rPr>
              <a:t>Αριάδνη &amp;  Θησέας (</a:t>
            </a:r>
            <a:r>
              <a:rPr lang="en-US" i="1" dirty="0" err="1">
                <a:solidFill>
                  <a:srgbClr val="674EA7"/>
                </a:solidFill>
                <a:latin typeface="Georgia" panose="02040502050405020303" pitchFamily="18" charset="0"/>
              </a:rPr>
              <a:t>Nicolo</a:t>
            </a:r>
            <a:r>
              <a:rPr lang="en-US" i="1" dirty="0">
                <a:solidFill>
                  <a:srgbClr val="674EA7"/>
                </a:solidFill>
                <a:latin typeface="Georgia" panose="02040502050405020303" pitchFamily="18" charset="0"/>
              </a:rPr>
              <a:t> Bambini</a:t>
            </a:r>
            <a:r>
              <a:rPr lang="en-US" dirty="0">
                <a:solidFill>
                  <a:srgbClr val="674EA7"/>
                </a:solidFill>
                <a:latin typeface="Georgia" panose="02040502050405020303" pitchFamily="18" charset="0"/>
              </a:rPr>
              <a:t>)</a:t>
            </a:r>
            <a:endParaRPr lang="el-GR" dirty="0"/>
          </a:p>
        </p:txBody>
      </p:sp>
      <p:pic>
        <p:nvPicPr>
          <p:cNvPr id="5122" name="Picture 2" descr="https://blogger.googleusercontent.com/img/b/R29vZ2xl/AVvXsEgWz1TdRE6S1UZXPwlhwaYtqDDXgNbHYGB4ewVv3hv1Hk7y2zK6If5cVUMrMNgOFqX8M-rlGJejHkt8LHfQl8Z-pNwP3I0LytUSDlY5xNjO0qhoFIZlYis2Fn8fhKF7u8aqgNyB-L9Nwf4Q/s1600/%CE%A0%CE%AF%CE%BD%CE%B1%CE%BA%CE%B1%CF%82+%CE%96%CF%89%CE%B3%CF%81%CE%B1%CF%86%CE%B9%CE%BA%CE%AE%CF%82-%CE%9F+%CE%9C%CE%AF%CF%84%CE%BF%CF%82+%CF%84%CE%B7%CF%82+%CE%91%CF%81%CE%B9%CE%AC%CE%B4%CE%BD%CE%B7%CF%82+(Rou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6165" y="64591"/>
            <a:ext cx="4043782" cy="378145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066165" y="3874714"/>
            <a:ext cx="3336170" cy="369332"/>
          </a:xfrm>
          <a:prstGeom prst="rect">
            <a:avLst/>
          </a:prstGeom>
        </p:spPr>
        <p:txBody>
          <a:bodyPr wrap="none">
            <a:spAutoFit/>
          </a:bodyPr>
          <a:lstStyle/>
          <a:p>
            <a:r>
              <a:rPr lang="el-GR" dirty="0">
                <a:solidFill>
                  <a:srgbClr val="674EA7"/>
                </a:solidFill>
                <a:latin typeface="Georgia" panose="02040502050405020303" pitchFamily="18" charset="0"/>
              </a:rPr>
              <a:t>Ο Μίτος της Αριάδνης (</a:t>
            </a:r>
            <a:r>
              <a:rPr lang="el-GR" i="1" dirty="0">
                <a:solidFill>
                  <a:srgbClr val="674EA7"/>
                </a:solidFill>
                <a:latin typeface="Georgia" panose="02040502050405020303" pitchFamily="18" charset="0"/>
              </a:rPr>
              <a:t>Rouen</a:t>
            </a:r>
            <a:r>
              <a:rPr lang="el-GR" dirty="0">
                <a:solidFill>
                  <a:srgbClr val="674EA7"/>
                </a:solidFill>
                <a:latin typeface="Georgia" panose="02040502050405020303" pitchFamily="18" charset="0"/>
              </a:rPr>
              <a:t>)</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
  <TotalTime>198</TotalTime>
  <Words>523</Words>
  <Application>Microsoft Office PowerPoint</Application>
  <PresentationFormat>On-screen Show (4:3)</PresentationFormat>
  <Paragraphs>49</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Aka-AcidGR-DiaryGirl</vt:lpstr>
      <vt:lpstr>Arial</vt:lpstr>
      <vt:lpstr>Century Gothic</vt:lpstr>
      <vt:lpstr>Georgia</vt:lpstr>
      <vt:lpstr>Wingdings 3</vt:lpstr>
      <vt:lpstr>Wisp</vt:lpstr>
      <vt:lpstr>    Ο ΘΗΣΕΑΣ ΣΚΟΤΩΝΕΙ ΤΟΝ ΜΙΝΩΤΑΥΡΟ Ο Θησέας σκοτώνει τον Μινώταυρο (Ιστορία Γ΄ τάξης , ενότητα 3 «Ο Θησέας» - 2η Υποενότητα - Ο Θησέας σκοτώνει τον Μινώταυρο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Ε3-Ο ΘΗΣΕΑΣ ΣΚΟΤΩΝΕΙ ΤΟΝ ΜΙΝΩΤΑΥΡΟ</dc:title>
  <dc:creator>sakisPC</dc:creator>
  <cp:lastModifiedBy>Microsoft account</cp:lastModifiedBy>
  <cp:revision>24</cp:revision>
  <dcterms:created xsi:type="dcterms:W3CDTF">2021-10-30T15:16:06Z</dcterms:created>
  <dcterms:modified xsi:type="dcterms:W3CDTF">2024-12-19T19:25:09Z</dcterms:modified>
</cp:coreProperties>
</file>