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9.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0.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1.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2.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3.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14.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15.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16.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17.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8.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9.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20.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21.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theme/theme22.xml" ContentType="application/vnd.openxmlformats-officedocument.theme+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23.xml" ContentType="application/vnd.openxmlformats-officedocument.theme+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24.xml" ContentType="application/vnd.openxmlformats-officedocument.theme+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25.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26.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6" r:id="rId4"/>
    <p:sldMasterId id="2147483714" r:id="rId5"/>
    <p:sldMasterId id="2147483732" r:id="rId6"/>
    <p:sldMasterId id="2147483750" r:id="rId7"/>
    <p:sldMasterId id="2147483768" r:id="rId8"/>
    <p:sldMasterId id="2147483786" r:id="rId9"/>
    <p:sldMasterId id="2147483804" r:id="rId10"/>
    <p:sldMasterId id="2147483822" r:id="rId11"/>
    <p:sldMasterId id="2147483840" r:id="rId12"/>
    <p:sldMasterId id="2147483858" r:id="rId13"/>
    <p:sldMasterId id="2147483876" r:id="rId14"/>
    <p:sldMasterId id="2147483894" r:id="rId15"/>
    <p:sldMasterId id="2147483912" r:id="rId16"/>
    <p:sldMasterId id="2147483930" r:id="rId17"/>
    <p:sldMasterId id="2147483948" r:id="rId18"/>
    <p:sldMasterId id="2147483966" r:id="rId19"/>
    <p:sldMasterId id="2147483984" r:id="rId20"/>
    <p:sldMasterId id="2147484002" r:id="rId21"/>
    <p:sldMasterId id="2147484020" r:id="rId22"/>
    <p:sldMasterId id="2147484038" r:id="rId23"/>
    <p:sldMasterId id="2147484056" r:id="rId24"/>
    <p:sldMasterId id="2147484074" r:id="rId25"/>
    <p:sldMasterId id="2147484092" r:id="rId26"/>
    <p:sldMasterId id="2147484110" r:id="rId27"/>
  </p:sldMasterIdLst>
  <p:notesMasterIdLst>
    <p:notesMasterId r:id="rId58"/>
  </p:notesMasterIdLst>
  <p:sldIdLst>
    <p:sldId id="353" r:id="rId28"/>
    <p:sldId id="354" r:id="rId29"/>
    <p:sldId id="547" r:id="rId30"/>
    <p:sldId id="548" r:id="rId31"/>
    <p:sldId id="423" r:id="rId32"/>
    <p:sldId id="424" r:id="rId33"/>
    <p:sldId id="425" r:id="rId34"/>
    <p:sldId id="426" r:id="rId35"/>
    <p:sldId id="427" r:id="rId36"/>
    <p:sldId id="428" r:id="rId37"/>
    <p:sldId id="429" r:id="rId38"/>
    <p:sldId id="430" r:id="rId39"/>
    <p:sldId id="431" r:id="rId40"/>
    <p:sldId id="432" r:id="rId41"/>
    <p:sldId id="433" r:id="rId42"/>
    <p:sldId id="434" r:id="rId43"/>
    <p:sldId id="435" r:id="rId44"/>
    <p:sldId id="436" r:id="rId45"/>
    <p:sldId id="437" r:id="rId46"/>
    <p:sldId id="438" r:id="rId47"/>
    <p:sldId id="439" r:id="rId48"/>
    <p:sldId id="440" r:id="rId49"/>
    <p:sldId id="441" r:id="rId50"/>
    <p:sldId id="442" r:id="rId51"/>
    <p:sldId id="443" r:id="rId52"/>
    <p:sldId id="444" r:id="rId53"/>
    <p:sldId id="445" r:id="rId54"/>
    <p:sldId id="446" r:id="rId55"/>
    <p:sldId id="447" r:id="rId56"/>
    <p:sldId id="448" r:id="rId5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84" y="-4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8" Type="http://schemas.openxmlformats.org/officeDocument/2006/relationships/slideMaster" Target="slideMasters/slideMaster8.xml"/><Relationship Id="rId51" Type="http://schemas.openxmlformats.org/officeDocument/2006/relationships/slide" Target="slides/slide2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90FBB-2879-4971-8475-E090AE6FA3C5}" type="datetimeFigureOut">
              <a:rPr lang="el-GR" smtClean="0"/>
              <a:t>16/6/2016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9FE866-CD0B-4D60-B40E-275FA6F55128}" type="slidenum">
              <a:rPr lang="el-GR" smtClean="0"/>
              <a:t>‹#›</a:t>
            </a:fld>
            <a:endParaRPr lang="el-GR"/>
          </a:p>
        </p:txBody>
      </p:sp>
    </p:spTree>
    <p:extLst>
      <p:ext uri="{BB962C8B-B14F-4D97-AF65-F5344CB8AC3E}">
        <p14:creationId xmlns:p14="http://schemas.microsoft.com/office/powerpoint/2010/main" val="329950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l.wikipedia.org/w/index.php?title=%CE%A0%CE%BF%CE%BB%CF%85%CE%BA%CE%AC%CE%BD%CE%B1%CE%BB%CE%BF%CF%82_%CE%AE%CF%87%CE%BF%CF%82&amp;action=edit&amp;redlink=1" TargetMode="External"/><Relationship Id="rId3" Type="http://schemas.openxmlformats.org/officeDocument/2006/relationships/hyperlink" Target="https://el.wikipedia.org/wiki/%CE%9A%CE%B9%CE%BD%CE%B7%CE%BC%CE%B1%CF%84%CE%BF%CE%B3%CF%81%CE%AC%CF%86%CE%BF%CF%82" TargetMode="External"/><Relationship Id="rId7" Type="http://schemas.openxmlformats.org/officeDocument/2006/relationships/hyperlink" Target="https://el.wikipedia.org/wiki/%CE%A6%CE%B9%CE%BB%CE%BC"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l.wikipedia.org/wiki/1967" TargetMode="External"/><Relationship Id="rId5" Type="http://schemas.openxmlformats.org/officeDocument/2006/relationships/hyperlink" Target="https://el.wikipedia.org/wiki/1953" TargetMode="External"/><Relationship Id="rId4" Type="http://schemas.openxmlformats.org/officeDocument/2006/relationships/hyperlink" Target="https://el.wikipedia.org/w/index.php?title=%CE%95%CF%85%CF%81%CE%B5%CE%AF%CE%B1_%CE%BF%CE%B8%CF%8C%CE%BD%CE%B7&amp;action=edit&amp;redlink=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9" name="Shape 1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8703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l-GR" sz="1200" b="0" i="0" u="none" strike="noStrike" cap="none">
                <a:solidFill>
                  <a:schemeClr val="dk1"/>
                </a:solidFill>
                <a:latin typeface="Calibri"/>
                <a:ea typeface="Calibri"/>
                <a:cs typeface="Calibri"/>
                <a:sym typeface="Calibri"/>
              </a:rPr>
              <a:t>Το </a:t>
            </a:r>
            <a:r>
              <a:rPr lang="el-GR" sz="1200" b="1" i="0" u="none" strike="noStrike" cap="none">
                <a:solidFill>
                  <a:schemeClr val="dk1"/>
                </a:solidFill>
                <a:latin typeface="Calibri"/>
                <a:ea typeface="Calibri"/>
                <a:cs typeface="Calibri"/>
                <a:sym typeface="Calibri"/>
              </a:rPr>
              <a:t>CinemaScope</a:t>
            </a:r>
            <a:r>
              <a:rPr lang="el-GR" sz="1200" b="0" i="0" u="none" strike="noStrike" cap="none">
                <a:solidFill>
                  <a:schemeClr val="dk1"/>
                </a:solidFill>
                <a:latin typeface="Calibri"/>
                <a:ea typeface="Calibri"/>
                <a:cs typeface="Calibri"/>
                <a:sym typeface="Calibri"/>
              </a:rPr>
              <a:t> ήταν ένα φορμά </a:t>
            </a:r>
            <a:r>
              <a:rPr lang="el-GR" sz="1200" b="0" i="0" u="sng" strike="noStrike" cap="none">
                <a:solidFill>
                  <a:schemeClr val="hlink"/>
                </a:solidFill>
                <a:latin typeface="Calibri"/>
                <a:ea typeface="Calibri"/>
                <a:cs typeface="Calibri"/>
                <a:sym typeface="Calibri"/>
                <a:hlinkClick r:id="rId3"/>
              </a:rPr>
              <a:t>κινηματογραφικής</a:t>
            </a:r>
            <a:r>
              <a:rPr lang="el-GR" sz="1200" b="0" i="0" u="none" strike="noStrike" cap="none">
                <a:solidFill>
                  <a:schemeClr val="dk1"/>
                </a:solidFill>
                <a:latin typeface="Calibri"/>
                <a:ea typeface="Calibri"/>
                <a:cs typeface="Calibri"/>
                <a:sym typeface="Calibri"/>
              </a:rPr>
              <a:t> προβολής </a:t>
            </a:r>
            <a:r>
              <a:rPr lang="el-GR" sz="1200" b="0" i="0" u="sng" strike="noStrike" cap="none">
                <a:solidFill>
                  <a:schemeClr val="hlink"/>
                </a:solidFill>
                <a:latin typeface="Calibri"/>
                <a:ea typeface="Calibri"/>
                <a:cs typeface="Calibri"/>
                <a:sym typeface="Calibri"/>
                <a:hlinkClick r:id="rId4"/>
              </a:rPr>
              <a:t>ευρείας εικόνας</a:t>
            </a:r>
            <a:r>
              <a:rPr lang="el-GR" sz="1200" b="0" i="0" u="none" strike="noStrike" cap="none">
                <a:solidFill>
                  <a:schemeClr val="dk1"/>
                </a:solidFill>
                <a:latin typeface="Calibri"/>
                <a:ea typeface="Calibri"/>
                <a:cs typeface="Calibri"/>
                <a:sym typeface="Calibri"/>
              </a:rPr>
              <a:t> που χρησιμοποιήθηκε από το </a:t>
            </a:r>
            <a:r>
              <a:rPr lang="el-GR" sz="1200" b="0" i="0" u="sng" strike="noStrike" cap="none">
                <a:solidFill>
                  <a:schemeClr val="hlink"/>
                </a:solidFill>
                <a:latin typeface="Calibri"/>
                <a:ea typeface="Calibri"/>
                <a:cs typeface="Calibri"/>
                <a:sym typeface="Calibri"/>
                <a:hlinkClick r:id="rId5"/>
              </a:rPr>
              <a:t>1953</a:t>
            </a:r>
            <a:r>
              <a:rPr lang="el-GR" sz="1200" b="0" i="0" u="none" strike="noStrike" cap="none">
                <a:solidFill>
                  <a:schemeClr val="dk1"/>
                </a:solidFill>
                <a:latin typeface="Calibri"/>
                <a:ea typeface="Calibri"/>
                <a:cs typeface="Calibri"/>
                <a:sym typeface="Calibri"/>
              </a:rPr>
              <a:t> έως το </a:t>
            </a:r>
            <a:r>
              <a:rPr lang="el-GR" sz="1200" b="0" i="0" u="sng" strike="noStrike" cap="none">
                <a:solidFill>
                  <a:schemeClr val="hlink"/>
                </a:solidFill>
                <a:latin typeface="Calibri"/>
                <a:ea typeface="Calibri"/>
                <a:cs typeface="Calibri"/>
                <a:sym typeface="Calibri"/>
                <a:hlinkClick r:id="rId6"/>
              </a:rPr>
              <a:t>1967</a:t>
            </a:r>
            <a:r>
              <a:rPr lang="el-GR" sz="1200" b="0" i="0" u="none" strike="noStrike" cap="none">
                <a:solidFill>
                  <a:schemeClr val="dk1"/>
                </a:solidFill>
                <a:latin typeface="Calibri"/>
                <a:ea typeface="Calibri"/>
                <a:cs typeface="Calibri"/>
                <a:sym typeface="Calibri"/>
              </a:rPr>
              <a:t>. Χρησιμοποιούνταν αναμορφικοί φακοί που επέτρεπαν την προβολή </a:t>
            </a:r>
            <a:r>
              <a:rPr lang="el-GR" sz="1200" b="0" i="0" u="sng" strike="noStrike" cap="none">
                <a:solidFill>
                  <a:schemeClr val="hlink"/>
                </a:solidFill>
                <a:latin typeface="Calibri"/>
                <a:ea typeface="Calibri"/>
                <a:cs typeface="Calibri"/>
                <a:sym typeface="Calibri"/>
                <a:hlinkClick r:id="rId7"/>
              </a:rPr>
              <a:t>φιλμ</a:t>
            </a:r>
            <a:r>
              <a:rPr lang="el-GR" sz="1200" b="0" i="0" u="none" strike="noStrike" cap="none">
                <a:solidFill>
                  <a:schemeClr val="dk1"/>
                </a:solidFill>
                <a:latin typeface="Calibri"/>
                <a:ea typeface="Calibri"/>
                <a:cs typeface="Calibri"/>
                <a:sym typeface="Calibri"/>
              </a:rPr>
              <a:t> με αναλογία 2.66:1, διπλάσια από το συμβατικό φορμά 1.33:1. Με την προσθήκη </a:t>
            </a:r>
            <a:r>
              <a:rPr lang="el-GR" sz="1200" b="0" i="0" u="sng" strike="noStrike" cap="none">
                <a:solidFill>
                  <a:schemeClr val="hlink"/>
                </a:solidFill>
                <a:latin typeface="Calibri"/>
                <a:ea typeface="Calibri"/>
                <a:cs typeface="Calibri"/>
                <a:sym typeface="Calibri"/>
                <a:hlinkClick r:id="rId8"/>
              </a:rPr>
              <a:t>πολυκάναλου ήχου</a:t>
            </a:r>
            <a:r>
              <a:rPr lang="el-GR" sz="1200" b="0" i="0" u="none" strike="noStrike" cap="none">
                <a:solidFill>
                  <a:schemeClr val="dk1"/>
                </a:solidFill>
                <a:latin typeface="Calibri"/>
                <a:ea typeface="Calibri"/>
                <a:cs typeface="Calibri"/>
                <a:sym typeface="Calibri"/>
              </a:rPr>
              <a:t> στο φιλμ, η αναλογία περιορίστηκε στο 2.55:1, και αργότερα η προσθήκη και ήχου σε οπτική μπάντα στο 2.35:1. Παρότι το CinemaScope ξεπεράστηκε από τις νέες τεχνολογικές εξελίξεις, η αναμορφική προβολή των ταινιών που ξεκίνησε με το CinemaScope την δεκαετία του 1950 συνεχίζεται ως τις μέρες μας.</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l-GR" sz="1200" b="0" i="0" u="none" strike="noStrike" cap="none">
                <a:solidFill>
                  <a:schemeClr val="dk1"/>
                </a:solidFill>
                <a:latin typeface="Calibri"/>
                <a:ea typeface="Calibri"/>
                <a:cs typeface="Calibri"/>
                <a:sym typeface="Calibri"/>
              </a:rPr>
              <a:t>Η περίοδος του «Μακαρθισμού» ήταν χρόνια παράνοιας. Πήρε το όνομα της από τον αμερικανό γερουσιαστή Τζόσεφ Μακάρθι που ηγήθηκε της προσπάθειας, μέχρι και τον θάνατό του στις 2 Μαΐου του 1957. Ήταν ένα «κυνήγι μαγισσών» όπου «ξεσκαρτάρισαν» το Χόλιγουντ από όλους τους πιθανούς κομμουνιστές. Η ρουφιανιά έγινε πατριωτική πράξη. Συνεργάτες κατέδιδαν ο ένας τον άλλο, σύζυγοι τις γυναίκες τους και πολλά μεγάλα ονόματα της εποχής αποστασιοποιήθηκαν από στενούς φίλους για να μην στιγματιστούν ως εχθροί της αμερικανικής κυβέρνησης.... </a:t>
            </a:r>
            <a:br>
              <a:rPr lang="el-GR" sz="1200" b="0" i="0" u="none" strike="noStrike" cap="none">
                <a:solidFill>
                  <a:schemeClr val="dk1"/>
                </a:solidFill>
                <a:latin typeface="Calibri"/>
                <a:ea typeface="Calibri"/>
                <a:cs typeface="Calibri"/>
                <a:sym typeface="Calibri"/>
              </a:rPr>
            </a:br>
            <a:r>
              <a:rPr lang="el-GR" sz="1200" b="0" i="0" u="none" strike="noStrike" cap="none">
                <a:solidFill>
                  <a:schemeClr val="dk1"/>
                </a:solidFill>
                <a:latin typeface="Calibri"/>
                <a:ea typeface="Calibri"/>
                <a:cs typeface="Calibri"/>
                <a:sym typeface="Calibri"/>
              </a:rPr>
              <a:t/>
            </a:r>
            <a:br>
              <a:rPr lang="el-GR" sz="1200" b="0" i="0" u="none" strike="noStrike" cap="none">
                <a:solidFill>
                  <a:schemeClr val="dk1"/>
                </a:solidFill>
                <a:latin typeface="Calibri"/>
                <a:ea typeface="Calibri"/>
                <a:cs typeface="Calibri"/>
                <a:sym typeface="Calibri"/>
              </a:rPr>
            </a:br>
            <a:endParaRPr lang="el-GR" sz="1200" b="0" i="0" u="none" strike="noStrike" cap="none">
              <a:solidFill>
                <a:schemeClr val="dk1"/>
              </a:solidFill>
              <a:latin typeface="Calibri"/>
              <a:ea typeface="Calibri"/>
              <a:cs typeface="Calibri"/>
              <a:sym typeface="Calibri"/>
            </a:endParaRPr>
          </a:p>
        </p:txBody>
      </p:sp>
      <p:sp>
        <p:nvSpPr>
          <p:cNvPr id="206" name="Shape 20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buSzPct val="25000"/>
            </a:pPr>
            <a:fld id="{00000000-1234-1234-1234-123412341234}" type="slidenum">
              <a:rPr lang="el-GR">
                <a:solidFill>
                  <a:prstClr val="black"/>
                </a:solidFill>
                <a:latin typeface="Calibri"/>
                <a:ea typeface="Calibri"/>
                <a:cs typeface="Calibri"/>
                <a:sym typeface="Calibri"/>
              </a:rPr>
              <a:pPr>
                <a:buSzPct val="25000"/>
              </a:pPr>
              <a:t>14</a:t>
            </a:fld>
            <a:endParaRPr lang="el-G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4179658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3" name="Shape 2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6511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l-GR" sz="1200" b="1" i="0" u="none" strike="noStrike" cap="none">
                <a:solidFill>
                  <a:schemeClr val="dk1"/>
                </a:solidFill>
                <a:latin typeface="Calibri"/>
                <a:ea typeface="Calibri"/>
                <a:cs typeface="Calibri"/>
                <a:sym typeface="Calibri"/>
              </a:rPr>
              <a:t>ΑΤΤΙΚΟΝ</a:t>
            </a:r>
            <a:r>
              <a:rPr lang="el-GR" sz="1200" b="0" i="0" u="none" strike="noStrike" cap="none">
                <a:solidFill>
                  <a:schemeClr val="dk1"/>
                </a:solidFill>
                <a:latin typeface="Calibri"/>
                <a:ea typeface="Calibri"/>
                <a:cs typeface="Calibri"/>
                <a:sym typeface="Calibri"/>
              </a:rPr>
              <a:t> Γούναρη. Χειμερινό.</a:t>
            </a:r>
          </a:p>
          <a:p>
            <a:pPr marL="0" marR="0" lvl="0" indent="0" algn="l" rtl="0">
              <a:spcBef>
                <a:spcPts val="0"/>
              </a:spcBef>
              <a:buSzPct val="25000"/>
              <a:buNone/>
            </a:pPr>
            <a:r>
              <a:rPr lang="el-GR" sz="1200" b="0" i="0" u="none" strike="noStrike" cap="none">
                <a:solidFill>
                  <a:schemeClr val="dk1"/>
                </a:solidFill>
                <a:latin typeface="Calibri"/>
                <a:ea typeface="Calibri"/>
                <a:cs typeface="Calibri"/>
                <a:sym typeface="Calibri"/>
              </a:rPr>
              <a:t>Ξεκίνησε Νοέμβριο 1960 και έκλεισε Μάιο 1974.</a:t>
            </a:r>
          </a:p>
          <a:p>
            <a:pPr marL="0" marR="0" lvl="0" indent="0" algn="l" rtl="0">
              <a:spcBef>
                <a:spcPts val="0"/>
              </a:spcBef>
              <a:buSzPct val="25000"/>
              <a:buNone/>
            </a:pPr>
            <a:r>
              <a:rPr lang="el-GR" sz="1200" b="0" i="0" u="none" strike="noStrike" cap="none">
                <a:solidFill>
                  <a:schemeClr val="dk1"/>
                </a:solidFill>
                <a:latin typeface="Calibri"/>
                <a:ea typeface="Calibri"/>
                <a:cs typeface="Calibri"/>
                <a:sym typeface="Calibri"/>
              </a:rPr>
              <a:t>Θέσεις 700.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buSzPct val="25000"/>
            </a:pPr>
            <a:fld id="{00000000-1234-1234-1234-123412341234}" type="slidenum">
              <a:rPr lang="el-GR">
                <a:solidFill>
                  <a:prstClr val="black"/>
                </a:solidFill>
                <a:latin typeface="Calibri"/>
                <a:ea typeface="Calibri"/>
                <a:cs typeface="Calibri"/>
                <a:sym typeface="Calibri"/>
              </a:rPr>
              <a:pPr>
                <a:buSzPct val="25000"/>
              </a:pPr>
              <a:t>16</a:t>
            </a:fld>
            <a:endParaRPr lang="el-G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636776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l-GR" sz="1200" b="1" i="0" u="none" strike="noStrike" cap="none">
                <a:solidFill>
                  <a:schemeClr val="dk1"/>
                </a:solidFill>
                <a:latin typeface="Calibri"/>
                <a:ea typeface="Calibri"/>
                <a:cs typeface="Calibri"/>
                <a:sym typeface="Calibri"/>
              </a:rPr>
              <a:t>ΑΡΜΟΝΙΑ </a:t>
            </a:r>
            <a:r>
              <a:rPr lang="el-GR" sz="1200" b="0" i="0" u="none" strike="noStrike" cap="none">
                <a:solidFill>
                  <a:schemeClr val="dk1"/>
                </a:solidFill>
                <a:latin typeface="Calibri"/>
                <a:ea typeface="Calibri"/>
                <a:cs typeface="Calibri"/>
                <a:sym typeface="Calibri"/>
              </a:rPr>
              <a:t>Λάκωνος &amp; Αγ. Τριάδος.</a:t>
            </a:r>
          </a:p>
          <a:p>
            <a:pPr marL="0" marR="0" lvl="0" indent="0" algn="l" rtl="0">
              <a:spcBef>
                <a:spcPts val="0"/>
              </a:spcBef>
              <a:buClr>
                <a:schemeClr val="dk1"/>
              </a:buClr>
              <a:buSzPct val="25000"/>
              <a:buFont typeface="Calibri"/>
              <a:buNone/>
            </a:pPr>
            <a:r>
              <a:rPr lang="el-GR" sz="1200" b="0" i="0" u="none" strike="noStrike" cap="none">
                <a:solidFill>
                  <a:schemeClr val="dk1"/>
                </a:solidFill>
                <a:latin typeface="Calibri"/>
                <a:ea typeface="Calibri"/>
                <a:cs typeface="Calibri"/>
                <a:sym typeface="Calibri"/>
              </a:rPr>
              <a:t>Χειμερινό. Ξεκίνησε Οκτώβριο του 1966 και  έκλεισε Σεπτέμβριο του 1988.</a:t>
            </a:r>
          </a:p>
          <a:p>
            <a:pPr marL="0" marR="0" lvl="0" indent="0" algn="l" rtl="0">
              <a:spcBef>
                <a:spcPts val="0"/>
              </a:spcBef>
              <a:buClr>
                <a:schemeClr val="dk1"/>
              </a:buClr>
              <a:buSzPct val="25000"/>
              <a:buFont typeface="Calibri"/>
              <a:buNone/>
            </a:pPr>
            <a:r>
              <a:rPr lang="el-GR" sz="1200" b="0" i="0" u="none" strike="noStrike" cap="none">
                <a:solidFill>
                  <a:schemeClr val="dk1"/>
                </a:solidFill>
                <a:latin typeface="Calibri"/>
                <a:ea typeface="Calibri"/>
                <a:cs typeface="Calibri"/>
                <a:sym typeface="Calibri"/>
              </a:rPr>
              <a:t>Έγινε σούπερ μάρκετ.</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l-GR" sz="1200" b="1" i="0" u="none" strike="noStrike" cap="none">
                <a:solidFill>
                  <a:schemeClr val="dk1"/>
                </a:solidFill>
                <a:latin typeface="Calibri"/>
                <a:ea typeface="Calibri"/>
                <a:cs typeface="Calibri"/>
                <a:sym typeface="Calibri"/>
              </a:rPr>
              <a:t>ΕΡΜΗΣ</a:t>
            </a:r>
            <a:r>
              <a:rPr lang="el-GR" sz="1200" b="0" i="0" u="none" strike="noStrike" cap="none">
                <a:solidFill>
                  <a:schemeClr val="dk1"/>
                </a:solidFill>
                <a:latin typeface="Calibri"/>
                <a:ea typeface="Calibri"/>
                <a:cs typeface="Calibri"/>
                <a:sym typeface="Calibri"/>
              </a:rPr>
              <a:t> Αγ. Σοφίας. Χειμερινό &amp; Θερινό.</a:t>
            </a:r>
          </a:p>
          <a:p>
            <a:pPr marL="0" marR="0" lvl="0" indent="0" algn="l" rtl="0">
              <a:spcBef>
                <a:spcPts val="0"/>
              </a:spcBef>
              <a:buClr>
                <a:schemeClr val="dk1"/>
              </a:buClr>
              <a:buSzPct val="25000"/>
              <a:buFont typeface="Calibri"/>
              <a:buNone/>
            </a:pPr>
            <a:r>
              <a:rPr lang="el-GR" sz="1200" b="0" i="0" u="none" strike="noStrike" cap="none">
                <a:solidFill>
                  <a:schemeClr val="dk1"/>
                </a:solidFill>
                <a:latin typeface="Calibri"/>
                <a:ea typeface="Calibri"/>
                <a:cs typeface="Calibri"/>
                <a:sym typeface="Calibri"/>
              </a:rPr>
              <a:t>Ξεκίνησε 09/07/1965, έκλεισε Σεπτέμβριο 1988.</a:t>
            </a:r>
          </a:p>
          <a:p>
            <a:pPr marL="0" marR="0" lvl="0" indent="0" algn="l" rtl="0">
              <a:spcBef>
                <a:spcPts val="0"/>
              </a:spcBef>
              <a:buClr>
                <a:schemeClr val="dk1"/>
              </a:buClr>
              <a:buSzPct val="25000"/>
              <a:buFont typeface="Calibri"/>
              <a:buNone/>
            </a:pPr>
            <a:r>
              <a:rPr lang="el-GR" sz="1200" b="0" i="0" u="none" strike="noStrike" cap="none">
                <a:solidFill>
                  <a:schemeClr val="dk1"/>
                </a:solidFill>
                <a:latin typeface="Calibri"/>
                <a:ea typeface="Calibri"/>
                <a:cs typeface="Calibri"/>
                <a:sym typeface="Calibri"/>
              </a:rPr>
              <a:t>Έγινε στη θέση του σινεμά </a:t>
            </a:r>
            <a:r>
              <a:rPr lang="el-GR" sz="1200" b="1" i="0" u="none" strike="noStrike" cap="none">
                <a:solidFill>
                  <a:schemeClr val="dk1"/>
                </a:solidFill>
                <a:latin typeface="Calibri"/>
                <a:ea typeface="Calibri"/>
                <a:cs typeface="Calibri"/>
                <a:sym typeface="Calibri"/>
              </a:rPr>
              <a:t>ΑΔΩΝΙΣ </a:t>
            </a:r>
            <a:r>
              <a:rPr lang="el-GR" sz="1200" b="0" i="0" u="none" strike="noStrike" cap="none">
                <a:solidFill>
                  <a:schemeClr val="dk1"/>
                </a:solidFill>
                <a:latin typeface="Calibri"/>
                <a:ea typeface="Calibri"/>
                <a:cs typeface="Calibri"/>
                <a:sym typeface="Calibri"/>
              </a:rPr>
              <a:t>1963 - 1965.</a:t>
            </a:r>
          </a:p>
          <a:p>
            <a:pPr marL="0" marR="0" lvl="0" indent="0" algn="l" rtl="0">
              <a:spcBef>
                <a:spcPts val="0"/>
              </a:spcBef>
              <a:buClr>
                <a:schemeClr val="dk1"/>
              </a:buClr>
              <a:buSzPct val="25000"/>
              <a:buFont typeface="Calibri"/>
              <a:buNone/>
            </a:pPr>
            <a:r>
              <a:rPr lang="el-GR" sz="1200" b="0" i="0" u="none" strike="noStrike" cap="none">
                <a:solidFill>
                  <a:schemeClr val="dk1"/>
                </a:solidFill>
                <a:latin typeface="Calibri"/>
                <a:ea typeface="Calibri"/>
                <a:cs typeface="Calibri"/>
                <a:sym typeface="Calibri"/>
              </a:rPr>
              <a:t>Στο τέλος λειτούργησε από 1971 - 1988 </a:t>
            </a:r>
          </a:p>
          <a:p>
            <a:pPr marL="0" marR="0" lvl="0" indent="0" algn="l" rtl="0">
              <a:spcBef>
                <a:spcPts val="0"/>
              </a:spcBef>
              <a:spcAft>
                <a:spcPts val="0"/>
              </a:spcAft>
              <a:buClr>
                <a:schemeClr val="dk1"/>
              </a:buClr>
              <a:buSzPct val="25000"/>
              <a:buFont typeface="Calibri"/>
              <a:buNone/>
            </a:pPr>
            <a:r>
              <a:rPr lang="el-GR" sz="1200" b="0" i="0" u="none" strike="noStrike" cap="none">
                <a:solidFill>
                  <a:schemeClr val="dk1"/>
                </a:solidFill>
                <a:latin typeface="Calibri"/>
                <a:ea typeface="Calibri"/>
                <a:cs typeface="Calibri"/>
                <a:sym typeface="Calibri"/>
              </a:rPr>
              <a:t>Πηγή φωτογραφίας κινηματογραφική λέσχη Πάτρας.</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9" name="Shape 22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buSzPct val="25000"/>
            </a:pPr>
            <a:fld id="{00000000-1234-1234-1234-123412341234}" type="slidenum">
              <a:rPr lang="el-GR">
                <a:solidFill>
                  <a:prstClr val="black"/>
                </a:solidFill>
                <a:latin typeface="Calibri"/>
                <a:ea typeface="Calibri"/>
                <a:cs typeface="Calibri"/>
                <a:sym typeface="Calibri"/>
              </a:rPr>
              <a:pPr>
                <a:buSzPct val="25000"/>
              </a:pPr>
              <a:t>17</a:t>
            </a:fld>
            <a:endParaRPr lang="el-G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35788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237" name="Shape 2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7705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l-GR" sz="1200" b="1" i="0" u="none" strike="noStrike" cap="none">
                <a:solidFill>
                  <a:schemeClr val="dk1"/>
                </a:solidFill>
                <a:latin typeface="Calibri"/>
                <a:ea typeface="Calibri"/>
                <a:cs typeface="Calibri"/>
                <a:sym typeface="Calibri"/>
              </a:rPr>
              <a:t>ΕΛΠΙΣ</a:t>
            </a:r>
            <a:r>
              <a:rPr lang="el-GR" sz="1200" b="0" i="0" u="none" strike="noStrike" cap="none">
                <a:solidFill>
                  <a:schemeClr val="dk1"/>
                </a:solidFill>
                <a:latin typeface="Calibri"/>
                <a:ea typeface="Calibri"/>
                <a:cs typeface="Calibri"/>
                <a:sym typeface="Calibri"/>
              </a:rPr>
              <a:t> Γούναρη &amp; Αλεξ. Υψηλάντη. Χειμερινό.Ξεκίνησε 06/11/1971 και έκλεισε Απρίλιο 2002.</a:t>
            </a:r>
          </a:p>
          <a:p>
            <a:pPr marL="0" marR="0" lvl="0" indent="0" algn="l" rtl="0">
              <a:spcBef>
                <a:spcPts val="0"/>
              </a:spcBef>
              <a:buClr>
                <a:schemeClr val="dk1"/>
              </a:buClr>
              <a:buSzPct val="25000"/>
              <a:buFont typeface="Calibri"/>
              <a:buNone/>
            </a:pPr>
            <a:r>
              <a:rPr lang="el-GR" sz="1200" b="0" i="0" u="none" strike="noStrike" cap="none">
                <a:solidFill>
                  <a:schemeClr val="dk1"/>
                </a:solidFill>
                <a:latin typeface="Calibri"/>
                <a:ea typeface="Calibri"/>
                <a:cs typeface="Calibri"/>
                <a:sym typeface="Calibri"/>
              </a:rPr>
              <a:t> τωρα Έγινε σούπερ μάρκετ</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3" name="Shape 24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buSzPct val="25000"/>
            </a:pPr>
            <a:fld id="{00000000-1234-1234-1234-123412341234}" type="slidenum">
              <a:rPr lang="el-GR">
                <a:solidFill>
                  <a:prstClr val="black"/>
                </a:solidFill>
                <a:latin typeface="Calibri"/>
                <a:ea typeface="Calibri"/>
                <a:cs typeface="Calibri"/>
                <a:sym typeface="Calibri"/>
              </a:rPr>
              <a:pPr>
                <a:buSzPct val="25000"/>
              </a:pPr>
              <a:t>19</a:t>
            </a:fld>
            <a:endParaRPr lang="el-G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052263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l-GR" sz="1200" b="1" i="0" u="none" strike="noStrike" cap="none">
                <a:solidFill>
                  <a:schemeClr val="dk1"/>
                </a:solidFill>
                <a:latin typeface="Calibri"/>
                <a:ea typeface="Calibri"/>
                <a:cs typeface="Calibri"/>
                <a:sym typeface="Calibri"/>
              </a:rPr>
              <a:t>ΑΝΟΙΞΗ</a:t>
            </a:r>
            <a:r>
              <a:rPr lang="el-GR" sz="1200" b="0" i="0" u="none" strike="noStrike" cap="none">
                <a:solidFill>
                  <a:schemeClr val="dk1"/>
                </a:solidFill>
                <a:latin typeface="Calibri"/>
                <a:ea typeface="Calibri"/>
                <a:cs typeface="Calibri"/>
                <a:sym typeface="Calibri"/>
              </a:rPr>
              <a:t> Γερμανού 155. Θερινό. </a:t>
            </a:r>
            <a:br>
              <a:rPr lang="el-GR" sz="1200" b="0" i="0" u="none" strike="noStrike" cap="none">
                <a:solidFill>
                  <a:schemeClr val="dk1"/>
                </a:solidFill>
                <a:latin typeface="Calibri"/>
                <a:ea typeface="Calibri"/>
                <a:cs typeface="Calibri"/>
                <a:sym typeface="Calibri"/>
              </a:rPr>
            </a:br>
            <a:r>
              <a:rPr lang="el-GR" sz="1200" b="0" i="0" u="none" strike="noStrike" cap="none">
                <a:solidFill>
                  <a:schemeClr val="dk1"/>
                </a:solidFill>
                <a:latin typeface="Calibri"/>
                <a:ea typeface="Calibri"/>
                <a:cs typeface="Calibri"/>
                <a:sym typeface="Calibri"/>
              </a:rPr>
              <a:t>Ξεκίνησε 15/05/1970 και έκλεισε Σεπτέμβριο 1989. </a:t>
            </a:r>
            <a:br>
              <a:rPr lang="el-GR" sz="1200" b="0" i="0" u="none" strike="noStrike" cap="none">
                <a:solidFill>
                  <a:schemeClr val="dk1"/>
                </a:solidFill>
                <a:latin typeface="Calibri"/>
                <a:ea typeface="Calibri"/>
                <a:cs typeface="Calibri"/>
                <a:sym typeface="Calibri"/>
              </a:rPr>
            </a:br>
            <a:r>
              <a:rPr lang="el-GR" sz="1200" b="0" i="0" u="none" strike="noStrike" cap="none">
                <a:solidFill>
                  <a:schemeClr val="dk1"/>
                </a:solidFill>
                <a:latin typeface="Calibri"/>
                <a:ea typeface="Calibri"/>
                <a:cs typeface="Calibri"/>
                <a:sym typeface="Calibri"/>
              </a:rPr>
              <a:t>Έγινε στη θέση του κινηματογράφου </a:t>
            </a:r>
            <a:br>
              <a:rPr lang="el-GR" sz="1200" b="0" i="0" u="none" strike="noStrike" cap="none">
                <a:solidFill>
                  <a:schemeClr val="dk1"/>
                </a:solidFill>
                <a:latin typeface="Calibri"/>
                <a:ea typeface="Calibri"/>
                <a:cs typeface="Calibri"/>
                <a:sym typeface="Calibri"/>
              </a:rPr>
            </a:br>
            <a:r>
              <a:rPr lang="el-GR" sz="1200" b="1" i="0" u="none" strike="noStrike" cap="none">
                <a:solidFill>
                  <a:schemeClr val="dk1"/>
                </a:solidFill>
                <a:latin typeface="Calibri"/>
                <a:ea typeface="Calibri"/>
                <a:cs typeface="Calibri"/>
                <a:sym typeface="Calibri"/>
              </a:rPr>
              <a:t>ΟΑΣΙΣ</a:t>
            </a:r>
            <a:r>
              <a:rPr lang="el-GR" sz="1200" b="0" i="0" u="none" strike="noStrike" cap="none">
                <a:solidFill>
                  <a:schemeClr val="dk1"/>
                </a:solidFill>
                <a:latin typeface="Calibri"/>
                <a:ea typeface="Calibri"/>
                <a:cs typeface="Calibri"/>
                <a:sym typeface="Calibri"/>
              </a:rPr>
              <a:t> (Μαρούδα - στάση Τσολιά) 1950 - 1969.</a:t>
            </a:r>
            <a:br>
              <a:rPr lang="el-GR" sz="1200" b="0" i="0" u="none" strike="noStrike" cap="none">
                <a:solidFill>
                  <a:schemeClr val="dk1"/>
                </a:solidFill>
                <a:latin typeface="Calibri"/>
                <a:ea typeface="Calibri"/>
                <a:cs typeface="Calibri"/>
                <a:sym typeface="Calibri"/>
              </a:rPr>
            </a:br>
            <a:r>
              <a:rPr lang="el-GR" sz="1200" b="0" i="0" u="none" strike="noStrike" cap="none">
                <a:solidFill>
                  <a:schemeClr val="dk1"/>
                </a:solidFill>
                <a:latin typeface="Calibri"/>
                <a:ea typeface="Calibri"/>
                <a:cs typeface="Calibri"/>
                <a:sym typeface="Calibri"/>
              </a:rPr>
              <a:t>Πηγή φωτογραφίας κινηματογραφική λέσχη Πάτρας.</a:t>
            </a:r>
          </a:p>
          <a:p>
            <a:pPr marL="0" marR="0" lvl="0" indent="0" algn="l" rtl="0">
              <a:lnSpc>
                <a:spcPct val="100000"/>
              </a:lnSpc>
              <a:spcBef>
                <a:spcPts val="0"/>
              </a:spcBef>
              <a:spcAft>
                <a:spcPts val="0"/>
              </a:spcAft>
              <a:buClr>
                <a:schemeClr val="dk1"/>
              </a:buClr>
              <a:buSzPct val="25000"/>
              <a:buFont typeface="Calibri"/>
              <a:buNone/>
            </a:pPr>
            <a:r>
              <a:rPr lang="el-GR" sz="1200" b="0" i="0" u="none" strike="noStrike" cap="none">
                <a:solidFill>
                  <a:schemeClr val="dk1"/>
                </a:solidFill>
                <a:latin typeface="Calibri"/>
                <a:ea typeface="Calibri"/>
                <a:cs typeface="Calibri"/>
                <a:sym typeface="Calibri"/>
              </a:rPr>
              <a:t>παλλασ= Πρώτα λεγόταν</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1" name="Shape 25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buSzPct val="25000"/>
            </a:pPr>
            <a:fld id="{00000000-1234-1234-1234-123412341234}" type="slidenum">
              <a:rPr lang="el-GR">
                <a:solidFill>
                  <a:prstClr val="black"/>
                </a:solidFill>
                <a:latin typeface="Calibri"/>
                <a:ea typeface="Calibri"/>
                <a:cs typeface="Calibri"/>
                <a:sym typeface="Calibri"/>
              </a:rPr>
              <a:pPr>
                <a:buSzPct val="25000"/>
              </a:pPr>
              <a:t>20</a:t>
            </a:fld>
            <a:endParaRPr lang="el-G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365275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58" name="Shape 25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359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l-GR" sz="1200" b="0" i="0" u="none" strike="noStrike" cap="none">
                <a:solidFill>
                  <a:schemeClr val="dk1"/>
                </a:solidFill>
                <a:latin typeface="Calibri"/>
                <a:ea typeface="Calibri"/>
                <a:cs typeface="Calibri"/>
                <a:sym typeface="Calibri"/>
              </a:rPr>
              <a:t> ΠΙΚΟΛΟ : Καρόλου &amp; Ρήγα Φεραίου. Χειμερινό.</a:t>
            </a:r>
          </a:p>
          <a:p>
            <a:pPr marL="0" marR="0" lvl="0" indent="0" algn="l" rtl="0">
              <a:spcBef>
                <a:spcPts val="0"/>
              </a:spcBef>
              <a:buSzPct val="25000"/>
              <a:buNone/>
            </a:pPr>
            <a:r>
              <a:rPr lang="el-GR" sz="1200" b="0" i="0" u="none" strike="noStrike" cap="none">
                <a:solidFill>
                  <a:schemeClr val="dk1"/>
                </a:solidFill>
                <a:latin typeface="Calibri"/>
                <a:ea typeface="Calibri"/>
                <a:cs typeface="Calibri"/>
                <a:sym typeface="Calibri"/>
              </a:rPr>
              <a:t>Στη πολυκατοικία του Θεοδ. Άννινου.</a:t>
            </a:r>
          </a:p>
          <a:p>
            <a:pPr marL="0" marR="0" lvl="0" indent="0" algn="l" rtl="0">
              <a:spcBef>
                <a:spcPts val="0"/>
              </a:spcBef>
              <a:buSzPct val="25000"/>
              <a:buNone/>
            </a:pPr>
            <a:r>
              <a:rPr lang="el-GR" sz="1200" b="0" i="0" u="none" strike="noStrike" cap="none">
                <a:solidFill>
                  <a:schemeClr val="dk1"/>
                </a:solidFill>
                <a:latin typeface="Calibri"/>
                <a:ea typeface="Calibri"/>
                <a:cs typeface="Calibri"/>
                <a:sym typeface="Calibri"/>
              </a:rPr>
              <a:t>Ξεκίνησε Φεβρουάριου του 1972 και έκλεισε</a:t>
            </a:r>
          </a:p>
          <a:p>
            <a:pPr marL="0" marR="0" lvl="0" indent="0" algn="l" rtl="0">
              <a:spcBef>
                <a:spcPts val="0"/>
              </a:spcBef>
              <a:buSzPct val="25000"/>
              <a:buNone/>
            </a:pPr>
            <a:r>
              <a:rPr lang="el-GR" sz="1200" b="0" i="0" u="none" strike="noStrike" cap="none">
                <a:solidFill>
                  <a:schemeClr val="dk1"/>
                </a:solidFill>
                <a:latin typeface="Calibri"/>
                <a:ea typeface="Calibri"/>
                <a:cs typeface="Calibri"/>
                <a:sym typeface="Calibri"/>
              </a:rPr>
              <a:t>Μάιο του 1974.</a:t>
            </a:r>
          </a:p>
          <a:p>
            <a:pPr marL="0" marR="0" lvl="0" indent="0" algn="l" rtl="0">
              <a:spcBef>
                <a:spcPts val="0"/>
              </a:spcBef>
              <a:buSzPct val="25000"/>
              <a:buNone/>
            </a:pPr>
            <a:r>
              <a:rPr lang="el-GR" sz="1200" b="0" i="0" u="none" strike="noStrike" cap="none">
                <a:solidFill>
                  <a:schemeClr val="dk1"/>
                </a:solidFill>
                <a:latin typeface="Calibri"/>
                <a:ea typeface="Calibri"/>
                <a:cs typeface="Calibri"/>
                <a:sym typeface="Calibri"/>
              </a:rPr>
              <a:t>Πηγή φωτογραφίας κινηματογραφική λέσχη</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5" name="Shape 26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buSzPct val="25000"/>
            </a:pPr>
            <a:fld id="{00000000-1234-1234-1234-123412341234}" type="slidenum">
              <a:rPr lang="el-GR">
                <a:solidFill>
                  <a:prstClr val="black"/>
                </a:solidFill>
                <a:latin typeface="Calibri"/>
                <a:ea typeface="Calibri"/>
                <a:cs typeface="Calibri"/>
                <a:sym typeface="Calibri"/>
              </a:rPr>
              <a:pPr>
                <a:buSzPct val="25000"/>
              </a:pPr>
              <a:t>22</a:t>
            </a:fld>
            <a:endParaRPr lang="el-G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77829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73" name="Shape 2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610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6" name="Shape 1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382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l-GR" sz="1200" b="0" i="0" u="none" strike="noStrike" cap="none">
                <a:solidFill>
                  <a:schemeClr val="dk1"/>
                </a:solidFill>
                <a:latin typeface="Calibri"/>
                <a:ea typeface="Calibri"/>
                <a:cs typeface="Calibri"/>
                <a:sym typeface="Calibri"/>
              </a:rPr>
              <a:t>Ήταν το 3ο κατά σειρά σινεμά που κατασκευάστηκε στην Πάτρα μετά το Ιντεάλ το 1914 και το θρυλικό Ζενίθ στα Ψηλαλώνια,</a:t>
            </a:r>
            <a:r>
              <a:rPr lang="el-GR" sz="1200" b="1" i="0" u="none" strike="noStrike" cap="none">
                <a:solidFill>
                  <a:schemeClr val="dk1"/>
                </a:solidFill>
                <a:latin typeface="Calibri"/>
                <a:ea typeface="Calibri"/>
                <a:cs typeface="Calibri"/>
                <a:sym typeface="Calibri"/>
              </a:rPr>
              <a:t> 1923, εποχή που ακόμα ο κινηματογράφος ήταν βωβός.</a:t>
            </a:r>
            <a:r>
              <a:rPr lang="el-GR" sz="1200" b="0" i="0" u="none" strike="noStrike" cap="none">
                <a:solidFill>
                  <a:schemeClr val="dk1"/>
                </a:solidFill>
                <a:latin typeface="Calibri"/>
                <a:ea typeface="Calibri"/>
                <a:cs typeface="Calibri"/>
                <a:sym typeface="Calibri"/>
              </a:rPr>
              <a:t> Για παράδειγμα την Δευτέρα του Πάσχα 21 Απριλίου του 1930, ήταν αυτό που έπαιξε στην περιοχή της Πάτρας για πρώτη φορά ταινία του ομιλούντος πλέον κινηματογράφου. Είχε προβληθεί ο «Τρελός τραγουδιστής» Είχε ξεκινήσει απ’ όσο γνωρίζω σαν θέατρο και αμέσως μετά λειτούργησε και ως κινηματογράφος. Μετά κατέβηκε από την ταράτσα, υπέστη μεγάλες ζημιές στη διάρκεια των βομβαρδισμών από τους Ιταλούς το 1940, ξαναφτιάχτηκε και ήταν στη μεγάλη ακμή του το ’60.</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l-GR" sz="1200" b="0" i="0" u="none" strike="noStrike" cap="none">
                <a:solidFill>
                  <a:schemeClr val="dk1"/>
                </a:solidFill>
                <a:latin typeface="Calibri"/>
                <a:ea typeface="Calibri"/>
                <a:cs typeface="Calibri"/>
                <a:sym typeface="Calibri"/>
              </a:rPr>
              <a:t>Πρώτα λεγόταν</a:t>
            </a:r>
          </a:p>
          <a:p>
            <a:pPr marL="0" marR="0" lvl="0" indent="0" algn="l" rtl="0">
              <a:spcBef>
                <a:spcPts val="0"/>
              </a:spcBef>
              <a:buSzPct val="25000"/>
              <a:buNone/>
            </a:pPr>
            <a:r>
              <a:rPr lang="el-GR" sz="1200" b="1" i="0" u="none" strike="noStrike" cap="none">
                <a:solidFill>
                  <a:schemeClr val="dk1"/>
                </a:solidFill>
                <a:latin typeface="Calibri"/>
                <a:ea typeface="Calibri"/>
                <a:cs typeface="Calibri"/>
                <a:sym typeface="Calibri"/>
              </a:rPr>
              <a:t>ΤΙΤΑΝΙΑ </a:t>
            </a:r>
            <a:r>
              <a:rPr lang="el-GR" sz="1200" b="0" i="0" u="none" strike="noStrike" cap="none">
                <a:solidFill>
                  <a:schemeClr val="dk1"/>
                </a:solidFill>
                <a:latin typeface="Calibri"/>
                <a:ea typeface="Calibri"/>
                <a:cs typeface="Calibri"/>
                <a:sym typeface="Calibri"/>
              </a:rPr>
              <a:t>1948 - 1957.</a:t>
            </a:r>
          </a:p>
          <a:p>
            <a:pPr marL="0" marR="0" lvl="0" indent="0" algn="l" rtl="0">
              <a:spcBef>
                <a:spcPts val="0"/>
              </a:spcBef>
              <a:buSzPct val="25000"/>
              <a:buNone/>
            </a:pPr>
            <a:r>
              <a:rPr lang="el-GR" sz="1200" b="0" i="0" u="none" strike="noStrike" cap="none">
                <a:solidFill>
                  <a:schemeClr val="dk1"/>
                </a:solidFill>
                <a:latin typeface="Calibri"/>
                <a:ea typeface="Calibri"/>
                <a:cs typeface="Calibri"/>
                <a:sym typeface="Calibri"/>
              </a:rPr>
              <a:t>Πηγή φωτογραφίας internet.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1" name="Shape 28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buSzPct val="25000"/>
            </a:pPr>
            <a:fld id="{00000000-1234-1234-1234-123412341234}" type="slidenum">
              <a:rPr lang="el-GR">
                <a:solidFill>
                  <a:prstClr val="black"/>
                </a:solidFill>
                <a:latin typeface="Calibri"/>
                <a:ea typeface="Calibri"/>
                <a:cs typeface="Calibri"/>
                <a:sym typeface="Calibri"/>
              </a:rPr>
              <a:pPr>
                <a:buSzPct val="25000"/>
              </a:pPr>
              <a:t>24</a:t>
            </a:fld>
            <a:endParaRPr lang="el-G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349393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89" name="Shape 28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3089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00" name="Shape 3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557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13" name="Shape 3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3533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30" name="Shape 33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9333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38" name="Shape 3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9860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51" name="Shape 3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498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2" name="Shape 15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355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9" name="Shape 1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13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l-GR"/>
              <a:t>mary pickford charli chaplin</a:t>
            </a:r>
          </a:p>
        </p:txBody>
      </p:sp>
      <p:sp>
        <p:nvSpPr>
          <p:cNvPr id="167" name="Shape 1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762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5" name="Shape 17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751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798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90" name="Shape 1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289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660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16/6/2016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16/6/2016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8900855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6386661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6128071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9897171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7713090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6554444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9462033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11866016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0730822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97168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16/6/2016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3420776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2917098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0248796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3751427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9313262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1171891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1036273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1889392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6477495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077033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665668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948637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2331379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074168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4141873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20819308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281683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397932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558808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4169112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259982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9877475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3431036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6119384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6824884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897894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748705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04891006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5223120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290974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3338750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184024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6032923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3641926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150125399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9279784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3961467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3779160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008326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9029177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28188297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4266899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821568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3972613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996063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1846899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3171955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2392108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0367109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59361662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9615152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97989807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8874951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705570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88366894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9648058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9188369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2804926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9817200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3926812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5617354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140017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0115717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2850000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588211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2567089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8911308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3290723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6834869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40807282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1753626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35478540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1559018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48669443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1865174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869300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9854447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2847225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50761085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21248951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22665227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11267077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00003860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70498167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5460531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24274904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293177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81734476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5129244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65940393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24038101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48364189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0378498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67069785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4277895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1876800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30927686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63910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16/6/2016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86882062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3852238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32861141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83074498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22883818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09880749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60266806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6365570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30964110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00063640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2332327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60279892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9116375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75465200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76413150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39407751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04548033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74999092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8912335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4312664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5655444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966785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394503989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96439231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54430240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5729375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00151673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8630675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80966646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111389995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69959509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76641505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133993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9083116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54884669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7251821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36335997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8927581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96494000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02673501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34818783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18434811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74980199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691258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85929653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23017154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59320877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32903263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186805641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23524261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75558816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23771342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27235940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55427017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633451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73001442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2391030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1098821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68290593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72333074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28673173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98373606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75683786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23966973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07536812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885227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90343403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270164648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53784737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55137962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41148477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71640486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02076101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33739168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08159955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81434942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01598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6453331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72241865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63914591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0628585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15543954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21227391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70735054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27856824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32095128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8697759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654101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97217087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4975435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2674893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0719847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26802691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60804398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65031546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01986843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07400626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06444197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796109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8211841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13953433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96837802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2282058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35758490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259761537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00334369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68604847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56520742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70336158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29165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16/6/2016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35435575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59297053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06458371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27939725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06008127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54912468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58659755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6358937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19744892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55953146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151149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11304530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23530107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113959658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39579716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0308107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40410899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22973453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80001756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69057755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98709600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943427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84499264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52647054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3700315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28282471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66627687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3164118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56631724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8204386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67346982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293012448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67194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2119115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36263929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67626944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85626440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91739736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67761374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97961567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27152645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1275483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23032639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255152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70697539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05652160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83118539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4118416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8505536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72684987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279938973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57232912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66172921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57897597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559057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05824094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95338833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61393132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5656575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4828732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86723155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89925297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089890343"/>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96381349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35559812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613434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5373905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40931196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37238598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122323080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52971476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37968392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77461202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99043151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64718131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15077146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6320306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55187020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65943240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31392875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5075678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04144532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69880880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40612877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20478818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693073372"/>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92948126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6345178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21205684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06958882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89390724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3586218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58229517"/>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68889178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8045434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12128094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84136401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92472004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953417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141208156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34592416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37117667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79948687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10499250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02640384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56690296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275264107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01243314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33893419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817983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16/6/2016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74847511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69837958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2152399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8324792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46547647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83322060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025767950"/>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195603344"/>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148980747"/>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72309896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228325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632254052"/>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90772663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82486719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89533394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2739803809"/>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13545221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02016723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690242087"/>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84144343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17489594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8594442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85746741"/>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90480347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65896651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23228459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649934650"/>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9880006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632745687"/>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112301498"/>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574036986"/>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35613865"/>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3805314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22032662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39178990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69805126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5053556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843184662"/>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72675068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544461001"/>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638747606"/>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258554028"/>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95043221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340840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856136670"/>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62015833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62235289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572256247"/>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587471374"/>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272225547"/>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6204329"/>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2696371960"/>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52194600"/>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660411682"/>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896784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076620460"/>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62474327"/>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849167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2691165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272844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246931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7819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16/6/2016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019046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060462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210655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417098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9819077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0200602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186311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4099298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050473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06360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16/6/2016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926806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6201370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8464459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0275319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944317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2808879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1104261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2264226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5906784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4816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16/6/2016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8012499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9688665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691071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36914889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2785414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6718302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8974771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5533702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4391944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0638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16/6/2016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1209159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6715356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8228443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21933" y="657227"/>
            <a:ext cx="7300133"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921933" y="3602039"/>
            <a:ext cx="7300133"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39" name="Shape 3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0" name="Shape 4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1" name="Shape 4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3483270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85345" y="2088319"/>
            <a:ext cx="38295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5" name="Shape 45"/>
          <p:cNvSpPr txBox="1">
            <a:spLocks noGrp="1"/>
          </p:cNvSpPr>
          <p:nvPr>
            <p:ph type="body" idx="2"/>
          </p:nvPr>
        </p:nvSpPr>
        <p:spPr>
          <a:xfrm>
            <a:off x="4630051" y="2088319"/>
            <a:ext cx="3820616"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46" name="Shape 4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7" name="Shape 4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48" name="Shape 4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9974152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347"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915426" y="2088319"/>
            <a:ext cx="3600325"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2" name="Shape 52"/>
          <p:cNvSpPr txBox="1">
            <a:spLocks noGrp="1"/>
          </p:cNvSpPr>
          <p:nvPr>
            <p:ph type="body" idx="2"/>
          </p:nvPr>
        </p:nvSpPr>
        <p:spPr>
          <a:xfrm>
            <a:off x="685345" y="2912232"/>
            <a:ext cx="3830405"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3" name="Shape 53"/>
          <p:cNvSpPr txBox="1">
            <a:spLocks noGrp="1"/>
          </p:cNvSpPr>
          <p:nvPr>
            <p:ph type="body" idx="3"/>
          </p:nvPr>
        </p:nvSpPr>
        <p:spPr>
          <a:xfrm>
            <a:off x="4859230" y="2088319"/>
            <a:ext cx="3591437"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54" name="Shape 54"/>
          <p:cNvSpPr txBox="1">
            <a:spLocks noGrp="1"/>
          </p:cNvSpPr>
          <p:nvPr>
            <p:ph type="body" idx="4"/>
          </p:nvPr>
        </p:nvSpPr>
        <p:spPr>
          <a:xfrm>
            <a:off x="4629150" y="2912232"/>
            <a:ext cx="382151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55" name="Shape 55"/>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6" name="Shape 56"/>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57" name="Shape 57"/>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710787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7920" y="609600"/>
            <a:ext cx="2949178"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08548" y="609600"/>
            <a:ext cx="4642119"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61" name="Shape 61"/>
          <p:cNvSpPr txBox="1">
            <a:spLocks noGrp="1"/>
          </p:cNvSpPr>
          <p:nvPr>
            <p:ph type="body" idx="2"/>
          </p:nvPr>
        </p:nvSpPr>
        <p:spPr>
          <a:xfrm>
            <a:off x="687920" y="2971800"/>
            <a:ext cx="2949178"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2" name="Shape 6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3" name="Shape 6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64" name="Shape 6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744723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7920" y="609600"/>
            <a:ext cx="4167603"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249932" y="758881"/>
            <a:ext cx="2966938"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68" name="Shape 68"/>
          <p:cNvSpPr txBox="1">
            <a:spLocks noGrp="1"/>
          </p:cNvSpPr>
          <p:nvPr>
            <p:ph type="body" idx="1"/>
          </p:nvPr>
        </p:nvSpPr>
        <p:spPr>
          <a:xfrm>
            <a:off x="685345" y="2971800"/>
            <a:ext cx="4171241"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69" name="Shape 6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0" name="Shape 7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1" name="Shape 7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4720036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354" y="4289373"/>
            <a:ext cx="777567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2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685354" y="621322"/>
            <a:ext cx="777567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9pPr>
          </a:lstStyle>
          <a:p>
            <a:endParaRPr/>
          </a:p>
        </p:txBody>
      </p:sp>
      <p:sp>
        <p:nvSpPr>
          <p:cNvPr id="75" name="Shape 75"/>
          <p:cNvSpPr txBox="1">
            <a:spLocks noGrp="1"/>
          </p:cNvSpPr>
          <p:nvPr>
            <p:ph type="body" idx="1"/>
          </p:nvPr>
        </p:nvSpPr>
        <p:spPr>
          <a:xfrm>
            <a:off x="685345" y="5108728"/>
            <a:ext cx="77744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76" name="Shape 76"/>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7" name="Shape 77"/>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78" name="Shape 78"/>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3966919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345" y="609600"/>
            <a:ext cx="776532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85347" y="4204819"/>
            <a:ext cx="7765321"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2" name="Shape 8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3" name="Shape 8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84" name="Shape 8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10656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16/6/2016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84658" y="609600"/>
            <a:ext cx="6977063"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1290483" y="3610032"/>
            <a:ext cx="6564223"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8" name="Shape 88"/>
          <p:cNvSpPr txBox="1">
            <a:spLocks noGrp="1"/>
          </p:cNvSpPr>
          <p:nvPr>
            <p:ph type="body" idx="2"/>
          </p:nvPr>
        </p:nvSpPr>
        <p:spPr>
          <a:xfrm>
            <a:off x="685345" y="4204821"/>
            <a:ext cx="776532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89" name="Shape 8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0" name="Shape 9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1" name="Shape 9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
        <p:nvSpPr>
          <p:cNvPr id="92" name="Shape 92"/>
          <p:cNvSpPr txBox="1"/>
          <p:nvPr/>
        </p:nvSpPr>
        <p:spPr>
          <a:xfrm>
            <a:off x="505245" y="641749"/>
            <a:ext cx="457200" cy="584776"/>
          </a:xfrm>
          <a:prstGeom prst="rect">
            <a:avLst/>
          </a:prstGeom>
          <a:noFill/>
          <a:ln>
            <a:noFill/>
          </a:ln>
        </p:spPr>
        <p:txBody>
          <a:bodyPr lIns="91425" tIns="45700" rIns="91425" bIns="45700" anchor="ctr" anchorCtr="0">
            <a:noAutofit/>
          </a:bodyPr>
          <a:lstStyle/>
          <a:p>
            <a:pPr>
              <a:buClr>
                <a:srgbClr val="FFFFFF"/>
              </a:buClr>
              <a:buSzPct val="25000"/>
              <a:buFont typeface="Rokkitt"/>
              <a:buNone/>
            </a:pPr>
            <a:r>
              <a:rPr lang="el-GR" sz="8000" kern="0">
                <a:solidFill>
                  <a:srgbClr val="FFFFFF"/>
                </a:solidFill>
                <a:latin typeface="Rokkitt"/>
                <a:ea typeface="Rokkitt"/>
                <a:cs typeface="Rokkitt"/>
                <a:sym typeface="Rokkitt"/>
              </a:rPr>
              <a:t>“</a:t>
            </a:r>
          </a:p>
        </p:txBody>
      </p:sp>
      <p:sp>
        <p:nvSpPr>
          <p:cNvPr id="93" name="Shape 93"/>
          <p:cNvSpPr txBox="1"/>
          <p:nvPr/>
        </p:nvSpPr>
        <p:spPr>
          <a:xfrm>
            <a:off x="7946721" y="3073375"/>
            <a:ext cx="457200" cy="584776"/>
          </a:xfrm>
          <a:prstGeom prst="rect">
            <a:avLst/>
          </a:prstGeom>
          <a:noFill/>
          <a:ln>
            <a:noFill/>
          </a:ln>
        </p:spPr>
        <p:txBody>
          <a:bodyPr lIns="91425" tIns="45700" rIns="91425" bIns="45700" anchor="ctr" anchorCtr="0">
            <a:noAutofit/>
          </a:bodyPr>
          <a:lstStyle/>
          <a:p>
            <a:pPr algn="r">
              <a:buClr>
                <a:srgbClr val="FFFFFF"/>
              </a:buClr>
              <a:buSzPct val="25000"/>
              <a:buFont typeface="Rokkitt"/>
              <a:buNone/>
            </a:pPr>
            <a:r>
              <a:rPr lang="el-GR" sz="8000" kern="0">
                <a:solidFill>
                  <a:srgbClr val="FFFFFF"/>
                </a:solidFill>
                <a:latin typeface="Rokkitt"/>
                <a:ea typeface="Rokkitt"/>
                <a:cs typeface="Rokkitt"/>
                <a:sym typeface="Rokkitt"/>
              </a:rPr>
              <a:t>”</a:t>
            </a:r>
          </a:p>
        </p:txBody>
      </p:sp>
    </p:spTree>
    <p:extLst>
      <p:ext uri="{BB962C8B-B14F-4D97-AF65-F5344CB8AC3E}">
        <p14:creationId xmlns:p14="http://schemas.microsoft.com/office/powerpoint/2010/main" val="30200254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354" y="2126942"/>
            <a:ext cx="7766494"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32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85345" y="4650555"/>
            <a:ext cx="7765321"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9pPr>
          </a:lstStyle>
          <a:p>
            <a:endParaRPr/>
          </a:p>
        </p:txBody>
      </p:sp>
      <p:sp>
        <p:nvSpPr>
          <p:cNvPr id="97" name="Shape 97"/>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8" name="Shape 98"/>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99" name="Shape 99"/>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302714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3 Colum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685345" y="2088319"/>
            <a:ext cx="247421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3" name="Shape 103"/>
          <p:cNvSpPr txBox="1">
            <a:spLocks noGrp="1"/>
          </p:cNvSpPr>
          <p:nvPr>
            <p:ph type="body" idx="2"/>
          </p:nvPr>
        </p:nvSpPr>
        <p:spPr>
          <a:xfrm>
            <a:off x="685345" y="2911624"/>
            <a:ext cx="247421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4" name="Shape 104"/>
          <p:cNvSpPr txBox="1">
            <a:spLocks noGrp="1"/>
          </p:cNvSpPr>
          <p:nvPr>
            <p:ph type="body" idx="3"/>
          </p:nvPr>
        </p:nvSpPr>
        <p:spPr>
          <a:xfrm>
            <a:off x="3333657" y="2088319"/>
            <a:ext cx="2473919"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5" name="Shape 105"/>
          <p:cNvSpPr txBox="1">
            <a:spLocks noGrp="1"/>
          </p:cNvSpPr>
          <p:nvPr>
            <p:ph type="body" idx="4"/>
          </p:nvPr>
        </p:nvSpPr>
        <p:spPr>
          <a:xfrm>
            <a:off x="3333658" y="2911624"/>
            <a:ext cx="247486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6" name="Shape 106"/>
          <p:cNvSpPr txBox="1">
            <a:spLocks noGrp="1"/>
          </p:cNvSpPr>
          <p:nvPr>
            <p:ph type="body" idx="5"/>
          </p:nvPr>
        </p:nvSpPr>
        <p:spPr>
          <a:xfrm>
            <a:off x="5979973" y="2088319"/>
            <a:ext cx="2468407"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07" name="Shape 107"/>
          <p:cNvSpPr txBox="1">
            <a:spLocks noGrp="1"/>
          </p:cNvSpPr>
          <p:nvPr>
            <p:ph type="body" idx="6"/>
          </p:nvPr>
        </p:nvSpPr>
        <p:spPr>
          <a:xfrm>
            <a:off x="5982260" y="2911624"/>
            <a:ext cx="2468407"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08" name="Shape 10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09" name="Shape 10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10" name="Shape 11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8576310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345" y="609600"/>
            <a:ext cx="776532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685347" y="3989146"/>
            <a:ext cx="247421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4" name="Shape 114"/>
          <p:cNvSpPr>
            <a:spLocks noGrp="1"/>
          </p:cNvSpPr>
          <p:nvPr>
            <p:ph type="pic" idx="2"/>
          </p:nvPr>
        </p:nvSpPr>
        <p:spPr>
          <a:xfrm>
            <a:off x="819014" y="2092234"/>
            <a:ext cx="2205037"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5" name="Shape 115"/>
          <p:cNvSpPr txBox="1">
            <a:spLocks noGrp="1"/>
          </p:cNvSpPr>
          <p:nvPr>
            <p:ph type="body" idx="3"/>
          </p:nvPr>
        </p:nvSpPr>
        <p:spPr>
          <a:xfrm>
            <a:off x="685347" y="4565408"/>
            <a:ext cx="2474216"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6" name="Shape 116"/>
          <p:cNvSpPr txBox="1">
            <a:spLocks noGrp="1"/>
          </p:cNvSpPr>
          <p:nvPr>
            <p:ph type="body" idx="4"/>
          </p:nvPr>
        </p:nvSpPr>
        <p:spPr>
          <a:xfrm>
            <a:off x="3332026" y="3989146"/>
            <a:ext cx="2474236"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17" name="Shape 117"/>
          <p:cNvSpPr>
            <a:spLocks noGrp="1"/>
          </p:cNvSpPr>
          <p:nvPr>
            <p:ph type="pic" idx="5"/>
          </p:nvPr>
        </p:nvSpPr>
        <p:spPr>
          <a:xfrm>
            <a:off x="3426746" y="2092234"/>
            <a:ext cx="2197893"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18" name="Shape 118"/>
          <p:cNvSpPr txBox="1">
            <a:spLocks noGrp="1"/>
          </p:cNvSpPr>
          <p:nvPr>
            <p:ph type="body" idx="6"/>
          </p:nvPr>
        </p:nvSpPr>
        <p:spPr>
          <a:xfrm>
            <a:off x="3331010" y="4565407"/>
            <a:ext cx="2475251" cy="122579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19" name="Shape 119"/>
          <p:cNvSpPr txBox="1">
            <a:spLocks noGrp="1"/>
          </p:cNvSpPr>
          <p:nvPr>
            <p:ph type="body" idx="7"/>
          </p:nvPr>
        </p:nvSpPr>
        <p:spPr>
          <a:xfrm>
            <a:off x="5980067" y="3989146"/>
            <a:ext cx="246742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kkitt"/>
                <a:ea typeface="Rokkitt"/>
                <a:cs typeface="Rokkitt"/>
                <a:sym typeface="Rokkitt"/>
              </a:defRPr>
            </a:lvl9pPr>
          </a:lstStyle>
          <a:p>
            <a:endParaRPr/>
          </a:p>
        </p:txBody>
      </p:sp>
      <p:sp>
        <p:nvSpPr>
          <p:cNvPr id="120" name="Shape 120"/>
          <p:cNvSpPr>
            <a:spLocks noGrp="1"/>
          </p:cNvSpPr>
          <p:nvPr>
            <p:ph type="pic" idx="8"/>
          </p:nvPr>
        </p:nvSpPr>
        <p:spPr>
          <a:xfrm>
            <a:off x="6114603" y="2092234"/>
            <a:ext cx="219908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21" name="Shape 121"/>
          <p:cNvSpPr txBox="1">
            <a:spLocks noGrp="1"/>
          </p:cNvSpPr>
          <p:nvPr>
            <p:ph type="body" idx="9"/>
          </p:nvPr>
        </p:nvSpPr>
        <p:spPr>
          <a:xfrm>
            <a:off x="5979973" y="4565410"/>
            <a:ext cx="2470693" cy="1225789"/>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kkitt"/>
                <a:ea typeface="Rokkitt"/>
                <a:cs typeface="Rokkitt"/>
                <a:sym typeface="Rokkitt"/>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kkitt"/>
                <a:ea typeface="Rokkitt"/>
                <a:cs typeface="Rokkitt"/>
                <a:sym typeface="Rokkitt"/>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kkitt"/>
                <a:ea typeface="Rokkitt"/>
                <a:cs typeface="Rokkitt"/>
                <a:sym typeface="Rokkitt"/>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kkitt"/>
                <a:ea typeface="Rokkitt"/>
                <a:cs typeface="Rokkitt"/>
                <a:sym typeface="Rokkitt"/>
              </a:defRPr>
            </a:lvl9pPr>
          </a:lstStyle>
          <a:p>
            <a:endParaRPr/>
          </a:p>
        </p:txBody>
      </p:sp>
      <p:sp>
        <p:nvSpPr>
          <p:cNvPr id="122" name="Shape 12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3" name="Shape 12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4" name="Shape 12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6568264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rot="5400000">
            <a:off x="2720439" y="60971"/>
            <a:ext cx="3695135" cy="776532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8" name="Shape 12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29" name="Shape 12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0" name="Shape 13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0400750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4906370" y="2246904"/>
            <a:ext cx="5181601" cy="190699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966559" y="328386"/>
            <a:ext cx="5181601" cy="574402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34" name="Shape 13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5" name="Shape 13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36" name="Shape 13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7881717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347" y="1122362"/>
            <a:ext cx="7773307"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Domine"/>
              <a:buNone/>
              <a:defRPr sz="48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85347" y="3602037"/>
            <a:ext cx="7773307"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kkitt"/>
                <a:ea typeface="Rokkitt"/>
                <a:cs typeface="Rokkitt"/>
                <a:sym typeface="Rokkitt"/>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kkitt"/>
                <a:ea typeface="Rokkitt"/>
                <a:cs typeface="Rokkitt"/>
                <a:sym typeface="Rokkitt"/>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kkitt"/>
                <a:ea typeface="Rokkitt"/>
                <a:cs typeface="Rokkitt"/>
                <a:sym typeface="Rokkitt"/>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kkitt"/>
                <a:ea typeface="Rokkitt"/>
                <a:cs typeface="Rokkitt"/>
                <a:sym typeface="Rokkitt"/>
              </a:defRPr>
            </a:lvl9pPr>
          </a:lstStyle>
          <a:p>
            <a:endParaRPr/>
          </a:p>
        </p:txBody>
      </p:sp>
      <p:sp>
        <p:nvSpPr>
          <p:cNvPr id="18" name="Shape 18"/>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19" name="Shape 19"/>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0" name="Shape 20"/>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9384606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24" name="Shape 24"/>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5" name="Shape 25"/>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26" name="Shape 26"/>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688507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0" name="Shape 30"/>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1" name="Shape 31"/>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5058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4" name="Shape 34"/>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a:solidFill>
                <a:srgbClr val="FFFFFF"/>
              </a:solidFill>
            </a:endParaRPr>
          </a:p>
        </p:txBody>
      </p:sp>
      <p:sp>
        <p:nvSpPr>
          <p:cNvPr id="35" name="Shape 35"/>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a:solidFill>
                  <a:srgbClr val="FFFFFF"/>
                </a:solidFill>
                <a:latin typeface="Rokkitt"/>
                <a:ea typeface="Rokkitt"/>
                <a:cs typeface="Rokkitt"/>
                <a:sym typeface="Rokkitt"/>
              </a:rPr>
              <a:pPr algn="r">
                <a:buSzPct val="25000"/>
              </a:pPr>
              <a:t>‹#›</a:t>
            </a:fld>
            <a:endParaRPr lang="el-GR" sz="100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81073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theme" Target="../theme/theme10.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19" Type="http://schemas.openxmlformats.org/officeDocument/2006/relationships/image" Target="../media/image1.png"/><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18" Type="http://schemas.openxmlformats.org/officeDocument/2006/relationships/theme" Target="../theme/theme1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 Type="http://schemas.openxmlformats.org/officeDocument/2006/relationships/slideLayout" Target="../slideLayouts/slideLayout165.xml"/><Relationship Id="rId16" Type="http://schemas.openxmlformats.org/officeDocument/2006/relationships/slideLayout" Target="../slideLayouts/slideLayout179.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slideLayout" Target="../slideLayouts/slideLayout178.xml"/><Relationship Id="rId10" Type="http://schemas.openxmlformats.org/officeDocument/2006/relationships/slideLayout" Target="../slideLayouts/slideLayout173.xml"/><Relationship Id="rId19" Type="http://schemas.openxmlformats.org/officeDocument/2006/relationships/image" Target="../media/image1.png"/><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theme" Target="../theme/theme12.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19" Type="http://schemas.openxmlformats.org/officeDocument/2006/relationships/image" Target="../media/image1.png"/><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theme" Target="../theme/theme13.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10" Type="http://schemas.openxmlformats.org/officeDocument/2006/relationships/slideLayout" Target="../slideLayouts/slideLayout207.xml"/><Relationship Id="rId19" Type="http://schemas.openxmlformats.org/officeDocument/2006/relationships/image" Target="../media/image1.png"/><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18" Type="http://schemas.openxmlformats.org/officeDocument/2006/relationships/theme" Target="../theme/theme14.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slideLayout" Target="../slideLayouts/slideLayout231.xml"/><Relationship Id="rId2" Type="http://schemas.openxmlformats.org/officeDocument/2006/relationships/slideLayout" Target="../slideLayouts/slideLayout216.xml"/><Relationship Id="rId16" Type="http://schemas.openxmlformats.org/officeDocument/2006/relationships/slideLayout" Target="../slideLayouts/slideLayout230.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slideLayout" Target="../slideLayouts/slideLayout229.xml"/><Relationship Id="rId10" Type="http://schemas.openxmlformats.org/officeDocument/2006/relationships/slideLayout" Target="../slideLayouts/slideLayout224.xml"/><Relationship Id="rId19" Type="http://schemas.openxmlformats.org/officeDocument/2006/relationships/image" Target="../media/image1.png"/><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18" Type="http://schemas.openxmlformats.org/officeDocument/2006/relationships/theme" Target="../theme/theme15.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17" Type="http://schemas.openxmlformats.org/officeDocument/2006/relationships/slideLayout" Target="../slideLayouts/slideLayout248.xml"/><Relationship Id="rId2" Type="http://schemas.openxmlformats.org/officeDocument/2006/relationships/slideLayout" Target="../slideLayouts/slideLayout233.xml"/><Relationship Id="rId16" Type="http://schemas.openxmlformats.org/officeDocument/2006/relationships/slideLayout" Target="../slideLayouts/slideLayout247.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slideLayout" Target="../slideLayouts/slideLayout246.xml"/><Relationship Id="rId10" Type="http://schemas.openxmlformats.org/officeDocument/2006/relationships/slideLayout" Target="../slideLayouts/slideLayout241.xml"/><Relationship Id="rId19" Type="http://schemas.openxmlformats.org/officeDocument/2006/relationships/image" Target="../media/image1.png"/><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slideLayout" Target="../slideLayouts/slideLayout24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slideLayout" Target="../slideLayouts/slideLayout261.xml"/><Relationship Id="rId18" Type="http://schemas.openxmlformats.org/officeDocument/2006/relationships/theme" Target="../theme/theme16.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17" Type="http://schemas.openxmlformats.org/officeDocument/2006/relationships/slideLayout" Target="../slideLayouts/slideLayout265.xml"/><Relationship Id="rId2" Type="http://schemas.openxmlformats.org/officeDocument/2006/relationships/slideLayout" Target="../slideLayouts/slideLayout250.xml"/><Relationship Id="rId16" Type="http://schemas.openxmlformats.org/officeDocument/2006/relationships/slideLayout" Target="../slideLayouts/slideLayout264.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5" Type="http://schemas.openxmlformats.org/officeDocument/2006/relationships/slideLayout" Target="../slideLayouts/slideLayout263.xml"/><Relationship Id="rId10" Type="http://schemas.openxmlformats.org/officeDocument/2006/relationships/slideLayout" Target="../slideLayouts/slideLayout258.xml"/><Relationship Id="rId19" Type="http://schemas.openxmlformats.org/officeDocument/2006/relationships/image" Target="../media/image1.png"/><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slideLayout" Target="../slideLayouts/slideLayout26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slideLayout" Target="../slideLayouts/slideLayout278.xml"/><Relationship Id="rId18" Type="http://schemas.openxmlformats.org/officeDocument/2006/relationships/theme" Target="../theme/theme17.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slideLayout" Target="../slideLayouts/slideLayout277.xml"/><Relationship Id="rId17" Type="http://schemas.openxmlformats.org/officeDocument/2006/relationships/slideLayout" Target="../slideLayouts/slideLayout282.xml"/><Relationship Id="rId2" Type="http://schemas.openxmlformats.org/officeDocument/2006/relationships/slideLayout" Target="../slideLayouts/slideLayout267.xml"/><Relationship Id="rId16" Type="http://schemas.openxmlformats.org/officeDocument/2006/relationships/slideLayout" Target="../slideLayouts/slideLayout281.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5" Type="http://schemas.openxmlformats.org/officeDocument/2006/relationships/slideLayout" Target="../slideLayouts/slideLayout280.xml"/><Relationship Id="rId10" Type="http://schemas.openxmlformats.org/officeDocument/2006/relationships/slideLayout" Target="../slideLayouts/slideLayout275.xml"/><Relationship Id="rId19" Type="http://schemas.openxmlformats.org/officeDocument/2006/relationships/image" Target="../media/image1.png"/><Relationship Id="rId4" Type="http://schemas.openxmlformats.org/officeDocument/2006/relationships/slideLayout" Target="../slideLayouts/slideLayout269.xml"/><Relationship Id="rId9" Type="http://schemas.openxmlformats.org/officeDocument/2006/relationships/slideLayout" Target="../slideLayouts/slideLayout274.xml"/><Relationship Id="rId14" Type="http://schemas.openxmlformats.org/officeDocument/2006/relationships/slideLayout" Target="../slideLayouts/slideLayout27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slideLayout" Target="../slideLayouts/slideLayout295.xml"/><Relationship Id="rId18" Type="http://schemas.openxmlformats.org/officeDocument/2006/relationships/theme" Target="../theme/theme18.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slideLayout" Target="../slideLayouts/slideLayout294.xml"/><Relationship Id="rId17" Type="http://schemas.openxmlformats.org/officeDocument/2006/relationships/slideLayout" Target="../slideLayouts/slideLayout299.xml"/><Relationship Id="rId2" Type="http://schemas.openxmlformats.org/officeDocument/2006/relationships/slideLayout" Target="../slideLayouts/slideLayout284.xml"/><Relationship Id="rId16" Type="http://schemas.openxmlformats.org/officeDocument/2006/relationships/slideLayout" Target="../slideLayouts/slideLayout298.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5" Type="http://schemas.openxmlformats.org/officeDocument/2006/relationships/slideLayout" Target="../slideLayouts/slideLayout297.xml"/><Relationship Id="rId10" Type="http://schemas.openxmlformats.org/officeDocument/2006/relationships/slideLayout" Target="../slideLayouts/slideLayout292.xml"/><Relationship Id="rId19" Type="http://schemas.openxmlformats.org/officeDocument/2006/relationships/image" Target="../media/image1.png"/><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slideLayout" Target="../slideLayouts/slideLayout2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slideLayout" Target="../slideLayouts/slideLayout312.xml"/><Relationship Id="rId18" Type="http://schemas.openxmlformats.org/officeDocument/2006/relationships/theme" Target="../theme/theme19.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slideLayout" Target="../slideLayouts/slideLayout311.xml"/><Relationship Id="rId17" Type="http://schemas.openxmlformats.org/officeDocument/2006/relationships/slideLayout" Target="../slideLayouts/slideLayout316.xml"/><Relationship Id="rId2" Type="http://schemas.openxmlformats.org/officeDocument/2006/relationships/slideLayout" Target="../slideLayouts/slideLayout301.xml"/><Relationship Id="rId16" Type="http://schemas.openxmlformats.org/officeDocument/2006/relationships/slideLayout" Target="../slideLayouts/slideLayout315.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5" Type="http://schemas.openxmlformats.org/officeDocument/2006/relationships/slideLayout" Target="../slideLayouts/slideLayout314.xml"/><Relationship Id="rId10" Type="http://schemas.openxmlformats.org/officeDocument/2006/relationships/slideLayout" Target="../slideLayouts/slideLayout309.xml"/><Relationship Id="rId19" Type="http://schemas.openxmlformats.org/officeDocument/2006/relationships/image" Target="../media/image1.png"/><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slideLayout" Target="../slideLayouts/slideLayout3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slideLayout" Target="../slideLayouts/slideLayout329.xml"/><Relationship Id="rId18" Type="http://schemas.openxmlformats.org/officeDocument/2006/relationships/theme" Target="../theme/theme20.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17" Type="http://schemas.openxmlformats.org/officeDocument/2006/relationships/slideLayout" Target="../slideLayouts/slideLayout333.xml"/><Relationship Id="rId2" Type="http://schemas.openxmlformats.org/officeDocument/2006/relationships/slideLayout" Target="../slideLayouts/slideLayout318.xml"/><Relationship Id="rId16" Type="http://schemas.openxmlformats.org/officeDocument/2006/relationships/slideLayout" Target="../slideLayouts/slideLayout332.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slideLayout" Target="../slideLayouts/slideLayout331.xml"/><Relationship Id="rId10" Type="http://schemas.openxmlformats.org/officeDocument/2006/relationships/slideLayout" Target="../slideLayouts/slideLayout326.xml"/><Relationship Id="rId19" Type="http://schemas.openxmlformats.org/officeDocument/2006/relationships/image" Target="../media/image1.png"/><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slideLayout" Target="../slideLayouts/slideLayout33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slideLayout" Target="../slideLayouts/slideLayout346.xml"/><Relationship Id="rId18" Type="http://schemas.openxmlformats.org/officeDocument/2006/relationships/theme" Target="../theme/theme21.xml"/><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slideLayout" Target="../slideLayouts/slideLayout345.xml"/><Relationship Id="rId17" Type="http://schemas.openxmlformats.org/officeDocument/2006/relationships/slideLayout" Target="../slideLayouts/slideLayout350.xml"/><Relationship Id="rId2" Type="http://schemas.openxmlformats.org/officeDocument/2006/relationships/slideLayout" Target="../slideLayouts/slideLayout335.xml"/><Relationship Id="rId16" Type="http://schemas.openxmlformats.org/officeDocument/2006/relationships/slideLayout" Target="../slideLayouts/slideLayout349.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5" Type="http://schemas.openxmlformats.org/officeDocument/2006/relationships/slideLayout" Target="../slideLayouts/slideLayout348.xml"/><Relationship Id="rId10" Type="http://schemas.openxmlformats.org/officeDocument/2006/relationships/slideLayout" Target="../slideLayouts/slideLayout343.xml"/><Relationship Id="rId19" Type="http://schemas.openxmlformats.org/officeDocument/2006/relationships/image" Target="../media/image1.png"/><Relationship Id="rId4" Type="http://schemas.openxmlformats.org/officeDocument/2006/relationships/slideLayout" Target="../slideLayouts/slideLayout337.xml"/><Relationship Id="rId9" Type="http://schemas.openxmlformats.org/officeDocument/2006/relationships/slideLayout" Target="../slideLayouts/slideLayout342.xml"/><Relationship Id="rId14" Type="http://schemas.openxmlformats.org/officeDocument/2006/relationships/slideLayout" Target="../slideLayouts/slideLayout34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58.xml"/><Relationship Id="rId13" Type="http://schemas.openxmlformats.org/officeDocument/2006/relationships/slideLayout" Target="../slideLayouts/slideLayout363.xml"/><Relationship Id="rId18" Type="http://schemas.openxmlformats.org/officeDocument/2006/relationships/theme" Target="../theme/theme22.xml"/><Relationship Id="rId3" Type="http://schemas.openxmlformats.org/officeDocument/2006/relationships/slideLayout" Target="../slideLayouts/slideLayout353.xml"/><Relationship Id="rId7" Type="http://schemas.openxmlformats.org/officeDocument/2006/relationships/slideLayout" Target="../slideLayouts/slideLayout357.xml"/><Relationship Id="rId12" Type="http://schemas.openxmlformats.org/officeDocument/2006/relationships/slideLayout" Target="../slideLayouts/slideLayout362.xml"/><Relationship Id="rId17" Type="http://schemas.openxmlformats.org/officeDocument/2006/relationships/slideLayout" Target="../slideLayouts/slideLayout367.xml"/><Relationship Id="rId2" Type="http://schemas.openxmlformats.org/officeDocument/2006/relationships/slideLayout" Target="../slideLayouts/slideLayout352.xml"/><Relationship Id="rId16" Type="http://schemas.openxmlformats.org/officeDocument/2006/relationships/slideLayout" Target="../slideLayouts/slideLayout366.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slideLayout" Target="../slideLayouts/slideLayout361.xml"/><Relationship Id="rId5" Type="http://schemas.openxmlformats.org/officeDocument/2006/relationships/slideLayout" Target="../slideLayouts/slideLayout355.xml"/><Relationship Id="rId15" Type="http://schemas.openxmlformats.org/officeDocument/2006/relationships/slideLayout" Target="../slideLayouts/slideLayout365.xml"/><Relationship Id="rId10" Type="http://schemas.openxmlformats.org/officeDocument/2006/relationships/slideLayout" Target="../slideLayouts/slideLayout360.xml"/><Relationship Id="rId19" Type="http://schemas.openxmlformats.org/officeDocument/2006/relationships/image" Target="../media/image1.png"/><Relationship Id="rId4" Type="http://schemas.openxmlformats.org/officeDocument/2006/relationships/slideLayout" Target="../slideLayouts/slideLayout354.xml"/><Relationship Id="rId9" Type="http://schemas.openxmlformats.org/officeDocument/2006/relationships/slideLayout" Target="../slideLayouts/slideLayout359.xml"/><Relationship Id="rId14" Type="http://schemas.openxmlformats.org/officeDocument/2006/relationships/slideLayout" Target="../slideLayouts/slideLayout36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75.xml"/><Relationship Id="rId13" Type="http://schemas.openxmlformats.org/officeDocument/2006/relationships/slideLayout" Target="../slideLayouts/slideLayout380.xml"/><Relationship Id="rId18" Type="http://schemas.openxmlformats.org/officeDocument/2006/relationships/theme" Target="../theme/theme23.xml"/><Relationship Id="rId3" Type="http://schemas.openxmlformats.org/officeDocument/2006/relationships/slideLayout" Target="../slideLayouts/slideLayout370.xml"/><Relationship Id="rId7" Type="http://schemas.openxmlformats.org/officeDocument/2006/relationships/slideLayout" Target="../slideLayouts/slideLayout374.xml"/><Relationship Id="rId12" Type="http://schemas.openxmlformats.org/officeDocument/2006/relationships/slideLayout" Target="../slideLayouts/slideLayout379.xml"/><Relationship Id="rId17" Type="http://schemas.openxmlformats.org/officeDocument/2006/relationships/slideLayout" Target="../slideLayouts/slideLayout384.xml"/><Relationship Id="rId2" Type="http://schemas.openxmlformats.org/officeDocument/2006/relationships/slideLayout" Target="../slideLayouts/slideLayout369.xml"/><Relationship Id="rId16" Type="http://schemas.openxmlformats.org/officeDocument/2006/relationships/slideLayout" Target="../slideLayouts/slideLayout383.xml"/><Relationship Id="rId1" Type="http://schemas.openxmlformats.org/officeDocument/2006/relationships/slideLayout" Target="../slideLayouts/slideLayout368.xml"/><Relationship Id="rId6" Type="http://schemas.openxmlformats.org/officeDocument/2006/relationships/slideLayout" Target="../slideLayouts/slideLayout373.xml"/><Relationship Id="rId11" Type="http://schemas.openxmlformats.org/officeDocument/2006/relationships/slideLayout" Target="../slideLayouts/slideLayout378.xml"/><Relationship Id="rId5" Type="http://schemas.openxmlformats.org/officeDocument/2006/relationships/slideLayout" Target="../slideLayouts/slideLayout372.xml"/><Relationship Id="rId15" Type="http://schemas.openxmlformats.org/officeDocument/2006/relationships/slideLayout" Target="../slideLayouts/slideLayout382.xml"/><Relationship Id="rId10" Type="http://schemas.openxmlformats.org/officeDocument/2006/relationships/slideLayout" Target="../slideLayouts/slideLayout377.xml"/><Relationship Id="rId19" Type="http://schemas.openxmlformats.org/officeDocument/2006/relationships/image" Target="../media/image1.png"/><Relationship Id="rId4" Type="http://schemas.openxmlformats.org/officeDocument/2006/relationships/slideLayout" Target="../slideLayouts/slideLayout371.xml"/><Relationship Id="rId9" Type="http://schemas.openxmlformats.org/officeDocument/2006/relationships/slideLayout" Target="../slideLayouts/slideLayout376.xml"/><Relationship Id="rId14" Type="http://schemas.openxmlformats.org/officeDocument/2006/relationships/slideLayout" Target="../slideLayouts/slideLayout38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slideLayout" Target="../slideLayouts/slideLayout397.xml"/><Relationship Id="rId18" Type="http://schemas.openxmlformats.org/officeDocument/2006/relationships/theme" Target="../theme/theme24.xml"/><Relationship Id="rId3" Type="http://schemas.openxmlformats.org/officeDocument/2006/relationships/slideLayout" Target="../slideLayouts/slideLayout387.xml"/><Relationship Id="rId7" Type="http://schemas.openxmlformats.org/officeDocument/2006/relationships/slideLayout" Target="../slideLayouts/slideLayout391.xml"/><Relationship Id="rId12" Type="http://schemas.openxmlformats.org/officeDocument/2006/relationships/slideLayout" Target="../slideLayouts/slideLayout396.xml"/><Relationship Id="rId17" Type="http://schemas.openxmlformats.org/officeDocument/2006/relationships/slideLayout" Target="../slideLayouts/slideLayout401.xml"/><Relationship Id="rId2" Type="http://schemas.openxmlformats.org/officeDocument/2006/relationships/slideLayout" Target="../slideLayouts/slideLayout386.xml"/><Relationship Id="rId16" Type="http://schemas.openxmlformats.org/officeDocument/2006/relationships/slideLayout" Target="../slideLayouts/slideLayout400.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5" Type="http://schemas.openxmlformats.org/officeDocument/2006/relationships/slideLayout" Target="../slideLayouts/slideLayout389.xml"/><Relationship Id="rId15" Type="http://schemas.openxmlformats.org/officeDocument/2006/relationships/slideLayout" Target="../slideLayouts/slideLayout399.xml"/><Relationship Id="rId10" Type="http://schemas.openxmlformats.org/officeDocument/2006/relationships/slideLayout" Target="../slideLayouts/slideLayout394.xml"/><Relationship Id="rId19" Type="http://schemas.openxmlformats.org/officeDocument/2006/relationships/image" Target="../media/image1.png"/><Relationship Id="rId4" Type="http://schemas.openxmlformats.org/officeDocument/2006/relationships/slideLayout" Target="../slideLayouts/slideLayout388.xml"/><Relationship Id="rId9" Type="http://schemas.openxmlformats.org/officeDocument/2006/relationships/slideLayout" Target="../slideLayouts/slideLayout393.xml"/><Relationship Id="rId14" Type="http://schemas.openxmlformats.org/officeDocument/2006/relationships/slideLayout" Target="../slideLayouts/slideLayout39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409.xml"/><Relationship Id="rId13" Type="http://schemas.openxmlformats.org/officeDocument/2006/relationships/slideLayout" Target="../slideLayouts/slideLayout414.xml"/><Relationship Id="rId18" Type="http://schemas.openxmlformats.org/officeDocument/2006/relationships/theme" Target="../theme/theme25.xml"/><Relationship Id="rId3" Type="http://schemas.openxmlformats.org/officeDocument/2006/relationships/slideLayout" Target="../slideLayouts/slideLayout404.xml"/><Relationship Id="rId7" Type="http://schemas.openxmlformats.org/officeDocument/2006/relationships/slideLayout" Target="../slideLayouts/slideLayout408.xml"/><Relationship Id="rId12" Type="http://schemas.openxmlformats.org/officeDocument/2006/relationships/slideLayout" Target="../slideLayouts/slideLayout413.xml"/><Relationship Id="rId17" Type="http://schemas.openxmlformats.org/officeDocument/2006/relationships/slideLayout" Target="../slideLayouts/slideLayout418.xml"/><Relationship Id="rId2" Type="http://schemas.openxmlformats.org/officeDocument/2006/relationships/slideLayout" Target="../slideLayouts/slideLayout403.xml"/><Relationship Id="rId16" Type="http://schemas.openxmlformats.org/officeDocument/2006/relationships/slideLayout" Target="../slideLayouts/slideLayout417.xml"/><Relationship Id="rId1" Type="http://schemas.openxmlformats.org/officeDocument/2006/relationships/slideLayout" Target="../slideLayouts/slideLayout402.xml"/><Relationship Id="rId6" Type="http://schemas.openxmlformats.org/officeDocument/2006/relationships/slideLayout" Target="../slideLayouts/slideLayout407.xml"/><Relationship Id="rId11" Type="http://schemas.openxmlformats.org/officeDocument/2006/relationships/slideLayout" Target="../slideLayouts/slideLayout412.xml"/><Relationship Id="rId5" Type="http://schemas.openxmlformats.org/officeDocument/2006/relationships/slideLayout" Target="../slideLayouts/slideLayout406.xml"/><Relationship Id="rId15" Type="http://schemas.openxmlformats.org/officeDocument/2006/relationships/slideLayout" Target="../slideLayouts/slideLayout416.xml"/><Relationship Id="rId10" Type="http://schemas.openxmlformats.org/officeDocument/2006/relationships/slideLayout" Target="../slideLayouts/slideLayout411.xml"/><Relationship Id="rId19" Type="http://schemas.openxmlformats.org/officeDocument/2006/relationships/image" Target="../media/image1.png"/><Relationship Id="rId4" Type="http://schemas.openxmlformats.org/officeDocument/2006/relationships/slideLayout" Target="../slideLayouts/slideLayout405.xml"/><Relationship Id="rId9" Type="http://schemas.openxmlformats.org/officeDocument/2006/relationships/slideLayout" Target="../slideLayouts/slideLayout410.xml"/><Relationship Id="rId14" Type="http://schemas.openxmlformats.org/officeDocument/2006/relationships/slideLayout" Target="../slideLayouts/slideLayout41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slideLayout" Target="../slideLayouts/slideLayout431.xml"/><Relationship Id="rId18" Type="http://schemas.openxmlformats.org/officeDocument/2006/relationships/image" Target="../media/image1.pn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slideLayout" Target="../slideLayouts/slideLayout430.xml"/><Relationship Id="rId17" Type="http://schemas.openxmlformats.org/officeDocument/2006/relationships/theme" Target="../theme/theme26.xml"/><Relationship Id="rId2" Type="http://schemas.openxmlformats.org/officeDocument/2006/relationships/slideLayout" Target="../slideLayouts/slideLayout420.xml"/><Relationship Id="rId16" Type="http://schemas.openxmlformats.org/officeDocument/2006/relationships/slideLayout" Target="../slideLayouts/slideLayout434.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5" Type="http://schemas.openxmlformats.org/officeDocument/2006/relationships/slideLayout" Target="../slideLayouts/slideLayout43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 Id="rId14" Type="http://schemas.openxmlformats.org/officeDocument/2006/relationships/slideLayout" Target="../slideLayouts/slideLayout43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442.xml"/><Relationship Id="rId13" Type="http://schemas.openxmlformats.org/officeDocument/2006/relationships/slideLayout" Target="../slideLayouts/slideLayout447.xml"/><Relationship Id="rId18" Type="http://schemas.openxmlformats.org/officeDocument/2006/relationships/theme" Target="../theme/theme27.xml"/><Relationship Id="rId3" Type="http://schemas.openxmlformats.org/officeDocument/2006/relationships/slideLayout" Target="../slideLayouts/slideLayout437.xml"/><Relationship Id="rId7" Type="http://schemas.openxmlformats.org/officeDocument/2006/relationships/slideLayout" Target="../slideLayouts/slideLayout441.xml"/><Relationship Id="rId12" Type="http://schemas.openxmlformats.org/officeDocument/2006/relationships/slideLayout" Target="../slideLayouts/slideLayout446.xml"/><Relationship Id="rId17" Type="http://schemas.openxmlformats.org/officeDocument/2006/relationships/slideLayout" Target="../slideLayouts/slideLayout451.xml"/><Relationship Id="rId2" Type="http://schemas.openxmlformats.org/officeDocument/2006/relationships/slideLayout" Target="../slideLayouts/slideLayout436.xml"/><Relationship Id="rId16" Type="http://schemas.openxmlformats.org/officeDocument/2006/relationships/slideLayout" Target="../slideLayouts/slideLayout450.xml"/><Relationship Id="rId1" Type="http://schemas.openxmlformats.org/officeDocument/2006/relationships/slideLayout" Target="../slideLayouts/slideLayout435.xml"/><Relationship Id="rId6" Type="http://schemas.openxmlformats.org/officeDocument/2006/relationships/slideLayout" Target="../slideLayouts/slideLayout440.xml"/><Relationship Id="rId11" Type="http://schemas.openxmlformats.org/officeDocument/2006/relationships/slideLayout" Target="../slideLayouts/slideLayout445.xml"/><Relationship Id="rId5" Type="http://schemas.openxmlformats.org/officeDocument/2006/relationships/slideLayout" Target="../slideLayouts/slideLayout439.xml"/><Relationship Id="rId15" Type="http://schemas.openxmlformats.org/officeDocument/2006/relationships/slideLayout" Target="../slideLayouts/slideLayout449.xml"/><Relationship Id="rId10" Type="http://schemas.openxmlformats.org/officeDocument/2006/relationships/slideLayout" Target="../slideLayouts/slideLayout444.xml"/><Relationship Id="rId19" Type="http://schemas.openxmlformats.org/officeDocument/2006/relationships/image" Target="../media/image1.png"/><Relationship Id="rId4" Type="http://schemas.openxmlformats.org/officeDocument/2006/relationships/slideLayout" Target="../slideLayouts/slideLayout438.xml"/><Relationship Id="rId9" Type="http://schemas.openxmlformats.org/officeDocument/2006/relationships/slideLayout" Target="../slideLayouts/slideLayout443.xml"/><Relationship Id="rId14" Type="http://schemas.openxmlformats.org/officeDocument/2006/relationships/slideLayout" Target="../slideLayouts/slideLayout4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1.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1.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image" Target="../media/image1.pn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theme" Target="../theme/theme7.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image" Target="../media/image1.png"/><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theme" Target="../theme/theme8.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image" Target="../media/image1.png"/><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theme" Target="../theme/theme9.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19" Type="http://schemas.openxmlformats.org/officeDocument/2006/relationships/image" Target="../media/image1.png"/><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16/6/2016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673966076"/>
      </p:ext>
    </p:extLst>
  </p:cSld>
  <p:clrMap bg1="lt1" tx1="dk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858547655"/>
      </p:ext>
    </p:extLst>
  </p:cSld>
  <p:clrMap bg1="lt1" tx1="dk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056291566"/>
      </p:ext>
    </p:extLst>
  </p:cSld>
  <p:clrMap bg1="lt1" tx1="dk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629723983"/>
      </p:ext>
    </p:extLst>
  </p:cSld>
  <p:clrMap bg1="lt1" tx1="dk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85908095"/>
      </p:ext>
    </p:extLst>
  </p:cSld>
  <p:clrMap bg1="lt1" tx1="dk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883328932"/>
      </p:ext>
    </p:extLst>
  </p:cSld>
  <p:clrMap bg1="lt1" tx1="dk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119942881"/>
      </p:ext>
    </p:extLst>
  </p:cSld>
  <p:clrMap bg1="lt1" tx1="dk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659424528"/>
      </p:ext>
    </p:extLst>
  </p:cSld>
  <p:clrMap bg1="lt1" tx1="dk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872973959"/>
      </p:ext>
    </p:extLst>
  </p:cSld>
  <p:clrMap bg1="lt1" tx1="dk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779101143"/>
      </p:ext>
    </p:extLst>
  </p:cSld>
  <p:clrMap bg1="lt1" tx1="dk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8">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13397596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546921407"/>
      </p:ext>
    </p:extLst>
  </p:cSld>
  <p:clrMap bg1="lt1" tx1="dk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708622709"/>
      </p:ext>
    </p:extLst>
  </p:cSld>
  <p:clrMap bg1="lt1" tx1="dk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878077668"/>
      </p:ext>
    </p:extLst>
  </p:cSld>
  <p:clrMap bg1="lt1" tx1="dk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620293359"/>
      </p:ext>
    </p:extLst>
  </p:cSld>
  <p:clrMap bg1="lt1" tx1="dk1" bg2="dk2" tx2="lt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952545873"/>
      </p:ext>
    </p:extLst>
  </p:cSld>
  <p:clrMap bg1="lt1" tx1="dk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 id="2147484072" r:id="rId16"/>
    <p:sldLayoutId id="214748407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1665575547"/>
      </p:ext>
    </p:extLst>
  </p:cSld>
  <p:clrMap bg1="lt1" tx1="dk1" bg2="dk2" tx2="lt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rotWithShape="1">
          <a:blip r:embed="rId18">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86918227"/>
      </p:ext>
    </p:extLst>
  </p:cSld>
  <p:clrMap bg1="lt1" tx1="dk1" bg2="dk2" tx2="lt2" accent1="accent1" accent2="accent2" accent3="accent3" accent4="accent4" accent5="accent5" accent6="accent6" hlink="hlink" folHlink="folHlink"/>
  <p:sldLayoutIdLst>
    <p:sldLayoutId id="2147484093" r:id="rId1"/>
    <p:sldLayoutId id="2147484094" r:id="rId2"/>
    <p:sldLayoutId id="2147484095"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 id="2147484107" r:id="rId14"/>
    <p:sldLayoutId id="2147484108" r:id="rId15"/>
    <p:sldLayoutId id="214748410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483079086"/>
      </p:ext>
    </p:extLst>
  </p:cSld>
  <p:clrMap bg1="lt1" tx1="dk1" bg2="dk2" tx2="lt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4059895774"/>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44578122"/>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677237027"/>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311062499"/>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756506055"/>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2425176824"/>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7" y="609600"/>
            <a:ext cx="7765321"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Domine"/>
              <a:buNone/>
              <a:defRPr sz="3400" b="1"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85345" y="2096064"/>
            <a:ext cx="776532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kkitt"/>
                <a:ea typeface="Rokkitt"/>
                <a:cs typeface="Rokkitt"/>
                <a:sym typeface="Rokkitt"/>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kkitt"/>
                <a:ea typeface="Rokkitt"/>
                <a:cs typeface="Rokkitt"/>
                <a:sym typeface="Rokkitt"/>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kkitt"/>
                <a:ea typeface="Rokkitt"/>
                <a:cs typeface="Rokkitt"/>
                <a:sym typeface="Rokkitt"/>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kkitt"/>
                <a:ea typeface="Rokkitt"/>
                <a:cs typeface="Rokkitt"/>
                <a:sym typeface="Rokkitt"/>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kkitt"/>
                <a:ea typeface="Rokkitt"/>
                <a:cs typeface="Rokkitt"/>
                <a:sym typeface="Rokkitt"/>
              </a:defRPr>
            </a:lvl9pPr>
          </a:lstStyle>
          <a:p>
            <a:endParaRPr/>
          </a:p>
        </p:txBody>
      </p:sp>
      <p:sp>
        <p:nvSpPr>
          <p:cNvPr id="12" name="Shape 12"/>
          <p:cNvSpPr txBox="1">
            <a:spLocks noGrp="1"/>
          </p:cNvSpPr>
          <p:nvPr>
            <p:ph type="dt" idx="10"/>
          </p:nvPr>
        </p:nvSpPr>
        <p:spPr>
          <a:xfrm>
            <a:off x="5759051" y="5883276"/>
            <a:ext cx="2057400"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3" name="Shape 13"/>
          <p:cNvSpPr txBox="1">
            <a:spLocks noGrp="1"/>
          </p:cNvSpPr>
          <p:nvPr>
            <p:ph type="ftr" idx="11"/>
          </p:nvPr>
        </p:nvSpPr>
        <p:spPr>
          <a:xfrm>
            <a:off x="685345" y="5883276"/>
            <a:ext cx="5004649"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kkitt"/>
                <a:ea typeface="Rokkitt"/>
                <a:cs typeface="Rokkitt"/>
                <a:sym typeface="Rokkitt"/>
              </a:defRPr>
            </a:lvl1pPr>
            <a:lvl2pPr marL="457200" marR="0" lvl="1" indent="0" algn="l" rtl="0">
              <a:spcBef>
                <a:spcPts val="0"/>
              </a:spcBef>
              <a:buNone/>
              <a:defRPr sz="1800" b="0" i="0" u="none" strike="noStrike" cap="none">
                <a:solidFill>
                  <a:schemeClr val="lt1"/>
                </a:solidFill>
                <a:latin typeface="Rokkitt"/>
                <a:ea typeface="Rokkitt"/>
                <a:cs typeface="Rokkitt"/>
                <a:sym typeface="Rokkitt"/>
              </a:defRPr>
            </a:lvl2pPr>
            <a:lvl3pPr marL="914400" marR="0" lvl="2" indent="0" algn="l" rtl="0">
              <a:spcBef>
                <a:spcPts val="0"/>
              </a:spcBef>
              <a:buNone/>
              <a:defRPr sz="1800" b="0" i="0" u="none" strike="noStrike" cap="none">
                <a:solidFill>
                  <a:schemeClr val="lt1"/>
                </a:solidFill>
                <a:latin typeface="Rokkitt"/>
                <a:ea typeface="Rokkitt"/>
                <a:cs typeface="Rokkitt"/>
                <a:sym typeface="Rokkitt"/>
              </a:defRPr>
            </a:lvl3pPr>
            <a:lvl4pPr marL="1371600" marR="0" lvl="3" indent="0" algn="l" rtl="0">
              <a:spcBef>
                <a:spcPts val="0"/>
              </a:spcBef>
              <a:buNone/>
              <a:defRPr sz="1800" b="0" i="0" u="none" strike="noStrike" cap="none">
                <a:solidFill>
                  <a:schemeClr val="lt1"/>
                </a:solidFill>
                <a:latin typeface="Rokkitt"/>
                <a:ea typeface="Rokkitt"/>
                <a:cs typeface="Rokkitt"/>
                <a:sym typeface="Rokkitt"/>
              </a:defRPr>
            </a:lvl4pPr>
            <a:lvl5pPr marL="1828800" marR="0" lvl="4" indent="0" algn="l" rtl="0">
              <a:spcBef>
                <a:spcPts val="0"/>
              </a:spcBef>
              <a:buNone/>
              <a:defRPr sz="1800" b="0" i="0" u="none" strike="noStrike" cap="none">
                <a:solidFill>
                  <a:schemeClr val="lt1"/>
                </a:solidFill>
                <a:latin typeface="Rokkitt"/>
                <a:ea typeface="Rokkitt"/>
                <a:cs typeface="Rokkitt"/>
                <a:sym typeface="Rokkitt"/>
              </a:defRPr>
            </a:lvl5pPr>
            <a:lvl6pPr marL="2286000" marR="0" lvl="5" indent="0" algn="l" rtl="0">
              <a:spcBef>
                <a:spcPts val="0"/>
              </a:spcBef>
              <a:buNone/>
              <a:defRPr sz="1800" b="0" i="0" u="none" strike="noStrike" cap="none">
                <a:solidFill>
                  <a:schemeClr val="lt1"/>
                </a:solidFill>
                <a:latin typeface="Rokkitt"/>
                <a:ea typeface="Rokkitt"/>
                <a:cs typeface="Rokkitt"/>
                <a:sym typeface="Rokkitt"/>
              </a:defRPr>
            </a:lvl6pPr>
            <a:lvl7pPr marL="2743200" marR="0" lvl="6" indent="0" algn="l" rtl="0">
              <a:spcBef>
                <a:spcPts val="0"/>
              </a:spcBef>
              <a:buNone/>
              <a:defRPr sz="1800" b="0" i="0" u="none" strike="noStrike" cap="none">
                <a:solidFill>
                  <a:schemeClr val="lt1"/>
                </a:solidFill>
                <a:latin typeface="Rokkitt"/>
                <a:ea typeface="Rokkitt"/>
                <a:cs typeface="Rokkitt"/>
                <a:sym typeface="Rokkitt"/>
              </a:defRPr>
            </a:lvl7pPr>
            <a:lvl8pPr marL="3200400" marR="0" lvl="7" indent="0" algn="l" rtl="0">
              <a:spcBef>
                <a:spcPts val="0"/>
              </a:spcBef>
              <a:buNone/>
              <a:defRPr sz="1800" b="0" i="0" u="none" strike="noStrike" cap="none">
                <a:solidFill>
                  <a:schemeClr val="lt1"/>
                </a:solidFill>
                <a:latin typeface="Rokkitt"/>
                <a:ea typeface="Rokkitt"/>
                <a:cs typeface="Rokkitt"/>
                <a:sym typeface="Rokkitt"/>
              </a:defRPr>
            </a:lvl8pPr>
            <a:lvl9pPr marL="3657600" marR="0" lvl="8" indent="0" algn="l" rtl="0">
              <a:spcBef>
                <a:spcPts val="0"/>
              </a:spcBef>
              <a:buNone/>
              <a:defRPr sz="1800" b="0" i="0" u="none" strike="noStrike" cap="none">
                <a:solidFill>
                  <a:schemeClr val="lt1"/>
                </a:solidFill>
                <a:latin typeface="Rokkitt"/>
                <a:ea typeface="Rokkitt"/>
                <a:cs typeface="Rokkitt"/>
                <a:sym typeface="Rokkitt"/>
              </a:defRPr>
            </a:lvl9pPr>
          </a:lstStyle>
          <a:p>
            <a:endParaRPr kern="0">
              <a:solidFill>
                <a:srgbClr val="FFFFFF"/>
              </a:solidFill>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l-GR" sz="1000" kern="0">
                <a:solidFill>
                  <a:srgbClr val="FFFFFF"/>
                </a:solidFill>
                <a:latin typeface="Rokkitt"/>
                <a:ea typeface="Rokkitt"/>
                <a:cs typeface="Rokkitt"/>
                <a:sym typeface="Rokkitt"/>
              </a:rPr>
              <a:pPr algn="r">
                <a:buSzPct val="25000"/>
              </a:pPr>
              <a:t>‹#›</a:t>
            </a:fld>
            <a:endParaRPr lang="el-GR" sz="1000" kern="0">
              <a:solidFill>
                <a:srgbClr val="FFFFFF"/>
              </a:solidFill>
              <a:latin typeface="Rokkitt"/>
              <a:ea typeface="Rokkitt"/>
              <a:cs typeface="Rokkitt"/>
              <a:sym typeface="Rokkitt"/>
            </a:endParaRPr>
          </a:p>
        </p:txBody>
      </p:sp>
    </p:spTree>
    <p:extLst>
      <p:ext uri="{BB962C8B-B14F-4D97-AF65-F5344CB8AC3E}">
        <p14:creationId xmlns:p14="http://schemas.microsoft.com/office/powerpoint/2010/main" val="3407976316"/>
      </p:ext>
    </p:extLst>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9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3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49.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6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8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99.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18.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50.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67.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8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301.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318.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335.xml"/><Relationship Id="rId5" Type="http://schemas.openxmlformats.org/officeDocument/2006/relationships/image" Target="../media/image7.jpg"/><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35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369.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notesSlide" Target="../notesSlides/notesSlide23.xml"/><Relationship Id="rId1" Type="http://schemas.openxmlformats.org/officeDocument/2006/relationships/slideLayout" Target="../slideLayouts/slideLayout386.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 Id="rId9"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4.xml"/><Relationship Id="rId1" Type="http://schemas.openxmlformats.org/officeDocument/2006/relationships/slideLayout" Target="../slideLayouts/slideLayout403.xml"/><Relationship Id="rId4" Type="http://schemas.openxmlformats.org/officeDocument/2006/relationships/image" Target="../media/image50.jp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5.xml"/><Relationship Id="rId1" Type="http://schemas.openxmlformats.org/officeDocument/2006/relationships/slideLayout" Target="../slideLayouts/slideLayout42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6.xml"/><Relationship Id="rId1" Type="http://schemas.openxmlformats.org/officeDocument/2006/relationships/slideLayout" Target="../slideLayouts/slideLayout4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4.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0.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371600"/>
            <a:ext cx="6477000" cy="2705612"/>
          </a:xfrm>
          <a:prstGeom prst="rect">
            <a:avLst/>
          </a:prstGeom>
          <a:noFill/>
        </p:spPr>
        <p:txBody>
          <a:bodyPr wrap="square" rtlCol="0">
            <a:spAutoFit/>
          </a:bodyPr>
          <a:lstStyle/>
          <a:p>
            <a:pPr algn="ctr">
              <a:lnSpc>
                <a:spcPct val="150000"/>
              </a:lnSpc>
            </a:pPr>
            <a:r>
              <a:rPr lang="el-GR" sz="6000" dirty="0" smtClean="0">
                <a:solidFill>
                  <a:schemeClr val="accent1">
                    <a:lumMod val="75000"/>
                  </a:schemeClr>
                </a:solidFill>
                <a:effectLst>
                  <a:outerShdw blurRad="38100" dist="38100" dir="2700000" algn="tl">
                    <a:srgbClr val="000000">
                      <a:alpha val="43137"/>
                    </a:srgbClr>
                  </a:outerShdw>
                </a:effectLst>
                <a:latin typeface="Bookman Old Style" pitchFamily="18" charset="0"/>
              </a:rPr>
              <a:t>Ο Ελληνικός κινηματογράφος</a:t>
            </a:r>
            <a:endParaRPr lang="el-GR" sz="6000" dirty="0">
              <a:solidFill>
                <a:schemeClr val="accent1">
                  <a:lumMod val="75000"/>
                </a:schemeClr>
              </a:solidFill>
              <a:effectLst>
                <a:outerShdw blurRad="38100" dist="38100" dir="2700000" algn="tl">
                  <a:srgbClr val="000000">
                    <a:alpha val="43137"/>
                  </a:srgbClr>
                </a:outerShdw>
              </a:effectLst>
              <a:latin typeface="Bookman Old Style" pitchFamily="18" charset="0"/>
            </a:endParaRPr>
          </a:p>
        </p:txBody>
      </p:sp>
    </p:spTree>
    <p:extLst>
      <p:ext uri="{BB962C8B-B14F-4D97-AF65-F5344CB8AC3E}">
        <p14:creationId xmlns:p14="http://schemas.microsoft.com/office/powerpoint/2010/main" val="2468363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611560" y="431733"/>
            <a:ext cx="7765321"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l-GR" sz="3600" b="1" i="0" u="none" strike="noStrike" cap="none" dirty="0">
                <a:solidFill>
                  <a:srgbClr val="FFFF66"/>
                </a:solidFill>
                <a:effectLst>
                  <a:outerShdw blurRad="38100" dist="38100" dir="2700000" algn="tl">
                    <a:srgbClr val="000000">
                      <a:alpha val="43137"/>
                    </a:srgbClr>
                  </a:outerShdw>
                </a:effectLst>
                <a:latin typeface="Domine"/>
                <a:ea typeface="Domine"/>
                <a:cs typeface="Domine"/>
                <a:sym typeface="Domine"/>
              </a:rPr>
              <a:t>ΤΟ ΤΕΛΟΣ ΤΟΥ ΒΩΒΟΥ ΚΙΝΗΜΑΤΟΓΡΑΦΟΥ</a:t>
            </a:r>
          </a:p>
        </p:txBody>
      </p:sp>
      <p:pic>
        <p:nvPicPr>
          <p:cNvPr id="178" name="Shape 178"/>
          <p:cNvPicPr preferRelativeResize="0"/>
          <p:nvPr/>
        </p:nvPicPr>
        <p:blipFill rotWithShape="1">
          <a:blip r:embed="rId3">
            <a:alphaModFix/>
          </a:blip>
          <a:srcRect/>
          <a:stretch/>
        </p:blipFill>
        <p:spPr>
          <a:xfrm>
            <a:off x="5511070" y="4005064"/>
            <a:ext cx="3065483" cy="2682298"/>
          </a:xfrm>
          <a:prstGeom prst="rect">
            <a:avLst/>
          </a:prstGeom>
          <a:noFill/>
          <a:ln>
            <a:noFill/>
          </a:ln>
        </p:spPr>
      </p:pic>
      <p:sp>
        <p:nvSpPr>
          <p:cNvPr id="179" name="Shape 179"/>
          <p:cNvSpPr/>
          <p:nvPr/>
        </p:nvSpPr>
        <p:spPr>
          <a:xfrm>
            <a:off x="410334" y="1912766"/>
            <a:ext cx="8532440" cy="2215991"/>
          </a:xfrm>
          <a:prstGeom prst="rect">
            <a:avLst/>
          </a:prstGeom>
          <a:noFill/>
          <a:ln>
            <a:noFill/>
          </a:ln>
        </p:spPr>
        <p:txBody>
          <a:bodyPr lIns="91425" tIns="45700" rIns="91425" bIns="45700" anchor="t" anchorCtr="0">
            <a:noAutofit/>
          </a:bodyPr>
          <a:lstStyle/>
          <a:p>
            <a:pPr algn="ctr">
              <a:buClr>
                <a:srgbClr val="FFFFFF"/>
              </a:buClr>
              <a:buSzPct val="100000"/>
            </a:pPr>
            <a:r>
              <a:rPr lang="el-GR" sz="2000" b="1" kern="0" dirty="0" smtClean="0">
                <a:solidFill>
                  <a:srgbClr val="FFFF66"/>
                </a:solidFill>
                <a:effectLst>
                  <a:outerShdw blurRad="38100" dist="38100" dir="2700000" algn="tl">
                    <a:srgbClr val="000000">
                      <a:alpha val="43137"/>
                    </a:srgbClr>
                  </a:outerShdw>
                </a:effectLst>
                <a:latin typeface="Rokkitt"/>
                <a:ea typeface="Rokkitt"/>
                <a:cs typeface="Rokkitt"/>
                <a:sym typeface="Rokkitt"/>
              </a:rPr>
              <a:t>1930:</a:t>
            </a:r>
            <a:r>
              <a:rPr lang="el-GR" sz="2000" kern="0" dirty="0" smtClean="0">
                <a:solidFill>
                  <a:srgbClr val="FFFF66"/>
                </a:solidFill>
                <a:effectLst>
                  <a:outerShdw blurRad="38100" dist="38100" dir="2700000" algn="tl">
                    <a:srgbClr val="000000">
                      <a:alpha val="43137"/>
                    </a:srgbClr>
                  </a:outerShdw>
                </a:effectLst>
                <a:latin typeface="Rokkitt"/>
                <a:ea typeface="Rokkitt"/>
                <a:cs typeface="Rokkitt"/>
                <a:sym typeface="Rokkitt"/>
              </a:rPr>
              <a:t>   Η </a:t>
            </a:r>
            <a:r>
              <a:rPr lang="el-GR" sz="2000" kern="0" dirty="0">
                <a:solidFill>
                  <a:srgbClr val="FFFF66"/>
                </a:solidFill>
                <a:effectLst>
                  <a:outerShdw blurRad="38100" dist="38100" dir="2700000" algn="tl">
                    <a:srgbClr val="000000">
                      <a:alpha val="43137"/>
                    </a:srgbClr>
                  </a:outerShdw>
                </a:effectLst>
                <a:latin typeface="Rokkitt"/>
                <a:ea typeface="Rokkitt"/>
                <a:cs typeface="Rokkitt"/>
                <a:sym typeface="Rokkitt"/>
              </a:rPr>
              <a:t>ορμητική εμφάνιση του «ομιλούντος» κινηματογράφου. </a:t>
            </a:r>
            <a:endParaRPr lang="el-GR" sz="2000" kern="0" dirty="0" smtClean="0">
              <a:solidFill>
                <a:srgbClr val="FFFF66"/>
              </a:solidFill>
              <a:effectLst>
                <a:outerShdw blurRad="38100" dist="38100" dir="2700000" algn="tl">
                  <a:srgbClr val="000000">
                    <a:alpha val="43137"/>
                  </a:srgbClr>
                </a:outerShdw>
              </a:effectLst>
              <a:latin typeface="Rokkitt"/>
              <a:ea typeface="Rokkitt"/>
              <a:cs typeface="Rokkitt"/>
              <a:sym typeface="Rokkitt"/>
            </a:endParaRPr>
          </a:p>
          <a:p>
            <a:pPr algn="ctr">
              <a:buClr>
                <a:srgbClr val="FFFFFF"/>
              </a:buClr>
              <a:buSzPct val="100000"/>
            </a:pPr>
            <a:r>
              <a:rPr lang="el-GR" sz="2000" kern="0" dirty="0" smtClean="0">
                <a:solidFill>
                  <a:srgbClr val="FFFF66"/>
                </a:solidFill>
                <a:effectLst>
                  <a:outerShdw blurRad="38100" dist="38100" dir="2700000" algn="tl">
                    <a:srgbClr val="000000">
                      <a:alpha val="43137"/>
                    </a:srgbClr>
                  </a:outerShdw>
                </a:effectLst>
                <a:latin typeface="Rokkitt"/>
                <a:ea typeface="Rokkitt"/>
                <a:cs typeface="Rokkitt"/>
                <a:sym typeface="Rokkitt"/>
              </a:rPr>
              <a:t>Τη </a:t>
            </a:r>
            <a:r>
              <a:rPr lang="el-GR" sz="2000" kern="0" dirty="0">
                <a:solidFill>
                  <a:srgbClr val="FFFF66"/>
                </a:solidFill>
                <a:effectLst>
                  <a:outerShdw blurRad="38100" dist="38100" dir="2700000" algn="tl">
                    <a:srgbClr val="000000">
                      <a:alpha val="43137"/>
                    </a:srgbClr>
                  </a:outerShdw>
                </a:effectLst>
                <a:latin typeface="Rokkitt"/>
                <a:ea typeface="Rokkitt"/>
                <a:cs typeface="Rokkitt"/>
                <a:sym typeface="Rokkitt"/>
              </a:rPr>
              <a:t>δεκαετία αυτή οι προβολές αποτελούν σημαντικό κοσμικό γεγονός. </a:t>
            </a:r>
          </a:p>
          <a:p>
            <a:pPr algn="ctr">
              <a:buClr>
                <a:srgbClr val="FFFFFF"/>
              </a:buClr>
              <a:buFont typeface="Arial"/>
              <a:buNone/>
            </a:pPr>
            <a:endParaRPr sz="2000" kern="0" dirty="0">
              <a:solidFill>
                <a:srgbClr val="FFFF66"/>
              </a:solidFill>
              <a:effectLst>
                <a:outerShdw blurRad="38100" dist="38100" dir="2700000" algn="tl">
                  <a:srgbClr val="000000">
                    <a:alpha val="43137"/>
                  </a:srgbClr>
                </a:outerShdw>
              </a:effectLst>
              <a:latin typeface="Rokkitt"/>
              <a:ea typeface="Rokkitt"/>
              <a:cs typeface="Rokkitt"/>
              <a:sym typeface="Rokkitt"/>
            </a:endParaRPr>
          </a:p>
          <a:p>
            <a:pPr algn="ctr"/>
            <a:endParaRPr sz="2000" kern="0" dirty="0">
              <a:solidFill>
                <a:srgbClr val="FFFF66"/>
              </a:solidFill>
              <a:effectLst>
                <a:outerShdw blurRad="38100" dist="38100" dir="2700000" algn="tl">
                  <a:srgbClr val="000000">
                    <a:alpha val="43137"/>
                  </a:srgbClr>
                </a:outerShdw>
              </a:effectLst>
              <a:latin typeface="Rokkitt"/>
              <a:ea typeface="Rokkitt"/>
              <a:cs typeface="Rokkitt"/>
              <a:sym typeface="Rokkitt"/>
            </a:endParaRPr>
          </a:p>
          <a:p>
            <a:pPr algn="ctr">
              <a:buClr>
                <a:srgbClr val="FFFFFF"/>
              </a:buClr>
              <a:buSzPct val="100000"/>
            </a:pPr>
            <a:r>
              <a:rPr lang="el-GR" sz="2000" kern="0" dirty="0" smtClean="0">
                <a:solidFill>
                  <a:srgbClr val="FFFF66"/>
                </a:solidFill>
                <a:effectLst>
                  <a:outerShdw blurRad="38100" dist="38100" dir="2700000" algn="tl">
                    <a:srgbClr val="000000">
                      <a:alpha val="43137"/>
                    </a:srgbClr>
                  </a:outerShdw>
                </a:effectLst>
                <a:latin typeface="Rokkitt"/>
                <a:ea typeface="Rokkitt"/>
                <a:cs typeface="Rokkitt"/>
                <a:sym typeface="Rokkitt"/>
              </a:rPr>
              <a:t>Σπουδαίο </a:t>
            </a:r>
            <a:r>
              <a:rPr lang="el-GR" sz="2000" kern="0" dirty="0">
                <a:solidFill>
                  <a:srgbClr val="FFFF66"/>
                </a:solidFill>
                <a:effectLst>
                  <a:outerShdw blurRad="38100" dist="38100" dir="2700000" algn="tl">
                    <a:srgbClr val="000000">
                      <a:alpha val="43137"/>
                    </a:srgbClr>
                  </a:outerShdw>
                </a:effectLst>
                <a:latin typeface="Rokkitt"/>
                <a:ea typeface="Rokkitt"/>
                <a:cs typeface="Rokkitt"/>
                <a:sym typeface="Rokkitt"/>
              </a:rPr>
              <a:t>γεγονός για την Πάτρα η προβολή της πρώτης πατρινής ταινίας «Κάιν και </a:t>
            </a:r>
            <a:r>
              <a:rPr lang="el-GR" sz="2000" kern="0" dirty="0" err="1">
                <a:solidFill>
                  <a:srgbClr val="FFFF66"/>
                </a:solidFill>
                <a:effectLst>
                  <a:outerShdw blurRad="38100" dist="38100" dir="2700000" algn="tl">
                    <a:srgbClr val="000000">
                      <a:alpha val="43137"/>
                    </a:srgbClr>
                  </a:outerShdw>
                </a:effectLst>
                <a:latin typeface="Rokkitt"/>
                <a:ea typeface="Rokkitt"/>
                <a:cs typeface="Rokkitt"/>
                <a:sym typeface="Rokkitt"/>
              </a:rPr>
              <a:t>Άβελ</a:t>
            </a:r>
            <a:r>
              <a:rPr lang="el-GR" sz="2000" kern="0" dirty="0">
                <a:solidFill>
                  <a:srgbClr val="FFFF66"/>
                </a:solidFill>
                <a:effectLst>
                  <a:outerShdw blurRad="38100" dist="38100" dir="2700000" algn="tl">
                    <a:srgbClr val="000000">
                      <a:alpha val="43137"/>
                    </a:srgbClr>
                  </a:outerShdw>
                </a:effectLst>
                <a:latin typeface="Rokkitt"/>
                <a:ea typeface="Rokkitt"/>
                <a:cs typeface="Rokkitt"/>
                <a:sym typeface="Rokkitt"/>
              </a:rPr>
              <a:t>».</a:t>
            </a:r>
          </a:p>
          <a:p>
            <a:pPr>
              <a:buClr>
                <a:srgbClr val="FFFFFF"/>
              </a:buClr>
              <a:buSzPct val="25000"/>
              <a:buFont typeface="Rokkitt"/>
              <a:buNone/>
            </a:pPr>
            <a:r>
              <a:rPr lang="el-GR" kern="0" dirty="0">
                <a:solidFill>
                  <a:srgbClr val="FFFFFF"/>
                </a:solidFill>
                <a:latin typeface="Rokkitt"/>
                <a:ea typeface="Rokkitt"/>
                <a:cs typeface="Rokkitt"/>
                <a:sym typeface="Rokkitt"/>
              </a:rPr>
              <a:t> </a:t>
            </a:r>
          </a:p>
        </p:txBody>
      </p:sp>
      <p:pic>
        <p:nvPicPr>
          <p:cNvPr id="180" name="Shape 180"/>
          <p:cNvPicPr preferRelativeResize="0"/>
          <p:nvPr/>
        </p:nvPicPr>
        <p:blipFill rotWithShape="1">
          <a:blip r:embed="rId4">
            <a:alphaModFix/>
          </a:blip>
          <a:srcRect/>
          <a:stretch/>
        </p:blipFill>
        <p:spPr>
          <a:xfrm>
            <a:off x="410334" y="4274650"/>
            <a:ext cx="4381500" cy="2143125"/>
          </a:xfrm>
          <a:prstGeom prst="rect">
            <a:avLst/>
          </a:prstGeom>
          <a:noFill/>
          <a:ln>
            <a:noFill/>
          </a:ln>
        </p:spPr>
      </p:pic>
    </p:spTree>
    <p:extLst>
      <p:ext uri="{BB962C8B-B14F-4D97-AF65-F5344CB8AC3E}">
        <p14:creationId xmlns:p14="http://schemas.microsoft.com/office/powerpoint/2010/main" val="302344342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79511" y="274637"/>
            <a:ext cx="9073008" cy="11430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l-GR" sz="3959" b="1" i="0" u="none" strike="noStrike" cap="none" dirty="0">
                <a:solidFill>
                  <a:srgbClr val="FFFF66"/>
                </a:solidFill>
                <a:effectLst>
                  <a:outerShdw blurRad="38100" dist="38100" dir="2700000" algn="tl">
                    <a:srgbClr val="000000">
                      <a:alpha val="43137"/>
                    </a:srgbClr>
                  </a:outerShdw>
                </a:effectLst>
                <a:latin typeface="Domine"/>
                <a:ea typeface="Domine"/>
                <a:cs typeface="Domine"/>
                <a:sym typeface="Domine"/>
              </a:rPr>
              <a:t>Ο </a:t>
            </a:r>
            <a:r>
              <a:rPr lang="el-GR" sz="3959" b="1" i="0" u="none" strike="noStrike" cap="none" dirty="0" smtClean="0">
                <a:solidFill>
                  <a:srgbClr val="FFFF66"/>
                </a:solidFill>
                <a:effectLst>
                  <a:outerShdw blurRad="38100" dist="38100" dir="2700000" algn="tl">
                    <a:srgbClr val="000000">
                      <a:alpha val="43137"/>
                    </a:srgbClr>
                  </a:outerShdw>
                </a:effectLst>
                <a:latin typeface="Domine"/>
                <a:ea typeface="Domine"/>
                <a:cs typeface="Domine"/>
                <a:sym typeface="Domine"/>
              </a:rPr>
              <a:t>ΚΙΝΗΜΑΤΟΓΡΑΦΟΣ </a:t>
            </a:r>
            <a:br>
              <a:rPr lang="el-GR" sz="3959" b="1" i="0" u="none" strike="noStrike" cap="none" dirty="0" smtClean="0">
                <a:solidFill>
                  <a:srgbClr val="FFFF66"/>
                </a:solidFill>
                <a:effectLst>
                  <a:outerShdw blurRad="38100" dist="38100" dir="2700000" algn="tl">
                    <a:srgbClr val="000000">
                      <a:alpha val="43137"/>
                    </a:srgbClr>
                  </a:outerShdw>
                </a:effectLst>
                <a:latin typeface="Domine"/>
                <a:ea typeface="Domine"/>
                <a:cs typeface="Domine"/>
                <a:sym typeface="Domine"/>
              </a:rPr>
            </a:br>
            <a:r>
              <a:rPr lang="el-GR" sz="3959" b="1" i="0" u="none" strike="noStrike" cap="none" dirty="0" smtClean="0">
                <a:solidFill>
                  <a:srgbClr val="FFFF66"/>
                </a:solidFill>
                <a:effectLst>
                  <a:outerShdw blurRad="38100" dist="38100" dir="2700000" algn="tl">
                    <a:srgbClr val="000000">
                      <a:alpha val="43137"/>
                    </a:srgbClr>
                  </a:outerShdw>
                </a:effectLst>
                <a:latin typeface="Domine"/>
                <a:ea typeface="Domine"/>
                <a:cs typeface="Domine"/>
                <a:sym typeface="Domine"/>
              </a:rPr>
              <a:t>ΚΑΙ </a:t>
            </a:r>
            <a:r>
              <a:rPr lang="el-GR" sz="3959" b="1" i="0" u="none" strike="noStrike" cap="none" dirty="0">
                <a:solidFill>
                  <a:srgbClr val="FFFF66"/>
                </a:solidFill>
                <a:effectLst>
                  <a:outerShdw blurRad="38100" dist="38100" dir="2700000" algn="tl">
                    <a:srgbClr val="000000">
                      <a:alpha val="43137"/>
                    </a:srgbClr>
                  </a:outerShdw>
                </a:effectLst>
                <a:latin typeface="Domine"/>
                <a:ea typeface="Domine"/>
                <a:cs typeface="Domine"/>
                <a:sym typeface="Domine"/>
              </a:rPr>
              <a:t>Ο </a:t>
            </a:r>
            <a:r>
              <a:rPr lang="el-GR" sz="3959" b="1" i="0" u="none" strike="noStrike" cap="none" dirty="0" smtClean="0">
                <a:solidFill>
                  <a:srgbClr val="FFFF66"/>
                </a:solidFill>
                <a:effectLst>
                  <a:outerShdw blurRad="38100" dist="38100" dir="2700000" algn="tl">
                    <a:srgbClr val="000000">
                      <a:alpha val="43137"/>
                    </a:srgbClr>
                  </a:outerShdw>
                </a:effectLst>
                <a:latin typeface="Domine"/>
                <a:ea typeface="Domine"/>
                <a:cs typeface="Domine"/>
                <a:sym typeface="Domine"/>
              </a:rPr>
              <a:t>ΠΟΛΕΜΟΣ</a:t>
            </a:r>
            <a:endParaRPr lang="el-GR" sz="3959" b="1" i="0" u="none" strike="noStrike" cap="none" dirty="0">
              <a:solidFill>
                <a:srgbClr val="FFFF66"/>
              </a:solidFill>
              <a:effectLst>
                <a:outerShdw blurRad="38100" dist="38100" dir="2700000" algn="tl">
                  <a:srgbClr val="000000">
                    <a:alpha val="43137"/>
                  </a:srgbClr>
                </a:outerShdw>
              </a:effectLst>
              <a:latin typeface="Domine"/>
              <a:ea typeface="Domine"/>
              <a:cs typeface="Domine"/>
              <a:sym typeface="Domine"/>
            </a:endParaRPr>
          </a:p>
        </p:txBody>
      </p:sp>
      <p:sp>
        <p:nvSpPr>
          <p:cNvPr id="186" name="Shape 186"/>
          <p:cNvSpPr txBox="1">
            <a:spLocks noGrp="1"/>
          </p:cNvSpPr>
          <p:nvPr>
            <p:ph type="body" idx="1"/>
          </p:nvPr>
        </p:nvSpPr>
        <p:spPr>
          <a:xfrm>
            <a:off x="539552" y="1601833"/>
            <a:ext cx="8064896" cy="2187208"/>
          </a:xfrm>
          <a:prstGeom prst="rect">
            <a:avLst/>
          </a:prstGeom>
          <a:noFill/>
          <a:ln>
            <a:noFill/>
          </a:ln>
        </p:spPr>
        <p:txBody>
          <a:bodyPr lIns="91425" tIns="45700" rIns="91425" bIns="45700" anchor="t" anchorCtr="0">
            <a:noAutofit/>
          </a:bodyPr>
          <a:lstStyle/>
          <a:p>
            <a:pPr marL="0" marR="0" lvl="0" indent="0" algn="ctr" rtl="0">
              <a:lnSpc>
                <a:spcPct val="120000"/>
              </a:lnSpc>
              <a:spcBef>
                <a:spcPts val="0"/>
              </a:spcBef>
              <a:spcAft>
                <a:spcPts val="0"/>
              </a:spcAft>
              <a:buClr>
                <a:schemeClr val="lt1"/>
              </a:buClr>
              <a:buSzPct val="100000"/>
              <a:buNone/>
            </a:pPr>
            <a:r>
              <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1940: </a:t>
            </a: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Η δεκαετία ξεκινάει με την ανησυχία του κόσμου για τα γεγονότα στην Ευρώπη καθώς ο πόλεμος που έχει ανάψει πλησιάζει και την Ελλάδα</a:t>
            </a:r>
            <a:r>
              <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a:t>
            </a:r>
            <a:endParaRP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endParaRPr>
          </a:p>
          <a:p>
            <a:pPr marL="0" marR="0" lvl="0" indent="0" algn="ctr" rtl="0">
              <a:lnSpc>
                <a:spcPct val="120000"/>
              </a:lnSpc>
              <a:spcBef>
                <a:spcPts val="1000"/>
              </a:spcBef>
              <a:spcAft>
                <a:spcPts val="0"/>
              </a:spcAft>
              <a:buClr>
                <a:schemeClr val="lt1"/>
              </a:buClr>
              <a:buSzPct val="100000"/>
              <a:buNone/>
            </a:pP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Δευτέρα 28 ΟΚΤΩΒΡΙΟΥ 1940. </a:t>
            </a:r>
            <a:r>
              <a:rPr lang="el-GR" b="1" dirty="0">
                <a:solidFill>
                  <a:srgbClr val="FFFF66"/>
                </a:solidFill>
                <a:effectLst>
                  <a:outerShdw blurRad="38100" dist="38100" dir="2700000" algn="tl">
                    <a:srgbClr val="000000">
                      <a:alpha val="43137"/>
                    </a:srgbClr>
                  </a:outerShdw>
                </a:effectLst>
              </a:rPr>
              <a:t> </a:t>
            </a:r>
            <a:r>
              <a:rPr lang="el-GR" b="1" dirty="0" smtClean="0">
                <a:solidFill>
                  <a:srgbClr val="FFFF66"/>
                </a:solidFill>
                <a:effectLst>
                  <a:outerShdw blurRad="38100" dist="38100" dir="2700000" algn="tl">
                    <a:srgbClr val="000000">
                      <a:alpha val="43137"/>
                    </a:srgbClr>
                  </a:outerShdw>
                </a:effectLst>
              </a:rPr>
              <a:t>                                                                </a:t>
            </a:r>
            <a:r>
              <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Οι </a:t>
            </a: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προγραμματισμένες προβολές δεν πραγματοποιούνται.</a:t>
            </a:r>
          </a:p>
          <a:p>
            <a:pPr marL="228600" marR="0" lvl="0" indent="-228600" algn="l" rtl="0">
              <a:lnSpc>
                <a:spcPct val="120000"/>
              </a:lnSpc>
              <a:spcBef>
                <a:spcPts val="1000"/>
              </a:spcBef>
              <a:buClr>
                <a:schemeClr val="lt1"/>
              </a:buClr>
              <a:buSzPct val="25000"/>
              <a:buFont typeface="Arial"/>
              <a:buNone/>
            </a:pPr>
            <a:r>
              <a:rPr lang="el-GR" sz="2000" b="0" i="0" u="none" strike="noStrike" cap="none" dirty="0">
                <a:solidFill>
                  <a:schemeClr val="lt1"/>
                </a:solidFill>
                <a:latin typeface="Rokkitt"/>
                <a:ea typeface="Rokkitt"/>
                <a:cs typeface="Rokkitt"/>
                <a:sym typeface="Rokkitt"/>
              </a:rPr>
              <a:t> </a:t>
            </a:r>
          </a:p>
        </p:txBody>
      </p:sp>
      <p:pic>
        <p:nvPicPr>
          <p:cNvPr id="187" name="Shape 187"/>
          <p:cNvPicPr preferRelativeResize="0"/>
          <p:nvPr/>
        </p:nvPicPr>
        <p:blipFill rotWithShape="1">
          <a:blip r:embed="rId3">
            <a:alphaModFix/>
          </a:blip>
          <a:srcRect/>
          <a:stretch/>
        </p:blipFill>
        <p:spPr>
          <a:xfrm>
            <a:off x="3203848" y="3785636"/>
            <a:ext cx="3189582" cy="2990234"/>
          </a:xfrm>
          <a:prstGeom prst="rect">
            <a:avLst/>
          </a:prstGeom>
          <a:noFill/>
          <a:ln>
            <a:noFill/>
          </a:ln>
        </p:spPr>
      </p:pic>
    </p:spTree>
    <p:extLst>
      <p:ext uri="{BB962C8B-B14F-4D97-AF65-F5344CB8AC3E}">
        <p14:creationId xmlns:p14="http://schemas.microsoft.com/office/powerpoint/2010/main" val="36803997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p:cNvPicPr preferRelativeResize="0"/>
          <p:nvPr/>
        </p:nvPicPr>
        <p:blipFill rotWithShape="1">
          <a:blip r:embed="rId3">
            <a:alphaModFix/>
          </a:blip>
          <a:srcRect/>
          <a:stretch/>
        </p:blipFill>
        <p:spPr>
          <a:xfrm>
            <a:off x="3059832" y="3789040"/>
            <a:ext cx="3672408" cy="2804960"/>
          </a:xfrm>
          <a:prstGeom prst="rect">
            <a:avLst/>
          </a:prstGeom>
          <a:noFill/>
          <a:ln>
            <a:noFill/>
          </a:ln>
        </p:spPr>
      </p:pic>
      <p:sp>
        <p:nvSpPr>
          <p:cNvPr id="193" name="Shape 193"/>
          <p:cNvSpPr txBox="1"/>
          <p:nvPr/>
        </p:nvSpPr>
        <p:spPr>
          <a:xfrm>
            <a:off x="-533212" y="5623550"/>
            <a:ext cx="7765321" cy="970450"/>
          </a:xfrm>
          <a:prstGeom prst="rect">
            <a:avLst/>
          </a:prstGeom>
          <a:noFill/>
          <a:ln>
            <a:noFill/>
          </a:ln>
          <a:effectLst>
            <a:outerShdw blurRad="25399">
              <a:srgbClr val="000000">
                <a:alpha val="45882"/>
              </a:srgbClr>
            </a:outerShdw>
          </a:effectLst>
        </p:spPr>
        <p:txBody>
          <a:bodyPr lIns="91425" tIns="45700" rIns="91425" bIns="45700" anchor="ctr" anchorCtr="0">
            <a:noAutofit/>
          </a:bodyPr>
          <a:lstStyle/>
          <a:p>
            <a:pPr algn="ctr">
              <a:buClr>
                <a:srgbClr val="ABDAFC"/>
              </a:buClr>
              <a:buFont typeface="Domine"/>
              <a:buNone/>
            </a:pPr>
            <a:endParaRPr kern="0">
              <a:solidFill>
                <a:srgbClr val="ABDAFC"/>
              </a:solidFill>
              <a:latin typeface="Domine"/>
              <a:ea typeface="Domine"/>
              <a:cs typeface="Domine"/>
              <a:sym typeface="Domine"/>
            </a:endParaRPr>
          </a:p>
        </p:txBody>
      </p:sp>
      <p:sp>
        <p:nvSpPr>
          <p:cNvPr id="194" name="Shape 194"/>
          <p:cNvSpPr txBox="1">
            <a:spLocks noGrp="1"/>
          </p:cNvSpPr>
          <p:nvPr>
            <p:ph type="body" idx="1"/>
          </p:nvPr>
        </p:nvSpPr>
        <p:spPr>
          <a:xfrm>
            <a:off x="323528" y="260648"/>
            <a:ext cx="8496944" cy="4058750"/>
          </a:xfrm>
          <a:prstGeom prst="rect">
            <a:avLst/>
          </a:prstGeom>
          <a:noFill/>
          <a:ln>
            <a:noFill/>
          </a:ln>
        </p:spPr>
        <p:txBody>
          <a:bodyPr lIns="91425" tIns="45700" rIns="91425" bIns="45700" anchor="t" anchorCtr="0">
            <a:noAutofit/>
          </a:bodyPr>
          <a:lstStyle/>
          <a:p>
            <a:pPr marL="0" marR="0" lvl="0" indent="0" algn="ctr" rtl="0">
              <a:lnSpc>
                <a:spcPct val="120000"/>
              </a:lnSpc>
              <a:spcBef>
                <a:spcPts val="0"/>
              </a:spcBef>
              <a:spcAft>
                <a:spcPts val="0"/>
              </a:spcAft>
              <a:buClr>
                <a:schemeClr val="lt1"/>
              </a:buClr>
              <a:buSzPct val="100000"/>
              <a:buNone/>
            </a:pP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1941 – 1944: </a:t>
            </a:r>
            <a:r>
              <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 Απαγορεύονται </a:t>
            </a: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οι προβολές αμερικάνικων και αγγλικών ταινιών ενώ οι υπόλοιπες παίζονται μόνο με άδεια. </a:t>
            </a:r>
            <a:r>
              <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 </a:t>
            </a:r>
            <a:endParaRPr lang="el-GR" b="1" dirty="0">
              <a:solidFill>
                <a:srgbClr val="FFFF66"/>
              </a:solidFill>
              <a:effectLst>
                <a:outerShdw blurRad="38100" dist="38100" dir="2700000" algn="tl">
                  <a:srgbClr val="000000">
                    <a:alpha val="43137"/>
                  </a:srgbClr>
                </a:outerShdw>
              </a:effectLst>
            </a:endParaRPr>
          </a:p>
          <a:p>
            <a:pPr marL="0" marR="0" lvl="0" indent="0" algn="ctr" rtl="0">
              <a:lnSpc>
                <a:spcPct val="120000"/>
              </a:lnSpc>
              <a:spcBef>
                <a:spcPts val="0"/>
              </a:spcBef>
              <a:spcAft>
                <a:spcPts val="0"/>
              </a:spcAft>
              <a:buClr>
                <a:schemeClr val="lt1"/>
              </a:buClr>
              <a:buSzPct val="100000"/>
              <a:buNone/>
            </a:pPr>
            <a:r>
              <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Η </a:t>
            </a: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αίθουσα επιτάσσεται και λειτουργεί για το κοινό </a:t>
            </a:r>
            <a:endPar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endParaRPr>
          </a:p>
          <a:p>
            <a:pPr marL="0" marR="0" lvl="0" indent="0" algn="ctr" rtl="0">
              <a:lnSpc>
                <a:spcPct val="120000"/>
              </a:lnSpc>
              <a:spcBef>
                <a:spcPts val="0"/>
              </a:spcBef>
              <a:spcAft>
                <a:spcPts val="0"/>
              </a:spcAft>
              <a:buClr>
                <a:schemeClr val="lt1"/>
              </a:buClr>
              <a:buSzPct val="100000"/>
              <a:buNone/>
            </a:pPr>
            <a:r>
              <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έως </a:t>
            </a: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τις 6.00μμ και μετά για το γερμανικό στρατό</a:t>
            </a:r>
            <a:r>
              <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a:t>
            </a: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 </a:t>
            </a:r>
          </a:p>
          <a:p>
            <a:pPr marL="0" marR="0" lvl="0" indent="0" algn="ctr" rtl="0">
              <a:lnSpc>
                <a:spcPct val="120000"/>
              </a:lnSpc>
              <a:spcBef>
                <a:spcPts val="1000"/>
              </a:spcBef>
              <a:spcAft>
                <a:spcPts val="0"/>
              </a:spcAft>
              <a:buClr>
                <a:schemeClr val="lt1"/>
              </a:buClr>
              <a:buSzPct val="100000"/>
              <a:buNone/>
            </a:pPr>
            <a:r>
              <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1945: Προβάλλονται </a:t>
            </a: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ταινίες που τώρα εγκρίνονται </a:t>
            </a:r>
            <a:r>
              <a:rPr lang="el-GR" b="1" dirty="0" smtClean="0">
                <a:solidFill>
                  <a:srgbClr val="FFFF66"/>
                </a:solidFill>
                <a:effectLst>
                  <a:outerShdw blurRad="38100" dist="38100" dir="2700000" algn="tl">
                    <a:srgbClr val="000000">
                      <a:alpha val="43137"/>
                    </a:srgbClr>
                  </a:outerShdw>
                </a:effectLst>
              </a:rPr>
              <a:t>                                   </a:t>
            </a:r>
            <a:r>
              <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από </a:t>
            </a: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την αγγλική λογοκρισία. </a:t>
            </a:r>
            <a:r>
              <a:rPr lang="el-GR" b="1" dirty="0">
                <a:solidFill>
                  <a:srgbClr val="FFFF66"/>
                </a:solidFill>
                <a:effectLst>
                  <a:outerShdw blurRad="38100" dist="38100" dir="2700000" algn="tl">
                    <a:srgbClr val="000000">
                      <a:alpha val="43137"/>
                    </a:srgbClr>
                  </a:outerShdw>
                </a:effectLst>
              </a:rPr>
              <a:t> </a:t>
            </a:r>
            <a:r>
              <a:rPr lang="el-GR" b="1" dirty="0" smtClean="0">
                <a:solidFill>
                  <a:srgbClr val="FFFF66"/>
                </a:solidFill>
                <a:effectLst>
                  <a:outerShdw blurRad="38100" dist="38100" dir="2700000" algn="tl">
                    <a:srgbClr val="000000">
                      <a:alpha val="43137"/>
                    </a:srgbClr>
                  </a:outerShdw>
                </a:effectLst>
              </a:rPr>
              <a:t>                                                                           </a:t>
            </a:r>
            <a:r>
              <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Η </a:t>
            </a: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πόλη προσπαθεί σιγά σιγά να βρει </a:t>
            </a:r>
            <a:r>
              <a:rPr lang="el-GR" b="1" dirty="0">
                <a:solidFill>
                  <a:srgbClr val="FFFF66"/>
                </a:solidFill>
                <a:effectLst>
                  <a:outerShdw blurRad="38100" dist="38100" dir="2700000" algn="tl">
                    <a:srgbClr val="000000">
                      <a:alpha val="43137"/>
                    </a:srgbClr>
                  </a:outerShdw>
                </a:effectLst>
              </a:rPr>
              <a:t> </a:t>
            </a:r>
            <a:r>
              <a:rPr lang="el-GR" b="1" dirty="0" smtClean="0">
                <a:solidFill>
                  <a:srgbClr val="FFFF66"/>
                </a:solidFill>
                <a:effectLst>
                  <a:outerShdw blurRad="38100" dist="38100" dir="2700000" algn="tl">
                    <a:srgbClr val="000000">
                      <a:alpha val="43137"/>
                    </a:srgbClr>
                  </a:outerShdw>
                </a:effectLst>
              </a:rPr>
              <a:t>                                                </a:t>
            </a:r>
            <a:r>
              <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τον </a:t>
            </a: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καλό προπολεμικό ρυθμό.</a:t>
            </a:r>
          </a:p>
          <a:p>
            <a:pPr marL="228600" marR="0" lvl="0" indent="-228600" algn="l" rtl="0">
              <a:lnSpc>
                <a:spcPct val="120000"/>
              </a:lnSpc>
              <a:spcBef>
                <a:spcPts val="1000"/>
              </a:spcBef>
              <a:spcAft>
                <a:spcPts val="0"/>
              </a:spcAft>
              <a:buClr>
                <a:schemeClr val="lt1"/>
              </a:buClr>
              <a:buSzPct val="100000"/>
              <a:buFont typeface="Arial"/>
              <a:buNone/>
            </a:pPr>
            <a:endParaRPr sz="2000" b="0" i="0" u="none" strike="noStrike" cap="none" dirty="0">
              <a:solidFill>
                <a:schemeClr val="lt1"/>
              </a:solidFill>
              <a:latin typeface="Rokkitt"/>
              <a:ea typeface="Rokkitt"/>
              <a:cs typeface="Rokkitt"/>
              <a:sym typeface="Rokkitt"/>
            </a:endParaRPr>
          </a:p>
          <a:p>
            <a:pPr marL="228600" marR="0" lvl="0" indent="-228600" algn="l" rtl="0">
              <a:lnSpc>
                <a:spcPct val="120000"/>
              </a:lnSpc>
              <a:spcBef>
                <a:spcPts val="1000"/>
              </a:spcBef>
              <a:buClr>
                <a:schemeClr val="lt1"/>
              </a:buClr>
              <a:buSzPct val="100000"/>
              <a:buFont typeface="Arial"/>
              <a:buNone/>
            </a:pPr>
            <a:endParaRPr sz="2000" b="0" i="0" u="none" strike="noStrike" cap="none" dirty="0">
              <a:solidFill>
                <a:schemeClr val="lt1"/>
              </a:solidFill>
              <a:latin typeface="Rokkitt"/>
              <a:ea typeface="Rokkitt"/>
              <a:cs typeface="Rokkitt"/>
              <a:sym typeface="Rokkitt"/>
            </a:endParaRPr>
          </a:p>
        </p:txBody>
      </p:sp>
    </p:spTree>
    <p:extLst>
      <p:ext uri="{BB962C8B-B14F-4D97-AF65-F5344CB8AC3E}">
        <p14:creationId xmlns:p14="http://schemas.microsoft.com/office/powerpoint/2010/main" val="81660354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p:cNvPicPr preferRelativeResize="0"/>
          <p:nvPr/>
        </p:nvPicPr>
        <p:blipFill rotWithShape="1">
          <a:blip r:embed="rId3">
            <a:alphaModFix/>
          </a:blip>
          <a:srcRect r="-264" b="7908"/>
          <a:stretch/>
        </p:blipFill>
        <p:spPr>
          <a:xfrm>
            <a:off x="3059832" y="4276301"/>
            <a:ext cx="3880771" cy="2431949"/>
          </a:xfrm>
          <a:prstGeom prst="rect">
            <a:avLst/>
          </a:prstGeom>
          <a:noFill/>
          <a:ln>
            <a:noFill/>
          </a:ln>
        </p:spPr>
      </p:pic>
      <p:pic>
        <p:nvPicPr>
          <p:cNvPr id="200" name="Shape 200"/>
          <p:cNvPicPr preferRelativeResize="0"/>
          <p:nvPr/>
        </p:nvPicPr>
        <p:blipFill rotWithShape="1">
          <a:blip r:embed="rId4">
            <a:alphaModFix/>
          </a:blip>
          <a:srcRect/>
          <a:stretch/>
        </p:blipFill>
        <p:spPr>
          <a:xfrm>
            <a:off x="5619225" y="1760967"/>
            <a:ext cx="3497864" cy="2328267"/>
          </a:xfrm>
          <a:prstGeom prst="rect">
            <a:avLst/>
          </a:prstGeom>
          <a:noFill/>
          <a:ln>
            <a:noFill/>
          </a:ln>
        </p:spPr>
      </p:pic>
      <p:pic>
        <p:nvPicPr>
          <p:cNvPr id="201" name="Shape 201"/>
          <p:cNvPicPr preferRelativeResize="0"/>
          <p:nvPr/>
        </p:nvPicPr>
        <p:blipFill rotWithShape="1">
          <a:blip r:embed="rId5">
            <a:alphaModFix/>
          </a:blip>
          <a:srcRect/>
          <a:stretch/>
        </p:blipFill>
        <p:spPr>
          <a:xfrm>
            <a:off x="323528" y="1796203"/>
            <a:ext cx="3455876" cy="2303917"/>
          </a:xfrm>
          <a:prstGeom prst="rect">
            <a:avLst/>
          </a:prstGeom>
          <a:noFill/>
          <a:ln>
            <a:noFill/>
          </a:ln>
        </p:spPr>
      </p:pic>
      <p:sp>
        <p:nvSpPr>
          <p:cNvPr id="202" name="Shape 202"/>
          <p:cNvSpPr txBox="1">
            <a:spLocks noGrp="1"/>
          </p:cNvSpPr>
          <p:nvPr>
            <p:ph type="title"/>
          </p:nvPr>
        </p:nvSpPr>
        <p:spPr>
          <a:xfrm>
            <a:off x="446908" y="156101"/>
            <a:ext cx="7765321"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l-GR" sz="3400" b="1" i="0" u="none" strike="noStrike" cap="none" dirty="0">
                <a:solidFill>
                  <a:srgbClr val="FFFF66"/>
                </a:solidFill>
                <a:effectLst>
                  <a:outerShdw blurRad="38100" dist="38100" dir="2700000" algn="tl">
                    <a:srgbClr val="000000">
                      <a:alpha val="43137"/>
                    </a:srgbClr>
                  </a:outerShdw>
                </a:effectLst>
                <a:latin typeface="Domine"/>
                <a:ea typeface="Domine"/>
                <a:cs typeface="Domine"/>
                <a:sym typeface="Domine"/>
              </a:rPr>
              <a:t>ΠΑΛΑΣ ΚΑΙ ΑΣΤΥ</a:t>
            </a:r>
          </a:p>
        </p:txBody>
      </p:sp>
    </p:spTree>
    <p:extLst>
      <p:ext uri="{BB962C8B-B14F-4D97-AF65-F5344CB8AC3E}">
        <p14:creationId xmlns:p14="http://schemas.microsoft.com/office/powerpoint/2010/main" val="272030590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522039" y="294191"/>
            <a:ext cx="8154417" cy="3062801"/>
          </a:xfrm>
          <a:prstGeom prst="rect">
            <a:avLst/>
          </a:prstGeom>
          <a:noFill/>
          <a:ln>
            <a:noFill/>
          </a:ln>
        </p:spPr>
        <p:txBody>
          <a:bodyPr lIns="91425" tIns="45700" rIns="91425" bIns="45700" anchor="t" anchorCtr="0">
            <a:noAutofit/>
          </a:bodyPr>
          <a:lstStyle/>
          <a:p>
            <a:pPr marL="0" marR="0" lvl="0" indent="0" algn="ctr" rtl="0">
              <a:lnSpc>
                <a:spcPct val="120000"/>
              </a:lnSpc>
              <a:spcBef>
                <a:spcPts val="0"/>
              </a:spcBef>
              <a:spcAft>
                <a:spcPts val="0"/>
              </a:spcAft>
              <a:buClr>
                <a:schemeClr val="lt1"/>
              </a:buClr>
              <a:buSzPct val="100000"/>
              <a:buNone/>
            </a:pPr>
            <a:r>
              <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1954: </a:t>
            </a: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 Η εισβολή της πανοραμικής οθόνης και του σινεμασκόπ αποτελούν κορυφαία γεγονότα στο χώρο του κινηματογράφου. Οι συνθήκες προβολής στους κινηματογράφους της πόλης βελτιώνονται ραγδαία. </a:t>
            </a:r>
            <a:endPar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endParaRPr>
          </a:p>
          <a:p>
            <a:pPr marL="0" marR="0" lvl="0" indent="0" algn="ctr" rtl="0">
              <a:lnSpc>
                <a:spcPct val="120000"/>
              </a:lnSpc>
              <a:spcBef>
                <a:spcPts val="0"/>
              </a:spcBef>
              <a:spcAft>
                <a:spcPts val="0"/>
              </a:spcAft>
              <a:buClr>
                <a:schemeClr val="lt1"/>
              </a:buClr>
              <a:buSzPct val="100000"/>
              <a:buNone/>
            </a:pPr>
            <a:r>
              <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Ωστόσο </a:t>
            </a: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η δεκαετία είναι δύσκολη καθώς ο εμφύλιος </a:t>
            </a:r>
            <a:endPar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endParaRPr>
          </a:p>
          <a:p>
            <a:pPr marL="0" marR="0" lvl="0" indent="0" algn="ctr" rtl="0">
              <a:lnSpc>
                <a:spcPct val="120000"/>
              </a:lnSpc>
              <a:spcBef>
                <a:spcPts val="0"/>
              </a:spcBef>
              <a:spcAft>
                <a:spcPts val="0"/>
              </a:spcAft>
              <a:buClr>
                <a:schemeClr val="lt1"/>
              </a:buClr>
              <a:buSzPct val="100000"/>
              <a:buNone/>
            </a:pPr>
            <a:r>
              <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έχει </a:t>
            </a: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αφήσει οδυνηρές επιπτώσεις.</a:t>
            </a:r>
          </a:p>
          <a:p>
            <a:pPr marL="0" marR="0" lvl="0" indent="0" algn="ctr" rtl="0">
              <a:lnSpc>
                <a:spcPct val="120000"/>
              </a:lnSpc>
              <a:spcBef>
                <a:spcPts val="1000"/>
              </a:spcBef>
              <a:spcAft>
                <a:spcPts val="0"/>
              </a:spcAft>
              <a:buClr>
                <a:schemeClr val="lt1"/>
              </a:buClr>
              <a:buSzPct val="100000"/>
              <a:buNone/>
            </a:pP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Η εποχή του «Μακαρθισμού» στις ΗΠΑ έχει επίσης επηρεάσει </a:t>
            </a:r>
            <a:r>
              <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         τη </a:t>
            </a: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συμπεριφορά του μετεμφυλιακού </a:t>
            </a:r>
            <a:r>
              <a:rPr lang="el-GR" sz="20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Ελληνικού </a:t>
            </a: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κράτους.</a:t>
            </a:r>
          </a:p>
          <a:p>
            <a:pPr marL="228600" marR="0" lvl="0" indent="-228600" algn="l" rtl="0">
              <a:lnSpc>
                <a:spcPct val="120000"/>
              </a:lnSpc>
              <a:spcBef>
                <a:spcPts val="1000"/>
              </a:spcBef>
              <a:buClr>
                <a:schemeClr val="lt1"/>
              </a:buClr>
              <a:buSzPct val="100000"/>
              <a:buFont typeface="Arial"/>
              <a:buNone/>
            </a:pPr>
            <a:endParaRPr sz="2000" b="0" i="0" u="none" strike="noStrike" cap="none" dirty="0">
              <a:solidFill>
                <a:schemeClr val="lt1"/>
              </a:solidFill>
              <a:latin typeface="Rokkitt"/>
              <a:ea typeface="Rokkitt"/>
              <a:cs typeface="Rokkitt"/>
              <a:sym typeface="Rokkitt"/>
            </a:endParaRPr>
          </a:p>
        </p:txBody>
      </p:sp>
      <p:pic>
        <p:nvPicPr>
          <p:cNvPr id="209" name="Shape 209"/>
          <p:cNvPicPr preferRelativeResize="0"/>
          <p:nvPr/>
        </p:nvPicPr>
        <p:blipFill rotWithShape="1">
          <a:blip r:embed="rId3">
            <a:alphaModFix/>
          </a:blip>
          <a:srcRect/>
          <a:stretch/>
        </p:blipFill>
        <p:spPr>
          <a:xfrm>
            <a:off x="5652119" y="3717032"/>
            <a:ext cx="2959595" cy="2206244"/>
          </a:xfrm>
          <a:prstGeom prst="rect">
            <a:avLst/>
          </a:prstGeom>
          <a:noFill/>
          <a:ln>
            <a:noFill/>
          </a:ln>
        </p:spPr>
      </p:pic>
      <p:pic>
        <p:nvPicPr>
          <p:cNvPr id="210" name="Shape 210"/>
          <p:cNvPicPr preferRelativeResize="0"/>
          <p:nvPr/>
        </p:nvPicPr>
        <p:blipFill rotWithShape="1">
          <a:blip r:embed="rId4">
            <a:alphaModFix/>
          </a:blip>
          <a:srcRect/>
          <a:stretch/>
        </p:blipFill>
        <p:spPr>
          <a:xfrm>
            <a:off x="522039" y="4437112"/>
            <a:ext cx="4381500" cy="1981199"/>
          </a:xfrm>
          <a:prstGeom prst="rect">
            <a:avLst/>
          </a:prstGeom>
          <a:noFill/>
          <a:ln>
            <a:noFill/>
          </a:ln>
        </p:spPr>
      </p:pic>
    </p:spTree>
    <p:extLst>
      <p:ext uri="{BB962C8B-B14F-4D97-AF65-F5344CB8AC3E}">
        <p14:creationId xmlns:p14="http://schemas.microsoft.com/office/powerpoint/2010/main" val="47309226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11560" y="539945"/>
            <a:ext cx="7467600" cy="2673031"/>
          </a:xfrm>
          <a:prstGeom prst="rect">
            <a:avLst/>
          </a:prstGeom>
          <a:noFill/>
          <a:ln>
            <a:noFill/>
          </a:ln>
        </p:spPr>
        <p:txBody>
          <a:bodyPr lIns="91425" tIns="45700" rIns="91425" bIns="45700" anchor="t" anchorCtr="0">
            <a:noAutofit/>
          </a:bodyPr>
          <a:lstStyle/>
          <a:p>
            <a:pPr marL="0" marR="0" lvl="0" indent="0" algn="ctr" rtl="0">
              <a:lnSpc>
                <a:spcPct val="120000"/>
              </a:lnSpc>
              <a:spcBef>
                <a:spcPts val="0"/>
              </a:spcBef>
              <a:spcAft>
                <a:spcPts val="0"/>
              </a:spcAft>
              <a:buClr>
                <a:schemeClr val="lt1"/>
              </a:buClr>
              <a:buSzPct val="100000"/>
              <a:buNone/>
            </a:pPr>
            <a:r>
              <a:rPr lang="el-GR" sz="22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1960: Επιβάλλεται προληπτική λογοκρισία στο γύρισμα των ελληνικών ταινιών.</a:t>
            </a:r>
          </a:p>
          <a:p>
            <a:pPr marL="0" marR="0" lvl="0" indent="0" algn="ctr" rtl="0">
              <a:lnSpc>
                <a:spcPct val="120000"/>
              </a:lnSpc>
              <a:spcBef>
                <a:spcPts val="1000"/>
              </a:spcBef>
              <a:buClr>
                <a:schemeClr val="lt1"/>
              </a:buClr>
              <a:buSzPct val="100000"/>
              <a:buNone/>
            </a:pPr>
            <a:r>
              <a:rPr lang="el-GR" sz="22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Με την επιβολή της Χούντας το 1967: παρά τον περιορισμό της ελευθερίας εκδήλωσης και έκφρασης ο </a:t>
            </a:r>
            <a:r>
              <a:rPr lang="el-GR" sz="22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κινηματογράφος </a:t>
            </a:r>
            <a:r>
              <a:rPr lang="el-GR" sz="22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συνέχισε να </a:t>
            </a:r>
            <a:r>
              <a:rPr lang="el-GR" sz="2200"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προσελκύει κόσμο.</a:t>
            </a:r>
            <a:endParaRPr lang="el-GR" sz="22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endParaRPr>
          </a:p>
        </p:txBody>
      </p:sp>
      <p:pic>
        <p:nvPicPr>
          <p:cNvPr id="216" name="Shape 216"/>
          <p:cNvPicPr preferRelativeResize="0"/>
          <p:nvPr/>
        </p:nvPicPr>
        <p:blipFill rotWithShape="1">
          <a:blip r:embed="rId3">
            <a:alphaModFix/>
          </a:blip>
          <a:srcRect/>
          <a:stretch/>
        </p:blipFill>
        <p:spPr>
          <a:xfrm>
            <a:off x="3707903" y="3861048"/>
            <a:ext cx="4882564" cy="2462511"/>
          </a:xfrm>
          <a:prstGeom prst="rect">
            <a:avLst/>
          </a:prstGeom>
          <a:noFill/>
          <a:ln>
            <a:noFill/>
          </a:ln>
        </p:spPr>
      </p:pic>
    </p:spTree>
    <p:extLst>
      <p:ext uri="{BB962C8B-B14F-4D97-AF65-F5344CB8AC3E}">
        <p14:creationId xmlns:p14="http://schemas.microsoft.com/office/powerpoint/2010/main" val="323780098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179511" y="3573016"/>
            <a:ext cx="3600399" cy="4968551"/>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spcAft>
                <a:spcPts val="0"/>
              </a:spcAft>
              <a:buClr>
                <a:schemeClr val="lt1"/>
              </a:buClr>
              <a:buSzPct val="25000"/>
              <a:buFont typeface="Arial"/>
              <a:buNone/>
            </a:pPr>
            <a:endParaRPr sz="1200" b="0" i="0" u="none" strike="noStrike" cap="none">
              <a:solidFill>
                <a:schemeClr val="lt1"/>
              </a:solidFill>
              <a:latin typeface="Rokkitt"/>
              <a:ea typeface="Rokkitt"/>
              <a:cs typeface="Rokkitt"/>
              <a:sym typeface="Rokkitt"/>
            </a:endParaRPr>
          </a:p>
          <a:p>
            <a:pPr marL="228600" marR="0" lvl="0" indent="-228600" algn="l" rtl="0">
              <a:lnSpc>
                <a:spcPct val="120000"/>
              </a:lnSpc>
              <a:spcBef>
                <a:spcPts val="1000"/>
              </a:spcBef>
              <a:spcAft>
                <a:spcPts val="0"/>
              </a:spcAft>
              <a:buClr>
                <a:schemeClr val="lt1"/>
              </a:buClr>
              <a:buSzPct val="100000"/>
              <a:buFont typeface="Arial"/>
              <a:buChar char="•"/>
            </a:pPr>
            <a:endParaRPr sz="1200" b="0" i="0" u="none" strike="noStrike" cap="none">
              <a:solidFill>
                <a:schemeClr val="lt1"/>
              </a:solidFill>
              <a:latin typeface="Rokkitt"/>
              <a:ea typeface="Rokkitt"/>
              <a:cs typeface="Rokkitt"/>
              <a:sym typeface="Rokkitt"/>
            </a:endParaRPr>
          </a:p>
          <a:p>
            <a:pPr marL="228600" marR="0" lvl="0" indent="-228600" algn="l" rtl="0">
              <a:lnSpc>
                <a:spcPct val="120000"/>
              </a:lnSpc>
              <a:spcBef>
                <a:spcPts val="1000"/>
              </a:spcBef>
              <a:spcAft>
                <a:spcPts val="0"/>
              </a:spcAft>
              <a:buClr>
                <a:schemeClr val="lt1"/>
              </a:buClr>
              <a:buSzPct val="95454"/>
              <a:buFont typeface="Arial"/>
              <a:buChar char="•"/>
            </a:pPr>
            <a:endParaRPr sz="1050" b="0" i="0" u="none" strike="noStrike" cap="none">
              <a:solidFill>
                <a:schemeClr val="lt1"/>
              </a:solidFill>
              <a:latin typeface="Rokkitt"/>
              <a:ea typeface="Rokkitt"/>
              <a:cs typeface="Rokkitt"/>
              <a:sym typeface="Rokkitt"/>
            </a:endParaRPr>
          </a:p>
          <a:p>
            <a:pPr marL="228600" marR="0" lvl="0" indent="-228600" algn="l" rtl="0">
              <a:lnSpc>
                <a:spcPct val="120000"/>
              </a:lnSpc>
              <a:spcBef>
                <a:spcPts val="1000"/>
              </a:spcBef>
              <a:spcAft>
                <a:spcPts val="0"/>
              </a:spcAft>
              <a:buClr>
                <a:schemeClr val="lt1"/>
              </a:buClr>
              <a:buSzPct val="95454"/>
              <a:buFont typeface="Arial"/>
              <a:buChar char="•"/>
            </a:pPr>
            <a:endParaRPr sz="1050" b="0" i="0" u="none" strike="noStrike" cap="none">
              <a:solidFill>
                <a:schemeClr val="lt1"/>
              </a:solidFill>
              <a:latin typeface="Rokkitt"/>
              <a:ea typeface="Rokkitt"/>
              <a:cs typeface="Rokkitt"/>
              <a:sym typeface="Rokkitt"/>
            </a:endParaRPr>
          </a:p>
          <a:p>
            <a:pPr marL="228600" marR="0" lvl="0" indent="-228600" algn="l" rtl="0">
              <a:lnSpc>
                <a:spcPct val="120000"/>
              </a:lnSpc>
              <a:spcBef>
                <a:spcPts val="1000"/>
              </a:spcBef>
              <a:spcAft>
                <a:spcPts val="0"/>
              </a:spcAft>
              <a:buClr>
                <a:schemeClr val="lt1"/>
              </a:buClr>
              <a:buSzPct val="95454"/>
              <a:buFont typeface="Arial"/>
              <a:buChar char="•"/>
            </a:pPr>
            <a:endParaRPr sz="1050" b="0" i="0" u="none" strike="noStrike" cap="none">
              <a:solidFill>
                <a:schemeClr val="lt1"/>
              </a:solidFill>
              <a:latin typeface="Rokkitt"/>
              <a:ea typeface="Rokkitt"/>
              <a:cs typeface="Rokkitt"/>
              <a:sym typeface="Rokkitt"/>
            </a:endParaRPr>
          </a:p>
          <a:p>
            <a:pPr marL="228600" marR="0" lvl="0" indent="-228600" algn="l" rtl="0">
              <a:lnSpc>
                <a:spcPct val="120000"/>
              </a:lnSpc>
              <a:spcBef>
                <a:spcPts val="1000"/>
              </a:spcBef>
              <a:spcAft>
                <a:spcPts val="0"/>
              </a:spcAft>
              <a:buClr>
                <a:schemeClr val="lt1"/>
              </a:buClr>
              <a:buSzPct val="95454"/>
              <a:buFont typeface="Arial"/>
              <a:buChar char="•"/>
            </a:pPr>
            <a:endParaRPr sz="1050" b="0" i="0" u="none" strike="noStrike" cap="none">
              <a:solidFill>
                <a:schemeClr val="lt1"/>
              </a:solidFill>
              <a:latin typeface="Rokkitt"/>
              <a:ea typeface="Rokkitt"/>
              <a:cs typeface="Rokkitt"/>
              <a:sym typeface="Rokkitt"/>
            </a:endParaRPr>
          </a:p>
          <a:p>
            <a:pPr marL="228600" marR="0" lvl="0" indent="-228600" algn="l" rtl="0">
              <a:lnSpc>
                <a:spcPct val="120000"/>
              </a:lnSpc>
              <a:spcBef>
                <a:spcPts val="1000"/>
              </a:spcBef>
              <a:spcAft>
                <a:spcPts val="0"/>
              </a:spcAft>
              <a:buClr>
                <a:schemeClr val="lt1"/>
              </a:buClr>
              <a:buSzPct val="25000"/>
              <a:buFont typeface="Arial"/>
              <a:buNone/>
            </a:pPr>
            <a:endParaRPr sz="1200" b="0" i="0" u="none" strike="noStrike" cap="none">
              <a:solidFill>
                <a:schemeClr val="lt1"/>
              </a:solidFill>
              <a:latin typeface="Rokkitt"/>
              <a:ea typeface="Rokkitt"/>
              <a:cs typeface="Rokkitt"/>
              <a:sym typeface="Rokkitt"/>
            </a:endParaRPr>
          </a:p>
          <a:p>
            <a:pPr marL="228600" marR="0" lvl="0" indent="-228600" algn="l" rtl="0">
              <a:lnSpc>
                <a:spcPct val="120000"/>
              </a:lnSpc>
              <a:spcBef>
                <a:spcPts val="1000"/>
              </a:spcBef>
              <a:spcAft>
                <a:spcPts val="0"/>
              </a:spcAft>
              <a:buClr>
                <a:schemeClr val="lt1"/>
              </a:buClr>
              <a:buSzPct val="25000"/>
              <a:buFont typeface="Arial"/>
              <a:buNone/>
            </a:pPr>
            <a:endParaRPr sz="1200" b="0" i="0" u="none" strike="noStrike" cap="none">
              <a:solidFill>
                <a:schemeClr val="lt1"/>
              </a:solidFill>
              <a:latin typeface="Rokkitt"/>
              <a:ea typeface="Rokkitt"/>
              <a:cs typeface="Rokkitt"/>
              <a:sym typeface="Rokkitt"/>
            </a:endParaRPr>
          </a:p>
          <a:p>
            <a:pPr marL="228600" marR="0" lvl="0" indent="-228600" algn="l" rtl="0">
              <a:lnSpc>
                <a:spcPct val="120000"/>
              </a:lnSpc>
              <a:spcBef>
                <a:spcPts val="1000"/>
              </a:spcBef>
              <a:buClr>
                <a:schemeClr val="lt1"/>
              </a:buClr>
              <a:buSzPct val="25000"/>
              <a:buFont typeface="Arial"/>
              <a:buNone/>
            </a:pPr>
            <a:endParaRPr sz="1200" b="0" i="0" u="none" strike="noStrike" cap="none">
              <a:solidFill>
                <a:schemeClr val="lt1"/>
              </a:solidFill>
              <a:latin typeface="Rokkitt"/>
              <a:ea typeface="Rokkitt"/>
              <a:cs typeface="Rokkitt"/>
              <a:sym typeface="Rokkitt"/>
            </a:endParaRPr>
          </a:p>
        </p:txBody>
      </p:sp>
      <p:pic>
        <p:nvPicPr>
          <p:cNvPr id="223" name="Shape 223"/>
          <p:cNvPicPr preferRelativeResize="0"/>
          <p:nvPr/>
        </p:nvPicPr>
        <p:blipFill rotWithShape="1">
          <a:blip r:embed="rId3">
            <a:alphaModFix/>
          </a:blip>
          <a:srcRect/>
          <a:stretch/>
        </p:blipFill>
        <p:spPr>
          <a:xfrm rot="22513">
            <a:off x="107975" y="1885299"/>
            <a:ext cx="5615481" cy="4279962"/>
          </a:xfrm>
          <a:prstGeom prst="rect">
            <a:avLst/>
          </a:prstGeom>
          <a:noFill/>
          <a:ln>
            <a:noFill/>
          </a:ln>
        </p:spPr>
      </p:pic>
      <p:pic>
        <p:nvPicPr>
          <p:cNvPr id="224" name="Shape 224"/>
          <p:cNvPicPr preferRelativeResize="0"/>
          <p:nvPr/>
        </p:nvPicPr>
        <p:blipFill rotWithShape="1">
          <a:blip r:embed="rId4">
            <a:alphaModFix/>
          </a:blip>
          <a:srcRect/>
          <a:stretch/>
        </p:blipFill>
        <p:spPr>
          <a:xfrm rot="-8824">
            <a:off x="5945682" y="1425109"/>
            <a:ext cx="3100012" cy="4313047"/>
          </a:xfrm>
          <a:prstGeom prst="rect">
            <a:avLst/>
          </a:prstGeom>
          <a:noFill/>
          <a:ln>
            <a:noFill/>
          </a:ln>
        </p:spPr>
      </p:pic>
      <p:sp>
        <p:nvSpPr>
          <p:cNvPr id="225" name="Shape 225"/>
          <p:cNvSpPr txBox="1"/>
          <p:nvPr/>
        </p:nvSpPr>
        <p:spPr>
          <a:xfrm rot="11411">
            <a:off x="2707556" y="134984"/>
            <a:ext cx="2057954" cy="1531924"/>
          </a:xfrm>
          <a:prstGeom prst="rect">
            <a:avLst/>
          </a:prstGeom>
          <a:noFill/>
          <a:ln>
            <a:noFill/>
          </a:ln>
          <a:effectLst>
            <a:outerShdw blurRad="25399">
              <a:srgbClr val="000000">
                <a:alpha val="45882"/>
              </a:srgbClr>
            </a:outerShdw>
          </a:effectLst>
        </p:spPr>
        <p:txBody>
          <a:bodyPr lIns="91425" tIns="45700" rIns="91425" bIns="45700" anchor="ctr" anchorCtr="0">
            <a:noAutofit/>
          </a:bodyPr>
          <a:lstStyle/>
          <a:p>
            <a:pPr algn="ctr">
              <a:buClr>
                <a:srgbClr val="ABDAFC"/>
              </a:buClr>
              <a:buSzPct val="25000"/>
              <a:buFont typeface="Domine"/>
              <a:buNone/>
            </a:pPr>
            <a:r>
              <a:rPr lang="el-GR" sz="3600" b="1" kern="0" dirty="0" err="1" smtClean="0">
                <a:solidFill>
                  <a:srgbClr val="FFFF66"/>
                </a:solidFill>
                <a:effectLst>
                  <a:outerShdw blurRad="38100" dist="38100" dir="2700000" algn="tl">
                    <a:srgbClr val="000000">
                      <a:alpha val="43137"/>
                    </a:srgbClr>
                  </a:outerShdw>
                </a:effectLst>
                <a:latin typeface="Domine"/>
                <a:ea typeface="Domine"/>
                <a:cs typeface="Domine"/>
                <a:sym typeface="Domine"/>
              </a:rPr>
              <a:t>Αττικόν</a:t>
            </a:r>
            <a:endParaRPr lang="el-GR" sz="3600" b="1" kern="0" dirty="0">
              <a:solidFill>
                <a:srgbClr val="FFFF66"/>
              </a:solidFill>
              <a:effectLst>
                <a:outerShdw blurRad="38100" dist="38100" dir="2700000" algn="tl">
                  <a:srgbClr val="000000">
                    <a:alpha val="43137"/>
                  </a:srgbClr>
                </a:outerShdw>
              </a:effectLst>
              <a:latin typeface="Domine"/>
              <a:ea typeface="Domine"/>
              <a:cs typeface="Domine"/>
              <a:sym typeface="Domine"/>
            </a:endParaRPr>
          </a:p>
        </p:txBody>
      </p:sp>
    </p:spTree>
    <p:extLst>
      <p:ext uri="{BB962C8B-B14F-4D97-AF65-F5344CB8AC3E}">
        <p14:creationId xmlns:p14="http://schemas.microsoft.com/office/powerpoint/2010/main" val="189428242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p:cNvPicPr preferRelativeResize="0"/>
          <p:nvPr/>
        </p:nvPicPr>
        <p:blipFill rotWithShape="1">
          <a:blip r:embed="rId3">
            <a:alphaModFix/>
          </a:blip>
          <a:srcRect/>
          <a:stretch/>
        </p:blipFill>
        <p:spPr>
          <a:xfrm>
            <a:off x="1704371" y="4149080"/>
            <a:ext cx="5424300" cy="2604304"/>
          </a:xfrm>
          <a:prstGeom prst="rect">
            <a:avLst/>
          </a:prstGeom>
          <a:noFill/>
          <a:ln>
            <a:noFill/>
          </a:ln>
        </p:spPr>
      </p:pic>
      <p:sp>
        <p:nvSpPr>
          <p:cNvPr id="232" name="Shape 232"/>
          <p:cNvSpPr txBox="1"/>
          <p:nvPr/>
        </p:nvSpPr>
        <p:spPr>
          <a:xfrm>
            <a:off x="342610" y="3289775"/>
            <a:ext cx="7765200" cy="970500"/>
          </a:xfrm>
          <a:prstGeom prst="rect">
            <a:avLst/>
          </a:prstGeom>
          <a:noFill/>
          <a:ln>
            <a:noFill/>
          </a:ln>
          <a:effectLst>
            <a:outerShdw blurRad="25399">
              <a:srgbClr val="000000">
                <a:alpha val="45882"/>
              </a:srgbClr>
            </a:outerShdw>
          </a:effectLst>
        </p:spPr>
        <p:txBody>
          <a:bodyPr lIns="91425" tIns="45700" rIns="91425" bIns="45700" anchor="ctr" anchorCtr="0">
            <a:noAutofit/>
          </a:bodyPr>
          <a:lstStyle/>
          <a:p>
            <a:pPr algn="ctr">
              <a:buClr>
                <a:srgbClr val="ABDAFC"/>
              </a:buClr>
              <a:buSzPct val="25000"/>
              <a:buFont typeface="Domine"/>
              <a:buNone/>
            </a:pPr>
            <a:r>
              <a:rPr lang="el-GR" sz="3600" b="1" kern="0" dirty="0">
                <a:solidFill>
                  <a:srgbClr val="FFFF66"/>
                </a:solidFill>
                <a:effectLst>
                  <a:outerShdw blurRad="38100" dist="38100" dir="2700000" algn="tl">
                    <a:srgbClr val="000000">
                      <a:alpha val="43137"/>
                    </a:srgbClr>
                  </a:outerShdw>
                </a:effectLst>
                <a:latin typeface="Domine"/>
                <a:ea typeface="Domine"/>
                <a:cs typeface="Domine"/>
                <a:sym typeface="Domine"/>
              </a:rPr>
              <a:t>Ερμής </a:t>
            </a:r>
            <a:r>
              <a:rPr lang="el-GR" sz="2800" b="1" kern="0" dirty="0">
                <a:solidFill>
                  <a:srgbClr val="FFFF66"/>
                </a:solidFill>
                <a:effectLst>
                  <a:outerShdw blurRad="38100" dist="38100" dir="2700000" algn="tl">
                    <a:srgbClr val="000000">
                      <a:alpha val="43137"/>
                    </a:srgbClr>
                  </a:outerShdw>
                </a:effectLst>
                <a:latin typeface="Domine"/>
                <a:ea typeface="Domine"/>
                <a:cs typeface="Domine"/>
                <a:sym typeface="Domine"/>
              </a:rPr>
              <a:t>(1965-1988)</a:t>
            </a:r>
          </a:p>
        </p:txBody>
      </p:sp>
      <p:pic>
        <p:nvPicPr>
          <p:cNvPr id="233" name="Shape 233"/>
          <p:cNvPicPr preferRelativeResize="0"/>
          <p:nvPr/>
        </p:nvPicPr>
        <p:blipFill rotWithShape="1">
          <a:blip r:embed="rId4">
            <a:alphaModFix/>
          </a:blip>
          <a:srcRect/>
          <a:stretch/>
        </p:blipFill>
        <p:spPr>
          <a:xfrm>
            <a:off x="1088471" y="659145"/>
            <a:ext cx="6656100" cy="2884799"/>
          </a:xfrm>
          <a:prstGeom prst="rect">
            <a:avLst/>
          </a:prstGeom>
          <a:noFill/>
          <a:ln>
            <a:noFill/>
          </a:ln>
        </p:spPr>
      </p:pic>
      <p:sp>
        <p:nvSpPr>
          <p:cNvPr id="234" name="Shape 234"/>
          <p:cNvSpPr txBox="1"/>
          <p:nvPr/>
        </p:nvSpPr>
        <p:spPr>
          <a:xfrm>
            <a:off x="10" y="-173834"/>
            <a:ext cx="8107800" cy="970500"/>
          </a:xfrm>
          <a:prstGeom prst="rect">
            <a:avLst/>
          </a:prstGeom>
          <a:noFill/>
          <a:ln>
            <a:noFill/>
          </a:ln>
          <a:effectLst>
            <a:outerShdw blurRad="25399">
              <a:srgbClr val="000000">
                <a:alpha val="45882"/>
              </a:srgbClr>
            </a:outerShdw>
          </a:effectLst>
        </p:spPr>
        <p:txBody>
          <a:bodyPr lIns="91425" tIns="45700" rIns="91425" bIns="45700" anchor="ctr" anchorCtr="0">
            <a:noAutofit/>
          </a:bodyPr>
          <a:lstStyle/>
          <a:p>
            <a:pPr algn="ctr">
              <a:buClr>
                <a:srgbClr val="ABDAFC"/>
              </a:buClr>
              <a:buSzPct val="25000"/>
              <a:buFont typeface="Domine"/>
              <a:buNone/>
            </a:pPr>
            <a:r>
              <a:rPr lang="el-GR" sz="3600" b="1" kern="0" dirty="0">
                <a:solidFill>
                  <a:srgbClr val="FFFF66"/>
                </a:solidFill>
                <a:effectLst>
                  <a:outerShdw blurRad="38100" dist="38100" dir="2700000" algn="tl">
                    <a:srgbClr val="000000">
                      <a:alpha val="43137"/>
                    </a:srgbClr>
                  </a:outerShdw>
                </a:effectLst>
                <a:latin typeface="Domine"/>
                <a:ea typeface="Domine"/>
                <a:cs typeface="Domine"/>
                <a:sym typeface="Domine"/>
              </a:rPr>
              <a:t>Αρμονία </a:t>
            </a:r>
            <a:r>
              <a:rPr lang="el-GR" sz="2800" b="1" kern="0" dirty="0">
                <a:solidFill>
                  <a:srgbClr val="FFFF66"/>
                </a:solidFill>
                <a:effectLst>
                  <a:outerShdw blurRad="38100" dist="38100" dir="2700000" algn="tl">
                    <a:srgbClr val="000000">
                      <a:alpha val="43137"/>
                    </a:srgbClr>
                  </a:outerShdw>
                </a:effectLst>
                <a:latin typeface="Domine"/>
                <a:ea typeface="Domine"/>
                <a:cs typeface="Domine"/>
                <a:sym typeface="Domine"/>
              </a:rPr>
              <a:t>(1966-1988)</a:t>
            </a:r>
          </a:p>
        </p:txBody>
      </p:sp>
    </p:spTree>
    <p:extLst>
      <p:ext uri="{BB962C8B-B14F-4D97-AF65-F5344CB8AC3E}">
        <p14:creationId xmlns:p14="http://schemas.microsoft.com/office/powerpoint/2010/main" val="349691665"/>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755575" y="908720"/>
            <a:ext cx="7467600" cy="4525963"/>
          </a:xfrm>
          <a:prstGeom prst="rect">
            <a:avLst/>
          </a:prstGeom>
          <a:noFill/>
          <a:ln>
            <a:noFill/>
          </a:ln>
        </p:spPr>
        <p:txBody>
          <a:bodyPr lIns="91425" tIns="45700" rIns="91425" bIns="45700" anchor="t" anchorCtr="0">
            <a:noAutofit/>
          </a:bodyPr>
          <a:lstStyle/>
          <a:p>
            <a:pPr marL="228600" marR="0" lvl="0" indent="-228600" algn="just" rtl="0">
              <a:lnSpc>
                <a:spcPct val="120000"/>
              </a:lnSpc>
              <a:spcBef>
                <a:spcPts val="0"/>
              </a:spcBef>
              <a:spcAft>
                <a:spcPts val="0"/>
              </a:spcAft>
              <a:buClr>
                <a:schemeClr val="lt1"/>
              </a:buClr>
              <a:buSzPct val="100000"/>
              <a:buFont typeface="Arial"/>
              <a:buChar char="•"/>
            </a:pPr>
            <a:r>
              <a:rPr lang="el-GR" sz="2000" b="1" i="0" u="none" strike="noStrike" cap="none" dirty="0" smtClean="0">
                <a:solidFill>
                  <a:srgbClr val="FFFF66"/>
                </a:solidFill>
                <a:effectLst>
                  <a:outerShdw blurRad="38100" dist="38100" dir="2700000" algn="tl">
                    <a:srgbClr val="000000">
                      <a:alpha val="43137"/>
                    </a:srgbClr>
                  </a:outerShdw>
                </a:effectLst>
                <a:sym typeface="Rokkitt"/>
              </a:rPr>
              <a:t>1970: </a:t>
            </a:r>
            <a:r>
              <a:rPr lang="el-GR" sz="2000" b="1" i="0" u="none" strike="noStrike" cap="none" dirty="0">
                <a:solidFill>
                  <a:srgbClr val="FFFF66"/>
                </a:solidFill>
                <a:effectLst>
                  <a:outerShdw blurRad="38100" dist="38100" dir="2700000" algn="tl">
                    <a:srgbClr val="000000">
                      <a:alpha val="43137"/>
                    </a:srgbClr>
                  </a:outerShdw>
                </a:effectLst>
                <a:sym typeface="Rokkitt"/>
              </a:rPr>
              <a:t> Συνεχίζεται το κλίμα της περασμένης δεκαετίας. Παρουσιάζονται δωρεάν ταινίες αμερικάνικης προπαγάνδας ενώ ειδικά επίκαιρα υμνητικά του καθεστώτος συνοδεύουν τις προβολές.</a:t>
            </a:r>
          </a:p>
          <a:p>
            <a:pPr marL="228600" marR="0" lvl="0" indent="-228600" algn="just" rtl="0">
              <a:lnSpc>
                <a:spcPct val="120000"/>
              </a:lnSpc>
              <a:spcBef>
                <a:spcPts val="1000"/>
              </a:spcBef>
              <a:spcAft>
                <a:spcPts val="0"/>
              </a:spcAft>
              <a:buClr>
                <a:schemeClr val="lt1"/>
              </a:buClr>
              <a:buSzPct val="100000"/>
              <a:buFont typeface="Arial"/>
              <a:buChar char="•"/>
            </a:pPr>
            <a:r>
              <a:rPr lang="el-GR" sz="2000" b="1" i="0" u="none" strike="noStrike" cap="none" dirty="0" smtClean="0">
                <a:solidFill>
                  <a:srgbClr val="FFFF66"/>
                </a:solidFill>
                <a:effectLst>
                  <a:outerShdw blurRad="38100" dist="38100" dir="2700000" algn="tl">
                    <a:srgbClr val="000000">
                      <a:alpha val="43137"/>
                    </a:srgbClr>
                  </a:outerShdw>
                </a:effectLst>
                <a:sym typeface="Rokkitt"/>
              </a:rPr>
              <a:t>1972: </a:t>
            </a:r>
            <a:r>
              <a:rPr lang="el-GR" sz="2000" b="1" i="0" u="none" strike="noStrike" cap="none" dirty="0">
                <a:solidFill>
                  <a:srgbClr val="FFFF66"/>
                </a:solidFill>
                <a:effectLst>
                  <a:outerShdw blurRad="38100" dist="38100" dir="2700000" algn="tl">
                    <a:srgbClr val="000000">
                      <a:alpha val="43137"/>
                    </a:srgbClr>
                  </a:outerShdw>
                </a:effectLst>
                <a:sym typeface="Rokkitt"/>
              </a:rPr>
              <a:t> Φαινόμενο μοναδικό για την Πάτρα. </a:t>
            </a:r>
            <a:r>
              <a:rPr lang="el-GR" b="1" dirty="0">
                <a:solidFill>
                  <a:srgbClr val="FFFF66"/>
                </a:solidFill>
                <a:effectLst>
                  <a:outerShdw blurRad="38100" dist="38100" dir="2700000" algn="tl">
                    <a:srgbClr val="000000">
                      <a:alpha val="43137"/>
                    </a:srgbClr>
                  </a:outerShdw>
                </a:effectLst>
              </a:rPr>
              <a:t>Σε λειτουργία </a:t>
            </a:r>
            <a:r>
              <a:rPr lang="el-GR" sz="2000" b="1" i="0" u="none" strike="noStrike" cap="none" dirty="0">
                <a:solidFill>
                  <a:srgbClr val="FFFF66"/>
                </a:solidFill>
                <a:effectLst>
                  <a:outerShdw blurRad="38100" dist="38100" dir="2700000" algn="tl">
                    <a:srgbClr val="000000">
                      <a:alpha val="43137"/>
                    </a:srgbClr>
                  </a:outerShdw>
                </a:effectLst>
                <a:sym typeface="Rokkitt"/>
              </a:rPr>
              <a:t>16 χειμερινοί και 34 θερινοί κινηματογράφοι αυτή τη χρονιά. </a:t>
            </a:r>
            <a:r>
              <a:rPr lang="el-GR" b="1" dirty="0">
                <a:solidFill>
                  <a:srgbClr val="FFFF66"/>
                </a:solidFill>
                <a:effectLst>
                  <a:outerShdw blurRad="38100" dist="38100" dir="2700000" algn="tl">
                    <a:srgbClr val="000000">
                      <a:alpha val="43137"/>
                    </a:srgbClr>
                  </a:outerShdw>
                </a:effectLst>
              </a:rPr>
              <a:t>Η πλειοψηφία  των κινηματογράφων προβάλουν </a:t>
            </a:r>
            <a:r>
              <a:rPr lang="el-GR" sz="2000" b="1" i="0" u="none" strike="noStrike" cap="none" dirty="0">
                <a:solidFill>
                  <a:srgbClr val="FFFF66"/>
                </a:solidFill>
                <a:effectLst>
                  <a:outerShdw blurRad="38100" dist="38100" dir="2700000" algn="tl">
                    <a:srgbClr val="000000">
                      <a:alpha val="43137"/>
                    </a:srgbClr>
                  </a:outerShdw>
                </a:effectLst>
                <a:sym typeface="Rokkitt"/>
              </a:rPr>
              <a:t>κακής ποιότητας ταιν</a:t>
            </a:r>
            <a:r>
              <a:rPr lang="el-GR" b="1" dirty="0">
                <a:solidFill>
                  <a:srgbClr val="FFFF66"/>
                </a:solidFill>
                <a:effectLst>
                  <a:outerShdw blurRad="38100" dist="38100" dir="2700000" algn="tl">
                    <a:srgbClr val="000000">
                      <a:alpha val="43137"/>
                    </a:srgbClr>
                  </a:outerShdw>
                </a:effectLst>
              </a:rPr>
              <a:t>ίες με πεπερασμένα σενάρια, κάτι που</a:t>
            </a:r>
            <a:r>
              <a:rPr lang="el-GR" sz="2000" b="1" i="0" u="none" strike="noStrike" cap="none" dirty="0">
                <a:solidFill>
                  <a:srgbClr val="FFFF66"/>
                </a:solidFill>
                <a:effectLst>
                  <a:outerShdw blurRad="38100" dist="38100" dir="2700000" algn="tl">
                    <a:srgbClr val="000000">
                      <a:alpha val="43137"/>
                    </a:srgbClr>
                  </a:outerShdw>
                </a:effectLst>
                <a:sym typeface="Rokkitt"/>
              </a:rPr>
              <a:t> απομακρύνει</a:t>
            </a:r>
            <a:r>
              <a:rPr lang="el-GR" b="1" dirty="0">
                <a:solidFill>
                  <a:srgbClr val="FFFF66"/>
                </a:solidFill>
                <a:effectLst>
                  <a:outerShdw blurRad="38100" dist="38100" dir="2700000" algn="tl">
                    <a:srgbClr val="000000">
                      <a:alpha val="43137"/>
                    </a:srgbClr>
                  </a:outerShdw>
                </a:effectLst>
              </a:rPr>
              <a:t> </a:t>
            </a:r>
            <a:r>
              <a:rPr lang="el-GR" sz="2000" b="1" i="0" u="none" strike="noStrike" cap="none" dirty="0">
                <a:solidFill>
                  <a:srgbClr val="FFFF66"/>
                </a:solidFill>
                <a:effectLst>
                  <a:outerShdw blurRad="38100" dist="38100" dir="2700000" algn="tl">
                    <a:srgbClr val="000000">
                      <a:alpha val="43137"/>
                    </a:srgbClr>
                  </a:outerShdw>
                </a:effectLst>
                <a:sym typeface="Rokkitt"/>
              </a:rPr>
              <a:t>το κοινό</a:t>
            </a:r>
            <a:r>
              <a:rPr lang="el-GR" b="1" dirty="0">
                <a:solidFill>
                  <a:srgbClr val="FFFF66"/>
                </a:solidFill>
                <a:effectLst>
                  <a:outerShdw blurRad="38100" dist="38100" dir="2700000" algn="tl">
                    <a:srgbClr val="000000">
                      <a:alpha val="43137"/>
                    </a:srgbClr>
                  </a:outerShdw>
                </a:effectLst>
              </a:rPr>
              <a:t>. Επίσης η </a:t>
            </a:r>
            <a:r>
              <a:rPr lang="el-GR" sz="2000" b="1" i="0" u="none" strike="noStrike" cap="none" dirty="0">
                <a:solidFill>
                  <a:srgbClr val="FFFF66"/>
                </a:solidFill>
                <a:effectLst>
                  <a:outerShdw blurRad="38100" dist="38100" dir="2700000" algn="tl">
                    <a:srgbClr val="000000">
                      <a:alpha val="43137"/>
                    </a:srgbClr>
                  </a:outerShdw>
                </a:effectLst>
                <a:sym typeface="Rokkitt"/>
              </a:rPr>
              <a:t>τηλεόραση αρχίζει να </a:t>
            </a:r>
            <a:r>
              <a:rPr lang="el-GR" b="1" dirty="0">
                <a:solidFill>
                  <a:srgbClr val="FFFF66"/>
                </a:solidFill>
                <a:effectLst>
                  <a:outerShdw blurRad="38100" dist="38100" dir="2700000" algn="tl">
                    <a:srgbClr val="000000">
                      <a:alpha val="43137"/>
                    </a:srgbClr>
                  </a:outerShdw>
                </a:effectLst>
              </a:rPr>
              <a:t>εγκαθίσταται</a:t>
            </a:r>
            <a:r>
              <a:rPr lang="el-GR" sz="2000" b="1" i="0" u="none" strike="noStrike" cap="none" dirty="0">
                <a:solidFill>
                  <a:srgbClr val="FFFF66"/>
                </a:solidFill>
                <a:effectLst>
                  <a:outerShdw blurRad="38100" dist="38100" dir="2700000" algn="tl">
                    <a:srgbClr val="000000">
                      <a:alpha val="43137"/>
                    </a:srgbClr>
                  </a:outerShdw>
                </a:effectLst>
                <a:sym typeface="Rokkitt"/>
              </a:rPr>
              <a:t> στα σπίτια.</a:t>
            </a:r>
          </a:p>
          <a:p>
            <a:pPr marL="228600" marR="0" lvl="0" indent="-228600" algn="l" rtl="0">
              <a:lnSpc>
                <a:spcPct val="120000"/>
              </a:lnSpc>
              <a:spcBef>
                <a:spcPts val="1000"/>
              </a:spcBef>
              <a:buClr>
                <a:schemeClr val="lt1"/>
              </a:buClr>
              <a:buSzPct val="100000"/>
              <a:buFont typeface="Arial"/>
              <a:buNone/>
            </a:pPr>
            <a:endParaRPr sz="2000" b="0" i="0" u="none" strike="noStrike" cap="none" dirty="0">
              <a:solidFill>
                <a:schemeClr val="lt1"/>
              </a:solidFill>
              <a:latin typeface="Rokkitt"/>
              <a:ea typeface="Rokkitt"/>
              <a:cs typeface="Rokkitt"/>
              <a:sym typeface="Rokkitt"/>
            </a:endParaRPr>
          </a:p>
        </p:txBody>
      </p:sp>
    </p:spTree>
    <p:extLst>
      <p:ext uri="{BB962C8B-B14F-4D97-AF65-F5344CB8AC3E}">
        <p14:creationId xmlns:p14="http://schemas.microsoft.com/office/powerpoint/2010/main" val="320254769"/>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Shape 245"/>
          <p:cNvPicPr preferRelativeResize="0"/>
          <p:nvPr/>
        </p:nvPicPr>
        <p:blipFill rotWithShape="1">
          <a:blip r:embed="rId3">
            <a:alphaModFix/>
          </a:blip>
          <a:srcRect/>
          <a:stretch/>
        </p:blipFill>
        <p:spPr>
          <a:xfrm>
            <a:off x="4067944" y="2492896"/>
            <a:ext cx="4824535" cy="3769168"/>
          </a:xfrm>
          <a:prstGeom prst="rect">
            <a:avLst/>
          </a:prstGeom>
          <a:noFill/>
          <a:ln>
            <a:noFill/>
          </a:ln>
        </p:spPr>
      </p:pic>
      <p:pic>
        <p:nvPicPr>
          <p:cNvPr id="246" name="Shape 246"/>
          <p:cNvPicPr preferRelativeResize="0"/>
          <p:nvPr/>
        </p:nvPicPr>
        <p:blipFill rotWithShape="1">
          <a:blip r:embed="rId4">
            <a:alphaModFix/>
          </a:blip>
          <a:srcRect/>
          <a:stretch/>
        </p:blipFill>
        <p:spPr>
          <a:xfrm>
            <a:off x="169210" y="2232214"/>
            <a:ext cx="3812520" cy="2525795"/>
          </a:xfrm>
          <a:prstGeom prst="rect">
            <a:avLst/>
          </a:prstGeom>
          <a:noFill/>
          <a:ln>
            <a:noFill/>
          </a:ln>
        </p:spPr>
      </p:pic>
      <p:sp>
        <p:nvSpPr>
          <p:cNvPr id="247" name="Shape 247"/>
          <p:cNvSpPr txBox="1">
            <a:spLocks noGrp="1"/>
          </p:cNvSpPr>
          <p:nvPr>
            <p:ph type="title"/>
          </p:nvPr>
        </p:nvSpPr>
        <p:spPr>
          <a:xfrm>
            <a:off x="685347" y="609600"/>
            <a:ext cx="7765321"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l-GR" sz="3600" b="1" i="0" u="none" strike="noStrike" cap="none" dirty="0" smtClean="0">
                <a:solidFill>
                  <a:srgbClr val="FFFF66"/>
                </a:solidFill>
                <a:effectLst>
                  <a:outerShdw blurRad="38100" dist="38100" dir="2700000" algn="tl">
                    <a:srgbClr val="000000">
                      <a:alpha val="43137"/>
                    </a:srgbClr>
                  </a:outerShdw>
                </a:effectLst>
                <a:latin typeface="Domine"/>
                <a:ea typeface="Domine"/>
                <a:cs typeface="Domine"/>
                <a:sym typeface="Domine"/>
              </a:rPr>
              <a:t>ΕΛΠΙΣ </a:t>
            </a:r>
            <a:r>
              <a:rPr lang="el-GR" sz="2800" b="1" i="0" u="none" strike="noStrike" cap="none" dirty="0">
                <a:solidFill>
                  <a:srgbClr val="FFFF66"/>
                </a:solidFill>
                <a:effectLst>
                  <a:outerShdw blurRad="38100" dist="38100" dir="2700000" algn="tl">
                    <a:srgbClr val="000000">
                      <a:alpha val="43137"/>
                    </a:srgbClr>
                  </a:outerShdw>
                </a:effectLst>
                <a:latin typeface="Domine"/>
                <a:ea typeface="Domine"/>
                <a:cs typeface="Domine"/>
                <a:sym typeface="Domine"/>
              </a:rPr>
              <a:t>(1971-2002)</a:t>
            </a:r>
          </a:p>
        </p:txBody>
      </p:sp>
    </p:spTree>
    <p:extLst>
      <p:ext uri="{BB962C8B-B14F-4D97-AF65-F5344CB8AC3E}">
        <p14:creationId xmlns:p14="http://schemas.microsoft.com/office/powerpoint/2010/main" val="392680329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0"/>
            <a:ext cx="8784976" cy="720197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sz="2400" i="1" dirty="0" smtClean="0">
                <a:latin typeface="Bookman Old Style" pitchFamily="18" charset="0"/>
              </a:rPr>
              <a:t>Ο Ελληνικός κινηματογράφος άρχισε τις πρώτες δεκαετίες του 20</a:t>
            </a:r>
            <a:r>
              <a:rPr lang="el-GR" sz="2400" i="1" baseline="30000" dirty="0" smtClean="0">
                <a:latin typeface="Bookman Old Style" pitchFamily="18" charset="0"/>
              </a:rPr>
              <a:t>ου</a:t>
            </a:r>
            <a:r>
              <a:rPr lang="el-GR" sz="2400" i="1" dirty="0" smtClean="0">
                <a:latin typeface="Bookman Old Style" pitchFamily="18" charset="0"/>
              </a:rPr>
              <a:t> αιώνα.</a:t>
            </a:r>
            <a:endParaRPr lang="el-GR" sz="2400" dirty="0" smtClean="0">
              <a:latin typeface="Bookman Old Style" pitchFamily="18" charset="0"/>
            </a:endParaRPr>
          </a:p>
          <a:p>
            <a:pPr marL="342900" indent="-342900" algn="just">
              <a:lnSpc>
                <a:spcPct val="150000"/>
              </a:lnSpc>
              <a:buFont typeface="Arial" panose="020B0604020202020204" pitchFamily="34" charset="0"/>
              <a:buChar char="•"/>
            </a:pPr>
            <a:r>
              <a:rPr lang="el-GR" sz="2400" i="1" dirty="0" smtClean="0">
                <a:latin typeface="Bookman Old Style" pitchFamily="18" charset="0"/>
              </a:rPr>
              <a:t>Μέχρι το 1940 είχαν γυριστεί περίπου 35 ταινίες.</a:t>
            </a:r>
            <a:endParaRPr lang="el-GR" sz="2400" dirty="0" smtClean="0">
              <a:latin typeface="Bookman Old Style" pitchFamily="18" charset="0"/>
            </a:endParaRPr>
          </a:p>
          <a:p>
            <a:pPr marL="342900" indent="-342900" algn="just">
              <a:lnSpc>
                <a:spcPct val="150000"/>
              </a:lnSpc>
              <a:buFont typeface="Arial" panose="020B0604020202020204" pitchFamily="34" charset="0"/>
              <a:buChar char="•"/>
            </a:pPr>
            <a:r>
              <a:rPr lang="el-GR" sz="2400" i="1" dirty="0" smtClean="0">
                <a:latin typeface="Bookman Old Style" pitchFamily="18" charset="0"/>
              </a:rPr>
              <a:t>Η άνθηση του άρχισε μετά τον Β΄ Παγκόσμιο πόλεμο, </a:t>
            </a:r>
          </a:p>
          <a:p>
            <a:pPr algn="just">
              <a:lnSpc>
                <a:spcPct val="150000"/>
              </a:lnSpc>
            </a:pPr>
            <a:r>
              <a:rPr lang="el-GR" sz="2400" i="1" dirty="0">
                <a:latin typeface="Bookman Old Style" pitchFamily="18" charset="0"/>
              </a:rPr>
              <a:t> </a:t>
            </a:r>
            <a:r>
              <a:rPr lang="el-GR" sz="2400" i="1" dirty="0" smtClean="0">
                <a:latin typeface="Bookman Old Style" pitchFamily="18" charset="0"/>
              </a:rPr>
              <a:t>   με 4 - 7 ταινίες το χρόνο μέχρι το 1950  και σταδιακά η   </a:t>
            </a:r>
          </a:p>
          <a:p>
            <a:pPr algn="just">
              <a:lnSpc>
                <a:spcPct val="150000"/>
              </a:lnSpc>
            </a:pPr>
            <a:r>
              <a:rPr lang="el-GR" sz="2400" i="1" dirty="0">
                <a:latin typeface="Bookman Old Style" pitchFamily="18" charset="0"/>
              </a:rPr>
              <a:t> </a:t>
            </a:r>
            <a:r>
              <a:rPr lang="el-GR" sz="2400" i="1" dirty="0" smtClean="0">
                <a:latin typeface="Bookman Old Style" pitchFamily="18" charset="0"/>
              </a:rPr>
              <a:t>   παραγωγή αυξήθηκε μέχρι τις 60 ταινίες το 1960. </a:t>
            </a:r>
            <a:endParaRPr lang="el-GR" sz="2400" dirty="0" smtClean="0">
              <a:latin typeface="Bookman Old Style" pitchFamily="18" charset="0"/>
            </a:endParaRPr>
          </a:p>
          <a:p>
            <a:pPr marL="342900" indent="-342900" algn="just">
              <a:lnSpc>
                <a:spcPct val="150000"/>
              </a:lnSpc>
              <a:buFont typeface="Arial" panose="020B0604020202020204" pitchFamily="34" charset="0"/>
              <a:buChar char="•"/>
            </a:pPr>
            <a:r>
              <a:rPr lang="el-GR" sz="2400" i="1" dirty="0" smtClean="0">
                <a:latin typeface="Bookman Old Style" pitchFamily="18" charset="0"/>
              </a:rPr>
              <a:t>Η " Χρυσή Εποχή " του ελληνικού κινηματογράφου ήταν από το 1960 μέχρι το 1973 φτάνοντας μέχρι τις 97 ταινίες το χρόνο (με μέσο όρο τις 80 ταινίες το χρόνο). </a:t>
            </a:r>
            <a:endParaRPr lang="el-GR" sz="2400" dirty="0" smtClean="0">
              <a:latin typeface="Bookman Old Style" pitchFamily="18" charset="0"/>
            </a:endParaRPr>
          </a:p>
          <a:p>
            <a:pPr marL="342900" indent="-342900" algn="just">
              <a:lnSpc>
                <a:spcPct val="150000"/>
              </a:lnSpc>
              <a:buFont typeface="Arial" panose="020B0604020202020204" pitchFamily="34" charset="0"/>
              <a:buChar char="•"/>
            </a:pPr>
            <a:r>
              <a:rPr lang="el-GR" sz="2400" i="1" dirty="0" smtClean="0">
                <a:latin typeface="Bookman Old Style" pitchFamily="18" charset="0"/>
              </a:rPr>
              <a:t>Από το 1974 μέχρι σήμερα η παραγωγή κυμαίνεται σε πολύ μικρότερα επίπεδα από 10 ταινίες μέχρι 40 ταινίες το χρόνο.   </a:t>
            </a:r>
            <a:endParaRPr lang="el-GR" sz="2400" dirty="0" smtClean="0">
              <a:latin typeface="Bookman Old Style" pitchFamily="18" charset="0"/>
            </a:endParaRPr>
          </a:p>
          <a:p>
            <a:pPr>
              <a:lnSpc>
                <a:spcPct val="150000"/>
              </a:lnSpc>
            </a:pPr>
            <a:r>
              <a:rPr lang="el-GR" sz="2000" i="1" dirty="0" smtClean="0">
                <a:latin typeface="Bookman Old Style" pitchFamily="18" charset="0"/>
              </a:rPr>
              <a:t>    </a:t>
            </a:r>
            <a:endParaRPr lang="el-GR" sz="2000" dirty="0">
              <a:latin typeface="Bookman Old Style" pitchFamily="18" charset="0"/>
            </a:endParaRPr>
          </a:p>
        </p:txBody>
      </p:sp>
    </p:spTree>
    <p:extLst>
      <p:ext uri="{BB962C8B-B14F-4D97-AF65-F5344CB8AC3E}">
        <p14:creationId xmlns:p14="http://schemas.microsoft.com/office/powerpoint/2010/main" val="381015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1381290" y="202060"/>
            <a:ext cx="7765321" cy="97045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l-GR" dirty="0">
                <a:solidFill>
                  <a:srgbClr val="FFFF66"/>
                </a:solidFill>
                <a:effectLst>
                  <a:outerShdw blurRad="38100" dist="38100" dir="2700000" algn="tl">
                    <a:srgbClr val="000000">
                      <a:alpha val="43137"/>
                    </a:srgbClr>
                  </a:outerShdw>
                </a:effectLst>
              </a:rPr>
              <a:t>Α</a:t>
            </a:r>
            <a:r>
              <a:rPr lang="el-GR" sz="3400" b="1" i="0" u="none" strike="noStrike" cap="none" dirty="0" smtClean="0">
                <a:solidFill>
                  <a:srgbClr val="FFFF66"/>
                </a:solidFill>
                <a:effectLst>
                  <a:outerShdw blurRad="38100" dist="38100" dir="2700000" algn="tl">
                    <a:srgbClr val="000000">
                      <a:alpha val="43137"/>
                    </a:srgbClr>
                  </a:outerShdw>
                </a:effectLst>
                <a:latin typeface="Domine"/>
                <a:ea typeface="Domine"/>
                <a:cs typeface="Domine"/>
                <a:sym typeface="Domine"/>
              </a:rPr>
              <a:t>ΝΟΙΞΗ </a:t>
            </a:r>
            <a:r>
              <a:rPr lang="el-GR" sz="3200" b="1" i="0" u="none" strike="noStrike" cap="none" dirty="0">
                <a:solidFill>
                  <a:srgbClr val="FFFF66"/>
                </a:solidFill>
                <a:effectLst>
                  <a:outerShdw blurRad="38100" dist="38100" dir="2700000" algn="tl">
                    <a:srgbClr val="000000">
                      <a:alpha val="43137"/>
                    </a:srgbClr>
                  </a:outerShdw>
                </a:effectLst>
                <a:latin typeface="Domine"/>
                <a:ea typeface="Domine"/>
                <a:cs typeface="Domine"/>
                <a:sym typeface="Domine"/>
              </a:rPr>
              <a:t>(1970-1989) </a:t>
            </a:r>
          </a:p>
        </p:txBody>
      </p:sp>
      <p:pic>
        <p:nvPicPr>
          <p:cNvPr id="254" name="Shape 254"/>
          <p:cNvPicPr preferRelativeResize="0"/>
          <p:nvPr/>
        </p:nvPicPr>
        <p:blipFill rotWithShape="1">
          <a:blip r:embed="rId3">
            <a:alphaModFix/>
          </a:blip>
          <a:srcRect/>
          <a:stretch/>
        </p:blipFill>
        <p:spPr>
          <a:xfrm>
            <a:off x="395536" y="3140967"/>
            <a:ext cx="7082890" cy="3475044"/>
          </a:xfrm>
          <a:prstGeom prst="rect">
            <a:avLst/>
          </a:prstGeom>
          <a:noFill/>
          <a:ln>
            <a:noFill/>
          </a:ln>
        </p:spPr>
      </p:pic>
      <p:pic>
        <p:nvPicPr>
          <p:cNvPr id="255" name="Shape 255"/>
          <p:cNvPicPr preferRelativeResize="0"/>
          <p:nvPr/>
        </p:nvPicPr>
        <p:blipFill rotWithShape="1">
          <a:blip r:embed="rId4">
            <a:alphaModFix/>
          </a:blip>
          <a:srcRect/>
          <a:stretch/>
        </p:blipFill>
        <p:spPr>
          <a:xfrm>
            <a:off x="5130175" y="246605"/>
            <a:ext cx="3855900" cy="2602800"/>
          </a:xfrm>
          <a:prstGeom prst="rect">
            <a:avLst/>
          </a:prstGeom>
          <a:noFill/>
          <a:ln>
            <a:noFill/>
          </a:ln>
        </p:spPr>
      </p:pic>
    </p:spTree>
    <p:extLst>
      <p:ext uri="{BB962C8B-B14F-4D97-AF65-F5344CB8AC3E}">
        <p14:creationId xmlns:p14="http://schemas.microsoft.com/office/powerpoint/2010/main" val="60841209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rot="9089">
            <a:off x="831549" y="9895"/>
            <a:ext cx="7488806" cy="3009310"/>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spcAft>
                <a:spcPts val="0"/>
              </a:spcAft>
              <a:buClr>
                <a:schemeClr val="lt1"/>
              </a:buClr>
              <a:buSzPct val="25000"/>
              <a:buFont typeface="Arial"/>
              <a:buNone/>
            </a:pPr>
            <a:endParaRPr sz="2035" b="1" i="0" u="none" strike="noStrike" cap="none" dirty="0">
              <a:solidFill>
                <a:schemeClr val="lt1"/>
              </a:solidFill>
              <a:effectLst>
                <a:outerShdw blurRad="38100" dist="38100" dir="2700000" algn="tl">
                  <a:srgbClr val="000000">
                    <a:alpha val="43137"/>
                  </a:srgbClr>
                </a:outerShdw>
              </a:effectLst>
              <a:sym typeface="Rokkitt"/>
            </a:endParaRPr>
          </a:p>
          <a:p>
            <a:pPr marL="228600" marR="0" lvl="0" indent="-228600" algn="just" rtl="0">
              <a:lnSpc>
                <a:spcPct val="120000"/>
              </a:lnSpc>
              <a:spcBef>
                <a:spcPts val="1000"/>
              </a:spcBef>
              <a:spcAft>
                <a:spcPts val="0"/>
              </a:spcAft>
              <a:buClr>
                <a:schemeClr val="lt1"/>
              </a:buClr>
              <a:buSzPct val="101750"/>
              <a:buFont typeface="Arial"/>
              <a:buChar char="•"/>
            </a:pPr>
            <a:r>
              <a:rPr lang="el-GR" sz="2035" b="1" i="0" u="none" strike="noStrike" cap="none" dirty="0" smtClean="0">
                <a:solidFill>
                  <a:srgbClr val="FFFF66"/>
                </a:solidFill>
                <a:effectLst>
                  <a:outerShdw blurRad="38100" dist="38100" dir="2700000" algn="tl">
                    <a:srgbClr val="000000">
                      <a:alpha val="43137"/>
                    </a:srgbClr>
                  </a:outerShdw>
                </a:effectLst>
                <a:sym typeface="Rokkitt"/>
              </a:rPr>
              <a:t>1975:</a:t>
            </a:r>
            <a:r>
              <a:rPr lang="el-GR" sz="2035" b="1" i="0" u="none" strike="noStrike" cap="none" dirty="0">
                <a:solidFill>
                  <a:srgbClr val="FFFF66"/>
                </a:solidFill>
                <a:effectLst>
                  <a:outerShdw blurRad="38100" dist="38100" dir="2700000" algn="tl">
                    <a:srgbClr val="000000">
                      <a:alpha val="43137"/>
                    </a:srgbClr>
                  </a:outerShdw>
                </a:effectLst>
                <a:sym typeface="Rokkitt"/>
              </a:rPr>
              <a:t> Επιστρέφουν ελεύθερα αξιόλογες ταινίες στην οθόνη.</a:t>
            </a:r>
          </a:p>
          <a:p>
            <a:pPr marL="228600" marR="0" lvl="0" indent="-228600" algn="just" rtl="0">
              <a:lnSpc>
                <a:spcPct val="120000"/>
              </a:lnSpc>
              <a:spcBef>
                <a:spcPts val="1000"/>
              </a:spcBef>
              <a:spcAft>
                <a:spcPts val="0"/>
              </a:spcAft>
              <a:buClr>
                <a:schemeClr val="lt1"/>
              </a:buClr>
              <a:buSzPct val="101750"/>
              <a:buFont typeface="Arial"/>
              <a:buChar char="•"/>
            </a:pPr>
            <a:r>
              <a:rPr lang="el-GR" sz="2035" b="1" i="0" u="none" strike="noStrike" cap="none" dirty="0" smtClean="0">
                <a:solidFill>
                  <a:srgbClr val="FFFF66"/>
                </a:solidFill>
                <a:effectLst>
                  <a:outerShdw blurRad="38100" dist="38100" dir="2700000" algn="tl">
                    <a:srgbClr val="000000">
                      <a:alpha val="43137"/>
                    </a:srgbClr>
                  </a:outerShdw>
                </a:effectLst>
                <a:sym typeface="Rokkitt"/>
              </a:rPr>
              <a:t>1980:</a:t>
            </a:r>
            <a:r>
              <a:rPr lang="el-GR" sz="2035" b="1" i="0" u="none" strike="noStrike" cap="none" dirty="0">
                <a:solidFill>
                  <a:srgbClr val="FFFF66"/>
                </a:solidFill>
                <a:effectLst>
                  <a:outerShdw blurRad="38100" dist="38100" dir="2700000" algn="tl">
                    <a:srgbClr val="000000">
                      <a:alpha val="43137"/>
                    </a:srgbClr>
                  </a:outerShdw>
                </a:effectLst>
                <a:sym typeface="Rokkitt"/>
              </a:rPr>
              <a:t> </a:t>
            </a:r>
            <a:r>
              <a:rPr lang="el-GR" sz="2035" b="1" dirty="0">
                <a:solidFill>
                  <a:srgbClr val="FFFF66"/>
                </a:solidFill>
                <a:effectLst>
                  <a:outerShdw blurRad="38100" dist="38100" dir="2700000" algn="tl">
                    <a:srgbClr val="000000">
                      <a:alpha val="43137"/>
                    </a:srgbClr>
                  </a:outerShdw>
                </a:effectLst>
              </a:rPr>
              <a:t>Λειτουργούντες </a:t>
            </a:r>
            <a:r>
              <a:rPr lang="el-GR" sz="2035" b="1" dirty="0" smtClean="0">
                <a:solidFill>
                  <a:srgbClr val="FFFF66"/>
                </a:solidFill>
                <a:effectLst>
                  <a:outerShdw blurRad="38100" dist="38100" dir="2700000" algn="tl">
                    <a:srgbClr val="000000">
                      <a:alpha val="43137"/>
                    </a:srgbClr>
                  </a:outerShdw>
                </a:effectLst>
              </a:rPr>
              <a:t>κινηματογράφοι </a:t>
            </a:r>
            <a:r>
              <a:rPr lang="el-GR" sz="2035" b="1" dirty="0">
                <a:solidFill>
                  <a:srgbClr val="FFFF66"/>
                </a:solidFill>
                <a:effectLst>
                  <a:outerShdw blurRad="38100" dist="38100" dir="2700000" algn="tl">
                    <a:srgbClr val="000000">
                      <a:alpha val="43137"/>
                    </a:srgbClr>
                  </a:outerShdw>
                </a:effectLst>
              </a:rPr>
              <a:t>παρουσιάζουν δραματική μείωση </a:t>
            </a:r>
            <a:r>
              <a:rPr lang="el-GR" sz="2035" b="1" i="0" u="none" strike="noStrike" cap="none" dirty="0">
                <a:solidFill>
                  <a:srgbClr val="FFFF66"/>
                </a:solidFill>
                <a:effectLst>
                  <a:outerShdw blurRad="38100" dist="38100" dir="2700000" algn="tl">
                    <a:srgbClr val="000000">
                      <a:alpha val="43137"/>
                    </a:srgbClr>
                  </a:outerShdw>
                </a:effectLst>
                <a:sym typeface="Rokkitt"/>
              </a:rPr>
              <a:t>και ιδιαίτερα </a:t>
            </a:r>
            <a:r>
              <a:rPr lang="el-GR" sz="2035" b="1" dirty="0">
                <a:solidFill>
                  <a:srgbClr val="FFFF66"/>
                </a:solidFill>
                <a:effectLst>
                  <a:outerShdw blurRad="38100" dist="38100" dir="2700000" algn="tl">
                    <a:srgbClr val="000000">
                      <a:alpha val="43137"/>
                    </a:srgbClr>
                  </a:outerShdw>
                </a:effectLst>
              </a:rPr>
              <a:t>οι</a:t>
            </a:r>
            <a:r>
              <a:rPr lang="el-GR" sz="2035" b="1" i="0" u="none" strike="noStrike" cap="none" dirty="0">
                <a:solidFill>
                  <a:srgbClr val="FFFF66"/>
                </a:solidFill>
                <a:effectLst>
                  <a:outerShdw blurRad="38100" dist="38100" dir="2700000" algn="tl">
                    <a:srgbClr val="000000">
                      <a:alpha val="43137"/>
                    </a:srgbClr>
                  </a:outerShdw>
                </a:effectLst>
                <a:sym typeface="Rokkitt"/>
              </a:rPr>
              <a:t> θεριν</a:t>
            </a:r>
            <a:r>
              <a:rPr lang="el-GR" sz="2035" b="1" dirty="0">
                <a:solidFill>
                  <a:srgbClr val="FFFF66"/>
                </a:solidFill>
                <a:effectLst>
                  <a:outerShdw blurRad="38100" dist="38100" dir="2700000" algn="tl">
                    <a:srgbClr val="000000">
                      <a:alpha val="43137"/>
                    </a:srgbClr>
                  </a:outerShdw>
                </a:effectLst>
              </a:rPr>
              <a:t>οί </a:t>
            </a:r>
            <a:r>
              <a:rPr lang="el-GR" sz="2035" b="1" i="0" u="none" strike="noStrike" cap="none" dirty="0">
                <a:solidFill>
                  <a:srgbClr val="FFFF66"/>
                </a:solidFill>
                <a:effectLst>
                  <a:outerShdw blurRad="38100" dist="38100" dir="2700000" algn="tl">
                    <a:srgbClr val="000000">
                      <a:alpha val="43137"/>
                    </a:srgbClr>
                  </a:outerShdw>
                </a:effectLst>
                <a:sym typeface="Rokkitt"/>
              </a:rPr>
              <a:t> λόγω της οικονομικής κρίσης.</a:t>
            </a:r>
          </a:p>
          <a:p>
            <a:pPr marL="228600" marR="0" lvl="0" indent="-228600" algn="just" rtl="0">
              <a:lnSpc>
                <a:spcPct val="120000"/>
              </a:lnSpc>
              <a:spcBef>
                <a:spcPts val="1000"/>
              </a:spcBef>
              <a:spcAft>
                <a:spcPts val="0"/>
              </a:spcAft>
              <a:buClr>
                <a:schemeClr val="lt1"/>
              </a:buClr>
              <a:buSzPct val="101750"/>
              <a:buFont typeface="Arial"/>
              <a:buChar char="•"/>
            </a:pPr>
            <a:r>
              <a:rPr lang="el-GR" sz="2035" b="1" i="0" u="none" strike="noStrike" cap="none" dirty="0">
                <a:solidFill>
                  <a:srgbClr val="FFFF66"/>
                </a:solidFill>
                <a:effectLst>
                  <a:outerShdw blurRad="38100" dist="38100" dir="2700000" algn="tl">
                    <a:srgbClr val="000000">
                      <a:alpha val="43137"/>
                    </a:srgbClr>
                  </a:outerShdw>
                </a:effectLst>
                <a:sym typeface="Rokkitt"/>
              </a:rPr>
              <a:t>Άλλοι κλείνουν, άλλοι με αισιοδοξία ανακαινίζονται και άλλοι γκρεμίζονται χωρίς λύπηση για να εκμεταλλευτούν αλλιώς τα οικόπεδα.</a:t>
            </a:r>
          </a:p>
        </p:txBody>
      </p:sp>
      <p:pic>
        <p:nvPicPr>
          <p:cNvPr id="261" name="Shape 261"/>
          <p:cNvPicPr preferRelativeResize="0"/>
          <p:nvPr/>
        </p:nvPicPr>
        <p:blipFill rotWithShape="1">
          <a:blip r:embed="rId3">
            <a:alphaModFix/>
          </a:blip>
          <a:srcRect/>
          <a:stretch/>
        </p:blipFill>
        <p:spPr>
          <a:xfrm>
            <a:off x="6741871" y="3844451"/>
            <a:ext cx="1907700" cy="2903699"/>
          </a:xfrm>
          <a:prstGeom prst="rect">
            <a:avLst/>
          </a:prstGeom>
          <a:noFill/>
          <a:ln>
            <a:noFill/>
          </a:ln>
        </p:spPr>
      </p:pic>
    </p:spTree>
    <p:extLst>
      <p:ext uri="{BB962C8B-B14F-4D97-AF65-F5344CB8AC3E}">
        <p14:creationId xmlns:p14="http://schemas.microsoft.com/office/powerpoint/2010/main" val="278270072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1933326" y="1232083"/>
            <a:ext cx="7765322" cy="97045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A4C2F4"/>
              </a:buClr>
              <a:buSzPct val="25000"/>
              <a:buFont typeface="Domine"/>
              <a:buNone/>
            </a:pPr>
            <a:r>
              <a:rPr lang="el-GR" sz="3600" b="1" i="0" u="none" strike="noStrike" cap="none" dirty="0">
                <a:solidFill>
                  <a:srgbClr val="FFFF66"/>
                </a:solidFill>
                <a:effectLst>
                  <a:outerShdw blurRad="38100" dist="38100" dir="2700000" algn="tl">
                    <a:srgbClr val="000000">
                      <a:alpha val="43137"/>
                    </a:srgbClr>
                  </a:outerShdw>
                </a:effectLst>
                <a:latin typeface="Domine"/>
                <a:ea typeface="Domine"/>
                <a:cs typeface="Domine"/>
                <a:sym typeface="Domine"/>
              </a:rPr>
              <a:t>Ο</a:t>
            </a:r>
            <a:r>
              <a:rPr lang="el-GR" sz="3600" dirty="0">
                <a:solidFill>
                  <a:srgbClr val="FFFF66"/>
                </a:solidFill>
                <a:effectLst>
                  <a:outerShdw blurRad="38100" dist="38100" dir="2700000" algn="tl">
                    <a:srgbClr val="000000">
                      <a:alpha val="43137"/>
                    </a:srgbClr>
                  </a:outerShdw>
                </a:effectLst>
              </a:rPr>
              <a:t>ύφα</a:t>
            </a:r>
          </a:p>
        </p:txBody>
      </p:sp>
      <p:pic>
        <p:nvPicPr>
          <p:cNvPr id="268" name="Shape 268"/>
          <p:cNvPicPr preferRelativeResize="0"/>
          <p:nvPr/>
        </p:nvPicPr>
        <p:blipFill rotWithShape="1">
          <a:blip r:embed="rId3">
            <a:alphaModFix/>
          </a:blip>
          <a:srcRect/>
          <a:stretch/>
        </p:blipFill>
        <p:spPr>
          <a:xfrm>
            <a:off x="3645339" y="0"/>
            <a:ext cx="5480201" cy="3442251"/>
          </a:xfrm>
          <a:prstGeom prst="rect">
            <a:avLst/>
          </a:prstGeom>
          <a:noFill/>
          <a:ln>
            <a:noFill/>
          </a:ln>
        </p:spPr>
      </p:pic>
      <p:pic>
        <p:nvPicPr>
          <p:cNvPr id="269" name="Shape 269"/>
          <p:cNvPicPr preferRelativeResize="0"/>
          <p:nvPr/>
        </p:nvPicPr>
        <p:blipFill rotWithShape="1">
          <a:blip r:embed="rId4">
            <a:alphaModFix/>
          </a:blip>
          <a:srcRect/>
          <a:stretch/>
        </p:blipFill>
        <p:spPr>
          <a:xfrm>
            <a:off x="3767078" y="4010985"/>
            <a:ext cx="5196214" cy="2533155"/>
          </a:xfrm>
          <a:prstGeom prst="rect">
            <a:avLst/>
          </a:prstGeom>
          <a:noFill/>
          <a:ln>
            <a:noFill/>
          </a:ln>
        </p:spPr>
      </p:pic>
      <p:sp>
        <p:nvSpPr>
          <p:cNvPr id="270" name="Shape 270"/>
          <p:cNvSpPr txBox="1"/>
          <p:nvPr/>
        </p:nvSpPr>
        <p:spPr>
          <a:xfrm>
            <a:off x="-166829" y="3301291"/>
            <a:ext cx="3933900" cy="2386800"/>
          </a:xfrm>
          <a:prstGeom prst="rect">
            <a:avLst/>
          </a:prstGeom>
          <a:noFill/>
          <a:ln>
            <a:noFill/>
          </a:ln>
          <a:effectLst>
            <a:outerShdw blurRad="25399">
              <a:srgbClr val="000000">
                <a:alpha val="45882"/>
              </a:srgbClr>
            </a:outerShdw>
          </a:effectLst>
        </p:spPr>
        <p:txBody>
          <a:bodyPr lIns="91425" tIns="45700" rIns="91425" bIns="45700" anchor="ctr" anchorCtr="0">
            <a:noAutofit/>
          </a:bodyPr>
          <a:lstStyle/>
          <a:p>
            <a:pPr algn="ctr">
              <a:buClr>
                <a:srgbClr val="A4C2F4"/>
              </a:buClr>
              <a:buSzPct val="25000"/>
              <a:buFont typeface="Domine"/>
              <a:buNone/>
            </a:pPr>
            <a:r>
              <a:rPr lang="el-GR" sz="4000" b="1" kern="0" dirty="0">
                <a:solidFill>
                  <a:srgbClr val="FFFF66"/>
                </a:solidFill>
                <a:effectLst>
                  <a:outerShdw blurRad="38100" dist="38100" dir="2700000" algn="tl">
                    <a:srgbClr val="000000">
                      <a:alpha val="43137"/>
                    </a:srgbClr>
                  </a:outerShdw>
                </a:effectLst>
                <a:latin typeface="Domine"/>
                <a:ea typeface="Domine"/>
                <a:cs typeface="Domine"/>
                <a:sym typeface="Domine"/>
              </a:rPr>
              <a:t>Πίκολο</a:t>
            </a:r>
          </a:p>
        </p:txBody>
      </p:sp>
    </p:spTree>
    <p:extLst>
      <p:ext uri="{BB962C8B-B14F-4D97-AF65-F5344CB8AC3E}">
        <p14:creationId xmlns:p14="http://schemas.microsoft.com/office/powerpoint/2010/main" val="3591963970"/>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p:cNvPicPr preferRelativeResize="0">
            <a:picLocks noGrp="1"/>
          </p:cNvPicPr>
          <p:nvPr>
            <p:ph type="body" idx="1"/>
          </p:nvPr>
        </p:nvPicPr>
        <p:blipFill rotWithShape="1">
          <a:blip r:embed="rId3">
            <a:alphaModFix/>
          </a:blip>
          <a:srcRect/>
          <a:stretch/>
        </p:blipFill>
        <p:spPr>
          <a:xfrm>
            <a:off x="4762433" y="3634819"/>
            <a:ext cx="3858128" cy="2893596"/>
          </a:xfrm>
          <a:prstGeom prst="rect">
            <a:avLst/>
          </a:prstGeom>
          <a:noFill/>
          <a:ln>
            <a:noFill/>
          </a:ln>
        </p:spPr>
      </p:pic>
      <p:sp>
        <p:nvSpPr>
          <p:cNvPr id="276" name="Shape 276"/>
          <p:cNvSpPr/>
          <p:nvPr/>
        </p:nvSpPr>
        <p:spPr>
          <a:xfrm rot="-7502">
            <a:off x="507993" y="53420"/>
            <a:ext cx="8065120" cy="2944247"/>
          </a:xfrm>
          <a:prstGeom prst="rect">
            <a:avLst/>
          </a:prstGeom>
          <a:noFill/>
          <a:ln>
            <a:noFill/>
          </a:ln>
        </p:spPr>
        <p:txBody>
          <a:bodyPr lIns="91425" tIns="45700" rIns="91425" bIns="45700" anchor="t" anchorCtr="0">
            <a:noAutofit/>
          </a:bodyPr>
          <a:lstStyle/>
          <a:p>
            <a:pPr marL="285750" indent="-285750" algn="just">
              <a:buClr>
                <a:srgbClr val="FFFFFF"/>
              </a:buClr>
              <a:buFont typeface="Rokkitt"/>
              <a:buNone/>
            </a:pPr>
            <a:endParaRPr sz="2000" b="1" kern="0" dirty="0">
              <a:solidFill>
                <a:srgbClr val="FFFF66"/>
              </a:solidFill>
              <a:effectLst>
                <a:outerShdw blurRad="38100" dist="38100" dir="2700000" algn="tl">
                  <a:srgbClr val="000000">
                    <a:alpha val="43137"/>
                  </a:srgbClr>
                </a:outerShdw>
              </a:effectLst>
              <a:latin typeface="Rokkitt"/>
              <a:ea typeface="Rokkitt"/>
              <a:cs typeface="Rokkitt"/>
              <a:sym typeface="Rokkitt"/>
            </a:endParaRPr>
          </a:p>
          <a:p>
            <a:pPr marL="285750" indent="-285750" algn="just">
              <a:buClr>
                <a:srgbClr val="FFFFFF"/>
              </a:buClr>
              <a:buSzPct val="100000"/>
              <a:buFont typeface="Noto Sans Symbols"/>
              <a:buChar char="❖"/>
            </a:pPr>
            <a:r>
              <a:rPr lang="el-GR" sz="2000" b="1" kern="0" dirty="0" smtClean="0">
                <a:solidFill>
                  <a:srgbClr val="FFFF66"/>
                </a:solidFill>
                <a:effectLst>
                  <a:outerShdw blurRad="38100" dist="38100" dir="2700000" algn="tl">
                    <a:srgbClr val="000000">
                      <a:alpha val="43137"/>
                    </a:srgbClr>
                  </a:outerShdw>
                </a:effectLst>
                <a:latin typeface="Rokkitt"/>
                <a:ea typeface="Rokkitt"/>
                <a:cs typeface="Rokkitt"/>
                <a:sym typeface="Rokkitt"/>
              </a:rPr>
              <a:t>1990: </a:t>
            </a:r>
            <a:r>
              <a:rPr lang="el-GR" sz="2000" b="1" kern="0" dirty="0">
                <a:solidFill>
                  <a:srgbClr val="FFFF66"/>
                </a:solidFill>
                <a:effectLst>
                  <a:outerShdw blurRad="38100" dist="38100" dir="2700000" algn="tl">
                    <a:srgbClr val="000000">
                      <a:alpha val="43137"/>
                    </a:srgbClr>
                  </a:outerShdw>
                </a:effectLst>
                <a:latin typeface="Rokkitt"/>
                <a:ea typeface="Rokkitt"/>
                <a:cs typeface="Rokkitt"/>
                <a:sym typeface="Rokkitt"/>
              </a:rPr>
              <a:t> Οι κινηματογράφοι στην Πάτρα είναι πλέον ελάχιστοι συγκριτικά με τις προηγούμενες δεκαετίες. Λειτουργούν μόλις 4 χειμερινοί και 7 θερινοί στο κέντρο και τις συνοικίες</a:t>
            </a:r>
            <a:r>
              <a:rPr lang="el-GR" sz="2000" b="1" kern="0" dirty="0" smtClean="0">
                <a:solidFill>
                  <a:srgbClr val="FFFF66"/>
                </a:solidFill>
                <a:effectLst>
                  <a:outerShdw blurRad="38100" dist="38100" dir="2700000" algn="tl">
                    <a:srgbClr val="000000">
                      <a:alpha val="43137"/>
                    </a:srgbClr>
                  </a:outerShdw>
                </a:effectLst>
                <a:latin typeface="Rokkitt"/>
                <a:ea typeface="Rokkitt"/>
                <a:cs typeface="Rokkitt"/>
                <a:sym typeface="Rokkitt"/>
              </a:rPr>
              <a:t>.</a:t>
            </a:r>
          </a:p>
          <a:p>
            <a:pPr algn="just">
              <a:buClr>
                <a:srgbClr val="FFFFFF"/>
              </a:buClr>
              <a:buSzPct val="100000"/>
            </a:pPr>
            <a:endParaRPr lang="el-GR" sz="2000" b="1" kern="0" dirty="0">
              <a:solidFill>
                <a:srgbClr val="FFFF66"/>
              </a:solidFill>
              <a:effectLst>
                <a:outerShdw blurRad="38100" dist="38100" dir="2700000" algn="tl">
                  <a:srgbClr val="000000">
                    <a:alpha val="43137"/>
                  </a:srgbClr>
                </a:outerShdw>
              </a:effectLst>
              <a:latin typeface="Rokkitt"/>
              <a:ea typeface="Rokkitt"/>
              <a:cs typeface="Rokkitt"/>
              <a:sym typeface="Rokkitt"/>
            </a:endParaRPr>
          </a:p>
          <a:p>
            <a:pPr marL="285750" indent="-285750" algn="just">
              <a:buClr>
                <a:srgbClr val="FFFFFF"/>
              </a:buClr>
              <a:buSzPct val="100000"/>
              <a:buFont typeface="Noto Sans Symbols"/>
              <a:buChar char="❖"/>
            </a:pPr>
            <a:r>
              <a:rPr lang="el-GR" sz="2000" b="1" kern="0" dirty="0">
                <a:solidFill>
                  <a:srgbClr val="FFFF66"/>
                </a:solidFill>
                <a:effectLst>
                  <a:outerShdw blurRad="38100" dist="38100" dir="2700000" algn="tl">
                    <a:srgbClr val="000000">
                      <a:alpha val="43137"/>
                    </a:srgbClr>
                  </a:outerShdw>
                </a:effectLst>
                <a:latin typeface="Rokkitt"/>
                <a:ea typeface="Rokkitt"/>
                <a:cs typeface="Rokkitt"/>
                <a:sym typeface="Rokkitt"/>
              </a:rPr>
              <a:t>Στα τέλη της δεκαετίας του ΄90 ο κινηματογράφος καταφέρνει να ξανακερδίσει φίλους στην Πάτρα. Ο επόμενος αιώνας φέρνει την εισβολή των πολυκινηματογράφων που ισοπεδώνει την κινηματογραφική παράδοση της πόλης μία για πάντα.</a:t>
            </a:r>
          </a:p>
        </p:txBody>
      </p:sp>
      <p:pic>
        <p:nvPicPr>
          <p:cNvPr id="277" name="Shape 277"/>
          <p:cNvPicPr preferRelativeResize="0"/>
          <p:nvPr/>
        </p:nvPicPr>
        <p:blipFill>
          <a:blip r:embed="rId4">
            <a:alphaModFix/>
          </a:blip>
          <a:stretch>
            <a:fillRect/>
          </a:stretch>
        </p:blipFill>
        <p:spPr>
          <a:xfrm>
            <a:off x="403337" y="3598200"/>
            <a:ext cx="4263264" cy="2842176"/>
          </a:xfrm>
          <a:prstGeom prst="rect">
            <a:avLst/>
          </a:prstGeom>
          <a:noFill/>
          <a:ln>
            <a:noFill/>
          </a:ln>
        </p:spPr>
      </p:pic>
    </p:spTree>
    <p:extLst>
      <p:ext uri="{BB962C8B-B14F-4D97-AF65-F5344CB8AC3E}">
        <p14:creationId xmlns:p14="http://schemas.microsoft.com/office/powerpoint/2010/main" val="1588839693"/>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696793" y="266862"/>
            <a:ext cx="7765324" cy="926663"/>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A4C2F4"/>
              </a:buClr>
              <a:buSzPct val="25000"/>
              <a:buFont typeface="Domine"/>
              <a:buNone/>
            </a:pPr>
            <a:r>
              <a:rPr lang="el-GR" sz="3400" b="1" i="0" u="none" strike="noStrike" cap="none" dirty="0">
                <a:solidFill>
                  <a:srgbClr val="FFFF66"/>
                </a:solidFill>
                <a:effectLst>
                  <a:outerShdw blurRad="38100" dist="38100" dir="2700000" algn="tl">
                    <a:srgbClr val="000000">
                      <a:alpha val="43137"/>
                    </a:srgbClr>
                  </a:outerShdw>
                </a:effectLst>
                <a:latin typeface="Domine"/>
                <a:ea typeface="Domine"/>
                <a:cs typeface="Domine"/>
                <a:sym typeface="Domine"/>
              </a:rPr>
              <a:t>ΠΑΝΘΕΟΝ</a:t>
            </a:r>
          </a:p>
        </p:txBody>
      </p:sp>
      <p:pic>
        <p:nvPicPr>
          <p:cNvPr id="284" name="Shape 284"/>
          <p:cNvPicPr preferRelativeResize="0"/>
          <p:nvPr/>
        </p:nvPicPr>
        <p:blipFill rotWithShape="1">
          <a:blip r:embed="rId3">
            <a:alphaModFix/>
          </a:blip>
          <a:srcRect/>
          <a:stretch/>
        </p:blipFill>
        <p:spPr>
          <a:xfrm>
            <a:off x="255718" y="1337054"/>
            <a:ext cx="4864800" cy="2019900"/>
          </a:xfrm>
          <a:prstGeom prst="rect">
            <a:avLst/>
          </a:prstGeom>
          <a:noFill/>
          <a:ln>
            <a:noFill/>
          </a:ln>
        </p:spPr>
      </p:pic>
      <p:pic>
        <p:nvPicPr>
          <p:cNvPr id="285" name="Shape 285"/>
          <p:cNvPicPr preferRelativeResize="0"/>
          <p:nvPr/>
        </p:nvPicPr>
        <p:blipFill rotWithShape="1">
          <a:blip r:embed="rId4">
            <a:alphaModFix/>
          </a:blip>
          <a:srcRect/>
          <a:stretch/>
        </p:blipFill>
        <p:spPr>
          <a:xfrm>
            <a:off x="4729433" y="3356992"/>
            <a:ext cx="4373508" cy="3223085"/>
          </a:xfrm>
          <a:prstGeom prst="rect">
            <a:avLst/>
          </a:prstGeom>
          <a:noFill/>
          <a:ln>
            <a:noFill/>
          </a:ln>
        </p:spPr>
      </p:pic>
      <p:pic>
        <p:nvPicPr>
          <p:cNvPr id="286" name="Shape 286"/>
          <p:cNvPicPr preferRelativeResize="0"/>
          <p:nvPr/>
        </p:nvPicPr>
        <p:blipFill rotWithShape="1">
          <a:blip r:embed="rId5">
            <a:alphaModFix/>
          </a:blip>
          <a:srcRect/>
          <a:stretch/>
        </p:blipFill>
        <p:spPr>
          <a:xfrm>
            <a:off x="255718" y="4175569"/>
            <a:ext cx="4381500" cy="1981200"/>
          </a:xfrm>
          <a:prstGeom prst="rect">
            <a:avLst/>
          </a:prstGeom>
          <a:noFill/>
          <a:ln>
            <a:noFill/>
          </a:ln>
        </p:spPr>
      </p:pic>
    </p:spTree>
    <p:extLst>
      <p:ext uri="{BB962C8B-B14F-4D97-AF65-F5344CB8AC3E}">
        <p14:creationId xmlns:p14="http://schemas.microsoft.com/office/powerpoint/2010/main" val="351123743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4072921" y="2633085"/>
            <a:ext cx="4249479" cy="187492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lt1"/>
              </a:buClr>
              <a:buSzPct val="98950"/>
              <a:buNone/>
            </a:pPr>
            <a:r>
              <a:rPr lang="el-GR" sz="1979" b="1"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ΔΑΝΑΟΣ:</a:t>
            </a:r>
            <a:r>
              <a:rPr lang="el-GR" sz="1979"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 Θερινό, 1999 - 2006. </a:t>
            </a:r>
          </a:p>
          <a:p>
            <a:pPr marL="228600" marR="0" lvl="0" indent="-228600" algn="just" rtl="0">
              <a:lnSpc>
                <a:spcPct val="100000"/>
              </a:lnSpc>
              <a:spcBef>
                <a:spcPts val="1000"/>
              </a:spcBef>
              <a:spcAft>
                <a:spcPts val="0"/>
              </a:spcAft>
              <a:buClr>
                <a:schemeClr val="lt1"/>
              </a:buClr>
              <a:buSzPct val="25000"/>
              <a:buFont typeface="Arial"/>
              <a:buNone/>
            </a:pPr>
            <a:r>
              <a:rPr lang="el-GR" sz="1979"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Στη θέση του σινεμά ΑΧΙΛΛΕΙΟΝ.</a:t>
            </a:r>
          </a:p>
          <a:p>
            <a:pPr marL="228600" marR="0" lvl="0" indent="-228600" algn="just" rtl="0">
              <a:lnSpc>
                <a:spcPct val="100000"/>
              </a:lnSpc>
              <a:spcBef>
                <a:spcPts val="1000"/>
              </a:spcBef>
              <a:spcAft>
                <a:spcPts val="0"/>
              </a:spcAft>
              <a:buClr>
                <a:schemeClr val="lt1"/>
              </a:buClr>
              <a:buSzPct val="25000"/>
              <a:buFont typeface="Arial"/>
              <a:buNone/>
            </a:pPr>
            <a:r>
              <a:rPr lang="el-GR" sz="1979"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Λειτούργησε Ιούνιο 1971 και έκλεισε Σεπτέμβριο 1998.</a:t>
            </a:r>
          </a:p>
          <a:p>
            <a:pPr marL="228600" marR="0" lvl="0" indent="-228600" algn="l" rtl="0">
              <a:lnSpc>
                <a:spcPct val="100000"/>
              </a:lnSpc>
              <a:spcBef>
                <a:spcPts val="1000"/>
              </a:spcBef>
              <a:spcAft>
                <a:spcPts val="0"/>
              </a:spcAft>
              <a:buClr>
                <a:schemeClr val="lt1"/>
              </a:buClr>
              <a:buSzPct val="25000"/>
              <a:buFont typeface="Arial"/>
              <a:buNone/>
            </a:pPr>
            <a:endParaRPr sz="1979" b="0" i="0" u="none" strike="noStrike" cap="none" dirty="0">
              <a:solidFill>
                <a:schemeClr val="lt1"/>
              </a:solidFill>
              <a:latin typeface="Rokkitt"/>
              <a:ea typeface="Rokkitt"/>
              <a:cs typeface="Rokkitt"/>
              <a:sym typeface="Rokkitt"/>
            </a:endParaRPr>
          </a:p>
          <a:p>
            <a:pPr marL="228600" marR="0" lvl="0" indent="-228600" algn="l" rtl="0">
              <a:lnSpc>
                <a:spcPct val="100000"/>
              </a:lnSpc>
              <a:spcBef>
                <a:spcPts val="1000"/>
              </a:spcBef>
              <a:spcAft>
                <a:spcPts val="0"/>
              </a:spcAft>
              <a:buClr>
                <a:schemeClr val="lt1"/>
              </a:buClr>
              <a:buSzPct val="25000"/>
              <a:buFont typeface="Arial"/>
              <a:buNone/>
            </a:pPr>
            <a:endParaRPr sz="1100" b="0" i="0" u="none" strike="noStrike" cap="none" dirty="0">
              <a:solidFill>
                <a:schemeClr val="lt1"/>
              </a:solidFill>
              <a:latin typeface="Rokkitt"/>
              <a:ea typeface="Rokkitt"/>
              <a:cs typeface="Rokkitt"/>
              <a:sym typeface="Rokkitt"/>
            </a:endParaRPr>
          </a:p>
          <a:p>
            <a:pPr marL="228600" marR="0" lvl="0" indent="-228600" algn="l" rtl="0">
              <a:lnSpc>
                <a:spcPct val="100000"/>
              </a:lnSpc>
              <a:spcBef>
                <a:spcPts val="1000"/>
              </a:spcBef>
              <a:spcAft>
                <a:spcPts val="0"/>
              </a:spcAft>
              <a:buClr>
                <a:schemeClr val="lt1"/>
              </a:buClr>
              <a:buSzPct val="25000"/>
              <a:buFont typeface="Arial"/>
              <a:buNone/>
            </a:pPr>
            <a:endParaRPr sz="1100" b="0" i="0" u="none" strike="noStrike" cap="none" dirty="0">
              <a:solidFill>
                <a:schemeClr val="lt1"/>
              </a:solidFill>
              <a:latin typeface="Rokkitt"/>
              <a:ea typeface="Rokkitt"/>
              <a:cs typeface="Rokkitt"/>
              <a:sym typeface="Rokkitt"/>
            </a:endParaRPr>
          </a:p>
          <a:p>
            <a:pPr marL="228600" marR="0" lvl="0" indent="-228600" algn="l" rtl="0">
              <a:lnSpc>
                <a:spcPct val="100000"/>
              </a:lnSpc>
              <a:spcBef>
                <a:spcPts val="1000"/>
              </a:spcBef>
              <a:spcAft>
                <a:spcPts val="0"/>
              </a:spcAft>
              <a:buClr>
                <a:schemeClr val="lt1"/>
              </a:buClr>
              <a:buSzPct val="25000"/>
              <a:buFont typeface="Arial"/>
              <a:buNone/>
            </a:pPr>
            <a:endParaRPr sz="1100" b="0" i="0" u="none" strike="noStrike" cap="none" dirty="0">
              <a:solidFill>
                <a:schemeClr val="lt1"/>
              </a:solidFill>
              <a:latin typeface="Rokkitt"/>
              <a:ea typeface="Rokkitt"/>
              <a:cs typeface="Rokkitt"/>
              <a:sym typeface="Rokkitt"/>
            </a:endParaRPr>
          </a:p>
          <a:p>
            <a:pPr marL="228600" marR="0" lvl="0" indent="-228600" algn="l" rtl="0">
              <a:lnSpc>
                <a:spcPct val="100000"/>
              </a:lnSpc>
              <a:spcBef>
                <a:spcPts val="1000"/>
              </a:spcBef>
              <a:spcAft>
                <a:spcPts val="0"/>
              </a:spcAft>
              <a:buClr>
                <a:schemeClr val="lt1"/>
              </a:buClr>
              <a:buSzPct val="25000"/>
              <a:buFont typeface="Arial"/>
              <a:buNone/>
            </a:pPr>
            <a:endParaRPr sz="1100" b="0" i="0" u="none" strike="noStrike" cap="none" dirty="0">
              <a:solidFill>
                <a:schemeClr val="lt1"/>
              </a:solidFill>
              <a:latin typeface="Rokkitt"/>
              <a:ea typeface="Rokkitt"/>
              <a:cs typeface="Rokkitt"/>
              <a:sym typeface="Rokkitt"/>
            </a:endParaRPr>
          </a:p>
          <a:p>
            <a:pPr marL="228600" marR="0" lvl="0" indent="-228600" algn="l" rtl="0">
              <a:lnSpc>
                <a:spcPct val="100000"/>
              </a:lnSpc>
              <a:spcBef>
                <a:spcPts val="1000"/>
              </a:spcBef>
              <a:spcAft>
                <a:spcPts val="0"/>
              </a:spcAft>
              <a:buClr>
                <a:schemeClr val="lt1"/>
              </a:buClr>
              <a:buSzPct val="25000"/>
              <a:buFont typeface="Arial"/>
              <a:buNone/>
            </a:pPr>
            <a:endParaRPr sz="1100" b="0" i="0" u="none" strike="noStrike" cap="none" dirty="0">
              <a:solidFill>
                <a:schemeClr val="lt1"/>
              </a:solidFill>
              <a:latin typeface="Rokkitt"/>
              <a:ea typeface="Rokkitt"/>
              <a:cs typeface="Rokkitt"/>
              <a:sym typeface="Rokkitt"/>
            </a:endParaRPr>
          </a:p>
          <a:p>
            <a:pPr marL="228600" marR="0" lvl="0" indent="-228600" algn="l" rtl="0">
              <a:lnSpc>
                <a:spcPct val="100000"/>
              </a:lnSpc>
              <a:spcBef>
                <a:spcPts val="1000"/>
              </a:spcBef>
              <a:spcAft>
                <a:spcPts val="0"/>
              </a:spcAft>
              <a:buClr>
                <a:schemeClr val="lt1"/>
              </a:buClr>
              <a:buSzPct val="25000"/>
              <a:buFont typeface="Arial"/>
              <a:buNone/>
            </a:pPr>
            <a:endParaRPr sz="1100" b="0" i="0" u="none" strike="noStrike" cap="none" dirty="0">
              <a:solidFill>
                <a:schemeClr val="lt1"/>
              </a:solidFill>
              <a:latin typeface="Rokkitt"/>
              <a:ea typeface="Rokkitt"/>
              <a:cs typeface="Rokkitt"/>
              <a:sym typeface="Rokkitt"/>
            </a:endParaRPr>
          </a:p>
          <a:p>
            <a:pPr marL="228600" marR="0" lvl="0" indent="-228600" algn="l" rtl="0">
              <a:lnSpc>
                <a:spcPct val="100000"/>
              </a:lnSpc>
              <a:spcBef>
                <a:spcPts val="1000"/>
              </a:spcBef>
              <a:buClr>
                <a:schemeClr val="lt1"/>
              </a:buClr>
              <a:buSzPct val="25000"/>
              <a:buFont typeface="Arial"/>
              <a:buNone/>
            </a:pPr>
            <a:endParaRPr sz="1100" b="0" i="0" u="none" strike="noStrike" cap="none" dirty="0">
              <a:solidFill>
                <a:schemeClr val="lt1"/>
              </a:solidFill>
              <a:latin typeface="Rokkitt"/>
              <a:ea typeface="Rokkitt"/>
              <a:cs typeface="Rokkitt"/>
              <a:sym typeface="Rokkitt"/>
            </a:endParaRPr>
          </a:p>
        </p:txBody>
      </p:sp>
      <p:pic>
        <p:nvPicPr>
          <p:cNvPr id="292" name="Shape 292"/>
          <p:cNvPicPr preferRelativeResize="0"/>
          <p:nvPr/>
        </p:nvPicPr>
        <p:blipFill rotWithShape="1">
          <a:blip r:embed="rId3">
            <a:alphaModFix/>
          </a:blip>
          <a:srcRect/>
          <a:stretch/>
        </p:blipFill>
        <p:spPr>
          <a:xfrm>
            <a:off x="595927" y="3699289"/>
            <a:ext cx="3203979" cy="1447091"/>
          </a:xfrm>
          <a:prstGeom prst="rect">
            <a:avLst/>
          </a:prstGeom>
          <a:noFill/>
          <a:ln>
            <a:noFill/>
          </a:ln>
        </p:spPr>
      </p:pic>
      <p:pic>
        <p:nvPicPr>
          <p:cNvPr id="293" name="Shape 293"/>
          <p:cNvPicPr preferRelativeResize="0"/>
          <p:nvPr/>
        </p:nvPicPr>
        <p:blipFill rotWithShape="1">
          <a:blip r:embed="rId4">
            <a:alphaModFix/>
          </a:blip>
          <a:srcRect t="10345" r="11658" b="6896"/>
          <a:stretch/>
        </p:blipFill>
        <p:spPr>
          <a:xfrm>
            <a:off x="804060" y="1980205"/>
            <a:ext cx="2930998" cy="1465501"/>
          </a:xfrm>
          <a:prstGeom prst="rect">
            <a:avLst/>
          </a:prstGeom>
          <a:noFill/>
          <a:ln>
            <a:noFill/>
          </a:ln>
        </p:spPr>
      </p:pic>
      <p:pic>
        <p:nvPicPr>
          <p:cNvPr id="294" name="Shape 294"/>
          <p:cNvPicPr preferRelativeResize="0"/>
          <p:nvPr/>
        </p:nvPicPr>
        <p:blipFill rotWithShape="1">
          <a:blip r:embed="rId5">
            <a:alphaModFix/>
          </a:blip>
          <a:srcRect/>
          <a:stretch/>
        </p:blipFill>
        <p:spPr>
          <a:xfrm>
            <a:off x="6132868" y="4648206"/>
            <a:ext cx="2482800" cy="1924200"/>
          </a:xfrm>
          <a:prstGeom prst="rect">
            <a:avLst/>
          </a:prstGeom>
          <a:noFill/>
          <a:ln>
            <a:noFill/>
          </a:ln>
        </p:spPr>
      </p:pic>
      <p:sp>
        <p:nvSpPr>
          <p:cNvPr id="295" name="Shape 295"/>
          <p:cNvSpPr/>
          <p:nvPr/>
        </p:nvSpPr>
        <p:spPr>
          <a:xfrm>
            <a:off x="2771800" y="5373216"/>
            <a:ext cx="3549316" cy="1736469"/>
          </a:xfrm>
          <a:prstGeom prst="rect">
            <a:avLst/>
          </a:prstGeom>
          <a:noFill/>
          <a:ln>
            <a:noFill/>
          </a:ln>
        </p:spPr>
        <p:txBody>
          <a:bodyPr lIns="91425" tIns="45700" rIns="91425" bIns="45700" anchor="t" anchorCtr="0">
            <a:noAutofit/>
          </a:bodyPr>
          <a:lstStyle/>
          <a:p>
            <a:pPr>
              <a:buSzPct val="25000"/>
            </a:pPr>
            <a:r>
              <a:rPr lang="el-GR" b="1" kern="0" dirty="0" smtClean="0">
                <a:solidFill>
                  <a:srgbClr val="FFFF66"/>
                </a:solidFill>
                <a:effectLst>
                  <a:outerShdw blurRad="38100" dist="38100" dir="2700000" algn="tl">
                    <a:srgbClr val="000000">
                      <a:alpha val="43137"/>
                    </a:srgbClr>
                  </a:outerShdw>
                </a:effectLst>
                <a:latin typeface="Rokkitt"/>
                <a:ea typeface="Rokkitt"/>
                <a:cs typeface="Rokkitt"/>
                <a:sym typeface="Rokkitt"/>
              </a:rPr>
              <a:t>ΕΛΙΤ:  </a:t>
            </a:r>
            <a:r>
              <a:rPr lang="el-GR" b="1" kern="0" dirty="0">
                <a:solidFill>
                  <a:srgbClr val="FFFF66"/>
                </a:solidFill>
                <a:effectLst>
                  <a:outerShdw blurRad="38100" dist="38100" dir="2700000" algn="tl">
                    <a:srgbClr val="000000">
                      <a:alpha val="43137"/>
                    </a:srgbClr>
                  </a:outerShdw>
                </a:effectLst>
                <a:latin typeface="Rokkitt"/>
                <a:ea typeface="Rokkitt"/>
                <a:cs typeface="Rokkitt"/>
                <a:sym typeface="Rokkitt"/>
              </a:rPr>
              <a:t>Ξεκίνησε 21/10/1959</a:t>
            </a:r>
          </a:p>
          <a:p>
            <a:pPr>
              <a:buSzPct val="25000"/>
            </a:pPr>
            <a:r>
              <a:rPr lang="el-GR" b="1" kern="0" dirty="0">
                <a:solidFill>
                  <a:srgbClr val="FFFF66"/>
                </a:solidFill>
                <a:effectLst>
                  <a:outerShdw blurRad="38100" dist="38100" dir="2700000" algn="tl">
                    <a:srgbClr val="000000">
                      <a:alpha val="43137"/>
                    </a:srgbClr>
                  </a:outerShdw>
                </a:effectLst>
                <a:latin typeface="Rokkitt"/>
                <a:ea typeface="Rokkitt"/>
                <a:cs typeface="Rokkitt"/>
                <a:sym typeface="Rokkitt"/>
              </a:rPr>
              <a:t>και έκλεισε </a:t>
            </a:r>
            <a:r>
              <a:rPr lang="el-GR" b="1" kern="0" dirty="0" err="1" smtClean="0">
                <a:solidFill>
                  <a:srgbClr val="FFFF66"/>
                </a:solidFill>
                <a:effectLst>
                  <a:outerShdw blurRad="38100" dist="38100" dir="2700000" algn="tl">
                    <a:srgbClr val="000000">
                      <a:alpha val="43137"/>
                    </a:srgbClr>
                  </a:outerShdw>
                </a:effectLst>
                <a:latin typeface="Rokkitt"/>
                <a:ea typeface="Rokkitt"/>
                <a:cs typeface="Rokkitt"/>
                <a:sym typeface="Rokkitt"/>
              </a:rPr>
              <a:t>Μάϊο</a:t>
            </a:r>
            <a:r>
              <a:rPr lang="el-GR" b="1" kern="0" dirty="0" smtClean="0">
                <a:solidFill>
                  <a:srgbClr val="FFFF66"/>
                </a:solidFill>
                <a:effectLst>
                  <a:outerShdw blurRad="38100" dist="38100" dir="2700000" algn="tl">
                    <a:srgbClr val="000000">
                      <a:alpha val="43137"/>
                    </a:srgbClr>
                  </a:outerShdw>
                </a:effectLst>
                <a:latin typeface="Rokkitt"/>
                <a:ea typeface="Rokkitt"/>
                <a:cs typeface="Rokkitt"/>
                <a:sym typeface="Rokkitt"/>
              </a:rPr>
              <a:t> </a:t>
            </a:r>
            <a:r>
              <a:rPr lang="el-GR" b="1" kern="0" dirty="0">
                <a:solidFill>
                  <a:srgbClr val="FFFF66"/>
                </a:solidFill>
                <a:effectLst>
                  <a:outerShdw blurRad="38100" dist="38100" dir="2700000" algn="tl">
                    <a:srgbClr val="000000">
                      <a:alpha val="43137"/>
                    </a:srgbClr>
                  </a:outerShdw>
                </a:effectLst>
                <a:latin typeface="Rokkitt"/>
                <a:ea typeface="Rokkitt"/>
                <a:cs typeface="Rokkitt"/>
                <a:sym typeface="Rokkitt"/>
              </a:rPr>
              <a:t>του 2005. Χειμερινό.</a:t>
            </a:r>
          </a:p>
          <a:p>
            <a:endParaRPr i="1" kern="0" dirty="0">
              <a:solidFill>
                <a:srgbClr val="FFFFFF"/>
              </a:solidFill>
              <a:latin typeface="Rokkitt"/>
              <a:ea typeface="Rokkitt"/>
              <a:cs typeface="Rokkitt"/>
              <a:sym typeface="Rokkitt"/>
            </a:endParaRPr>
          </a:p>
        </p:txBody>
      </p:sp>
      <p:pic>
        <p:nvPicPr>
          <p:cNvPr id="296" name="Shape 296"/>
          <p:cNvPicPr preferRelativeResize="0"/>
          <p:nvPr/>
        </p:nvPicPr>
        <p:blipFill rotWithShape="1">
          <a:blip r:embed="rId6">
            <a:alphaModFix/>
          </a:blip>
          <a:srcRect/>
          <a:stretch/>
        </p:blipFill>
        <p:spPr>
          <a:xfrm>
            <a:off x="6070967" y="69947"/>
            <a:ext cx="3112887" cy="1924108"/>
          </a:xfrm>
          <a:prstGeom prst="rect">
            <a:avLst/>
          </a:prstGeom>
          <a:noFill/>
          <a:ln>
            <a:noFill/>
          </a:ln>
        </p:spPr>
      </p:pic>
      <p:sp>
        <p:nvSpPr>
          <p:cNvPr id="297" name="Shape 297"/>
          <p:cNvSpPr/>
          <p:nvPr/>
        </p:nvSpPr>
        <p:spPr>
          <a:xfrm>
            <a:off x="1224549" y="420672"/>
            <a:ext cx="4572004" cy="922841"/>
          </a:xfrm>
          <a:prstGeom prst="rect">
            <a:avLst/>
          </a:prstGeom>
          <a:noFill/>
          <a:ln>
            <a:noFill/>
          </a:ln>
        </p:spPr>
        <p:txBody>
          <a:bodyPr lIns="91425" tIns="45700" rIns="91425" bIns="45700" anchor="t" anchorCtr="0">
            <a:noAutofit/>
          </a:bodyPr>
          <a:lstStyle/>
          <a:p>
            <a:pPr>
              <a:buSzPct val="25000"/>
            </a:pPr>
            <a:r>
              <a:rPr lang="el-GR" b="1" kern="0" dirty="0" smtClean="0">
                <a:solidFill>
                  <a:srgbClr val="FFFF66"/>
                </a:solidFill>
                <a:effectLst>
                  <a:outerShdw blurRad="38100" dist="38100" dir="2700000" algn="tl">
                    <a:srgbClr val="000000">
                      <a:alpha val="43137"/>
                    </a:srgbClr>
                  </a:outerShdw>
                </a:effectLst>
                <a:latin typeface="Rokkitt"/>
                <a:ea typeface="Rokkitt"/>
                <a:cs typeface="Rokkitt"/>
                <a:sym typeface="Rokkitt"/>
              </a:rPr>
              <a:t>REX: Χειμερινό</a:t>
            </a:r>
            <a:r>
              <a:rPr lang="el-GR" b="1" kern="0" dirty="0">
                <a:solidFill>
                  <a:srgbClr val="FFFF66"/>
                </a:solidFill>
                <a:effectLst>
                  <a:outerShdw blurRad="38100" dist="38100" dir="2700000" algn="tl">
                    <a:srgbClr val="000000">
                      <a:alpha val="43137"/>
                    </a:srgbClr>
                  </a:outerShdw>
                </a:effectLst>
                <a:latin typeface="Rokkitt"/>
                <a:ea typeface="Rokkitt"/>
                <a:cs typeface="Rokkitt"/>
                <a:sym typeface="Rokkitt"/>
              </a:rPr>
              <a:t>. </a:t>
            </a:r>
            <a:endParaRPr lang="el-GR" b="1" kern="0" dirty="0" smtClean="0">
              <a:solidFill>
                <a:srgbClr val="FFFF66"/>
              </a:solidFill>
              <a:effectLst>
                <a:outerShdw blurRad="38100" dist="38100" dir="2700000" algn="tl">
                  <a:srgbClr val="000000">
                    <a:alpha val="43137"/>
                  </a:srgbClr>
                </a:outerShdw>
              </a:effectLst>
              <a:latin typeface="Rokkitt"/>
              <a:ea typeface="Rokkitt"/>
              <a:cs typeface="Rokkitt"/>
              <a:sym typeface="Rokkitt"/>
            </a:endParaRPr>
          </a:p>
          <a:p>
            <a:pPr>
              <a:buSzPct val="25000"/>
            </a:pPr>
            <a:r>
              <a:rPr lang="el-GR" b="1" kern="0" dirty="0" smtClean="0">
                <a:solidFill>
                  <a:srgbClr val="FFFF66"/>
                </a:solidFill>
                <a:effectLst>
                  <a:outerShdw blurRad="38100" dist="38100" dir="2700000" algn="tl">
                    <a:srgbClr val="000000">
                      <a:alpha val="43137"/>
                    </a:srgbClr>
                  </a:outerShdw>
                </a:effectLst>
                <a:latin typeface="Rokkitt"/>
                <a:ea typeface="Rokkitt"/>
                <a:cs typeface="Rokkitt"/>
                <a:sym typeface="Rokkitt"/>
              </a:rPr>
              <a:t>Ξεκίνησε </a:t>
            </a:r>
            <a:r>
              <a:rPr lang="el-GR" b="1" kern="0" dirty="0">
                <a:solidFill>
                  <a:srgbClr val="FFFF66"/>
                </a:solidFill>
                <a:effectLst>
                  <a:outerShdw blurRad="38100" dist="38100" dir="2700000" algn="tl">
                    <a:srgbClr val="000000">
                      <a:alpha val="43137"/>
                    </a:srgbClr>
                  </a:outerShdw>
                </a:effectLst>
                <a:latin typeface="Rokkitt"/>
                <a:ea typeface="Rokkitt"/>
                <a:cs typeface="Rokkitt"/>
                <a:sym typeface="Rokkitt"/>
              </a:rPr>
              <a:t>Οκτώβριο 1948 </a:t>
            </a:r>
            <a:br>
              <a:rPr lang="el-GR" b="1" kern="0" dirty="0">
                <a:solidFill>
                  <a:srgbClr val="FFFF66"/>
                </a:solidFill>
                <a:effectLst>
                  <a:outerShdw blurRad="38100" dist="38100" dir="2700000" algn="tl">
                    <a:srgbClr val="000000">
                      <a:alpha val="43137"/>
                    </a:srgbClr>
                  </a:outerShdw>
                </a:effectLst>
                <a:latin typeface="Rokkitt"/>
                <a:ea typeface="Rokkitt"/>
                <a:cs typeface="Rokkitt"/>
                <a:sym typeface="Rokkitt"/>
              </a:rPr>
            </a:br>
            <a:r>
              <a:rPr lang="el-GR" b="1" kern="0" dirty="0">
                <a:solidFill>
                  <a:srgbClr val="FFFF66"/>
                </a:solidFill>
                <a:effectLst>
                  <a:outerShdw blurRad="38100" dist="38100" dir="2700000" algn="tl">
                    <a:srgbClr val="000000">
                      <a:alpha val="43137"/>
                    </a:srgbClr>
                  </a:outerShdw>
                </a:effectLst>
                <a:latin typeface="Rokkitt"/>
                <a:ea typeface="Rokkitt"/>
                <a:cs typeface="Rokkitt"/>
                <a:sym typeface="Rokkitt"/>
              </a:rPr>
              <a:t>και έκλεισε Ιανουάριο 1991</a:t>
            </a:r>
            <a:br>
              <a:rPr lang="el-GR" b="1" kern="0" dirty="0">
                <a:solidFill>
                  <a:srgbClr val="FFFF66"/>
                </a:solidFill>
                <a:effectLst>
                  <a:outerShdw blurRad="38100" dist="38100" dir="2700000" algn="tl">
                    <a:srgbClr val="000000">
                      <a:alpha val="43137"/>
                    </a:srgbClr>
                  </a:outerShdw>
                </a:effectLst>
                <a:latin typeface="Rokkitt"/>
                <a:ea typeface="Rokkitt"/>
                <a:cs typeface="Rokkitt"/>
                <a:sym typeface="Rokkitt"/>
              </a:rPr>
            </a:br>
            <a:endParaRPr lang="el-GR" b="1" kern="0" dirty="0">
              <a:solidFill>
                <a:srgbClr val="FFFF66"/>
              </a:solidFill>
              <a:effectLst>
                <a:outerShdw blurRad="38100" dist="38100" dir="2700000" algn="tl">
                  <a:srgbClr val="000000">
                    <a:alpha val="43137"/>
                  </a:srgbClr>
                </a:outerShdw>
              </a:effectLst>
              <a:latin typeface="Rokkitt"/>
              <a:ea typeface="Rokkitt"/>
              <a:cs typeface="Rokkitt"/>
              <a:sym typeface="Rokkitt"/>
            </a:endParaRPr>
          </a:p>
        </p:txBody>
      </p:sp>
    </p:spTree>
    <p:extLst>
      <p:ext uri="{BB962C8B-B14F-4D97-AF65-F5344CB8AC3E}">
        <p14:creationId xmlns:p14="http://schemas.microsoft.com/office/powerpoint/2010/main" val="1269338202"/>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605137" y="-26529"/>
            <a:ext cx="7765321"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l-GR" sz="3400" b="1" i="0" u="none" strike="noStrike" cap="none" dirty="0">
                <a:solidFill>
                  <a:srgbClr val="FFFF66"/>
                </a:solidFill>
                <a:effectLst>
                  <a:outerShdw blurRad="38100" dist="38100" dir="2700000" algn="tl">
                    <a:srgbClr val="000000">
                      <a:alpha val="43137"/>
                    </a:srgbClr>
                  </a:outerShdw>
                </a:effectLst>
                <a:latin typeface="Domine"/>
                <a:ea typeface="Domine"/>
                <a:cs typeface="Domine"/>
                <a:sym typeface="Domine"/>
              </a:rPr>
              <a:t>ΣΙΝΕ ΟΒΡΥΑ</a:t>
            </a:r>
          </a:p>
        </p:txBody>
      </p:sp>
      <p:pic>
        <p:nvPicPr>
          <p:cNvPr id="304" name="Shape 304"/>
          <p:cNvPicPr preferRelativeResize="0"/>
          <p:nvPr/>
        </p:nvPicPr>
        <p:blipFill rotWithShape="1">
          <a:blip r:embed="rId3">
            <a:alphaModFix/>
          </a:blip>
          <a:srcRect/>
          <a:stretch/>
        </p:blipFill>
        <p:spPr>
          <a:xfrm>
            <a:off x="3226841" y="4530807"/>
            <a:ext cx="3025393" cy="2016928"/>
          </a:xfrm>
          <a:prstGeom prst="rect">
            <a:avLst/>
          </a:prstGeom>
          <a:noFill/>
          <a:ln>
            <a:noFill/>
          </a:ln>
        </p:spPr>
      </p:pic>
      <p:pic>
        <p:nvPicPr>
          <p:cNvPr id="305" name="Shape 305"/>
          <p:cNvPicPr preferRelativeResize="0"/>
          <p:nvPr/>
        </p:nvPicPr>
        <p:blipFill rotWithShape="1">
          <a:blip r:embed="rId4">
            <a:alphaModFix/>
          </a:blip>
          <a:srcRect/>
          <a:stretch/>
        </p:blipFill>
        <p:spPr>
          <a:xfrm>
            <a:off x="31410" y="4530807"/>
            <a:ext cx="2726616" cy="1885447"/>
          </a:xfrm>
          <a:prstGeom prst="rect">
            <a:avLst/>
          </a:prstGeom>
          <a:noFill/>
          <a:ln>
            <a:noFill/>
          </a:ln>
        </p:spPr>
      </p:pic>
      <p:pic>
        <p:nvPicPr>
          <p:cNvPr id="306" name="Shape 306"/>
          <p:cNvPicPr preferRelativeResize="0"/>
          <p:nvPr/>
        </p:nvPicPr>
        <p:blipFill rotWithShape="1">
          <a:blip r:embed="rId5">
            <a:alphaModFix/>
          </a:blip>
          <a:srcRect/>
          <a:stretch/>
        </p:blipFill>
        <p:spPr>
          <a:xfrm>
            <a:off x="6901699" y="3223992"/>
            <a:ext cx="2074750" cy="3202365"/>
          </a:xfrm>
          <a:prstGeom prst="rect">
            <a:avLst/>
          </a:prstGeom>
          <a:noFill/>
          <a:ln>
            <a:noFill/>
          </a:ln>
        </p:spPr>
      </p:pic>
      <p:pic>
        <p:nvPicPr>
          <p:cNvPr id="307" name="Shape 307"/>
          <p:cNvPicPr preferRelativeResize="0"/>
          <p:nvPr/>
        </p:nvPicPr>
        <p:blipFill rotWithShape="1">
          <a:blip r:embed="rId6">
            <a:alphaModFix/>
          </a:blip>
          <a:srcRect/>
          <a:stretch/>
        </p:blipFill>
        <p:spPr>
          <a:xfrm rot="-2414">
            <a:off x="2236756" y="1301298"/>
            <a:ext cx="4272301" cy="2848200"/>
          </a:xfrm>
          <a:prstGeom prst="rect">
            <a:avLst/>
          </a:prstGeom>
          <a:noFill/>
          <a:ln>
            <a:noFill/>
          </a:ln>
        </p:spPr>
      </p:pic>
      <p:cxnSp>
        <p:nvCxnSpPr>
          <p:cNvPr id="308" name="Shape 308"/>
          <p:cNvCxnSpPr/>
          <p:nvPr/>
        </p:nvCxnSpPr>
        <p:spPr>
          <a:xfrm flipH="1">
            <a:off x="2408150" y="3497675"/>
            <a:ext cx="1199400" cy="1327500"/>
          </a:xfrm>
          <a:prstGeom prst="straightConnector1">
            <a:avLst/>
          </a:prstGeom>
          <a:noFill/>
          <a:ln w="38100" cap="flat" cmpd="sng">
            <a:solidFill>
              <a:srgbClr val="B7B7B7"/>
            </a:solidFill>
            <a:prstDash val="solid"/>
            <a:round/>
            <a:headEnd type="none" w="lg" len="lg"/>
            <a:tailEnd type="triangle" w="lg" len="lg"/>
          </a:ln>
        </p:spPr>
      </p:cxnSp>
      <p:cxnSp>
        <p:nvCxnSpPr>
          <p:cNvPr id="309" name="Shape 309"/>
          <p:cNvCxnSpPr/>
          <p:nvPr/>
        </p:nvCxnSpPr>
        <p:spPr>
          <a:xfrm>
            <a:off x="4440750" y="3598400"/>
            <a:ext cx="36600" cy="1437600"/>
          </a:xfrm>
          <a:prstGeom prst="straightConnector1">
            <a:avLst/>
          </a:prstGeom>
          <a:noFill/>
          <a:ln w="38100" cap="flat" cmpd="sng">
            <a:solidFill>
              <a:srgbClr val="CCCCCC"/>
            </a:solidFill>
            <a:prstDash val="solid"/>
            <a:round/>
            <a:headEnd type="none" w="lg" len="lg"/>
            <a:tailEnd type="triangle" w="lg" len="lg"/>
          </a:ln>
        </p:spPr>
      </p:cxnSp>
      <p:cxnSp>
        <p:nvCxnSpPr>
          <p:cNvPr id="310" name="Shape 310"/>
          <p:cNvCxnSpPr/>
          <p:nvPr/>
        </p:nvCxnSpPr>
        <p:spPr>
          <a:xfrm>
            <a:off x="4440750" y="2701075"/>
            <a:ext cx="2572800" cy="1730400"/>
          </a:xfrm>
          <a:prstGeom prst="straightConnector1">
            <a:avLst/>
          </a:prstGeom>
          <a:noFill/>
          <a:ln w="38100" cap="flat" cmpd="sng">
            <a:solidFill>
              <a:srgbClr val="CCCCCC"/>
            </a:solidFill>
            <a:prstDash val="solid"/>
            <a:round/>
            <a:headEnd type="none" w="lg" len="lg"/>
            <a:tailEnd type="triangle" w="lg" len="lg"/>
          </a:ln>
        </p:spPr>
      </p:cxnSp>
    </p:spTree>
    <p:extLst>
      <p:ext uri="{BB962C8B-B14F-4D97-AF65-F5344CB8AC3E}">
        <p14:creationId xmlns:p14="http://schemas.microsoft.com/office/powerpoint/2010/main" val="2310391965"/>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538672" y="0"/>
            <a:ext cx="7765200" cy="13263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l-GR" dirty="0">
                <a:solidFill>
                  <a:srgbClr val="FFFF66"/>
                </a:solidFill>
                <a:effectLst>
                  <a:outerShdw blurRad="38100" dist="38100" dir="2700000" algn="tl">
                    <a:srgbClr val="000000">
                      <a:alpha val="43137"/>
                    </a:srgbClr>
                  </a:outerShdw>
                </a:effectLst>
              </a:rPr>
              <a:t>ΑΕΛΛΟ</a:t>
            </a:r>
          </a:p>
        </p:txBody>
      </p:sp>
      <p:pic>
        <p:nvPicPr>
          <p:cNvPr id="316" name="Shape 316"/>
          <p:cNvPicPr preferRelativeResize="0"/>
          <p:nvPr/>
        </p:nvPicPr>
        <p:blipFill rotWithShape="1">
          <a:blip r:embed="rId3">
            <a:alphaModFix/>
          </a:blip>
          <a:srcRect/>
          <a:stretch/>
        </p:blipFill>
        <p:spPr>
          <a:xfrm>
            <a:off x="538676" y="4777510"/>
            <a:ext cx="2484300" cy="1686300"/>
          </a:xfrm>
          <a:prstGeom prst="rect">
            <a:avLst/>
          </a:prstGeom>
          <a:noFill/>
          <a:ln>
            <a:noFill/>
          </a:ln>
        </p:spPr>
      </p:pic>
      <p:pic>
        <p:nvPicPr>
          <p:cNvPr id="317" name="Shape 317"/>
          <p:cNvPicPr preferRelativeResize="0"/>
          <p:nvPr/>
        </p:nvPicPr>
        <p:blipFill rotWithShape="1">
          <a:blip r:embed="rId4">
            <a:alphaModFix/>
          </a:blip>
          <a:srcRect/>
          <a:stretch/>
        </p:blipFill>
        <p:spPr>
          <a:xfrm rot="-4196">
            <a:off x="1494" y="1527520"/>
            <a:ext cx="3686702" cy="2457901"/>
          </a:xfrm>
          <a:prstGeom prst="rect">
            <a:avLst/>
          </a:prstGeom>
          <a:noFill/>
          <a:ln>
            <a:noFill/>
          </a:ln>
        </p:spPr>
      </p:pic>
      <p:pic>
        <p:nvPicPr>
          <p:cNvPr id="318" name="Shape 318"/>
          <p:cNvPicPr preferRelativeResize="0"/>
          <p:nvPr/>
        </p:nvPicPr>
        <p:blipFill rotWithShape="1">
          <a:blip r:embed="rId5">
            <a:alphaModFix/>
          </a:blip>
          <a:srcRect/>
          <a:stretch/>
        </p:blipFill>
        <p:spPr>
          <a:xfrm>
            <a:off x="5515910" y="4777494"/>
            <a:ext cx="2835000" cy="2080499"/>
          </a:xfrm>
          <a:prstGeom prst="rect">
            <a:avLst/>
          </a:prstGeom>
          <a:noFill/>
          <a:ln>
            <a:noFill/>
          </a:ln>
        </p:spPr>
      </p:pic>
      <p:cxnSp>
        <p:nvCxnSpPr>
          <p:cNvPr id="319" name="Shape 319"/>
          <p:cNvCxnSpPr/>
          <p:nvPr/>
        </p:nvCxnSpPr>
        <p:spPr>
          <a:xfrm>
            <a:off x="1767025" y="3816000"/>
            <a:ext cx="27600" cy="961500"/>
          </a:xfrm>
          <a:prstGeom prst="straightConnector1">
            <a:avLst/>
          </a:prstGeom>
          <a:noFill/>
          <a:ln w="38100" cap="flat" cmpd="sng">
            <a:solidFill>
              <a:srgbClr val="B7B7B7"/>
            </a:solidFill>
            <a:prstDash val="solid"/>
            <a:round/>
            <a:headEnd type="none" w="lg" len="lg"/>
            <a:tailEnd type="triangle" w="lg" len="lg"/>
          </a:ln>
        </p:spPr>
      </p:cxnSp>
      <p:pic>
        <p:nvPicPr>
          <p:cNvPr id="320" name="Shape 320"/>
          <p:cNvPicPr preferRelativeResize="0"/>
          <p:nvPr/>
        </p:nvPicPr>
        <p:blipFill rotWithShape="1">
          <a:blip r:embed="rId6">
            <a:alphaModFix/>
          </a:blip>
          <a:srcRect/>
          <a:stretch/>
        </p:blipFill>
        <p:spPr>
          <a:xfrm>
            <a:off x="4779398" y="2331609"/>
            <a:ext cx="3571500" cy="2358900"/>
          </a:xfrm>
          <a:prstGeom prst="rect">
            <a:avLst/>
          </a:prstGeom>
          <a:noFill/>
          <a:ln>
            <a:noFill/>
          </a:ln>
        </p:spPr>
      </p:pic>
      <p:cxnSp>
        <p:nvCxnSpPr>
          <p:cNvPr id="321" name="Shape 321"/>
          <p:cNvCxnSpPr/>
          <p:nvPr/>
        </p:nvCxnSpPr>
        <p:spPr>
          <a:xfrm>
            <a:off x="6510050" y="3953375"/>
            <a:ext cx="851400" cy="908700"/>
          </a:xfrm>
          <a:prstGeom prst="straightConnector1">
            <a:avLst/>
          </a:prstGeom>
          <a:noFill/>
          <a:ln w="38100" cap="flat" cmpd="sng">
            <a:solidFill>
              <a:srgbClr val="B7B7B7"/>
            </a:solidFill>
            <a:prstDash val="solid"/>
            <a:round/>
            <a:headEnd type="none" w="lg" len="lg"/>
            <a:tailEnd type="triangle" w="lg" len="lg"/>
          </a:ln>
        </p:spPr>
      </p:cxnSp>
      <p:pic>
        <p:nvPicPr>
          <p:cNvPr id="322" name="Shape 322"/>
          <p:cNvPicPr preferRelativeResize="0"/>
          <p:nvPr/>
        </p:nvPicPr>
        <p:blipFill rotWithShape="1">
          <a:blip r:embed="rId7">
            <a:alphaModFix/>
          </a:blip>
          <a:srcRect/>
          <a:stretch/>
        </p:blipFill>
        <p:spPr>
          <a:xfrm rot="27305">
            <a:off x="4176851" y="1430541"/>
            <a:ext cx="1510847" cy="1868160"/>
          </a:xfrm>
          <a:prstGeom prst="rect">
            <a:avLst/>
          </a:prstGeom>
          <a:noFill/>
          <a:ln>
            <a:noFill/>
          </a:ln>
        </p:spPr>
      </p:pic>
      <p:cxnSp>
        <p:nvCxnSpPr>
          <p:cNvPr id="323" name="Shape 323"/>
          <p:cNvCxnSpPr/>
          <p:nvPr/>
        </p:nvCxnSpPr>
        <p:spPr>
          <a:xfrm rot="10800000">
            <a:off x="5127300" y="2728600"/>
            <a:ext cx="659400" cy="494400"/>
          </a:xfrm>
          <a:prstGeom prst="straightConnector1">
            <a:avLst/>
          </a:prstGeom>
          <a:noFill/>
          <a:ln w="38100" cap="flat" cmpd="sng">
            <a:solidFill>
              <a:srgbClr val="B7B7B7"/>
            </a:solidFill>
            <a:prstDash val="solid"/>
            <a:round/>
            <a:headEnd type="none" w="lg" len="lg"/>
            <a:tailEnd type="triangle" w="lg" len="lg"/>
          </a:ln>
        </p:spPr>
      </p:cxnSp>
      <p:pic>
        <p:nvPicPr>
          <p:cNvPr id="324" name="Shape 324"/>
          <p:cNvPicPr preferRelativeResize="0"/>
          <p:nvPr/>
        </p:nvPicPr>
        <p:blipFill rotWithShape="1">
          <a:blip r:embed="rId8">
            <a:alphaModFix/>
          </a:blip>
          <a:srcRect/>
          <a:stretch/>
        </p:blipFill>
        <p:spPr>
          <a:xfrm>
            <a:off x="3751187" y="4090674"/>
            <a:ext cx="1641600" cy="2462400"/>
          </a:xfrm>
          <a:prstGeom prst="rect">
            <a:avLst/>
          </a:prstGeom>
          <a:noFill/>
          <a:ln>
            <a:noFill/>
          </a:ln>
        </p:spPr>
      </p:pic>
      <p:cxnSp>
        <p:nvCxnSpPr>
          <p:cNvPr id="325" name="Shape 325"/>
          <p:cNvCxnSpPr/>
          <p:nvPr/>
        </p:nvCxnSpPr>
        <p:spPr>
          <a:xfrm flipH="1">
            <a:off x="4982575" y="3884675"/>
            <a:ext cx="485400" cy="650100"/>
          </a:xfrm>
          <a:prstGeom prst="straightConnector1">
            <a:avLst/>
          </a:prstGeom>
          <a:noFill/>
          <a:ln w="38100" cap="flat" cmpd="sng">
            <a:solidFill>
              <a:srgbClr val="999999"/>
            </a:solidFill>
            <a:prstDash val="solid"/>
            <a:round/>
            <a:headEnd type="none" w="lg" len="lg"/>
            <a:tailEnd type="triangle" w="lg" len="lg"/>
          </a:ln>
        </p:spPr>
      </p:cxnSp>
      <p:pic>
        <p:nvPicPr>
          <p:cNvPr id="326" name="Shape 326"/>
          <p:cNvPicPr preferRelativeResize="0"/>
          <p:nvPr/>
        </p:nvPicPr>
        <p:blipFill rotWithShape="1">
          <a:blip r:embed="rId9">
            <a:alphaModFix/>
          </a:blip>
          <a:srcRect/>
          <a:stretch/>
        </p:blipFill>
        <p:spPr>
          <a:xfrm rot="24462">
            <a:off x="7552008" y="89071"/>
            <a:ext cx="1433436" cy="2150456"/>
          </a:xfrm>
          <a:prstGeom prst="rect">
            <a:avLst/>
          </a:prstGeom>
          <a:noFill/>
          <a:ln>
            <a:noFill/>
          </a:ln>
        </p:spPr>
      </p:pic>
      <p:cxnSp>
        <p:nvCxnSpPr>
          <p:cNvPr id="327" name="Shape 327"/>
          <p:cNvCxnSpPr/>
          <p:nvPr/>
        </p:nvCxnSpPr>
        <p:spPr>
          <a:xfrm rot="10800000" flipH="1">
            <a:off x="6903775" y="2105875"/>
            <a:ext cx="1071300" cy="1684800"/>
          </a:xfrm>
          <a:prstGeom prst="straightConnector1">
            <a:avLst/>
          </a:prstGeom>
          <a:noFill/>
          <a:ln w="28575" cap="flat" cmpd="sng">
            <a:solidFill>
              <a:srgbClr val="B7B7B7"/>
            </a:solidFill>
            <a:prstDash val="solid"/>
            <a:round/>
            <a:headEnd type="none" w="lg" len="lg"/>
            <a:tailEnd type="triangle" w="lg" len="lg"/>
          </a:ln>
        </p:spPr>
      </p:cxnSp>
    </p:spTree>
    <p:extLst>
      <p:ext uri="{BB962C8B-B14F-4D97-AF65-F5344CB8AC3E}">
        <p14:creationId xmlns:p14="http://schemas.microsoft.com/office/powerpoint/2010/main" val="3837144919"/>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639572" y="41900"/>
            <a:ext cx="7765200" cy="13263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l-GR" dirty="0">
                <a:solidFill>
                  <a:srgbClr val="FFFF66"/>
                </a:solidFill>
                <a:effectLst>
                  <a:outerShdw blurRad="38100" dist="38100" dir="2700000" algn="tl">
                    <a:srgbClr val="000000">
                      <a:alpha val="43137"/>
                    </a:srgbClr>
                  </a:outerShdw>
                </a:effectLst>
              </a:rPr>
              <a:t>ΑΒΑ</a:t>
            </a:r>
          </a:p>
        </p:txBody>
      </p:sp>
      <p:pic>
        <p:nvPicPr>
          <p:cNvPr id="334" name="Shape 334"/>
          <p:cNvPicPr preferRelativeResize="0"/>
          <p:nvPr/>
        </p:nvPicPr>
        <p:blipFill rotWithShape="1">
          <a:blip r:embed="rId3">
            <a:alphaModFix/>
          </a:blip>
          <a:srcRect/>
          <a:stretch/>
        </p:blipFill>
        <p:spPr>
          <a:xfrm>
            <a:off x="201775" y="1492424"/>
            <a:ext cx="4266600" cy="2844600"/>
          </a:xfrm>
          <a:prstGeom prst="rect">
            <a:avLst/>
          </a:prstGeom>
          <a:noFill/>
          <a:ln>
            <a:noFill/>
          </a:ln>
        </p:spPr>
      </p:pic>
      <p:pic>
        <p:nvPicPr>
          <p:cNvPr id="335" name="Shape 335"/>
          <p:cNvPicPr preferRelativeResize="0"/>
          <p:nvPr/>
        </p:nvPicPr>
        <p:blipFill>
          <a:blip r:embed="rId4">
            <a:alphaModFix/>
          </a:blip>
          <a:stretch>
            <a:fillRect/>
          </a:stretch>
        </p:blipFill>
        <p:spPr>
          <a:xfrm>
            <a:off x="4541474" y="3359324"/>
            <a:ext cx="4492650" cy="2995100"/>
          </a:xfrm>
          <a:prstGeom prst="rect">
            <a:avLst/>
          </a:prstGeom>
          <a:noFill/>
          <a:ln>
            <a:noFill/>
          </a:ln>
        </p:spPr>
      </p:pic>
    </p:spTree>
    <p:extLst>
      <p:ext uri="{BB962C8B-B14F-4D97-AF65-F5344CB8AC3E}">
        <p14:creationId xmlns:p14="http://schemas.microsoft.com/office/powerpoint/2010/main" val="4266336954"/>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685347" y="609600"/>
            <a:ext cx="7765321"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l-GR" dirty="0">
                <a:solidFill>
                  <a:srgbClr val="FFFF66"/>
                </a:solidFill>
                <a:effectLst>
                  <a:outerShdw blurRad="38100" dist="38100" dir="2700000" algn="tl">
                    <a:srgbClr val="000000">
                      <a:alpha val="43137"/>
                    </a:srgbClr>
                  </a:outerShdw>
                </a:effectLst>
              </a:rPr>
              <a:t>ΑΛΑΜΠΡΑ</a:t>
            </a:r>
          </a:p>
        </p:txBody>
      </p:sp>
      <p:pic>
        <p:nvPicPr>
          <p:cNvPr id="341" name="Shape 341"/>
          <p:cNvPicPr preferRelativeResize="0"/>
          <p:nvPr/>
        </p:nvPicPr>
        <p:blipFill rotWithShape="1">
          <a:blip r:embed="rId3">
            <a:alphaModFix/>
          </a:blip>
          <a:srcRect/>
          <a:stretch/>
        </p:blipFill>
        <p:spPr>
          <a:xfrm>
            <a:off x="2430414" y="2096075"/>
            <a:ext cx="4275300" cy="2850000"/>
          </a:xfrm>
          <a:prstGeom prst="rect">
            <a:avLst/>
          </a:prstGeom>
          <a:noFill/>
          <a:ln>
            <a:noFill/>
          </a:ln>
        </p:spPr>
      </p:pic>
    </p:spTree>
    <p:extLst>
      <p:ext uri="{BB962C8B-B14F-4D97-AF65-F5344CB8AC3E}">
        <p14:creationId xmlns:p14="http://schemas.microsoft.com/office/powerpoint/2010/main" val="285473895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73200"/>
            <a:ext cx="34290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5" name="Rectangle 2"/>
          <p:cNvSpPr>
            <a:spLocks noChangeArrowheads="1"/>
          </p:cNvSpPr>
          <p:nvPr/>
        </p:nvSpPr>
        <p:spPr bwMode="auto">
          <a:xfrm>
            <a:off x="2514600" y="4800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2400" b="1">
                <a:latin typeface="Bookman Old Style" pitchFamily="18" charset="0"/>
              </a:rPr>
              <a:t>Φιλοποίμην Φίνος</a:t>
            </a:r>
            <a:endParaRPr lang="el-GR" altLang="el-GR" sz="2400">
              <a:latin typeface="Bookman Old Style" pitchFamily="18" charset="0"/>
            </a:endParaRPr>
          </a:p>
        </p:txBody>
      </p:sp>
    </p:spTree>
    <p:extLst>
      <p:ext uri="{BB962C8B-B14F-4D97-AF65-F5344CB8AC3E}">
        <p14:creationId xmlns:p14="http://schemas.microsoft.com/office/powerpoint/2010/main" val="3510523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4" name="Shape 354"/>
          <p:cNvPicPr preferRelativeResize="0"/>
          <p:nvPr/>
        </p:nvPicPr>
        <p:blipFill rotWithShape="1">
          <a:blip r:embed="rId3">
            <a:alphaModFix/>
          </a:blip>
          <a:srcRect/>
          <a:stretch/>
        </p:blipFill>
        <p:spPr>
          <a:xfrm rot="1017">
            <a:off x="-21" y="43"/>
            <a:ext cx="9143998" cy="6857977"/>
          </a:xfrm>
          <a:prstGeom prst="rect">
            <a:avLst/>
          </a:prstGeom>
          <a:noFill/>
          <a:ln>
            <a:noFill/>
          </a:ln>
        </p:spPr>
      </p:pic>
    </p:spTree>
    <p:extLst>
      <p:ext uri="{BB962C8B-B14F-4D97-AF65-F5344CB8AC3E}">
        <p14:creationId xmlns:p14="http://schemas.microsoft.com/office/powerpoint/2010/main" val="120271318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1"/>
          <p:cNvSpPr>
            <a:spLocks noChangeArrowheads="1"/>
          </p:cNvSpPr>
          <p:nvPr/>
        </p:nvSpPr>
        <p:spPr bwMode="auto">
          <a:xfrm>
            <a:off x="395536" y="332656"/>
            <a:ext cx="8352928" cy="604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el-GR" altLang="el-GR" sz="2000" b="1" dirty="0"/>
              <a:t>Ο Φιλοποίμην Φίνος </a:t>
            </a:r>
            <a:r>
              <a:rPr lang="el-GR" altLang="el-GR" sz="2000" dirty="0">
                <a:latin typeface="Bookman Old Style" pitchFamily="18" charset="0"/>
              </a:rPr>
              <a:t>γεννημένος στην Κάτω </a:t>
            </a:r>
            <a:r>
              <a:rPr lang="el-GR" altLang="el-GR" sz="2000" dirty="0" err="1">
                <a:latin typeface="Bookman Old Style" pitchFamily="18" charset="0"/>
              </a:rPr>
              <a:t>Τιθορέα</a:t>
            </a:r>
            <a:r>
              <a:rPr lang="el-GR" altLang="el-GR" sz="2000" dirty="0">
                <a:latin typeface="Bookman Old Style" pitchFamily="18" charset="0"/>
              </a:rPr>
              <a:t> της Λοκρίδας μαγεμένος από τον χώρο του </a:t>
            </a:r>
            <a:r>
              <a:rPr lang="el-GR" altLang="el-GR" sz="2000" dirty="0" smtClean="0">
                <a:latin typeface="Bookman Old Style" pitchFamily="18" charset="0"/>
              </a:rPr>
              <a:t>θεάματος, </a:t>
            </a:r>
            <a:r>
              <a:rPr lang="el-GR" altLang="el-GR" sz="2000" dirty="0">
                <a:latin typeface="Bookman Old Style" pitchFamily="18" charset="0"/>
              </a:rPr>
              <a:t>παρόλο που σπουδάζει νομικά δεν εξασκεί ποτέ το επάγγελμα, το 1939 πουλάει όλα του τα υπάρχοντα ώστε να διεκδικήσει το όνειρο του. Ιδρύει στο Καλαμάκι τα "Ελληνικά Κινηματογραφικά Στούντιο". </a:t>
            </a:r>
            <a:endParaRPr lang="el-GR" altLang="el-GR" sz="2000" dirty="0" smtClean="0">
              <a:latin typeface="Bookman Old Style" pitchFamily="18" charset="0"/>
            </a:endParaRPr>
          </a:p>
          <a:p>
            <a:pPr algn="ctr" eaLnBrk="1" hangingPunct="1">
              <a:lnSpc>
                <a:spcPct val="150000"/>
              </a:lnSpc>
              <a:spcBef>
                <a:spcPct val="0"/>
              </a:spcBef>
              <a:buFontTx/>
              <a:buNone/>
            </a:pPr>
            <a:r>
              <a:rPr lang="el-GR" altLang="el-GR" sz="2000" dirty="0" smtClean="0">
                <a:latin typeface="Bookman Old Style" pitchFamily="18" charset="0"/>
              </a:rPr>
              <a:t>Κατόρθωσε </a:t>
            </a:r>
            <a:r>
              <a:rPr lang="el-GR" altLang="el-GR" sz="2000" dirty="0">
                <a:latin typeface="Bookman Old Style" pitchFamily="18" charset="0"/>
              </a:rPr>
              <a:t>να δημιουργήσει και να αναθρέψει το σύγχρονο Ελληνικό κινηματογράφο. </a:t>
            </a:r>
            <a:r>
              <a:rPr lang="el-GR" altLang="el-GR" sz="2000" dirty="0" smtClean="0">
                <a:latin typeface="Bookman Old Style" pitchFamily="18" charset="0"/>
              </a:rPr>
              <a:t>Κατασκεύασε </a:t>
            </a:r>
            <a:r>
              <a:rPr lang="el-GR" altLang="el-GR" sz="2000" dirty="0">
                <a:latin typeface="Bookman Old Style" pitchFamily="18" charset="0"/>
              </a:rPr>
              <a:t>το πρώτο </a:t>
            </a:r>
            <a:r>
              <a:rPr lang="el-GR" altLang="el-GR" sz="2000" dirty="0" err="1">
                <a:latin typeface="Bookman Old Style" pitchFamily="18" charset="0"/>
              </a:rPr>
              <a:t>ηχοληπτικό</a:t>
            </a:r>
            <a:r>
              <a:rPr lang="el-GR" altLang="el-GR" sz="2000" dirty="0">
                <a:latin typeface="Bookman Old Style" pitchFamily="18" charset="0"/>
              </a:rPr>
              <a:t> μηχάνημα στην </a:t>
            </a:r>
            <a:r>
              <a:rPr lang="el-GR" altLang="el-GR" sz="2000" dirty="0" smtClean="0">
                <a:latin typeface="Bookman Old Style" pitchFamily="18" charset="0"/>
              </a:rPr>
              <a:t>Ελλάδα, </a:t>
            </a:r>
            <a:r>
              <a:rPr lang="el-GR" altLang="el-GR" sz="2000" dirty="0">
                <a:latin typeface="Bookman Old Style" pitchFamily="18" charset="0"/>
              </a:rPr>
              <a:t>γύρισε την πρώτη έγχρωμη και στερεοφωνική ταινία, έπλασε σταρ και πετυχημένους σκηνοθέτες και </a:t>
            </a:r>
            <a:r>
              <a:rPr lang="el-GR" altLang="el-GR" sz="2000" dirty="0" smtClean="0">
                <a:latin typeface="Bookman Old Style" pitchFamily="18" charset="0"/>
              </a:rPr>
              <a:t>τεχνικούς. </a:t>
            </a:r>
            <a:r>
              <a:rPr lang="el-GR" altLang="el-GR" sz="2000" dirty="0">
                <a:latin typeface="Bookman Old Style" pitchFamily="18" charset="0"/>
              </a:rPr>
              <a:t>Το 1957 μεταφέρει τα κινηματογραφικά στούντιο στην οδό Χίου, και τότε αρχίζει να διαγράφεται η ιστορία του Ελληνικού κινηματογράφου. Ως κληρονομία  άφησε 138 </a:t>
            </a:r>
            <a:r>
              <a:rPr lang="el-GR" altLang="el-GR" sz="2000" dirty="0" smtClean="0">
                <a:latin typeface="Bookman Old Style" pitchFamily="18" charset="0"/>
              </a:rPr>
              <a:t>ταινίες, παρακαταθήκη </a:t>
            </a:r>
            <a:r>
              <a:rPr lang="el-GR" altLang="el-GR" sz="2000" dirty="0">
                <a:latin typeface="Bookman Old Style" pitchFamily="18" charset="0"/>
              </a:rPr>
              <a:t>για τις νέες γενιές κινηματογραφιστών.</a:t>
            </a:r>
          </a:p>
        </p:txBody>
      </p:sp>
    </p:spTree>
    <p:extLst>
      <p:ext uri="{BB962C8B-B14F-4D97-AF65-F5344CB8AC3E}">
        <p14:creationId xmlns:p14="http://schemas.microsoft.com/office/powerpoint/2010/main" val="3447393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ctrTitle"/>
          </p:nvPr>
        </p:nvSpPr>
        <p:spPr>
          <a:xfrm>
            <a:off x="395536" y="-305932"/>
            <a:ext cx="8280919" cy="2808311"/>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Domine"/>
              <a:buNone/>
            </a:pPr>
            <a:r>
              <a:rPr lang="el-GR" sz="4400" b="1" i="0" u="none" strike="noStrike" cap="none" dirty="0">
                <a:solidFill>
                  <a:srgbClr val="FFFF00"/>
                </a:solidFill>
                <a:latin typeface="Domine"/>
                <a:ea typeface="Domine"/>
                <a:cs typeface="Domine"/>
                <a:sym typeface="Domine"/>
              </a:rPr>
              <a:t>Η </a:t>
            </a:r>
            <a:r>
              <a:rPr lang="el-GR" sz="4400" b="1" i="0" u="none" strike="noStrike" cap="none" dirty="0" smtClean="0">
                <a:solidFill>
                  <a:srgbClr val="FFFF00"/>
                </a:solidFill>
                <a:latin typeface="Domine"/>
                <a:ea typeface="Domine"/>
                <a:cs typeface="Domine"/>
                <a:sym typeface="Domine"/>
              </a:rPr>
              <a:t>ΙΣΤΟΡΙΑ </a:t>
            </a:r>
            <a:r>
              <a:rPr lang="el-GR" sz="4400" b="1" i="0" u="none" strike="noStrike" cap="none" dirty="0">
                <a:solidFill>
                  <a:srgbClr val="FFFF00"/>
                </a:solidFill>
                <a:latin typeface="Domine"/>
                <a:ea typeface="Domine"/>
                <a:cs typeface="Domine"/>
                <a:sym typeface="Domine"/>
              </a:rPr>
              <a:t>ΤΟΥ </a:t>
            </a:r>
            <a:r>
              <a:rPr lang="el-GR" sz="4400" b="1" i="0" u="none" strike="noStrike" cap="none" dirty="0" smtClean="0">
                <a:solidFill>
                  <a:srgbClr val="FFFF00"/>
                </a:solidFill>
                <a:latin typeface="Domine"/>
                <a:ea typeface="Domine"/>
                <a:cs typeface="Domine"/>
                <a:sym typeface="Domine"/>
              </a:rPr>
              <a:t>ΚΙΝΗΜΑΤΟΓΡΑΦΟΥ </a:t>
            </a:r>
            <a:br>
              <a:rPr lang="el-GR" sz="4400" b="1" i="0" u="none" strike="noStrike" cap="none" dirty="0" smtClean="0">
                <a:solidFill>
                  <a:srgbClr val="FFFF00"/>
                </a:solidFill>
                <a:latin typeface="Domine"/>
                <a:ea typeface="Domine"/>
                <a:cs typeface="Domine"/>
                <a:sym typeface="Domine"/>
              </a:rPr>
            </a:br>
            <a:r>
              <a:rPr lang="el-GR" sz="4400" b="1" i="0" u="none" strike="noStrike" cap="none" dirty="0" smtClean="0">
                <a:solidFill>
                  <a:srgbClr val="FFFF00"/>
                </a:solidFill>
                <a:latin typeface="Domine"/>
                <a:ea typeface="Domine"/>
                <a:cs typeface="Domine"/>
                <a:sym typeface="Domine"/>
              </a:rPr>
              <a:t>ΣΤΗΝ ΠΑΤΡΑ</a:t>
            </a:r>
            <a:endParaRPr lang="el-GR" sz="4400" b="1" i="0" u="none" strike="noStrike" cap="none" dirty="0">
              <a:solidFill>
                <a:srgbClr val="FFFF00"/>
              </a:solidFill>
              <a:latin typeface="Domine"/>
              <a:ea typeface="Domine"/>
              <a:cs typeface="Domine"/>
              <a:sym typeface="Domine"/>
            </a:endParaRPr>
          </a:p>
        </p:txBody>
      </p:sp>
      <p:pic>
        <p:nvPicPr>
          <p:cNvPr id="143" name="Shape 143"/>
          <p:cNvPicPr preferRelativeResize="0"/>
          <p:nvPr/>
        </p:nvPicPr>
        <p:blipFill rotWithShape="1">
          <a:blip r:embed="rId3">
            <a:alphaModFix/>
          </a:blip>
          <a:srcRect/>
          <a:stretch/>
        </p:blipFill>
        <p:spPr>
          <a:xfrm>
            <a:off x="2411760" y="2852936"/>
            <a:ext cx="3809999" cy="2847975"/>
          </a:xfrm>
          <a:prstGeom prst="rect">
            <a:avLst/>
          </a:prstGeom>
          <a:noFill/>
          <a:ln>
            <a:noFill/>
          </a:ln>
        </p:spPr>
      </p:pic>
    </p:spTree>
    <p:extLst>
      <p:ext uri="{BB962C8B-B14F-4D97-AF65-F5344CB8AC3E}">
        <p14:creationId xmlns:p14="http://schemas.microsoft.com/office/powerpoint/2010/main" val="35741953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539552" y="260647"/>
            <a:ext cx="7765321" cy="97045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l-GR" sz="3200" b="1" i="0" u="none" strike="noStrike" cap="none" dirty="0" smtClean="0">
                <a:solidFill>
                  <a:srgbClr val="FFFF66"/>
                </a:solidFill>
                <a:effectLst>
                  <a:outerShdw blurRad="38100" dist="38100" dir="2700000" algn="tl">
                    <a:srgbClr val="000000">
                      <a:alpha val="43137"/>
                    </a:srgbClr>
                  </a:outerShdw>
                </a:effectLst>
                <a:latin typeface="Domine"/>
                <a:ea typeface="Domine"/>
                <a:cs typeface="Domine"/>
                <a:sym typeface="Domine"/>
              </a:rPr>
              <a:t>ΓΝΩΡΙΜΙΑ </a:t>
            </a:r>
            <a:r>
              <a:rPr lang="el-GR" sz="3200" b="1" i="0" u="none" strike="noStrike" cap="none" dirty="0">
                <a:solidFill>
                  <a:srgbClr val="FFFF66"/>
                </a:solidFill>
                <a:effectLst>
                  <a:outerShdw blurRad="38100" dist="38100" dir="2700000" algn="tl">
                    <a:srgbClr val="000000">
                      <a:alpha val="43137"/>
                    </a:srgbClr>
                  </a:outerShdw>
                </a:effectLst>
                <a:latin typeface="Domine"/>
                <a:ea typeface="Domine"/>
                <a:cs typeface="Domine"/>
                <a:sym typeface="Domine"/>
              </a:rPr>
              <a:t>ΜΕ </a:t>
            </a:r>
            <a:r>
              <a:rPr lang="el-GR" sz="3200" b="1" i="0" u="none" strike="noStrike" cap="none" dirty="0" smtClean="0">
                <a:solidFill>
                  <a:srgbClr val="FFFF66"/>
                </a:solidFill>
                <a:effectLst>
                  <a:outerShdw blurRad="38100" dist="38100" dir="2700000" algn="tl">
                    <a:srgbClr val="000000">
                      <a:alpha val="43137"/>
                    </a:srgbClr>
                  </a:outerShdw>
                </a:effectLst>
                <a:latin typeface="Domine"/>
                <a:ea typeface="Domine"/>
                <a:cs typeface="Domine"/>
                <a:sym typeface="Domine"/>
              </a:rPr>
              <a:t>ΤΗ ΜΕΓΑΛΗ ΟΘΟΝΗ             </a:t>
            </a:r>
            <a:r>
              <a:rPr lang="el-GR" sz="3200" b="1" i="0" u="none" strike="noStrike" cap="none" dirty="0">
                <a:solidFill>
                  <a:srgbClr val="FFFF66"/>
                </a:solidFill>
                <a:effectLst>
                  <a:outerShdw blurRad="38100" dist="38100" dir="2700000" algn="tl">
                    <a:srgbClr val="000000">
                      <a:alpha val="43137"/>
                    </a:srgbClr>
                  </a:outerShdw>
                </a:effectLst>
                <a:latin typeface="Domine"/>
                <a:ea typeface="Domine"/>
                <a:cs typeface="Domine"/>
                <a:sym typeface="Domine"/>
              </a:rPr>
              <a:t>(1899 – 1900)</a:t>
            </a:r>
          </a:p>
        </p:txBody>
      </p:sp>
      <p:sp>
        <p:nvSpPr>
          <p:cNvPr id="149" name="Shape 149"/>
          <p:cNvSpPr txBox="1">
            <a:spLocks noGrp="1"/>
          </p:cNvSpPr>
          <p:nvPr>
            <p:ph type="body" idx="1"/>
          </p:nvPr>
        </p:nvSpPr>
        <p:spPr>
          <a:xfrm>
            <a:off x="685345" y="2096064"/>
            <a:ext cx="7765321" cy="3695135"/>
          </a:xfrm>
          <a:prstGeom prst="rect">
            <a:avLst/>
          </a:prstGeom>
          <a:noFill/>
          <a:ln>
            <a:noFill/>
          </a:ln>
        </p:spPr>
        <p:txBody>
          <a:bodyPr lIns="91425" tIns="45700" rIns="91425" bIns="45700" anchor="t" anchorCtr="0">
            <a:noAutofit/>
          </a:bodyPr>
          <a:lstStyle/>
          <a:p>
            <a:pPr marL="228600" marR="0" lvl="0" indent="-228600" algn="just" rtl="0">
              <a:lnSpc>
                <a:spcPct val="120000"/>
              </a:lnSpc>
              <a:spcBef>
                <a:spcPts val="0"/>
              </a:spcBef>
              <a:spcAft>
                <a:spcPts val="0"/>
              </a:spcAft>
              <a:buClr>
                <a:schemeClr val="lt1"/>
              </a:buClr>
              <a:buSzPct val="100000"/>
              <a:buFont typeface="Arial"/>
              <a:buChar char="•"/>
            </a:pP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Οι πρώτες κινηματογραφικές προβολές πραγματοποιούνται στην Πάτρα τέσσερα χρόνια μετά την προβολή της πρώτης μικρής ταινίας στο εξωτερικό. </a:t>
            </a:r>
          </a:p>
          <a:p>
            <a:pPr marL="228600" marR="0" lvl="0" indent="-228600" algn="just" rtl="0">
              <a:lnSpc>
                <a:spcPct val="120000"/>
              </a:lnSpc>
              <a:spcBef>
                <a:spcPts val="1000"/>
              </a:spcBef>
              <a:spcAft>
                <a:spcPts val="0"/>
              </a:spcAft>
              <a:buClr>
                <a:schemeClr val="lt1"/>
              </a:buClr>
              <a:buSzPct val="100000"/>
              <a:buFont typeface="Arial"/>
              <a:buChar char="•"/>
            </a:pP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Οι πρώτες ταινίες κατέγραφαν θέματα επίκαιρα. </a:t>
            </a:r>
          </a:p>
          <a:p>
            <a:pPr marL="228600" marR="0" lvl="0" indent="-228600" algn="just" rtl="0">
              <a:lnSpc>
                <a:spcPct val="120000"/>
              </a:lnSpc>
              <a:spcBef>
                <a:spcPts val="1000"/>
              </a:spcBef>
              <a:buClr>
                <a:schemeClr val="lt1"/>
              </a:buClr>
              <a:buSzPct val="100000"/>
              <a:buFont typeface="Arial"/>
              <a:buChar char="•"/>
            </a:pPr>
            <a:r>
              <a:rPr lang="el-GR" sz="2000" b="1" i="0" u="none" strike="noStrike" cap="none" dirty="0" err="1">
                <a:solidFill>
                  <a:srgbClr val="FFFF66"/>
                </a:solidFill>
                <a:effectLst>
                  <a:outerShdw blurRad="38100" dist="38100" dir="2700000" algn="tl">
                    <a:srgbClr val="000000">
                      <a:alpha val="43137"/>
                    </a:srgbClr>
                  </a:outerShdw>
                </a:effectLst>
                <a:latin typeface="Rokkitt"/>
                <a:ea typeface="Rokkitt"/>
                <a:cs typeface="Rokkitt"/>
                <a:sym typeface="Rokkitt"/>
              </a:rPr>
              <a:t>Oι</a:t>
            </a: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 πρώτες προβολές πραγματοποιούνται αρχικά σε θέατρα και αργότερα σε διάφορους χώρους όπως καφενεία, ζαχαροπλαστεία, εξοχικά κέντρα και πλατείες με μεγάλη συνάθροιση κόσμου.</a:t>
            </a:r>
          </a:p>
        </p:txBody>
      </p:sp>
    </p:spTree>
    <p:extLst>
      <p:ext uri="{BB962C8B-B14F-4D97-AF65-F5344CB8AC3E}">
        <p14:creationId xmlns:p14="http://schemas.microsoft.com/office/powerpoint/2010/main" val="258156014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11560" y="260647"/>
            <a:ext cx="7765321" cy="97045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l-GR" sz="4000" b="1" i="0" u="none" strike="noStrike" cap="none" dirty="0">
                <a:solidFill>
                  <a:srgbClr val="FFFF66"/>
                </a:solidFill>
                <a:effectLst>
                  <a:outerShdw blurRad="38100" dist="38100" dir="2700000" algn="tl">
                    <a:srgbClr val="000000">
                      <a:alpha val="43137"/>
                    </a:srgbClr>
                  </a:outerShdw>
                </a:effectLst>
                <a:latin typeface="Domine"/>
                <a:ea typeface="Domine"/>
                <a:cs typeface="Domine"/>
                <a:sym typeface="Domine"/>
              </a:rPr>
              <a:t>ΤΑ </a:t>
            </a:r>
            <a:r>
              <a:rPr lang="el-GR" sz="4000" b="1" i="0" u="none" strike="noStrike" cap="none" dirty="0" smtClean="0">
                <a:solidFill>
                  <a:srgbClr val="FFFF66"/>
                </a:solidFill>
                <a:effectLst>
                  <a:outerShdw blurRad="38100" dist="38100" dir="2700000" algn="tl">
                    <a:srgbClr val="000000">
                      <a:alpha val="43137"/>
                    </a:srgbClr>
                  </a:outerShdw>
                </a:effectLst>
                <a:latin typeface="Domine"/>
                <a:ea typeface="Domine"/>
                <a:cs typeface="Domine"/>
                <a:sym typeface="Domine"/>
              </a:rPr>
              <a:t>ΠΡΩΤΑ ΒΗΜΑΤΑ</a:t>
            </a:r>
            <a:endParaRPr lang="el-GR" sz="4000" b="1" i="0" u="none" strike="noStrike" cap="none" dirty="0">
              <a:solidFill>
                <a:srgbClr val="FFFF66"/>
              </a:solidFill>
              <a:effectLst>
                <a:outerShdw blurRad="38100" dist="38100" dir="2700000" algn="tl">
                  <a:srgbClr val="000000">
                    <a:alpha val="43137"/>
                  </a:srgbClr>
                </a:outerShdw>
              </a:effectLst>
              <a:latin typeface="Domine"/>
              <a:ea typeface="Domine"/>
              <a:cs typeface="Domine"/>
              <a:sym typeface="Domine"/>
            </a:endParaRPr>
          </a:p>
        </p:txBody>
      </p:sp>
      <p:sp>
        <p:nvSpPr>
          <p:cNvPr id="155" name="Shape 155"/>
          <p:cNvSpPr txBox="1">
            <a:spLocks noGrp="1"/>
          </p:cNvSpPr>
          <p:nvPr>
            <p:ph type="body" idx="1"/>
          </p:nvPr>
        </p:nvSpPr>
        <p:spPr>
          <a:xfrm>
            <a:off x="251519" y="1528191"/>
            <a:ext cx="8640961" cy="2476873"/>
          </a:xfrm>
          <a:prstGeom prst="rect">
            <a:avLst/>
          </a:prstGeom>
          <a:noFill/>
          <a:ln>
            <a:noFill/>
          </a:ln>
        </p:spPr>
        <p:txBody>
          <a:bodyPr lIns="91425" tIns="45700" rIns="91425" bIns="45700" anchor="t" anchorCtr="0">
            <a:noAutofit/>
          </a:bodyPr>
          <a:lstStyle/>
          <a:p>
            <a:pPr marL="0" marR="0" lvl="0" indent="0" algn="ctr" rtl="0">
              <a:lnSpc>
                <a:spcPct val="120000"/>
              </a:lnSpc>
              <a:spcBef>
                <a:spcPts val="0"/>
              </a:spcBef>
              <a:spcAft>
                <a:spcPts val="0"/>
              </a:spcAft>
              <a:buClr>
                <a:schemeClr val="lt1"/>
              </a:buClr>
              <a:buSzPct val="100000"/>
              <a:buNone/>
            </a:pP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1907:</a:t>
            </a:r>
            <a:r>
              <a:rPr lang="el-GR" sz="2000" b="0"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 Εμφανίζεται ο “ομιλών κινηματογράφος”.</a:t>
            </a:r>
          </a:p>
          <a:p>
            <a:pPr marL="0" marR="0" lvl="0" indent="0" algn="ctr" rtl="0">
              <a:lnSpc>
                <a:spcPct val="120000"/>
              </a:lnSpc>
              <a:spcBef>
                <a:spcPts val="1000"/>
              </a:spcBef>
              <a:spcAft>
                <a:spcPts val="0"/>
              </a:spcAft>
              <a:buClr>
                <a:schemeClr val="lt1"/>
              </a:buClr>
              <a:buSzPct val="100000"/>
              <a:buNone/>
            </a:pPr>
            <a:r>
              <a:rPr lang="el-GR" sz="2000" b="0"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«Θρίαμβος της επιστήμης και θαυμασμός της ανθρώπινης διάνοιας</a:t>
            </a:r>
            <a:r>
              <a:rPr lang="el-GR" sz="2000" b="0"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 είπαν</a:t>
            </a:r>
            <a:endParaRPr lang="el-GR" sz="2000" b="0"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endParaRPr>
          </a:p>
          <a:p>
            <a:pPr marL="0" marR="0" lvl="0" indent="0" algn="ctr" rtl="0">
              <a:lnSpc>
                <a:spcPct val="120000"/>
              </a:lnSpc>
              <a:spcBef>
                <a:spcPts val="1000"/>
              </a:spcBef>
              <a:spcAft>
                <a:spcPts val="0"/>
              </a:spcAft>
              <a:buClr>
                <a:schemeClr val="lt1"/>
              </a:buClr>
              <a:buSzPct val="100000"/>
              <a:buNone/>
            </a:pP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1910:</a:t>
            </a:r>
            <a:r>
              <a:rPr lang="el-GR" sz="2000" b="0"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 Το ΙΝΤΕΑΛ εμφανίζεται στις αρχές της δεκαετίας αναδεικνυόμενος ως ο αρχαιότερος των </a:t>
            </a:r>
            <a:r>
              <a:rPr lang="el-GR" sz="2000" b="0"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λειτουργούντων </a:t>
            </a:r>
            <a:r>
              <a:rPr lang="el-GR" sz="2000" b="0"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κινηματογράφων έως σήμερα</a:t>
            </a:r>
            <a:r>
              <a:rPr lang="el-GR" sz="2000" b="0"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a:t>
            </a:r>
            <a:endParaRPr lang="el-GR" sz="2000" b="0"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endParaRPr>
          </a:p>
        </p:txBody>
      </p:sp>
      <p:pic>
        <p:nvPicPr>
          <p:cNvPr id="156" name="Shape 156"/>
          <p:cNvPicPr preferRelativeResize="0"/>
          <p:nvPr/>
        </p:nvPicPr>
        <p:blipFill rotWithShape="1">
          <a:blip r:embed="rId3">
            <a:alphaModFix/>
          </a:blip>
          <a:srcRect/>
          <a:stretch/>
        </p:blipFill>
        <p:spPr>
          <a:xfrm>
            <a:off x="2915816" y="4185877"/>
            <a:ext cx="3275855" cy="2392799"/>
          </a:xfrm>
          <a:prstGeom prst="rect">
            <a:avLst/>
          </a:prstGeom>
          <a:noFill/>
          <a:ln>
            <a:noFill/>
          </a:ln>
        </p:spPr>
      </p:pic>
    </p:spTree>
    <p:extLst>
      <p:ext uri="{BB962C8B-B14F-4D97-AF65-F5344CB8AC3E}">
        <p14:creationId xmlns:p14="http://schemas.microsoft.com/office/powerpoint/2010/main" val="82253532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83568" y="275801"/>
            <a:ext cx="7765321"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l-GR" sz="4000" b="1" i="0" u="none" strike="noStrike" cap="none" dirty="0">
                <a:solidFill>
                  <a:srgbClr val="FFFF66"/>
                </a:solidFill>
                <a:effectLst>
                  <a:outerShdw blurRad="38100" dist="38100" dir="2700000" algn="tl">
                    <a:srgbClr val="000000">
                      <a:alpha val="43137"/>
                    </a:srgbClr>
                  </a:outerShdw>
                </a:effectLst>
                <a:latin typeface="Domine"/>
                <a:ea typeface="Domine"/>
                <a:cs typeface="Domine"/>
                <a:sym typeface="Domine"/>
              </a:rPr>
              <a:t>ΖΕΝΙΘ ΚΑΙ ΠΑΝΘΕΟΝ</a:t>
            </a:r>
          </a:p>
        </p:txBody>
      </p:sp>
      <p:pic>
        <p:nvPicPr>
          <p:cNvPr id="162" name="Shape 162"/>
          <p:cNvPicPr preferRelativeResize="0"/>
          <p:nvPr/>
        </p:nvPicPr>
        <p:blipFill rotWithShape="1">
          <a:blip r:embed="rId3">
            <a:alphaModFix/>
          </a:blip>
          <a:srcRect/>
          <a:stretch/>
        </p:blipFill>
        <p:spPr>
          <a:xfrm>
            <a:off x="138077" y="1593425"/>
            <a:ext cx="4491345" cy="2880320"/>
          </a:xfrm>
          <a:prstGeom prst="rect">
            <a:avLst/>
          </a:prstGeom>
          <a:noFill/>
          <a:ln>
            <a:noFill/>
          </a:ln>
        </p:spPr>
      </p:pic>
      <p:pic>
        <p:nvPicPr>
          <p:cNvPr id="163" name="Shape 163"/>
          <p:cNvPicPr preferRelativeResize="0"/>
          <p:nvPr/>
        </p:nvPicPr>
        <p:blipFill rotWithShape="1">
          <a:blip r:embed="rId4">
            <a:alphaModFix/>
          </a:blip>
          <a:srcRect/>
          <a:stretch/>
        </p:blipFill>
        <p:spPr>
          <a:xfrm>
            <a:off x="4716016" y="1684723"/>
            <a:ext cx="3660628" cy="2697723"/>
          </a:xfrm>
          <a:prstGeom prst="rect">
            <a:avLst/>
          </a:prstGeom>
          <a:noFill/>
          <a:ln>
            <a:noFill/>
          </a:ln>
        </p:spPr>
      </p:pic>
      <p:pic>
        <p:nvPicPr>
          <p:cNvPr id="164" name="Shape 164"/>
          <p:cNvPicPr preferRelativeResize="0"/>
          <p:nvPr/>
        </p:nvPicPr>
        <p:blipFill rotWithShape="1">
          <a:blip r:embed="rId5">
            <a:alphaModFix/>
          </a:blip>
          <a:srcRect/>
          <a:stretch/>
        </p:blipFill>
        <p:spPr>
          <a:xfrm>
            <a:off x="2987824" y="4581128"/>
            <a:ext cx="4021459" cy="2034424"/>
          </a:xfrm>
          <a:prstGeom prst="rect">
            <a:avLst/>
          </a:prstGeom>
          <a:noFill/>
          <a:ln>
            <a:noFill/>
          </a:ln>
        </p:spPr>
      </p:pic>
    </p:spTree>
    <p:extLst>
      <p:ext uri="{BB962C8B-B14F-4D97-AF65-F5344CB8AC3E}">
        <p14:creationId xmlns:p14="http://schemas.microsoft.com/office/powerpoint/2010/main" val="285276957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rotWithShape="1">
          <a:blip r:embed="rId3">
            <a:alphaModFix/>
          </a:blip>
          <a:srcRect/>
          <a:stretch/>
        </p:blipFill>
        <p:spPr>
          <a:xfrm>
            <a:off x="5437087" y="3526910"/>
            <a:ext cx="2160240" cy="2615585"/>
          </a:xfrm>
          <a:prstGeom prst="rect">
            <a:avLst/>
          </a:prstGeom>
          <a:noFill/>
          <a:ln>
            <a:noFill/>
          </a:ln>
        </p:spPr>
      </p:pic>
      <p:sp>
        <p:nvSpPr>
          <p:cNvPr id="170" name="Shape 170"/>
          <p:cNvSpPr/>
          <p:nvPr/>
        </p:nvSpPr>
        <p:spPr>
          <a:xfrm>
            <a:off x="1835696" y="6488667"/>
            <a:ext cx="242373" cy="369332"/>
          </a:xfrm>
          <a:prstGeom prst="rect">
            <a:avLst/>
          </a:prstGeom>
          <a:noFill/>
          <a:ln>
            <a:noFill/>
          </a:ln>
        </p:spPr>
        <p:txBody>
          <a:bodyPr lIns="91425" tIns="45700" rIns="91425" bIns="45700" anchor="t" anchorCtr="0">
            <a:noAutofit/>
          </a:bodyPr>
          <a:lstStyle/>
          <a:p>
            <a:pPr>
              <a:buSzPct val="25000"/>
            </a:pPr>
            <a:r>
              <a:rPr lang="el-GR" kern="0">
                <a:solidFill>
                  <a:srgbClr val="FFFFFF"/>
                </a:solidFill>
                <a:latin typeface="Rokkitt"/>
                <a:ea typeface="Rokkitt"/>
                <a:cs typeface="Rokkitt"/>
                <a:sym typeface="Rokkitt"/>
              </a:rPr>
              <a:t> </a:t>
            </a:r>
          </a:p>
        </p:txBody>
      </p:sp>
      <p:pic>
        <p:nvPicPr>
          <p:cNvPr id="171" name="Shape 171"/>
          <p:cNvPicPr preferRelativeResize="0"/>
          <p:nvPr/>
        </p:nvPicPr>
        <p:blipFill rotWithShape="1">
          <a:blip r:embed="rId4">
            <a:alphaModFix/>
          </a:blip>
          <a:srcRect/>
          <a:stretch/>
        </p:blipFill>
        <p:spPr>
          <a:xfrm>
            <a:off x="1229673" y="3429000"/>
            <a:ext cx="3240300" cy="2811407"/>
          </a:xfrm>
          <a:prstGeom prst="rect">
            <a:avLst/>
          </a:prstGeom>
          <a:noFill/>
          <a:ln>
            <a:noFill/>
          </a:ln>
        </p:spPr>
      </p:pic>
      <p:sp>
        <p:nvSpPr>
          <p:cNvPr id="172" name="Shape 172"/>
          <p:cNvSpPr txBox="1">
            <a:spLocks noGrp="1"/>
          </p:cNvSpPr>
          <p:nvPr>
            <p:ph type="body" idx="1"/>
          </p:nvPr>
        </p:nvSpPr>
        <p:spPr>
          <a:xfrm>
            <a:off x="899592" y="590084"/>
            <a:ext cx="7467600" cy="4525963"/>
          </a:xfrm>
          <a:prstGeom prst="rect">
            <a:avLst/>
          </a:prstGeom>
          <a:noFill/>
          <a:ln>
            <a:noFill/>
          </a:ln>
        </p:spPr>
        <p:txBody>
          <a:bodyPr lIns="91425" tIns="45700" rIns="91425" bIns="45700" anchor="t" anchorCtr="0">
            <a:noAutofit/>
          </a:bodyPr>
          <a:lstStyle/>
          <a:p>
            <a:pPr marL="0" marR="0" lvl="0" indent="0" algn="ctr" rtl="0">
              <a:lnSpc>
                <a:spcPct val="120000"/>
              </a:lnSpc>
              <a:spcBef>
                <a:spcPts val="0"/>
              </a:spcBef>
              <a:spcAft>
                <a:spcPts val="0"/>
              </a:spcAft>
              <a:buClr>
                <a:schemeClr val="lt1"/>
              </a:buClr>
              <a:buSzPct val="100000"/>
              <a:buNone/>
            </a:pPr>
            <a:r>
              <a:rPr lang="el-GR" sz="2000" b="1"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1920: </a:t>
            </a:r>
            <a:r>
              <a:rPr lang="el-GR" sz="2000" b="0"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Ο βουβός κινηματογράφος γνωρίζει συνεχή βελτίωση. Στα τέλη της δεκαετίας θα βρεθεί στο απόγειό του. </a:t>
            </a:r>
            <a:endParaRPr lang="el-GR" sz="2000" b="0"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endParaRPr>
          </a:p>
          <a:p>
            <a:pPr marL="0" marR="0" lvl="0" indent="0" algn="ctr" rtl="0">
              <a:lnSpc>
                <a:spcPct val="120000"/>
              </a:lnSpc>
              <a:spcBef>
                <a:spcPts val="0"/>
              </a:spcBef>
              <a:spcAft>
                <a:spcPts val="0"/>
              </a:spcAft>
              <a:buClr>
                <a:schemeClr val="lt1"/>
              </a:buClr>
              <a:buSzPct val="100000"/>
              <a:buNone/>
            </a:pPr>
            <a:r>
              <a:rPr lang="el-GR" sz="2000" b="0" i="0" u="none" strike="noStrike" cap="none" dirty="0" smtClean="0">
                <a:solidFill>
                  <a:srgbClr val="FFFF66"/>
                </a:solidFill>
                <a:effectLst>
                  <a:outerShdw blurRad="38100" dist="38100" dir="2700000" algn="tl">
                    <a:srgbClr val="000000">
                      <a:alpha val="43137"/>
                    </a:srgbClr>
                  </a:outerShdw>
                </a:effectLst>
                <a:latin typeface="Rokkitt"/>
                <a:ea typeface="Rokkitt"/>
                <a:cs typeface="Rokkitt"/>
                <a:sym typeface="Rokkitt"/>
              </a:rPr>
              <a:t>Στην </a:t>
            </a:r>
            <a:r>
              <a:rPr lang="el-GR" sz="2000" b="0" i="0" u="none" strike="noStrike" cap="none" dirty="0">
                <a:solidFill>
                  <a:srgbClr val="FFFF66"/>
                </a:solidFill>
                <a:effectLst>
                  <a:outerShdw blurRad="38100" dist="38100" dir="2700000" algn="tl">
                    <a:srgbClr val="000000">
                      <a:alpha val="43137"/>
                    </a:srgbClr>
                  </a:outerShdw>
                </a:effectLst>
                <a:latin typeface="Rokkitt"/>
                <a:ea typeface="Rokkitt"/>
                <a:cs typeface="Rokkitt"/>
                <a:sym typeface="Rokkitt"/>
              </a:rPr>
              <a:t>Πάτρα οι σινεφίλ προτιμούν τις ταινίες γερμανικής και γαλλικής παραγωγής, καθώς και τις ταινίες του αξεπέραστου σκηνοθέτη και ηθοποιού Τσάρλι Τσάπλιν.</a:t>
            </a:r>
          </a:p>
          <a:p>
            <a:pPr marL="228600" marR="0" lvl="0" indent="-228600" algn="l" rtl="0">
              <a:lnSpc>
                <a:spcPct val="120000"/>
              </a:lnSpc>
              <a:spcBef>
                <a:spcPts val="1000"/>
              </a:spcBef>
              <a:buClr>
                <a:schemeClr val="lt1"/>
              </a:buClr>
              <a:buSzPct val="100000"/>
              <a:buFont typeface="Arial"/>
              <a:buNone/>
            </a:pPr>
            <a:endParaRPr sz="2000" b="0" i="0" u="none" strike="noStrike" cap="none" dirty="0">
              <a:solidFill>
                <a:schemeClr val="lt1"/>
              </a:solidFill>
              <a:latin typeface="Rokkitt"/>
              <a:ea typeface="Rokkitt"/>
              <a:cs typeface="Rokkitt"/>
              <a:sym typeface="Rokkitt"/>
            </a:endParaRPr>
          </a:p>
        </p:txBody>
      </p:sp>
    </p:spTree>
    <p:extLst>
      <p:ext uri="{BB962C8B-B14F-4D97-AF65-F5344CB8AC3E}">
        <p14:creationId xmlns:p14="http://schemas.microsoft.com/office/powerpoint/2010/main" val="267625546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5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1263</TotalTime>
  <Words>613</Words>
  <Application>Microsoft Office PowerPoint</Application>
  <PresentationFormat>Προβολή στην οθόνη (4:3)</PresentationFormat>
  <Paragraphs>128</Paragraphs>
  <Slides>30</Slides>
  <Notes>26</Notes>
  <HiddenSlides>0</HiddenSlides>
  <MMClips>0</MMClips>
  <ScaleCrop>false</ScaleCrop>
  <HeadingPairs>
    <vt:vector size="4" baseType="variant">
      <vt:variant>
        <vt:lpstr>Θέμα</vt:lpstr>
      </vt:variant>
      <vt:variant>
        <vt:i4>27</vt:i4>
      </vt:variant>
      <vt:variant>
        <vt:lpstr>Τίτλοι διαφανειών</vt:lpstr>
      </vt:variant>
      <vt:variant>
        <vt:i4>30</vt:i4>
      </vt:variant>
    </vt:vector>
  </HeadingPairs>
  <TitlesOfParts>
    <vt:vector size="57" baseType="lpstr">
      <vt:lpstr>Θέμα του Office</vt:lpstr>
      <vt:lpstr>Damask</vt:lpstr>
      <vt:lpstr>1_Damask</vt:lpstr>
      <vt:lpstr>2_Damask</vt:lpstr>
      <vt:lpstr>3_Damask</vt:lpstr>
      <vt:lpstr>4_Damask</vt:lpstr>
      <vt:lpstr>5_Damask</vt:lpstr>
      <vt:lpstr>6_Damask</vt:lpstr>
      <vt:lpstr>7_Damask</vt:lpstr>
      <vt:lpstr>8_Damask</vt:lpstr>
      <vt:lpstr>9_Damask</vt:lpstr>
      <vt:lpstr>10_Damask</vt:lpstr>
      <vt:lpstr>11_Damask</vt:lpstr>
      <vt:lpstr>12_Damask</vt:lpstr>
      <vt:lpstr>13_Damask</vt:lpstr>
      <vt:lpstr>14_Damask</vt:lpstr>
      <vt:lpstr>15_Damask</vt:lpstr>
      <vt:lpstr>16_Damask</vt:lpstr>
      <vt:lpstr>17_Damask</vt:lpstr>
      <vt:lpstr>18_Damask</vt:lpstr>
      <vt:lpstr>19_Damask</vt:lpstr>
      <vt:lpstr>20_Damask</vt:lpstr>
      <vt:lpstr>21_Damask</vt:lpstr>
      <vt:lpstr>22_Damask</vt:lpstr>
      <vt:lpstr>23_Damask</vt:lpstr>
      <vt:lpstr>24_Damask</vt:lpstr>
      <vt:lpstr>25_Damask</vt:lpstr>
      <vt:lpstr>Παρουσίαση του PowerPoint</vt:lpstr>
      <vt:lpstr>Παρουσίαση του PowerPoint</vt:lpstr>
      <vt:lpstr>Παρουσίαση του PowerPoint</vt:lpstr>
      <vt:lpstr>Παρουσίαση του PowerPoint</vt:lpstr>
      <vt:lpstr>Η ΙΣΤΟΡΙΑ ΤΟΥ ΚΙΝΗΜΑΤΟΓΡΑΦΟΥ  ΣΤΗΝ ΠΑΤΡΑ</vt:lpstr>
      <vt:lpstr>ΓΝΩΡΙΜΙΑ ΜΕ ΤΗ ΜΕΓΑΛΗ ΟΘΟΝΗ             (1899 – 1900)</vt:lpstr>
      <vt:lpstr>ΤΑ ΠΡΩΤΑ ΒΗΜΑΤΑ</vt:lpstr>
      <vt:lpstr>ΖΕΝΙΘ ΚΑΙ ΠΑΝΘΕΟΝ</vt:lpstr>
      <vt:lpstr>Παρουσίαση του PowerPoint</vt:lpstr>
      <vt:lpstr>ΤΟ ΤΕΛΟΣ ΤΟΥ ΒΩΒΟΥ ΚΙΝΗΜΑΤΟΓΡΑΦΟΥ</vt:lpstr>
      <vt:lpstr>Ο ΚΙΝΗΜΑΤΟΓΡΑΦΟΣ  ΚΑΙ Ο ΠΟΛΕΜΟΣ</vt:lpstr>
      <vt:lpstr>Παρουσίαση του PowerPoint</vt:lpstr>
      <vt:lpstr>ΠΑΛΑΣ ΚΑΙ ΑΣΤΥ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ΕΛΠΙΣ (1971-2002)</vt:lpstr>
      <vt:lpstr>ΑΝΟΙΞΗ (1970-1989) </vt:lpstr>
      <vt:lpstr>Παρουσίαση του PowerPoint</vt:lpstr>
      <vt:lpstr>Ούφα</vt:lpstr>
      <vt:lpstr>Παρουσίαση του PowerPoint</vt:lpstr>
      <vt:lpstr>ΠΑΝΘΕΟΝ</vt:lpstr>
      <vt:lpstr>Παρουσίαση του PowerPoint</vt:lpstr>
      <vt:lpstr>ΣΙΝΕ ΟΒΡΥΑ</vt:lpstr>
      <vt:lpstr>ΑΕΛΛΟ</vt:lpstr>
      <vt:lpstr>ΑΒΑ</vt:lpstr>
      <vt:lpstr>ΑΛΑΜΠΡΑ</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Ioannis Sfaelos</dc:creator>
  <cp:lastModifiedBy>ΙΩΑΝΝΗΣ</cp:lastModifiedBy>
  <cp:revision>116</cp:revision>
  <dcterms:created xsi:type="dcterms:W3CDTF">2015-07-30T21:25:28Z</dcterms:created>
  <dcterms:modified xsi:type="dcterms:W3CDTF">2016-06-16T14:36:26Z</dcterms:modified>
</cp:coreProperties>
</file>