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3"/>
  </p:notesMasterIdLst>
  <p:handoutMasterIdLst>
    <p:handoutMasterId r:id="rId34"/>
  </p:handoutMasterIdLst>
  <p:sldIdLst>
    <p:sldId id="294" r:id="rId2"/>
    <p:sldId id="295" r:id="rId3"/>
    <p:sldId id="293" r:id="rId4"/>
    <p:sldId id="305" r:id="rId5"/>
    <p:sldId id="306" r:id="rId6"/>
    <p:sldId id="307" r:id="rId7"/>
    <p:sldId id="301" r:id="rId8"/>
    <p:sldId id="303" r:id="rId9"/>
    <p:sldId id="304" r:id="rId10"/>
    <p:sldId id="308" r:id="rId11"/>
    <p:sldId id="302" r:id="rId12"/>
    <p:sldId id="300" r:id="rId13"/>
    <p:sldId id="299" r:id="rId14"/>
    <p:sldId id="296" r:id="rId15"/>
    <p:sldId id="297" r:id="rId16"/>
    <p:sldId id="298" r:id="rId17"/>
    <p:sldId id="288" r:id="rId18"/>
    <p:sldId id="289" r:id="rId19"/>
    <p:sldId id="290" r:id="rId20"/>
    <p:sldId id="291" r:id="rId21"/>
    <p:sldId id="292" r:id="rId22"/>
    <p:sldId id="256" r:id="rId23"/>
    <p:sldId id="280" r:id="rId24"/>
    <p:sldId id="283" r:id="rId25"/>
    <p:sldId id="282" r:id="rId26"/>
    <p:sldId id="284" r:id="rId27"/>
    <p:sldId id="285" r:id="rId28"/>
    <p:sldId id="286" r:id="rId29"/>
    <p:sldId id="287" r:id="rId30"/>
    <p:sldId id="309"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5" autoAdjust="0"/>
  </p:normalViewPr>
  <p:slideViewPr>
    <p:cSldViewPr snapToGrid="0">
      <p:cViewPr varScale="1">
        <p:scale>
          <a:sx n="68" d="100"/>
          <a:sy n="68" d="100"/>
        </p:scale>
        <p:origin x="616" y="64"/>
      </p:cViewPr>
      <p:guideLst>
        <p:guide orient="horz" pos="2160"/>
        <p:guide pos="3840"/>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456A9-BDAE-4D98-835A-E24BFFA013A0}" type="doc">
      <dgm:prSet loTypeId="urn:microsoft.com/office/officeart/2005/8/layout/pyramid1" loCatId="pyramid" qsTypeId="urn:microsoft.com/office/officeart/2005/8/quickstyle/simple2" qsCatId="simple" csTypeId="urn:microsoft.com/office/officeart/2005/8/colors/accent0_3" csCatId="mainScheme" phldr="1"/>
      <dgm:spPr/>
    </dgm:pt>
    <dgm:pt modelId="{CEEF485C-1459-40CD-A390-D477FA1C7423}">
      <dgm:prSet phldrT="[Κείμενο]" custT="1"/>
      <dgm:spPr>
        <a:solidFill>
          <a:schemeClr val="bg2">
            <a:lumMod val="50000"/>
          </a:schemeClr>
        </a:solidFill>
      </dgm:spPr>
      <dgm:t>
        <a:bodyPr/>
        <a:lstStyle/>
        <a:p>
          <a:pPr algn="ctr"/>
          <a:endParaRPr lang="el-GR" sz="3200" dirty="0"/>
        </a:p>
        <a:p>
          <a:pPr algn="ctr"/>
          <a:endParaRPr lang="el-GR" sz="3200" dirty="0"/>
        </a:p>
        <a:p>
          <a:pPr algn="ctr"/>
          <a:r>
            <a:rPr lang="el-GR" sz="3200" dirty="0"/>
            <a:t>ΕΥΚΛΕΙΔΗΣ</a:t>
          </a:r>
        </a:p>
      </dgm:t>
    </dgm:pt>
    <dgm:pt modelId="{6642FFB4-A0F8-444B-9734-C53802E68138}" type="parTrans" cxnId="{2CAB64FB-85EB-426B-A278-2BED104AB098}">
      <dgm:prSet/>
      <dgm:spPr/>
      <dgm:t>
        <a:bodyPr/>
        <a:lstStyle/>
        <a:p>
          <a:endParaRPr lang="el-GR"/>
        </a:p>
      </dgm:t>
    </dgm:pt>
    <dgm:pt modelId="{A3DE1CAC-D28F-4A9A-A8F5-6408263E4D36}" type="sibTrans" cxnId="{2CAB64FB-85EB-426B-A278-2BED104AB098}">
      <dgm:prSet/>
      <dgm:spPr/>
      <dgm:t>
        <a:bodyPr/>
        <a:lstStyle/>
        <a:p>
          <a:endParaRPr lang="el-GR"/>
        </a:p>
      </dgm:t>
    </dgm:pt>
    <dgm:pt modelId="{2B2F41E6-7AD3-402A-BA0D-1C6843E091C5}">
      <dgm:prSet phldrT="[Κείμενο]" custT="1"/>
      <dgm:spPr>
        <a:solidFill>
          <a:schemeClr val="bg2">
            <a:lumMod val="50000"/>
          </a:schemeClr>
        </a:solidFill>
      </dgm:spPr>
      <dgm:t>
        <a:bodyPr/>
        <a:lstStyle/>
        <a:p>
          <a:r>
            <a:rPr lang="el-GR" sz="4400" dirty="0"/>
            <a:t>ΠΥΘΑΓΟΡΑΣ</a:t>
          </a:r>
        </a:p>
      </dgm:t>
    </dgm:pt>
    <dgm:pt modelId="{BC4BBE8D-3049-4DC6-8AD4-0318BEF28A8B}" type="parTrans" cxnId="{415CE02F-3C58-4EFC-8D79-537BBA894FB6}">
      <dgm:prSet/>
      <dgm:spPr/>
      <dgm:t>
        <a:bodyPr/>
        <a:lstStyle/>
        <a:p>
          <a:endParaRPr lang="el-GR"/>
        </a:p>
      </dgm:t>
    </dgm:pt>
    <dgm:pt modelId="{A2B415D5-7559-4044-8F48-711AF78B43D4}" type="sibTrans" cxnId="{415CE02F-3C58-4EFC-8D79-537BBA894FB6}">
      <dgm:prSet/>
      <dgm:spPr/>
      <dgm:t>
        <a:bodyPr/>
        <a:lstStyle/>
        <a:p>
          <a:endParaRPr lang="el-GR"/>
        </a:p>
      </dgm:t>
    </dgm:pt>
    <dgm:pt modelId="{0D869102-B13C-4614-B9BE-DC0CAE621929}">
      <dgm:prSet phldrT="[Κείμενο]"/>
      <dgm:spPr>
        <a:solidFill>
          <a:schemeClr val="bg2">
            <a:lumMod val="50000"/>
          </a:schemeClr>
        </a:solidFill>
      </dgm:spPr>
      <dgm:t>
        <a:bodyPr/>
        <a:lstStyle/>
        <a:p>
          <a:r>
            <a:rPr lang="el-GR" dirty="0"/>
            <a:t>ΘΑΛΗΣ</a:t>
          </a:r>
        </a:p>
      </dgm:t>
    </dgm:pt>
    <dgm:pt modelId="{E0D86CB6-4DFE-4D1D-98D2-CB0BE7228481}" type="parTrans" cxnId="{E8E91FCE-9BF7-42E2-8252-466CDEBCDB83}">
      <dgm:prSet/>
      <dgm:spPr/>
      <dgm:t>
        <a:bodyPr/>
        <a:lstStyle/>
        <a:p>
          <a:endParaRPr lang="el-GR"/>
        </a:p>
      </dgm:t>
    </dgm:pt>
    <dgm:pt modelId="{36E25B6B-C808-4D4F-B043-1F3526AFBDD0}" type="sibTrans" cxnId="{E8E91FCE-9BF7-42E2-8252-466CDEBCDB83}">
      <dgm:prSet/>
      <dgm:spPr/>
      <dgm:t>
        <a:bodyPr/>
        <a:lstStyle/>
        <a:p>
          <a:endParaRPr lang="el-GR"/>
        </a:p>
      </dgm:t>
    </dgm:pt>
    <dgm:pt modelId="{252EE6F6-3475-435B-975B-8411296FE383}" type="pres">
      <dgm:prSet presAssocID="{046456A9-BDAE-4D98-835A-E24BFFA013A0}" presName="Name0" presStyleCnt="0">
        <dgm:presLayoutVars>
          <dgm:dir/>
          <dgm:animLvl val="lvl"/>
          <dgm:resizeHandles val="exact"/>
        </dgm:presLayoutVars>
      </dgm:prSet>
      <dgm:spPr/>
    </dgm:pt>
    <dgm:pt modelId="{9EAA470B-E09A-4539-983A-5371962341E4}" type="pres">
      <dgm:prSet presAssocID="{CEEF485C-1459-40CD-A390-D477FA1C7423}" presName="Name8" presStyleCnt="0"/>
      <dgm:spPr/>
    </dgm:pt>
    <dgm:pt modelId="{1F5DE276-E917-4BEC-8668-AA7328C228AF}" type="pres">
      <dgm:prSet presAssocID="{CEEF485C-1459-40CD-A390-D477FA1C7423}" presName="level" presStyleLbl="node1" presStyleIdx="0" presStyleCnt="3" custLinFactNeighborX="-1">
        <dgm:presLayoutVars>
          <dgm:chMax val="1"/>
          <dgm:bulletEnabled val="1"/>
        </dgm:presLayoutVars>
      </dgm:prSet>
      <dgm:spPr/>
    </dgm:pt>
    <dgm:pt modelId="{2190F836-89F8-49B4-8D01-9394390B35D2}" type="pres">
      <dgm:prSet presAssocID="{CEEF485C-1459-40CD-A390-D477FA1C7423}" presName="levelTx" presStyleLbl="revTx" presStyleIdx="0" presStyleCnt="0">
        <dgm:presLayoutVars>
          <dgm:chMax val="1"/>
          <dgm:bulletEnabled val="1"/>
        </dgm:presLayoutVars>
      </dgm:prSet>
      <dgm:spPr/>
    </dgm:pt>
    <dgm:pt modelId="{837D8721-6219-49C4-AA54-1536110E2D40}" type="pres">
      <dgm:prSet presAssocID="{2B2F41E6-7AD3-402A-BA0D-1C6843E091C5}" presName="Name8" presStyleCnt="0"/>
      <dgm:spPr/>
    </dgm:pt>
    <dgm:pt modelId="{FD825DE6-8AA0-4523-B4D7-059910FF522E}" type="pres">
      <dgm:prSet presAssocID="{2B2F41E6-7AD3-402A-BA0D-1C6843E091C5}" presName="level" presStyleLbl="node1" presStyleIdx="1" presStyleCnt="3">
        <dgm:presLayoutVars>
          <dgm:chMax val="1"/>
          <dgm:bulletEnabled val="1"/>
        </dgm:presLayoutVars>
      </dgm:prSet>
      <dgm:spPr/>
    </dgm:pt>
    <dgm:pt modelId="{58AD7525-BFB9-4524-A7F2-4D8CEA990553}" type="pres">
      <dgm:prSet presAssocID="{2B2F41E6-7AD3-402A-BA0D-1C6843E091C5}" presName="levelTx" presStyleLbl="revTx" presStyleIdx="0" presStyleCnt="0">
        <dgm:presLayoutVars>
          <dgm:chMax val="1"/>
          <dgm:bulletEnabled val="1"/>
        </dgm:presLayoutVars>
      </dgm:prSet>
      <dgm:spPr/>
    </dgm:pt>
    <dgm:pt modelId="{4368CB97-D401-4545-A9A9-A920518E4E74}" type="pres">
      <dgm:prSet presAssocID="{0D869102-B13C-4614-B9BE-DC0CAE621929}" presName="Name8" presStyleCnt="0"/>
      <dgm:spPr/>
    </dgm:pt>
    <dgm:pt modelId="{D900DDF8-5DD7-491D-AE56-569D439810E8}" type="pres">
      <dgm:prSet presAssocID="{0D869102-B13C-4614-B9BE-DC0CAE621929}" presName="level" presStyleLbl="node1" presStyleIdx="2" presStyleCnt="3" custLinFactNeighborX="399" custLinFactNeighborY="-610">
        <dgm:presLayoutVars>
          <dgm:chMax val="1"/>
          <dgm:bulletEnabled val="1"/>
        </dgm:presLayoutVars>
      </dgm:prSet>
      <dgm:spPr/>
    </dgm:pt>
    <dgm:pt modelId="{F9A5CE60-3A1B-480B-843E-41A26C272880}" type="pres">
      <dgm:prSet presAssocID="{0D869102-B13C-4614-B9BE-DC0CAE621929}" presName="levelTx" presStyleLbl="revTx" presStyleIdx="0" presStyleCnt="0">
        <dgm:presLayoutVars>
          <dgm:chMax val="1"/>
          <dgm:bulletEnabled val="1"/>
        </dgm:presLayoutVars>
      </dgm:prSet>
      <dgm:spPr/>
    </dgm:pt>
  </dgm:ptLst>
  <dgm:cxnLst>
    <dgm:cxn modelId="{FC69C52A-EEA0-45FB-978C-41FDFEB3FBA6}" type="presOf" srcId="{0D869102-B13C-4614-B9BE-DC0CAE621929}" destId="{F9A5CE60-3A1B-480B-843E-41A26C272880}" srcOrd="1" destOrd="0" presId="urn:microsoft.com/office/officeart/2005/8/layout/pyramid1"/>
    <dgm:cxn modelId="{415CE02F-3C58-4EFC-8D79-537BBA894FB6}" srcId="{046456A9-BDAE-4D98-835A-E24BFFA013A0}" destId="{2B2F41E6-7AD3-402A-BA0D-1C6843E091C5}" srcOrd="1" destOrd="0" parTransId="{BC4BBE8D-3049-4DC6-8AD4-0318BEF28A8B}" sibTransId="{A2B415D5-7559-4044-8F48-711AF78B43D4}"/>
    <dgm:cxn modelId="{3B7B965F-0ADD-41B4-98B8-6A350BBE6B0C}" type="presOf" srcId="{2B2F41E6-7AD3-402A-BA0D-1C6843E091C5}" destId="{FD825DE6-8AA0-4523-B4D7-059910FF522E}" srcOrd="0" destOrd="0" presId="urn:microsoft.com/office/officeart/2005/8/layout/pyramid1"/>
    <dgm:cxn modelId="{2813E543-EE25-4247-9364-ED1F051F7602}" type="presOf" srcId="{CEEF485C-1459-40CD-A390-D477FA1C7423}" destId="{1F5DE276-E917-4BEC-8668-AA7328C228AF}" srcOrd="0" destOrd="0" presId="urn:microsoft.com/office/officeart/2005/8/layout/pyramid1"/>
    <dgm:cxn modelId="{3CCDF67B-BFE6-4EB8-AD78-B127F9F3C3C6}" type="presOf" srcId="{046456A9-BDAE-4D98-835A-E24BFFA013A0}" destId="{252EE6F6-3475-435B-975B-8411296FE383}" srcOrd="0" destOrd="0" presId="urn:microsoft.com/office/officeart/2005/8/layout/pyramid1"/>
    <dgm:cxn modelId="{DA4A728B-E6DF-4A2A-A9BB-61FD63829FAF}" type="presOf" srcId="{CEEF485C-1459-40CD-A390-D477FA1C7423}" destId="{2190F836-89F8-49B4-8D01-9394390B35D2}" srcOrd="1" destOrd="0" presId="urn:microsoft.com/office/officeart/2005/8/layout/pyramid1"/>
    <dgm:cxn modelId="{5C892B8E-6F3B-4A32-ABA1-729E17EBD7FA}" type="presOf" srcId="{0D869102-B13C-4614-B9BE-DC0CAE621929}" destId="{D900DDF8-5DD7-491D-AE56-569D439810E8}" srcOrd="0" destOrd="0" presId="urn:microsoft.com/office/officeart/2005/8/layout/pyramid1"/>
    <dgm:cxn modelId="{90B22AB3-6C7D-430E-9385-52425C05CD45}" type="presOf" srcId="{2B2F41E6-7AD3-402A-BA0D-1C6843E091C5}" destId="{58AD7525-BFB9-4524-A7F2-4D8CEA990553}" srcOrd="1" destOrd="0" presId="urn:microsoft.com/office/officeart/2005/8/layout/pyramid1"/>
    <dgm:cxn modelId="{E8E91FCE-9BF7-42E2-8252-466CDEBCDB83}" srcId="{046456A9-BDAE-4D98-835A-E24BFFA013A0}" destId="{0D869102-B13C-4614-B9BE-DC0CAE621929}" srcOrd="2" destOrd="0" parTransId="{E0D86CB6-4DFE-4D1D-98D2-CB0BE7228481}" sibTransId="{36E25B6B-C808-4D4F-B043-1F3526AFBDD0}"/>
    <dgm:cxn modelId="{2CAB64FB-85EB-426B-A278-2BED104AB098}" srcId="{046456A9-BDAE-4D98-835A-E24BFFA013A0}" destId="{CEEF485C-1459-40CD-A390-D477FA1C7423}" srcOrd="0" destOrd="0" parTransId="{6642FFB4-A0F8-444B-9734-C53802E68138}" sibTransId="{A3DE1CAC-D28F-4A9A-A8F5-6408263E4D36}"/>
    <dgm:cxn modelId="{3C084204-5C71-407C-8839-895DE6A3A00E}" type="presParOf" srcId="{252EE6F6-3475-435B-975B-8411296FE383}" destId="{9EAA470B-E09A-4539-983A-5371962341E4}" srcOrd="0" destOrd="0" presId="urn:microsoft.com/office/officeart/2005/8/layout/pyramid1"/>
    <dgm:cxn modelId="{FF6E0224-AA38-433F-AE7B-8751159FB0C8}" type="presParOf" srcId="{9EAA470B-E09A-4539-983A-5371962341E4}" destId="{1F5DE276-E917-4BEC-8668-AA7328C228AF}" srcOrd="0" destOrd="0" presId="urn:microsoft.com/office/officeart/2005/8/layout/pyramid1"/>
    <dgm:cxn modelId="{5E259572-6622-4C81-964C-F355149A6ADC}" type="presParOf" srcId="{9EAA470B-E09A-4539-983A-5371962341E4}" destId="{2190F836-89F8-49B4-8D01-9394390B35D2}" srcOrd="1" destOrd="0" presId="urn:microsoft.com/office/officeart/2005/8/layout/pyramid1"/>
    <dgm:cxn modelId="{49F7F312-823F-45A1-9F85-EB53AB915565}" type="presParOf" srcId="{252EE6F6-3475-435B-975B-8411296FE383}" destId="{837D8721-6219-49C4-AA54-1536110E2D40}" srcOrd="1" destOrd="0" presId="urn:microsoft.com/office/officeart/2005/8/layout/pyramid1"/>
    <dgm:cxn modelId="{E1FC1D0D-92FA-4F51-9F82-1FF511038802}" type="presParOf" srcId="{837D8721-6219-49C4-AA54-1536110E2D40}" destId="{FD825DE6-8AA0-4523-B4D7-059910FF522E}" srcOrd="0" destOrd="0" presId="urn:microsoft.com/office/officeart/2005/8/layout/pyramid1"/>
    <dgm:cxn modelId="{E21DAC9E-395B-46AF-A563-EC864534D3C4}" type="presParOf" srcId="{837D8721-6219-49C4-AA54-1536110E2D40}" destId="{58AD7525-BFB9-4524-A7F2-4D8CEA990553}" srcOrd="1" destOrd="0" presId="urn:microsoft.com/office/officeart/2005/8/layout/pyramid1"/>
    <dgm:cxn modelId="{2D4BCBFE-DAFB-4E7A-B562-4F7532759CC1}" type="presParOf" srcId="{252EE6F6-3475-435B-975B-8411296FE383}" destId="{4368CB97-D401-4545-A9A9-A920518E4E74}" srcOrd="2" destOrd="0" presId="urn:microsoft.com/office/officeart/2005/8/layout/pyramid1"/>
    <dgm:cxn modelId="{EF675DA0-ED6C-4BE8-8C6A-5F5646847680}" type="presParOf" srcId="{4368CB97-D401-4545-A9A9-A920518E4E74}" destId="{D900DDF8-5DD7-491D-AE56-569D439810E8}" srcOrd="0" destOrd="0" presId="urn:microsoft.com/office/officeart/2005/8/layout/pyramid1"/>
    <dgm:cxn modelId="{3C158BB9-C857-4D03-BD21-87C55BF25542}" type="presParOf" srcId="{4368CB97-D401-4545-A9A9-A920518E4E74}" destId="{F9A5CE60-3A1B-480B-843E-41A26C27288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DE276-E917-4BEC-8668-AA7328C228AF}">
      <dsp:nvSpPr>
        <dsp:cNvPr id="0" name=""/>
        <dsp:cNvSpPr/>
      </dsp:nvSpPr>
      <dsp:spPr>
        <a:xfrm>
          <a:off x="2829720" y="0"/>
          <a:ext cx="2829748" cy="1850437"/>
        </a:xfrm>
        <a:prstGeom prst="trapezoid">
          <a:avLst>
            <a:gd name="adj" fmla="val 76462"/>
          </a:avLst>
        </a:prstGeom>
        <a:solidFill>
          <a:schemeClr val="bg2">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l-GR" sz="3200" kern="1200" dirty="0"/>
        </a:p>
        <a:p>
          <a:pPr marL="0" lvl="0" indent="0" algn="ctr" defTabSz="1422400">
            <a:lnSpc>
              <a:spcPct val="90000"/>
            </a:lnSpc>
            <a:spcBef>
              <a:spcPct val="0"/>
            </a:spcBef>
            <a:spcAft>
              <a:spcPct val="35000"/>
            </a:spcAft>
            <a:buNone/>
          </a:pPr>
          <a:endParaRPr lang="el-GR" sz="3200" kern="1200" dirty="0"/>
        </a:p>
        <a:p>
          <a:pPr marL="0" lvl="0" indent="0" algn="ctr" defTabSz="1422400">
            <a:lnSpc>
              <a:spcPct val="90000"/>
            </a:lnSpc>
            <a:spcBef>
              <a:spcPct val="0"/>
            </a:spcBef>
            <a:spcAft>
              <a:spcPct val="35000"/>
            </a:spcAft>
            <a:buNone/>
          </a:pPr>
          <a:r>
            <a:rPr lang="el-GR" sz="3200" kern="1200" dirty="0"/>
            <a:t>ΕΥΚΛΕΙΔΗΣ</a:t>
          </a:r>
        </a:p>
      </dsp:txBody>
      <dsp:txXfrm>
        <a:off x="2829720" y="0"/>
        <a:ext cx="2829748" cy="1850437"/>
      </dsp:txXfrm>
    </dsp:sp>
    <dsp:sp modelId="{FD825DE6-8AA0-4523-B4D7-059910FF522E}">
      <dsp:nvSpPr>
        <dsp:cNvPr id="0" name=""/>
        <dsp:cNvSpPr/>
      </dsp:nvSpPr>
      <dsp:spPr>
        <a:xfrm>
          <a:off x="1414874" y="1850436"/>
          <a:ext cx="5659496" cy="1850437"/>
        </a:xfrm>
        <a:prstGeom prst="trapezoid">
          <a:avLst>
            <a:gd name="adj" fmla="val 76462"/>
          </a:avLst>
        </a:prstGeom>
        <a:solidFill>
          <a:schemeClr val="bg2">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l-GR" sz="4400" kern="1200" dirty="0"/>
            <a:t>ΠΥΘΑΓΟΡΑΣ</a:t>
          </a:r>
        </a:p>
      </dsp:txBody>
      <dsp:txXfrm>
        <a:off x="2405286" y="1850436"/>
        <a:ext cx="3678672" cy="1850437"/>
      </dsp:txXfrm>
    </dsp:sp>
    <dsp:sp modelId="{D900DDF8-5DD7-491D-AE56-569D439810E8}">
      <dsp:nvSpPr>
        <dsp:cNvPr id="0" name=""/>
        <dsp:cNvSpPr/>
      </dsp:nvSpPr>
      <dsp:spPr>
        <a:xfrm>
          <a:off x="0" y="3689586"/>
          <a:ext cx="8489245" cy="1850437"/>
        </a:xfrm>
        <a:prstGeom prst="trapezoid">
          <a:avLst>
            <a:gd name="adj" fmla="val 76462"/>
          </a:avLst>
        </a:prstGeom>
        <a:solidFill>
          <a:schemeClr val="bg2">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l-GR" sz="6500" kern="1200" dirty="0"/>
            <a:t>ΘΑΛΗΣ</a:t>
          </a:r>
        </a:p>
      </dsp:txBody>
      <dsp:txXfrm>
        <a:off x="1485617" y="3689586"/>
        <a:ext cx="5518009" cy="18504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3/12/2021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81107-E2F0-4FFB-BAD2-D68BB3595516}" type="datetimeFigureOut">
              <a:rPr lang="en-US" noProof="0" smtClean="0"/>
              <a:pPr/>
              <a:t>3/12/2021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18732-FA64-4F57-8EE6-57AA70E1F1E0}" type="slidenum">
              <a:rPr lang="en-US" noProof="0" smtClean="0"/>
              <a:pPr/>
              <a:t>‹#›</a:t>
            </a:fld>
            <a:endParaRPr lang="en-US" noProof="0" dirty="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p:txBody>
          <a:bodyPr/>
          <a:lstStyle/>
          <a:p>
            <a:r>
              <a:rPr lang="en-US" noProof="0"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7345016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7" name="Content Placeholder 3">
            <a:extLst>
              <a:ext uri="{FF2B5EF4-FFF2-40B4-BE49-F238E27FC236}">
                <a16:creationId xmlns:a16="http://schemas.microsoft.com/office/drawing/2014/main" id="{BF156636-95EA-4995-B9CA-635FD1DEB426}"/>
              </a:ext>
            </a:extLst>
          </p:cNvPr>
          <p:cNvSpPr>
            <a:spLocks noGrp="1"/>
          </p:cNvSpPr>
          <p:nvPr>
            <p:ph sz="half" idx="2"/>
          </p:nvPr>
        </p:nvSpPr>
        <p:spPr>
          <a:xfrm>
            <a:off x="6300000" y="1152000"/>
            <a:ext cx="5472000" cy="50249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Content Placeholder 2">
            <a:extLst>
              <a:ext uri="{FF2B5EF4-FFF2-40B4-BE49-F238E27FC236}">
                <a16:creationId xmlns:a16="http://schemas.microsoft.com/office/drawing/2014/main" id="{1423F09E-5021-4E1D-A4A8-174F779F2749}"/>
              </a:ext>
            </a:extLst>
          </p:cNvPr>
          <p:cNvSpPr>
            <a:spLocks noGrp="1"/>
          </p:cNvSpPr>
          <p:nvPr>
            <p:ph sz="half" idx="29"/>
          </p:nvPr>
        </p:nvSpPr>
        <p:spPr>
          <a:xfrm>
            <a:off x="1790100" y="2701131"/>
            <a:ext cx="3546675"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F7C3D0F0-8880-4132-9B6F-33B2D7437FBB}"/>
              </a:ext>
            </a:extLst>
          </p:cNvPr>
          <p:cNvSpPr>
            <a:spLocks noGrp="1"/>
          </p:cNvSpPr>
          <p:nvPr>
            <p:ph sz="half" idx="2"/>
          </p:nvPr>
        </p:nvSpPr>
        <p:spPr>
          <a:xfrm>
            <a:off x="7658100" y="2701131"/>
            <a:ext cx="3546675" cy="2828138"/>
          </a:xfr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1" name="Text Placeholder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anchor="t"/>
          <a:lstStyle>
            <a:lvl1pPr marL="0" indent="0">
              <a:buNone/>
              <a:defRPr sz="5400">
                <a:solidFill>
                  <a:schemeClr val="accent1">
                    <a:lumMod val="50000"/>
                  </a:schemeClr>
                </a:solidFill>
                <a:latin typeface="+mj-lt"/>
              </a:defRPr>
            </a:lvl1pPr>
          </a:lstStyle>
          <a:p>
            <a:pPr lvl="0"/>
            <a:r>
              <a:rPr lang="en-US" noProof="0"/>
              <a:t>2</a:t>
            </a:r>
          </a:p>
        </p:txBody>
      </p:sp>
      <p:sp>
        <p:nvSpPr>
          <p:cNvPr id="4" name="Picture Placeholder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anchor="ctr"/>
          <a:lstStyle>
            <a:lvl1pPr marL="0" indent="0" algn="ctr">
              <a:buNone/>
              <a:defRPr sz="1100" i="1"/>
            </a:lvl1pPr>
          </a:lstStyle>
          <a:p>
            <a:r>
              <a:rPr lang="en-US" noProof="0" dirty="0"/>
              <a:t>Click icon to add picture</a:t>
            </a:r>
          </a:p>
        </p:txBody>
      </p:sp>
      <p:sp>
        <p:nvSpPr>
          <p:cNvPr id="12" name="Picture Placeholder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anchor="ctr"/>
          <a:lstStyle>
            <a:lvl1pPr marL="0" indent="0" algn="ctr">
              <a:buNone/>
              <a:defRPr sz="1100" i="1"/>
            </a:lvl1pPr>
          </a:lstStyle>
          <a:p>
            <a:r>
              <a:rPr lang="en-US" noProof="0" dirty="0"/>
              <a:t>Click icon to add picture</a:t>
            </a:r>
          </a:p>
        </p:txBody>
      </p:sp>
    </p:spTree>
    <p:extLst>
      <p:ext uri="{BB962C8B-B14F-4D97-AF65-F5344CB8AC3E}">
        <p14:creationId xmlns:p14="http://schemas.microsoft.com/office/powerpoint/2010/main" val="27285161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5" name="Text Placeholder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noProof="0"/>
              <a:t>2</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noProof="0"/>
              <a:t>3</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85000"/>
                    <a:lumOff val="15000"/>
                  </a:schemeClr>
                </a:solidFill>
              </a:defRPr>
            </a:lvl1pPr>
          </a:lstStyle>
          <a:p>
            <a:pPr lvl="0"/>
            <a:r>
              <a:rPr lang="en-US" noProof="0"/>
              <a:t>Section Description</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25" name="TextBox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6" name="TextBox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Tree>
    <p:extLst>
      <p:ext uri="{BB962C8B-B14F-4D97-AF65-F5344CB8AC3E}">
        <p14:creationId xmlns:p14="http://schemas.microsoft.com/office/powerpoint/2010/main" val="38575143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Arrow: Left-Right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Arrow: Left-Right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4311506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Content Placeholder 2">
            <a:extLst>
              <a:ext uri="{FF2B5EF4-FFF2-40B4-BE49-F238E27FC236}">
                <a16:creationId xmlns:a16="http://schemas.microsoft.com/office/drawing/2014/main" id="{3103194D-3DB5-46F8-9ACE-B2B142B87BE9}"/>
              </a:ext>
            </a:extLst>
          </p:cNvPr>
          <p:cNvSpPr>
            <a:spLocks noGrp="1"/>
          </p:cNvSpPr>
          <p:nvPr>
            <p:ph idx="14"/>
          </p:nvPr>
        </p:nvSpPr>
        <p:spPr>
          <a:xfrm>
            <a:off x="794569"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3569837A-DE3B-4C2A-B811-BCC93B8681FC}"/>
              </a:ext>
            </a:extLst>
          </p:cNvPr>
          <p:cNvSpPr>
            <a:spLocks noGrp="1"/>
          </p:cNvSpPr>
          <p:nvPr>
            <p:ph idx="15"/>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A914D45E-73D5-4807-A6F8-1A996A31F7F2}"/>
              </a:ext>
            </a:extLst>
          </p:cNvPr>
          <p:cNvSpPr>
            <a:spLocks noGrp="1"/>
          </p:cNvSpPr>
          <p:nvPr>
            <p:ph idx="16"/>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1 Title</a:t>
            </a:r>
          </a:p>
        </p:txBody>
      </p:sp>
      <p:sp>
        <p:nvSpPr>
          <p:cNvPr id="12" name="Content Placeholder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2 Title</a:t>
            </a:r>
          </a:p>
        </p:txBody>
      </p:sp>
      <p:sp>
        <p:nvSpPr>
          <p:cNvPr id="13" name="Content Placeholder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3 Title</a:t>
            </a:r>
          </a:p>
        </p:txBody>
      </p:sp>
      <p:sp>
        <p:nvSpPr>
          <p:cNvPr id="14" name="Rectangle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Graphic 19" descr="Right Arrow">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Graphic 20" descr="Right Arrow">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13273494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noProof="0"/>
              <a:t>Year</a:t>
            </a:r>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noProof="0"/>
              <a:t>Year</a:t>
            </a:r>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anchor="t"/>
          <a:lstStyle>
            <a:lvl1pPr marL="0" indent="0" algn="ctr">
              <a:buNone/>
              <a:defRPr sz="1600">
                <a:solidFill>
                  <a:schemeClr val="tx1">
                    <a:lumMod val="75000"/>
                    <a:lumOff val="25000"/>
                  </a:schemeClr>
                </a:solidFill>
                <a:latin typeface="+mj-lt"/>
              </a:defRPr>
            </a:lvl1pPr>
          </a:lstStyle>
          <a:p>
            <a:pPr lvl="0"/>
            <a:r>
              <a:rPr lang="en-US" noProof="0"/>
              <a:t>Item Title</a:t>
            </a:r>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75000"/>
                    <a:lumOff val="25000"/>
                  </a:schemeClr>
                </a:solidFill>
              </a:defRPr>
            </a:lvl1pPr>
          </a:lstStyle>
          <a:p>
            <a:pPr lvl="0"/>
            <a:r>
              <a:rPr lang="en-US" noProof="0"/>
              <a:t>Month, Year</a:t>
            </a:r>
          </a:p>
        </p:txBody>
      </p:sp>
      <p:sp>
        <p:nvSpPr>
          <p:cNvPr id="37" name="Arrow: Right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Tree>
    <p:extLst>
      <p:ext uri="{BB962C8B-B14F-4D97-AF65-F5344CB8AC3E}">
        <p14:creationId xmlns:p14="http://schemas.microsoft.com/office/powerpoint/2010/main" val="370108287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Picture Placeholder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0" name="Text Placeholder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1" name="Text Placeholder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2" name="Picture Placeholder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13" name="Text Placeholder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4" name="Text Placeholder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5" name="Text Placeholder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6" name="Picture Placeholder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17" name="Text Placeholder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8" name="Text Placeholder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9" name="Text Placeholder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20" name="Rectangle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6">
            <a:extLst>
              <a:ext uri="{FF2B5EF4-FFF2-40B4-BE49-F238E27FC236}">
                <a16:creationId xmlns:a16="http://schemas.microsoft.com/office/drawing/2014/main" id="{C174B088-E2BB-4A47-A4CE-403CAE0149F8}"/>
              </a:ext>
              <a:ext uri="{C183D7F6-B498-43B3-948B-1728B52AA6E4}">
                <adec:decorative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386425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Text Placeholder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9" name="Text Placeholder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0" name="Text Placeholder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1" name="Text Placeholder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2" name="Text Placeholder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3" name="Text Placeholder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4" name="Text Placeholder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5" name="Text Placeholder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6" name="Text Placeholder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7" name="Text Placeholder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8" name="Picture Placeholder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19" name="Picture Placeholder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Picture Placeholder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3" name="Text Placeholder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24" name="Text Placeholder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25" name="Picture Placeholder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Tree>
    <p:extLst>
      <p:ext uri="{BB962C8B-B14F-4D97-AF65-F5344CB8AC3E}">
        <p14:creationId xmlns:p14="http://schemas.microsoft.com/office/powerpoint/2010/main" val="3061294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145444566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cxnSp>
        <p:nvCxnSpPr>
          <p:cNvPr id="9" name="Straight Connector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47312EC-14D6-4EE3-84DF-5BE8F35DD85E}"/>
              </a:ext>
            </a:extLst>
          </p:cNvPr>
          <p:cNvSpPr>
            <a:spLocks noGrp="1"/>
          </p:cNvSpPr>
          <p:nvPr>
            <p:ph type="body" sz="quarter" idx="3"/>
          </p:nvPr>
        </p:nvSpPr>
        <p:spPr>
          <a:xfrm>
            <a:off x="6300000" y="1152000"/>
            <a:ext cx="5472000" cy="360000"/>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
        <p:nvSpPr>
          <p:cNvPr id="14" name="Content Placeholder 5">
            <a:extLst>
              <a:ext uri="{FF2B5EF4-FFF2-40B4-BE49-F238E27FC236}">
                <a16:creationId xmlns:a16="http://schemas.microsoft.com/office/drawing/2014/main" id="{D2E4423B-993A-4321-BD96-12519C601A1E}"/>
              </a:ext>
            </a:extLst>
          </p:cNvPr>
          <p:cNvSpPr>
            <a:spLocks noGrp="1"/>
          </p:cNvSpPr>
          <p:nvPr>
            <p:ph sz="quarter" idx="4"/>
          </p:nvPr>
        </p:nvSpPr>
        <p:spPr>
          <a:xfrm>
            <a:off x="6288002" y="1581663"/>
            <a:ext cx="5483998"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3909862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818811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p>
        </p:txBody>
      </p:sp>
    </p:spTree>
    <p:extLst>
      <p:ext uri="{BB962C8B-B14F-4D97-AF65-F5344CB8AC3E}">
        <p14:creationId xmlns:p14="http://schemas.microsoft.com/office/powerpoint/2010/main" val="31047434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9ABA0-4960-4BBE-9249-3B9F526B543D}"/>
              </a:ext>
            </a:extLst>
          </p:cNvPr>
          <p:cNvSpPr/>
          <p:nvPr userDrawn="1"/>
        </p:nvSpPr>
        <p:spPr>
          <a:xfrm>
            <a:off x="0" y="0"/>
            <a:ext cx="12204000" cy="6773258"/>
          </a:xfrm>
          <a:prstGeom prst="rect">
            <a:avLst/>
          </a:prstGeom>
          <a:solidFill>
            <a:schemeClr val="accent1">
              <a:lumMod val="50000"/>
              <a:alpha val="2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descr="Accent image brackets&#10;">
            <a:extLst>
              <a:ext uri="{FF2B5EF4-FFF2-40B4-BE49-F238E27FC236}">
                <a16:creationId xmlns:a16="http://schemas.microsoft.com/office/drawing/2014/main" id="{C76F92B7-6C7B-47FA-99F4-C2B7B3F6DEC5}"/>
              </a:ext>
              <a:ext uri="{C183D7F6-B498-43B3-948B-1728B52AA6E4}">
                <adec:decorative xmlns:adec="http://schemas.microsoft.com/office/drawing/2017/decorative" val="1"/>
              </a:ext>
            </a:extLst>
          </p:cNvPr>
          <p:cNvGrpSpPr/>
          <p:nvPr userDrawn="1"/>
        </p:nvGrpSpPr>
        <p:grpSpPr>
          <a:xfrm>
            <a:off x="144000" y="144000"/>
            <a:ext cx="4860000" cy="6498000"/>
            <a:chOff x="408650" y="404285"/>
            <a:chExt cx="4330700" cy="3164637"/>
          </a:xfrm>
        </p:grpSpPr>
        <p:sp>
          <p:nvSpPr>
            <p:cNvPr id="9" name="Rectangle 6">
              <a:extLst>
                <a:ext uri="{FF2B5EF4-FFF2-40B4-BE49-F238E27FC236}">
                  <a16:creationId xmlns:a16="http://schemas.microsoft.com/office/drawing/2014/main" id="{3C768717-8441-4105-AF79-95C8C7634CEF}"/>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a:extLst>
                <a:ext uri="{FF2B5EF4-FFF2-40B4-BE49-F238E27FC236}">
                  <a16:creationId xmlns:a16="http://schemas.microsoft.com/office/drawing/2014/main" id="{0AF2D9B2-503F-41FB-981B-EBBEF4D0D01D}"/>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9250711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E6A42-8962-4702-8E68-FB78280BAD08}"/>
              </a:ext>
            </a:extLst>
          </p:cNvPr>
          <p:cNvSpPr/>
          <p:nvPr userDrawn="1"/>
        </p:nvSpPr>
        <p:spPr>
          <a:xfrm>
            <a:off x="0" y="-1"/>
            <a:ext cx="12192000" cy="6013451"/>
          </a:xfrm>
          <a:prstGeom prst="rect">
            <a:avLst/>
          </a:prstGeom>
          <a:solidFill>
            <a:schemeClr val="accent1">
              <a:lumMod val="50000"/>
              <a:alpha val="2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Tree>
    <p:extLst>
      <p:ext uri="{BB962C8B-B14F-4D97-AF65-F5344CB8AC3E}">
        <p14:creationId xmlns:p14="http://schemas.microsoft.com/office/powerpoint/2010/main" val="10248439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noProof="0"/>
              <a:t>Click to edit Master title style</a:t>
            </a:r>
          </a:p>
        </p:txBody>
      </p:sp>
      <p:sp>
        <p:nvSpPr>
          <p:cNvPr id="15" name="Content Placeholder 2">
            <a:extLst>
              <a:ext uri="{FF2B5EF4-FFF2-40B4-BE49-F238E27FC236}">
                <a16:creationId xmlns:a16="http://schemas.microsoft.com/office/drawing/2014/main" id="{2055B4F8-B74A-49D7-8E56-9627BCFF69B6}"/>
              </a:ext>
            </a:extLst>
          </p:cNvPr>
          <p:cNvSpPr>
            <a:spLocks noGrp="1"/>
          </p:cNvSpPr>
          <p:nvPr>
            <p:ph idx="1"/>
          </p:nvPr>
        </p:nvSpPr>
        <p:spPr>
          <a:xfrm>
            <a:off x="5183188" y="457201"/>
            <a:ext cx="686601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83981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noProof="0"/>
              <a:t>Click to edit Master title style</a:t>
            </a:r>
          </a:p>
        </p:txBody>
      </p:sp>
      <p:sp>
        <p:nvSpPr>
          <p:cNvPr id="8" name="Picture Placeholder 2">
            <a:extLst>
              <a:ext uri="{FF2B5EF4-FFF2-40B4-BE49-F238E27FC236}">
                <a16:creationId xmlns:a16="http://schemas.microsoft.com/office/drawing/2014/main" id="{142253A3-E01E-4F41-A614-A428B7D36E8F}"/>
              </a:ext>
            </a:extLst>
          </p:cNvPr>
          <p:cNvSpPr>
            <a:spLocks noGrp="1"/>
          </p:cNvSpPr>
          <p:nvPr>
            <p:ph type="pic" idx="1"/>
          </p:nvPr>
        </p:nvSpPr>
        <p:spPr>
          <a:xfrm>
            <a:off x="5183188" y="457201"/>
            <a:ext cx="68660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38638459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no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8" name="Picture Placeholder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364896223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a:xfrm>
            <a:off x="609600" y="6356351"/>
            <a:ext cx="2844800" cy="365125"/>
          </a:xfrm>
          <a:prstGeom prst="rect">
            <a:avLst/>
          </a:prstGeom>
        </p:spPr>
        <p:txBody>
          <a:bodyPr/>
          <a:lstStyle/>
          <a:p>
            <a:fld id="{7C93F21A-7A3D-423C-AD15-6F973353A642}" type="datetimeFigureOut">
              <a:rPr lang="el-GR" smtClean="0"/>
              <a:pPr/>
              <a:t>12/3/2021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3E48B4A-FCFF-4BC6-AB2B-A24D9A205745}" type="slidenum">
              <a:rPr lang="el-GR" smtClean="0"/>
              <a:pPr/>
              <a:t>‹#›</a:t>
            </a:fld>
            <a:endParaRPr lang="el-GR"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a:xfrm>
            <a:off x="609600" y="6356351"/>
            <a:ext cx="2844800" cy="365125"/>
          </a:xfrm>
          <a:prstGeom prst="rect">
            <a:avLst/>
          </a:prstGeom>
        </p:spPr>
        <p:txBody>
          <a:bodyPr/>
          <a:lstStyle/>
          <a:p>
            <a:fld id="{7C93F21A-7A3D-423C-AD15-6F973353A642}" type="datetimeFigureOut">
              <a:rPr lang="el-GR" smtClean="0"/>
              <a:pPr/>
              <a:t>12/3/2021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F3E48B4A-FCFF-4BC6-AB2B-A24D9A205745}" type="slidenum">
              <a:rPr lang="el-GR" smtClean="0"/>
              <a:pPr/>
              <a:t>‹#›</a:t>
            </a:fld>
            <a:endParaRPr lang="el-GR"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a:xfrm>
            <a:off x="609600" y="6356351"/>
            <a:ext cx="2844800" cy="365125"/>
          </a:xfrm>
          <a:prstGeom prst="rect">
            <a:avLst/>
          </a:prstGeom>
        </p:spPr>
        <p:txBody>
          <a:bodyPr/>
          <a:lstStyle/>
          <a:p>
            <a:fld id="{7C93F21A-7A3D-423C-AD15-6F973353A642}" type="datetimeFigureOut">
              <a:rPr lang="el-GR" smtClean="0"/>
              <a:pPr/>
              <a:t>12/3/2021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3E48B4A-FCFF-4BC6-AB2B-A24D9A205745}" type="slidenum">
              <a:rPr lang="el-GR" smtClean="0"/>
              <a:pPr/>
              <a:t>‹#›</a:t>
            </a:fld>
            <a:endParaRPr lang="el-G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Content,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Click to edit Your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12" name="Picture Placeholder 5">
            <a:extLst>
              <a:ext uri="{FF2B5EF4-FFF2-40B4-BE49-F238E27FC236}">
                <a16:creationId xmlns:a16="http://schemas.microsoft.com/office/drawing/2014/main" id="{3B9EDE4C-506D-4501-A8C1-766F17FB5C04}"/>
              </a:ext>
            </a:extLst>
          </p:cNvPr>
          <p:cNvSpPr>
            <a:spLocks noGrp="1"/>
          </p:cNvSpPr>
          <p:nvPr>
            <p:ph type="pic" sz="quarter" idx="16"/>
          </p:nvPr>
        </p:nvSpPr>
        <p:spPr>
          <a:xfrm>
            <a:off x="7652806" y="764519"/>
            <a:ext cx="1872000" cy="1872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3" name="Picture Placeholder 5">
            <a:extLst>
              <a:ext uri="{FF2B5EF4-FFF2-40B4-BE49-F238E27FC236}">
                <a16:creationId xmlns:a16="http://schemas.microsoft.com/office/drawing/2014/main" id="{2A359302-DDE8-41C2-8232-50B1223BEA25}"/>
              </a:ext>
            </a:extLst>
          </p:cNvPr>
          <p:cNvSpPr>
            <a:spLocks noGrp="1"/>
          </p:cNvSpPr>
          <p:nvPr>
            <p:ph type="pic" sz="quarter" idx="17"/>
          </p:nvPr>
        </p:nvSpPr>
        <p:spPr>
          <a:xfrm>
            <a:off x="9713594" y="764519"/>
            <a:ext cx="1872000" cy="1872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6" name="Text Placeholder 15">
            <a:extLst>
              <a:ext uri="{FF2B5EF4-FFF2-40B4-BE49-F238E27FC236}">
                <a16:creationId xmlns:a16="http://schemas.microsoft.com/office/drawing/2014/main" id="{B975D864-7312-481A-A5DD-E3B6C5B41BDB}"/>
              </a:ext>
            </a:extLst>
          </p:cNvPr>
          <p:cNvSpPr>
            <a:spLocks noGrp="1"/>
          </p:cNvSpPr>
          <p:nvPr>
            <p:ph type="body" sz="quarter" idx="18"/>
          </p:nvPr>
        </p:nvSpPr>
        <p:spPr>
          <a:xfrm>
            <a:off x="424800" y="3327399"/>
            <a:ext cx="6350000" cy="256049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552070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8" name="Text Placeholder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5</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Picture Placeholder 15">
            <a:extLst>
              <a:ext uri="{FF2B5EF4-FFF2-40B4-BE49-F238E27FC236}">
                <a16:creationId xmlns:a16="http://schemas.microsoft.com/office/drawing/2014/main"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3" name="Rectangle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583222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686490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Text Placeholder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34" name="Text Placeholder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35" name="Text Placeholder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36" name="Text Placeholder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38" name="Picture Placeholder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4" name="Rectangle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806510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Picture Placeholder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24370" y="3955774"/>
            <a:ext cx="3978665" cy="197661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p:txBody>
          <a:bodyPr/>
          <a:lstStyle/>
          <a:p>
            <a:r>
              <a:rPr lang="en-US" noProof="0"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anchor="t"/>
          <a:lstStyle>
            <a:lvl1pPr>
              <a:defRPr>
                <a:solidFill>
                  <a:schemeClr val="tx1">
                    <a:lumMod val="75000"/>
                    <a:lumOff val="25000"/>
                  </a:schemeClr>
                </a:solidFill>
              </a:defRPr>
            </a:lvl1pPr>
          </a:lstStyle>
          <a:p>
            <a:r>
              <a:rPr lang="en-US" noProof="0"/>
              <a:t>Click to edit title</a:t>
            </a:r>
          </a:p>
        </p:txBody>
      </p:sp>
      <p:sp>
        <p:nvSpPr>
          <p:cNvPr id="4" name="Text Placeholder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a:r>
              <a:rPr lang="en-US" noProof="0"/>
              <a:t>Emphasized Text</a:t>
            </a:r>
          </a:p>
        </p:txBody>
      </p:sp>
    </p:spTree>
    <p:extLst>
      <p:ext uri="{BB962C8B-B14F-4D97-AF65-F5344CB8AC3E}">
        <p14:creationId xmlns:p14="http://schemas.microsoft.com/office/powerpoint/2010/main" val="41970129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5" name="Group 14">
            <a:extLst>
              <a:ext uri="{FF2B5EF4-FFF2-40B4-BE49-F238E27FC236}">
                <a16:creationId xmlns:a16="http://schemas.microsoft.com/office/drawing/2014/main" id="{0DFB96B7-45A3-4381-89C2-4A31A565FF96}"/>
              </a:ext>
              <a:ext uri="{C183D7F6-B498-43B3-948B-1728B52AA6E4}">
                <adec:decorative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Rectangle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8839709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fld id="{19B51A1E-902D-48AF-9020-955120F399B6}"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algn="ctr"/>
              <a:r>
                <a:rPr lang="en-US" sz="1200" b="1" noProof="0" dirty="0">
                  <a:solidFill>
                    <a:schemeClr val="bg1"/>
                  </a:solidFill>
                  <a:latin typeface="+mj-lt"/>
                </a:rPr>
                <a:t>Contoso</a:t>
              </a:r>
              <a:r>
                <a:rPr lang="en-US" sz="1200" noProof="0" dirty="0">
                  <a:solidFill>
                    <a:schemeClr val="bg1"/>
                  </a:solidFill>
                  <a:latin typeface="+mj-lt"/>
                </a:rPr>
                <a:t> </a:t>
              </a:r>
              <a:r>
                <a:rPr lang="en-US" sz="1200" i="1" noProof="0" dirty="0">
                  <a:solidFill>
                    <a:schemeClr val="bg1"/>
                  </a:solidFill>
                  <a:latin typeface="+mj-lt"/>
                </a:rPr>
                <a:t>Ltd</a:t>
              </a:r>
              <a:r>
                <a:rPr lang="en-US" sz="1200" noProof="0" dirty="0">
                  <a:solidFill>
                    <a:schemeClr val="bg1"/>
                  </a:solidFill>
                  <a:latin typeface="+mj-lt"/>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0" dirty="0"/>
            </a:p>
          </p:txBody>
        </p:sp>
      </p:gr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50" r:id="rId10"/>
    <p:sldLayoutId id="2147483652" r:id="rId11"/>
    <p:sldLayoutId id="2147483667" r:id="rId12"/>
    <p:sldLayoutId id="2147483668" r:id="rId13"/>
    <p:sldLayoutId id="2147483669" r:id="rId14"/>
    <p:sldLayoutId id="2147483670" r:id="rId15"/>
    <p:sldLayoutId id="2147483671" r:id="rId16"/>
    <p:sldLayoutId id="2147483672" r:id="rId17"/>
    <p:sldLayoutId id="2147483673" r:id="rId18"/>
    <p:sldLayoutId id="2147483656" r:id="rId19"/>
    <p:sldLayoutId id="2147483657" r:id="rId20"/>
    <p:sldLayoutId id="2147483653" r:id="rId21"/>
    <p:sldLayoutId id="2147483654" r:id="rId22"/>
    <p:sldLayoutId id="2147483679" r:id="rId23"/>
    <p:sldLayoutId id="2147483655" r:id="rId24"/>
    <p:sldLayoutId id="2147483674" r:id="rId25"/>
    <p:sldLayoutId id="2147483675" r:id="rId26"/>
    <p:sldLayoutId id="2147483676" r:id="rId27"/>
    <p:sldLayoutId id="2147483677" r:id="rId28"/>
    <p:sldLayoutId id="2147483678" r:id="rId29"/>
    <p:sldLayoutId id="2147483680" r:id="rId30"/>
    <p:sldLayoutId id="2147483681" r:id="rId31"/>
    <p:sldLayoutId id="2147483682" r:id="rId32"/>
  </p:sldLayoutIdLst>
  <p:transition>
    <p:fade/>
  </p:transition>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5.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8" descr="Long wooden tunnel">
            <a:extLst>
              <a:ext uri="{FF2B5EF4-FFF2-40B4-BE49-F238E27FC236}">
                <a16:creationId xmlns:a16="http://schemas.microsoft.com/office/drawing/2014/main" id="{26BCC204-42D7-4F58-B6DF-AB0501ACD7D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0" name="9 - Τίτλος"/>
          <p:cNvSpPr>
            <a:spLocks noGrp="1"/>
          </p:cNvSpPr>
          <p:nvPr>
            <p:ph type="ctrTitle"/>
          </p:nvPr>
        </p:nvSpPr>
        <p:spPr>
          <a:xfrm>
            <a:off x="3385457" y="2024743"/>
            <a:ext cx="5606142" cy="715737"/>
          </a:xfrm>
          <a:solidFill>
            <a:schemeClr val="bg1"/>
          </a:solidFill>
        </p:spPr>
        <p:txBody>
          <a:bodyPr/>
          <a:lstStyle/>
          <a:p>
            <a:pPr algn="ctr"/>
            <a:r>
              <a:rPr lang="el-GR" b="1" i="1" u="sng" dirty="0">
                <a:solidFill>
                  <a:schemeClr val="tx1"/>
                </a:solidFill>
              </a:rPr>
              <a:t>ΜΑΘΗΜΑΤΙΚΑ ΚΑΙ ΙΣΤΟΡΙΑ</a:t>
            </a:r>
          </a:p>
        </p:txBody>
      </p:sp>
      <p:sp>
        <p:nvSpPr>
          <p:cNvPr id="11" name="10 - Υπότιτλος"/>
          <p:cNvSpPr>
            <a:spLocks noGrp="1"/>
          </p:cNvSpPr>
          <p:nvPr>
            <p:ph type="subTitle" idx="1"/>
          </p:nvPr>
        </p:nvSpPr>
        <p:spPr>
          <a:xfrm>
            <a:off x="-146755" y="5094917"/>
            <a:ext cx="12192000" cy="1143000"/>
          </a:xfrm>
          <a:noFill/>
        </p:spPr>
        <p:txBody>
          <a:bodyPr/>
          <a:lstStyle/>
          <a:p>
            <a:pPr algn="r"/>
            <a:r>
              <a:rPr lang="el-GR" sz="2000" b="1" dirty="0">
                <a:solidFill>
                  <a:schemeClr val="bg1"/>
                </a:solidFill>
              </a:rPr>
              <a:t>ΙΟΝΙΟΣ ΣΧΟΛΗ</a:t>
            </a:r>
            <a:r>
              <a:rPr lang="el-GR" b="1" dirty="0">
                <a:solidFill>
                  <a:schemeClr val="bg1"/>
                </a:solidFill>
              </a:rPr>
              <a:t>                                                                                                                                                                           ΖΩΗ ΓΟΥΒΗ </a:t>
            </a:r>
          </a:p>
          <a:p>
            <a:pPr algn="r"/>
            <a:r>
              <a:rPr lang="el-GR" b="1" dirty="0">
                <a:solidFill>
                  <a:schemeClr val="bg1"/>
                </a:solidFill>
              </a:rPr>
              <a:t>       </a:t>
            </a:r>
            <a:r>
              <a:rPr lang="el-GR" sz="2000" b="1" dirty="0">
                <a:solidFill>
                  <a:schemeClr val="bg1"/>
                </a:solidFill>
              </a:rPr>
              <a:t>Γ ΓΥΜΝΑΣΙΟΥ</a:t>
            </a:r>
            <a:r>
              <a:rPr lang="el-GR" b="1" dirty="0">
                <a:solidFill>
                  <a:schemeClr val="bg1"/>
                </a:solidFill>
              </a:rPr>
              <a:t>                                                                                                                                                      ΓΕΩΡΓΙΟΣ ΦΑΜΕΛΙΑΡΗΣ</a:t>
            </a:r>
          </a:p>
          <a:p>
            <a:pPr algn="r"/>
            <a:r>
              <a:rPr lang="el-GR" sz="2000" b="1" dirty="0">
                <a:solidFill>
                  <a:schemeClr val="bg1"/>
                </a:solidFill>
              </a:rPr>
              <a:t>ΑΜΑΡΟΥΣΙΟΥ  </a:t>
            </a:r>
            <a:r>
              <a:rPr lang="el-GR" b="1" dirty="0">
                <a:solidFill>
                  <a:schemeClr val="bg1"/>
                </a:solidFill>
              </a:rPr>
              <a:t>                                                                                                                                              ΚΩΝΣΤΑΝΤΙΝΟΣ ΦΡΟΥΣΣΟΣ</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6186311" y="2517423"/>
            <a:ext cx="5487748" cy="3956835"/>
          </a:xfrm>
        </p:spPr>
        <p:txBody>
          <a:bodyPr/>
          <a:lstStyle/>
          <a:p>
            <a:pPr>
              <a:buNone/>
            </a:pPr>
            <a:r>
              <a:rPr lang="el-GR" dirty="0">
                <a:ea typeface="+mn-lt"/>
                <a:cs typeface="+mn-lt"/>
              </a:rPr>
              <a:t>     </a:t>
            </a:r>
            <a:r>
              <a:rPr lang="en-US" sz="2400" dirty="0">
                <a:ea typeface="+mn-lt"/>
                <a:cs typeface="+mn-lt"/>
              </a:rPr>
              <a:t>Τα Mαθ</a:t>
            </a:r>
            <a:r>
              <a:rPr lang="el-GR" sz="2400" dirty="0">
                <a:ea typeface="+mn-lt"/>
                <a:cs typeface="+mn-lt"/>
              </a:rPr>
              <a:t>ηματικά</a:t>
            </a:r>
            <a:r>
              <a:rPr lang="en-US" sz="2400" dirty="0">
                <a:ea typeface="+mn-lt"/>
                <a:cs typeface="+mn-lt"/>
              </a:rPr>
              <a:t> ήταν ένα ευρύτατο πεδίο πνευματικής αναζήτησης γι’ αυτό ασχολήθηκαν μαζί τους όλοι σχεδόν οι φιλόσοφοι εκείνης της εποχής.</a:t>
            </a:r>
            <a:endParaRPr lang="el-GR" sz="2400" dirty="0"/>
          </a:p>
        </p:txBody>
      </p:sp>
      <p:pic>
        <p:nvPicPr>
          <p:cNvPr id="62466" name="Picture 2" descr="Η αρχαία Ελλάδα, κοιτίδα της μαθηματικής σκέψης | Φυσική για όλους"/>
          <p:cNvPicPr>
            <a:picLocks noChangeAspect="1" noChangeArrowheads="1"/>
          </p:cNvPicPr>
          <p:nvPr/>
        </p:nvPicPr>
        <p:blipFill>
          <a:blip r:embed="rId2"/>
          <a:srcRect/>
          <a:stretch>
            <a:fillRect/>
          </a:stretch>
        </p:blipFill>
        <p:spPr bwMode="auto">
          <a:xfrm>
            <a:off x="765175" y="1920523"/>
            <a:ext cx="4876800" cy="2943225"/>
          </a:xfrm>
          <a:prstGeom prst="rect">
            <a:avLst/>
          </a:prstGeom>
          <a:noFill/>
        </p:spPr>
      </p:pic>
      <p:sp>
        <p:nvSpPr>
          <p:cNvPr id="4" name="TextBox 3"/>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638386" y="2176041"/>
            <a:ext cx="7553614" cy="5059351"/>
          </a:xfrm>
        </p:spPr>
        <p:txBody>
          <a:bodyPr/>
          <a:lstStyle/>
          <a:p>
            <a:pPr>
              <a:buFont typeface="Wingdings" pitchFamily="2" charset="2"/>
              <a:buChar char="Ø"/>
            </a:pPr>
            <a:r>
              <a:rPr lang="el-GR" sz="2000" dirty="0"/>
              <a:t>Η Γεωμετρία είναι καθαρά ελληνική επιστήμη. Ο Ευκλείδης με τα στοιχεία του τον τρόπο σκέψης της ανθρωπότητας για 2.300 χρόνια.</a:t>
            </a:r>
          </a:p>
          <a:p>
            <a:pPr>
              <a:buFont typeface="Wingdings" pitchFamily="2" charset="2"/>
              <a:buChar char="Ø"/>
            </a:pPr>
            <a:r>
              <a:rPr lang="el-GR" sz="2000" dirty="0"/>
              <a:t>Ο Θαλής, ο Πυθαγόρας και οι πυθαγόρειοι είχαν κάνει αρκετές αστρονομικές παρατηρήσεις και μετρήσεις.</a:t>
            </a:r>
          </a:p>
        </p:txBody>
      </p:sp>
      <p:pic>
        <p:nvPicPr>
          <p:cNvPr id="59394" name="Picture 2" descr="Η αρχαία Ελλάδα, κοιτίδα της μαθηματικής σκέψης | Φυσική για όλους"/>
          <p:cNvPicPr>
            <a:picLocks noChangeAspect="1" noChangeArrowheads="1"/>
          </p:cNvPicPr>
          <p:nvPr/>
        </p:nvPicPr>
        <p:blipFill>
          <a:blip r:embed="rId2"/>
          <a:srcRect/>
          <a:stretch>
            <a:fillRect/>
          </a:stretch>
        </p:blipFill>
        <p:spPr bwMode="auto">
          <a:xfrm>
            <a:off x="291041" y="1524000"/>
            <a:ext cx="4310548" cy="3245204"/>
          </a:xfrm>
          <a:prstGeom prst="rect">
            <a:avLst/>
          </a:prstGeom>
          <a:noFill/>
        </p:spPr>
      </p:pic>
      <p:sp>
        <p:nvSpPr>
          <p:cNvPr id="4" name="TextBox 3"/>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1"/>
          </p:nvPr>
        </p:nvSpPr>
        <p:spPr/>
        <p:txBody>
          <a:bodyPr/>
          <a:lstStyle/>
          <a:p>
            <a:fld id="{19B51A1E-902D-48AF-9020-955120F399B6}" type="slidenum">
              <a:rPr lang="en-US" noProof="0" smtClean="0"/>
              <a:pPr/>
              <a:t>12</a:t>
            </a:fld>
            <a:endParaRPr lang="en-US" noProof="0" dirty="0"/>
          </a:p>
        </p:txBody>
      </p:sp>
      <p:sp>
        <p:nvSpPr>
          <p:cNvPr id="4" name="3 - Θέση υποσέλιδου"/>
          <p:cNvSpPr>
            <a:spLocks noGrp="1"/>
          </p:cNvSpPr>
          <p:nvPr>
            <p:ph type="ftr" sz="quarter" idx="12"/>
          </p:nvPr>
        </p:nvSpPr>
        <p:spPr/>
        <p:txBody>
          <a:bodyPr/>
          <a:lstStyle/>
          <a:p>
            <a:r>
              <a:rPr lang="en-US" noProof="0" dirty="0"/>
              <a:t>Add a footer</a:t>
            </a:r>
          </a:p>
        </p:txBody>
      </p:sp>
      <p:pic>
        <p:nvPicPr>
          <p:cNvPr id="7" name="Picture Placeholder 18" descr="Long wooden tunnel">
            <a:extLst>
              <a:ext uri="{FF2B5EF4-FFF2-40B4-BE49-F238E27FC236}">
                <a16:creationId xmlns:a16="http://schemas.microsoft.com/office/drawing/2014/main" id="{26BCC204-42D7-4F58-B6DF-AB0501ACD7D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229554" cy="6858000"/>
          </a:xfrm>
          <a:prstGeom prst="rect">
            <a:avLst/>
          </a:prstGeom>
        </p:spPr>
      </p:pic>
      <p:sp>
        <p:nvSpPr>
          <p:cNvPr id="8" name="7 - Ορθογώνιο"/>
          <p:cNvSpPr/>
          <p:nvPr/>
        </p:nvSpPr>
        <p:spPr>
          <a:xfrm>
            <a:off x="553156" y="3589866"/>
            <a:ext cx="5170311" cy="226906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bg2">
                    <a:lumMod val="25000"/>
                  </a:schemeClr>
                </a:solidFill>
              </a:rPr>
              <a:t>ΜΑΘΗΜΑΤΙΚΑ ΣΤΙΣ ΠΥΡΑΜΙΔΕΣ</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6016978" y="1354667"/>
            <a:ext cx="5747392" cy="4577724"/>
          </a:xfrm>
        </p:spPr>
        <p:txBody>
          <a:bodyPr/>
          <a:lstStyle/>
          <a:p>
            <a:r>
              <a:rPr lang="el-GR" sz="2000" dirty="0"/>
              <a:t>Στην Αίγυπτο υπάρχουν περίπου 90 πυραµίδες. Το έντονα γεωµετρικό τους σχήµα τους δίνει από µόνο του µια αίσθηση µυστηρίου, το κάλεσµα του οποίου επιχείρησαν να απαντήσουν εκατοντάδες µελετητές ανά τους αιώνες. Αρκετές από αυτές είναι ηµιτελείς, άλλες κατεστραµµένες, ενώ δεν είναι λίγες αυτές που δεν περιέχουν καν σαρκοφάγο. </a:t>
            </a:r>
            <a:endParaRPr lang="en-US" sz="2000" dirty="0"/>
          </a:p>
          <a:p>
            <a:r>
              <a:rPr lang="el-GR" dirty="0">
                <a:solidFill>
                  <a:schemeClr val="bg2">
                    <a:lumMod val="25000"/>
                  </a:schemeClr>
                </a:solidFill>
                <a:latin typeface="Arial" panose="020B0604020202020204" pitchFamily="34" charset="0"/>
              </a:rPr>
              <a:t>Το σχήμα των αιγυπτιακών πυραμίδων θεωρείται ότι αντιπροσωπεύει τον αρχέγονο λόφο από τον οποίοι οι αρχαίοι Αιγύπτιοι πίστευαν ότι δημιουργήθηκε ο κόσμος. Επίσης θεωρείται ότι είναι το σχήμα τον ακτινών του ήλιου έτσι όπως κατεβαίνουν από αυτόν, και οι περισσότερες πυραμίδες ήταν καλυμμένες με γυαλιστερό άσπρο ασβεστόλιθο που είχε εκθαμβωτική εμφάνιση όταν βλεπόταν από μακριά. </a:t>
            </a:r>
            <a:endParaRPr lang="en-US" dirty="0">
              <a:solidFill>
                <a:schemeClr val="bg2">
                  <a:lumMod val="25000"/>
                </a:schemeClr>
              </a:solidFill>
            </a:endParaRPr>
          </a:p>
          <a:p>
            <a:endParaRPr lang="el-GR" dirty="0"/>
          </a:p>
        </p:txBody>
      </p:sp>
      <p:sp>
        <p:nvSpPr>
          <p:cNvPr id="4" name="3 - Θέση αριθμού διαφάνειας"/>
          <p:cNvSpPr>
            <a:spLocks noGrp="1"/>
          </p:cNvSpPr>
          <p:nvPr>
            <p:ph type="sldNum" sz="quarter" idx="11"/>
          </p:nvPr>
        </p:nvSpPr>
        <p:spPr/>
        <p:txBody>
          <a:bodyPr/>
          <a:lstStyle/>
          <a:p>
            <a:fld id="{19B51A1E-902D-48AF-9020-955120F399B6}" type="slidenum">
              <a:rPr lang="en-US" noProof="0" smtClean="0"/>
              <a:pPr/>
              <a:t>13</a:t>
            </a:fld>
            <a:endParaRPr lang="en-US" noProof="0" dirty="0"/>
          </a:p>
        </p:txBody>
      </p:sp>
      <p:sp>
        <p:nvSpPr>
          <p:cNvPr id="3" name="2 - Θέση υποσέλιδου"/>
          <p:cNvSpPr>
            <a:spLocks noGrp="1"/>
          </p:cNvSpPr>
          <p:nvPr>
            <p:ph type="ftr" sz="quarter" idx="12"/>
          </p:nvPr>
        </p:nvSpPr>
        <p:spPr/>
        <p:txBody>
          <a:bodyPr/>
          <a:lstStyle/>
          <a:p>
            <a:r>
              <a:rPr lang="en-US" noProof="0" dirty="0"/>
              <a:t>Add a footer</a:t>
            </a:r>
          </a:p>
        </p:txBody>
      </p:sp>
      <p:pic>
        <p:nvPicPr>
          <p:cNvPr id="58370" name="Picture 2" descr="Σάλος στην Αίγυπτο: Γυμνό ζευγάρι σκαρφάλωσε στην Πυραμίδα του Χέοπα -  Aftodioikisi.gr"/>
          <p:cNvPicPr>
            <a:picLocks noChangeAspect="1" noChangeArrowheads="1"/>
          </p:cNvPicPr>
          <p:nvPr/>
        </p:nvPicPr>
        <p:blipFill>
          <a:blip r:embed="rId2"/>
          <a:srcRect/>
          <a:stretch>
            <a:fillRect/>
          </a:stretch>
        </p:blipFill>
        <p:spPr bwMode="auto">
          <a:xfrm>
            <a:off x="440266" y="1411111"/>
            <a:ext cx="4584481" cy="4194752"/>
          </a:xfrm>
          <a:prstGeom prst="rect">
            <a:avLst/>
          </a:prstGeom>
          <a:noFill/>
        </p:spPr>
      </p:pic>
      <p:sp>
        <p:nvSpPr>
          <p:cNvPr id="7" name="TextBox 6"/>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9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2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9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8" descr="Ο Θαλής και το ύψος των πυραμίδων">
            <a:extLst>
              <a:ext uri="{FF2B5EF4-FFF2-40B4-BE49-F238E27FC236}">
                <a16:creationId xmlns:a16="http://schemas.microsoft.com/office/drawing/2014/main" id="{A96ACAB8-4EC3-4C46-B174-7B785E761C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549" y="800107"/>
            <a:ext cx="3122143" cy="2162373"/>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93">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a:extLst>
              <a:ext uri="{FF2B5EF4-FFF2-40B4-BE49-F238E27FC236}">
                <a16:creationId xmlns:a16="http://schemas.microsoft.com/office/drawing/2014/main" id="{8E1B6F74-A47F-4135-ADB4-CD78E7EA30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1676" y="802479"/>
            <a:ext cx="3252903" cy="2164659"/>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94">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9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6" name="Picture 12" descr="Η Επιστήμη του Πυραμιδικού Βάστου Σάστρα – Τerrapapers">
            <a:extLst>
              <a:ext uri="{FF2B5EF4-FFF2-40B4-BE49-F238E27FC236}">
                <a16:creationId xmlns:a16="http://schemas.microsoft.com/office/drawing/2014/main" id="{7786B5C9-29EC-49EA-99C6-DCD5875BD4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549" y="3846320"/>
            <a:ext cx="3104943" cy="2275378"/>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96">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97">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Οι Μυστικές Δυνάμεις των Πυραμίδων - Νέα Ακρόπολη Αθήνας">
            <a:extLst>
              <a:ext uri="{FF2B5EF4-FFF2-40B4-BE49-F238E27FC236}">
                <a16:creationId xmlns:a16="http://schemas.microsoft.com/office/drawing/2014/main" id="{4EB93C24-2FF2-4A71-B0A5-AF7193407C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05433" y="4239916"/>
            <a:ext cx="3217333" cy="1558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Οι Μυστικές Δυνάμεις των Πυραμίδων - Νέα Ακρόπολη Αθήνας">
            <a:extLst>
              <a:ext uri="{FF2B5EF4-FFF2-40B4-BE49-F238E27FC236}">
                <a16:creationId xmlns:a16="http://schemas.microsoft.com/office/drawing/2014/main" id="{8F5439C0-A5F1-4AE4-A136-67879EE6898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13518" y="4174299"/>
            <a:ext cx="3252903" cy="16264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πυραμίδες hashtag on Twitter">
            <a:extLst>
              <a:ext uri="{FF2B5EF4-FFF2-40B4-BE49-F238E27FC236}">
                <a16:creationId xmlns:a16="http://schemas.microsoft.com/office/drawing/2014/main" id="{9AB6FAAF-4542-4563-9A62-3CF60EEB78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3518" y="800108"/>
            <a:ext cx="3252903" cy="219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267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p>
            <a:r>
              <a:rPr lang="en-US" noProof="0" dirty="0"/>
              <a:t>Add a footer</a:t>
            </a:r>
          </a:p>
        </p:txBody>
      </p:sp>
      <p:sp>
        <p:nvSpPr>
          <p:cNvPr id="3" name="2 - Θέση αριθμού διαφάνειας"/>
          <p:cNvSpPr>
            <a:spLocks noGrp="1"/>
          </p:cNvSpPr>
          <p:nvPr>
            <p:ph type="sldNum" sz="quarter" idx="11"/>
          </p:nvPr>
        </p:nvSpPr>
        <p:spPr/>
        <p:txBody>
          <a:bodyPr/>
          <a:lstStyle/>
          <a:p>
            <a:fld id="{19B51A1E-902D-48AF-9020-955120F399B6}" type="slidenum">
              <a:rPr lang="en-US" noProof="0" smtClean="0"/>
              <a:pPr/>
              <a:t>15</a:t>
            </a:fld>
            <a:endParaRPr lang="en-US" noProof="0" dirty="0"/>
          </a:p>
        </p:txBody>
      </p:sp>
      <p:sp>
        <p:nvSpPr>
          <p:cNvPr id="4" name="3 - Ορθογώνιο"/>
          <p:cNvSpPr/>
          <p:nvPr/>
        </p:nvSpPr>
        <p:spPr>
          <a:xfrm>
            <a:off x="6096000" y="1791607"/>
            <a:ext cx="6096000" cy="3416320"/>
          </a:xfrm>
          <a:prstGeom prst="rect">
            <a:avLst/>
          </a:prstGeom>
        </p:spPr>
        <p:txBody>
          <a:bodyPr>
            <a:spAutoFit/>
          </a:bodyPr>
          <a:lstStyle/>
          <a:p>
            <a:pPr fontAlgn="base">
              <a:buFont typeface="Wingdings" pitchFamily="2" charset="2"/>
              <a:buChar char="v"/>
            </a:pPr>
            <a:r>
              <a:rPr lang="el-GR" dirty="0">
                <a:solidFill>
                  <a:schemeClr val="bg2">
                    <a:lumMod val="25000"/>
                  </a:schemeClr>
                </a:solidFill>
                <a:latin typeface="Helvetica Neue"/>
              </a:rPr>
              <a:t>Αξίζει να σημειωθεί ότι για την ανακάλυψη των μαθηματικών της χρυσής τομής  έκανα την απλή μαθηματική υπόθεση ότι η πυραμίδα κατασκευάσθηκε με βάση το τετράγωνο πλευράς α = 230,34 m περιγεγραμμένο σε κύκλο ακτίνας r = α/2 = 115,17 m ενός  ιερού κώνου. </a:t>
            </a:r>
          </a:p>
          <a:p>
            <a:pPr fontAlgn="base"/>
            <a:endParaRPr lang="el-GR" dirty="0">
              <a:solidFill>
                <a:schemeClr val="bg2">
                  <a:lumMod val="25000"/>
                </a:schemeClr>
              </a:solidFill>
              <a:latin typeface="Helvetica Neue"/>
            </a:endParaRPr>
          </a:p>
          <a:p>
            <a:pPr fontAlgn="base">
              <a:buFont typeface="Wingdings" pitchFamily="2" charset="2"/>
              <a:buChar char="v"/>
            </a:pPr>
            <a:r>
              <a:rPr lang="el-GR" dirty="0">
                <a:solidFill>
                  <a:schemeClr val="bg2">
                    <a:lumMod val="25000"/>
                  </a:schemeClr>
                </a:solidFill>
                <a:latin typeface="Helvetica Neue"/>
              </a:rPr>
              <a:t>Εδώ με έκπληξη διαπιστώσαμε ότι η παραπάνω διαίρεση  μας δίνει τον ιερό αριθμό 1,272 που είναι η τετραγωνική ρίζα του χρυσού αριθμού Φ = 1,6180339887 ο οποίος ήταν σίγουρα γνωστός από τα πανάρχαια χρόνια των Βαβυλωνίων και Αιγυπτίων.</a:t>
            </a:r>
            <a:endParaRPr lang="en-US" dirty="0">
              <a:solidFill>
                <a:schemeClr val="bg2">
                  <a:lumMod val="25000"/>
                </a:schemeClr>
              </a:solidFill>
            </a:endParaRPr>
          </a:p>
        </p:txBody>
      </p:sp>
      <p:pic>
        <p:nvPicPr>
          <p:cNvPr id="1026" name="Picture 2" descr="H Αίγυπτος δεν είναι η χώρα με τις περισσότερες πυραμίδες! [Εικόνες-Βίντεο]"/>
          <p:cNvPicPr>
            <a:picLocks noChangeAspect="1" noChangeArrowheads="1"/>
          </p:cNvPicPr>
          <p:nvPr/>
        </p:nvPicPr>
        <p:blipFill>
          <a:blip r:embed="rId2"/>
          <a:srcRect/>
          <a:stretch>
            <a:fillRect/>
          </a:stretch>
        </p:blipFill>
        <p:spPr bwMode="auto">
          <a:xfrm>
            <a:off x="191911" y="1970992"/>
            <a:ext cx="5542844" cy="2771422"/>
          </a:xfrm>
          <a:prstGeom prst="rect">
            <a:avLst/>
          </a:prstGeom>
          <a:noFill/>
        </p:spPr>
      </p:pic>
      <p:sp>
        <p:nvSpPr>
          <p:cNvPr id="6" name="TextBox 5"/>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98133" y="736800"/>
            <a:ext cx="11340000" cy="432000"/>
          </a:xfrm>
        </p:spPr>
        <p:txBody>
          <a:bodyPr/>
          <a:lstStyle/>
          <a:p>
            <a:pPr algn="r"/>
            <a:r>
              <a:rPr lang="el-GR" sz="2400" dirty="0"/>
              <a:t>ΠΥΡΑΜΙΔΑ ΤΟΥ ΧΕΟΠΑ</a:t>
            </a:r>
          </a:p>
        </p:txBody>
      </p:sp>
      <p:sp>
        <p:nvSpPr>
          <p:cNvPr id="2" name="1 - Θέση υποσέλιδου"/>
          <p:cNvSpPr>
            <a:spLocks noGrp="1"/>
          </p:cNvSpPr>
          <p:nvPr>
            <p:ph type="ftr" sz="quarter" idx="10"/>
          </p:nvPr>
        </p:nvSpPr>
        <p:spPr/>
        <p:txBody>
          <a:bodyPr/>
          <a:lstStyle/>
          <a:p>
            <a:r>
              <a:rPr lang="en-US" noProof="0" dirty="0"/>
              <a:t>Add a footer</a:t>
            </a:r>
          </a:p>
        </p:txBody>
      </p:sp>
      <p:sp>
        <p:nvSpPr>
          <p:cNvPr id="3" name="2 - Θέση αριθμού διαφάνειας"/>
          <p:cNvSpPr>
            <a:spLocks noGrp="1"/>
          </p:cNvSpPr>
          <p:nvPr>
            <p:ph type="sldNum" sz="quarter" idx="11"/>
          </p:nvPr>
        </p:nvSpPr>
        <p:spPr/>
        <p:txBody>
          <a:bodyPr/>
          <a:lstStyle/>
          <a:p>
            <a:fld id="{19B51A1E-902D-48AF-9020-955120F399B6}" type="slidenum">
              <a:rPr lang="en-US" noProof="0" smtClean="0"/>
              <a:pPr/>
              <a:t>16</a:t>
            </a:fld>
            <a:endParaRPr lang="en-US" noProof="0" dirty="0"/>
          </a:p>
        </p:txBody>
      </p:sp>
      <p:sp>
        <p:nvSpPr>
          <p:cNvPr id="5" name="4 - Θέση περιεχομένου"/>
          <p:cNvSpPr>
            <a:spLocks noGrp="1"/>
          </p:cNvSpPr>
          <p:nvPr>
            <p:ph idx="4294967295"/>
          </p:nvPr>
        </p:nvSpPr>
        <p:spPr>
          <a:xfrm>
            <a:off x="6027738" y="1897063"/>
            <a:ext cx="6164262" cy="4452937"/>
          </a:xfrm>
        </p:spPr>
        <p:txBody>
          <a:bodyPr/>
          <a:lstStyle/>
          <a:p>
            <a:pPr>
              <a:buFont typeface="Wingdings" panose="05000000000000000000" pitchFamily="2" charset="2"/>
              <a:buChar char="ü"/>
            </a:pPr>
            <a:r>
              <a:rPr lang="el-GR" dirty="0">
                <a:solidFill>
                  <a:schemeClr val="bg2">
                    <a:lumMod val="25000"/>
                  </a:schemeClr>
                </a:solidFill>
                <a:latin typeface="Arial" panose="020B0604020202020204" pitchFamily="34" charset="0"/>
              </a:rPr>
              <a:t>Η πυραμίδα του Χέοπα </a:t>
            </a:r>
            <a:r>
              <a:rPr lang="el-GR" b="1" dirty="0">
                <a:solidFill>
                  <a:schemeClr val="bg2">
                    <a:lumMod val="25000"/>
                  </a:schemeClr>
                </a:solidFill>
                <a:latin typeface="Arial" panose="020B0604020202020204" pitchFamily="34" charset="0"/>
              </a:rPr>
              <a:t>,</a:t>
            </a:r>
            <a:r>
              <a:rPr lang="el-GR" dirty="0">
                <a:solidFill>
                  <a:schemeClr val="bg2">
                    <a:lumMod val="25000"/>
                  </a:schemeClr>
                </a:solidFill>
                <a:latin typeface="Arial" panose="020B0604020202020204" pitchFamily="34" charset="0"/>
              </a:rPr>
              <a:t> κατασκευασμένη εξολοκλήρου από ασβεστόλιθο, θεωρείται κορυφαίο επίτευγμα της αρχιτεκτονικής και των μαθηματικών. </a:t>
            </a:r>
          </a:p>
          <a:p>
            <a:pPr>
              <a:buFont typeface="Wingdings" panose="05000000000000000000" pitchFamily="2" charset="2"/>
              <a:buChar char="ü"/>
            </a:pPr>
            <a:r>
              <a:rPr lang="el-GR" dirty="0">
                <a:solidFill>
                  <a:schemeClr val="bg2">
                    <a:lumMod val="25000"/>
                  </a:schemeClr>
                </a:solidFill>
                <a:latin typeface="Arial" panose="020B0604020202020204" pitchFamily="34" charset="0"/>
              </a:rPr>
              <a:t>Αποτελείται από περίπου 1.300.000 τμήματα βάρους 2,5 έως 15 τόνων και το μήκος κάθε πλευράς της τετράγωνης βάσης της είναι 230 μέτρα. </a:t>
            </a:r>
          </a:p>
          <a:p>
            <a:pPr>
              <a:buFont typeface="Wingdings" panose="05000000000000000000" pitchFamily="2" charset="2"/>
              <a:buChar char="ü"/>
            </a:pPr>
            <a:r>
              <a:rPr lang="el-GR" dirty="0">
                <a:solidFill>
                  <a:schemeClr val="bg2">
                    <a:lumMod val="25000"/>
                  </a:schemeClr>
                </a:solidFill>
                <a:latin typeface="Arial" panose="020B0604020202020204" pitchFamily="34" charset="0"/>
              </a:rPr>
              <a:t>Το ύψος της αρχικά ήταν 146,5 μέτρα, αλλά σήμερα έχει περιοριστεί στα 137 μέτρα. Η διαφορά οφείλεται στην κλοπή του υψηλής ποιότητας υλικού κατασκευής της που χρησιμοποιήθηκε για την οικιστική ανάπτυξη του Καιρου.</a:t>
            </a:r>
            <a:endParaRPr lang="en-US" dirty="0">
              <a:solidFill>
                <a:schemeClr val="bg2">
                  <a:lumMod val="25000"/>
                </a:schemeClr>
              </a:solidFill>
            </a:endParaRPr>
          </a:p>
          <a:p>
            <a:endParaRPr lang="el-GR" dirty="0">
              <a:solidFill>
                <a:schemeClr val="bg2">
                  <a:lumMod val="25000"/>
                </a:schemeClr>
              </a:solidFill>
            </a:endParaRPr>
          </a:p>
        </p:txBody>
      </p:sp>
      <p:pic>
        <p:nvPicPr>
          <p:cNvPr id="56322" name="Picture 2" descr="Πυραμίδα του Χέοπα - Βικιπαίδεια"/>
          <p:cNvPicPr>
            <a:picLocks noChangeAspect="1" noChangeArrowheads="1"/>
          </p:cNvPicPr>
          <p:nvPr/>
        </p:nvPicPr>
        <p:blipFill>
          <a:blip r:embed="rId2"/>
          <a:srcRect/>
          <a:stretch>
            <a:fillRect/>
          </a:stretch>
        </p:blipFill>
        <p:spPr bwMode="auto">
          <a:xfrm>
            <a:off x="245886" y="1941688"/>
            <a:ext cx="5157256" cy="3167415"/>
          </a:xfrm>
          <a:prstGeom prst="rect">
            <a:avLst/>
          </a:prstGeom>
          <a:noFill/>
        </p:spPr>
      </p:pic>
      <p:sp>
        <p:nvSpPr>
          <p:cNvPr id="8" name="TextBox 7"/>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8" descr="Long wooden tunnel">
            <a:extLst>
              <a:ext uri="{FF2B5EF4-FFF2-40B4-BE49-F238E27FC236}">
                <a16:creationId xmlns:a16="http://schemas.microsoft.com/office/drawing/2014/main" id="{26BCC204-42D7-4F58-B6DF-AB0501ACD7D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 y="0"/>
            <a:ext cx="13068521" cy="6858000"/>
          </a:xfrm>
          <a:prstGeom prst="rect">
            <a:avLst/>
          </a:prstGeom>
        </p:spPr>
      </p:pic>
      <p:sp>
        <p:nvSpPr>
          <p:cNvPr id="2" name="1 - Τίτλος"/>
          <p:cNvSpPr>
            <a:spLocks noGrp="1"/>
          </p:cNvSpPr>
          <p:nvPr>
            <p:ph type="ctrTitle"/>
          </p:nvPr>
        </p:nvSpPr>
        <p:spPr>
          <a:xfrm>
            <a:off x="527381" y="2924944"/>
            <a:ext cx="6336704" cy="2808312"/>
          </a:xfrm>
          <a:solidFill>
            <a:schemeClr val="bg1"/>
          </a:solidFill>
        </p:spPr>
        <p:txBody>
          <a:bodyPr>
            <a:normAutofit/>
          </a:bodyPr>
          <a:lstStyle/>
          <a:p>
            <a:r>
              <a:rPr lang="el-GR" b="1" dirty="0"/>
              <a:t>ΜΑΘΗΜΑΤΙΚΑ ΣΤΗΝ ΑΝΑΓΕΝΝΗΣΗ</a:t>
            </a:r>
          </a:p>
        </p:txBody>
      </p:sp>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a:bodyPr>
          <a:lstStyle/>
          <a:p>
            <a:pPr algn="r"/>
            <a:r>
              <a:rPr lang="el-GR" sz="2800" dirty="0">
                <a:solidFill>
                  <a:schemeClr val="tx1">
                    <a:lumMod val="65000"/>
                    <a:lumOff val="35000"/>
                  </a:schemeClr>
                </a:solidFill>
              </a:rPr>
              <a:t>Τα πρώτα  βήματα</a:t>
            </a:r>
          </a:p>
        </p:txBody>
      </p:sp>
      <p:sp>
        <p:nvSpPr>
          <p:cNvPr id="3" name="2 - Θέση περιεχομένου"/>
          <p:cNvSpPr>
            <a:spLocks noGrp="1"/>
          </p:cNvSpPr>
          <p:nvPr>
            <p:ph idx="4294967295"/>
          </p:nvPr>
        </p:nvSpPr>
        <p:spPr>
          <a:xfrm>
            <a:off x="5554133" y="1628776"/>
            <a:ext cx="6637867" cy="4525963"/>
          </a:xfrm>
        </p:spPr>
        <p:txBody>
          <a:bodyPr>
            <a:normAutofit/>
          </a:bodyPr>
          <a:lstStyle/>
          <a:p>
            <a:pPr>
              <a:buNone/>
            </a:pPr>
            <a:r>
              <a:rPr lang="el-GR" sz="2000" dirty="0">
                <a:solidFill>
                  <a:schemeClr val="tx1">
                    <a:lumMod val="65000"/>
                    <a:lumOff val="35000"/>
                  </a:schemeClr>
                </a:solidFill>
              </a:rPr>
              <a:t>Λόγοι</a:t>
            </a:r>
            <a:r>
              <a:rPr lang="en-US" sz="2000" dirty="0">
                <a:solidFill>
                  <a:schemeClr val="tx1">
                    <a:lumMod val="65000"/>
                    <a:lumOff val="35000"/>
                  </a:schemeClr>
                </a:solidFill>
              </a:rPr>
              <a:t>:</a:t>
            </a:r>
            <a:endParaRPr lang="el-GR" sz="2000" dirty="0">
              <a:solidFill>
                <a:schemeClr val="tx1">
                  <a:lumMod val="65000"/>
                  <a:lumOff val="35000"/>
                </a:schemeClr>
              </a:solidFill>
            </a:endParaRPr>
          </a:p>
          <a:p>
            <a:pPr>
              <a:buFont typeface="Wingdings" pitchFamily="2" charset="2"/>
              <a:buChar char="Ø"/>
            </a:pPr>
            <a:r>
              <a:rPr lang="el-GR" sz="2000" dirty="0">
                <a:solidFill>
                  <a:schemeClr val="tx1">
                    <a:lumMod val="65000"/>
                    <a:lumOff val="35000"/>
                  </a:schemeClr>
                </a:solidFill>
              </a:rPr>
              <a:t>Χάρη στο θεωρητικό έργο από την οπτική των προγενεστέρων τους</a:t>
            </a:r>
          </a:p>
          <a:p>
            <a:pPr>
              <a:buFont typeface="Wingdings" pitchFamily="2" charset="2"/>
              <a:buChar char="Ø"/>
            </a:pPr>
            <a:r>
              <a:rPr lang="el-GR" sz="2000" dirty="0">
                <a:solidFill>
                  <a:schemeClr val="tx1">
                    <a:lumMod val="65000"/>
                    <a:lumOff val="35000"/>
                  </a:schemeClr>
                </a:solidFill>
              </a:rPr>
              <a:t>Εξαιτίας των Αλμπέρτο, Πιέρο ντέλλα Φραντσέσκα και Λεονάρδο Ντα Βίντσι όπου ήταν καλλιτέχνες της Αναγέννησης</a:t>
            </a:r>
          </a:p>
          <a:p>
            <a:pPr marL="571500" indent="-571500">
              <a:buNone/>
            </a:pPr>
            <a:endParaRPr lang="el-GR" sz="2000" dirty="0">
              <a:solidFill>
                <a:schemeClr val="tx1">
                  <a:lumMod val="65000"/>
                  <a:lumOff val="35000"/>
                </a:schemeClr>
              </a:solidFill>
            </a:endParaRPr>
          </a:p>
          <a:p>
            <a:pPr marL="571500" indent="-571500">
              <a:buNone/>
            </a:pPr>
            <a:r>
              <a:rPr lang="el-GR" sz="2000" dirty="0">
                <a:solidFill>
                  <a:schemeClr val="tx1">
                    <a:lumMod val="65000"/>
                    <a:lumOff val="35000"/>
                  </a:schemeClr>
                </a:solidFill>
              </a:rPr>
              <a:t>Αποτέλεσμα</a:t>
            </a:r>
            <a:r>
              <a:rPr lang="en-US" sz="2000" dirty="0">
                <a:solidFill>
                  <a:schemeClr val="tx1">
                    <a:lumMod val="65000"/>
                    <a:lumOff val="35000"/>
                  </a:schemeClr>
                </a:solidFill>
              </a:rPr>
              <a:t>:</a:t>
            </a:r>
            <a:r>
              <a:rPr lang="el-GR" sz="2000" dirty="0">
                <a:solidFill>
                  <a:schemeClr val="tx1">
                    <a:lumMod val="65000"/>
                    <a:lumOff val="35000"/>
                  </a:schemeClr>
                </a:solidFill>
              </a:rPr>
              <a:t> </a:t>
            </a:r>
          </a:p>
          <a:p>
            <a:pPr marL="571500" indent="-571500">
              <a:buFont typeface="Wingdings" pitchFamily="2" charset="2"/>
              <a:buChar char="ü"/>
            </a:pPr>
            <a:r>
              <a:rPr lang="el-GR" sz="2000" dirty="0">
                <a:solidFill>
                  <a:schemeClr val="tx1">
                    <a:lumMod val="65000"/>
                    <a:lumOff val="35000"/>
                  </a:schemeClr>
                </a:solidFill>
              </a:rPr>
              <a:t>Κατάφεραν να αναπτύξουν την τεχνική της αναγεννησιακής προοπτικής </a:t>
            </a:r>
          </a:p>
          <a:p>
            <a:pPr marL="571500" indent="-571500">
              <a:buFont typeface="Wingdings" pitchFamily="2" charset="2"/>
              <a:buChar char="ü"/>
            </a:pPr>
            <a:r>
              <a:rPr lang="el-GR" sz="2000" dirty="0">
                <a:solidFill>
                  <a:schemeClr val="tx1">
                    <a:lumMod val="65000"/>
                    <a:lumOff val="35000"/>
                  </a:schemeClr>
                </a:solidFill>
              </a:rPr>
              <a:t>Η τεχνική της προοπτικής γνώρισε σημαντική πρόοδο και σιγά σιγά επεκτάθηκε και στον υπόλοιπο κόσμο </a:t>
            </a:r>
          </a:p>
          <a:p>
            <a:pPr marL="571500" indent="-571500">
              <a:buFont typeface="Wingdings" pitchFamily="2" charset="2"/>
              <a:buChar char="ü"/>
            </a:pPr>
            <a:endParaRPr lang="el-GR" sz="2000" dirty="0"/>
          </a:p>
          <a:p>
            <a:pPr marL="571500" indent="-571500">
              <a:buFont typeface="Wingdings" pitchFamily="2" charset="2"/>
              <a:buChar char="ü"/>
            </a:pPr>
            <a:endParaRPr lang="en-US" sz="2000" dirty="0"/>
          </a:p>
          <a:p>
            <a:pPr marL="571500" indent="-571500">
              <a:buNone/>
            </a:pPr>
            <a:endParaRPr lang="el-GR" sz="2800" dirty="0"/>
          </a:p>
          <a:p>
            <a:pPr>
              <a:buFont typeface="Wingdings" pitchFamily="2" charset="2"/>
              <a:buChar char="ü"/>
            </a:pPr>
            <a:endParaRPr lang="el-GR" sz="2800" dirty="0"/>
          </a:p>
        </p:txBody>
      </p:sp>
      <p:pic>
        <p:nvPicPr>
          <p:cNvPr id="1026" name="Picture 2" descr="Ματιές στον κόσμο | Η ΚΑΘΗΜΕΡΙΝΗ"/>
          <p:cNvPicPr>
            <a:picLocks noChangeAspect="1" noChangeArrowheads="1"/>
          </p:cNvPicPr>
          <p:nvPr/>
        </p:nvPicPr>
        <p:blipFill>
          <a:blip r:embed="rId2" cstate="print"/>
          <a:srcRect/>
          <a:stretch>
            <a:fillRect/>
          </a:stretch>
        </p:blipFill>
        <p:spPr bwMode="auto">
          <a:xfrm>
            <a:off x="152265" y="2155371"/>
            <a:ext cx="5201746" cy="2762334"/>
          </a:xfrm>
          <a:prstGeom prst="rect">
            <a:avLst/>
          </a:prstGeom>
          <a:noFill/>
        </p:spPr>
      </p:pic>
      <p:sp>
        <p:nvSpPr>
          <p:cNvPr id="5" name="TextBox 4"/>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736281" y="812599"/>
            <a:ext cx="10972800" cy="1143000"/>
          </a:xfrm>
        </p:spPr>
        <p:txBody>
          <a:bodyPr>
            <a:normAutofit/>
          </a:bodyPr>
          <a:lstStyle/>
          <a:p>
            <a:pPr algn="r"/>
            <a:r>
              <a:rPr lang="el-GR" sz="2800" dirty="0">
                <a:solidFill>
                  <a:schemeClr val="tx1">
                    <a:lumMod val="65000"/>
                    <a:lumOff val="35000"/>
                  </a:schemeClr>
                </a:solidFill>
              </a:rPr>
              <a:t>Οι ζωγράφοι της αναγέννησης σε πολλά έργα χρησιμοποίησαν την γεωμετρία</a:t>
            </a:r>
            <a:endParaRPr lang="el-GR" sz="3600" dirty="0">
              <a:solidFill>
                <a:schemeClr val="tx1">
                  <a:lumMod val="65000"/>
                  <a:lumOff val="35000"/>
                </a:schemeClr>
              </a:solidFill>
            </a:endParaRPr>
          </a:p>
        </p:txBody>
      </p:sp>
      <p:sp>
        <p:nvSpPr>
          <p:cNvPr id="6" name="5 - Θέση περιεχομένου"/>
          <p:cNvSpPr>
            <a:spLocks noGrp="1"/>
          </p:cNvSpPr>
          <p:nvPr>
            <p:ph idx="4294967295"/>
          </p:nvPr>
        </p:nvSpPr>
        <p:spPr>
          <a:xfrm>
            <a:off x="4762919" y="2363907"/>
            <a:ext cx="7677436" cy="4494093"/>
          </a:xfrm>
        </p:spPr>
        <p:txBody>
          <a:bodyPr>
            <a:normAutofit/>
          </a:bodyPr>
          <a:lstStyle/>
          <a:p>
            <a:pPr>
              <a:buFont typeface="Wingdings" pitchFamily="2" charset="2"/>
              <a:buChar char="Ø"/>
            </a:pPr>
            <a:r>
              <a:rPr lang="el-GR" sz="2400" dirty="0">
                <a:solidFill>
                  <a:schemeClr val="tx1">
                    <a:lumMod val="65000"/>
                    <a:lumOff val="35000"/>
                  </a:schemeClr>
                </a:solidFill>
              </a:rPr>
              <a:t>Ο Λέο Νάρδο Ντα Βίντσι με την βοήθεια της γεωμετρίας προσέφερε εικόνες. </a:t>
            </a:r>
          </a:p>
          <a:p>
            <a:pPr>
              <a:buFont typeface="Wingdings" pitchFamily="2" charset="2"/>
              <a:buChar char="Ø"/>
            </a:pPr>
            <a:r>
              <a:rPr lang="el-GR" sz="2400" dirty="0">
                <a:solidFill>
                  <a:schemeClr val="tx1">
                    <a:lumMod val="65000"/>
                    <a:lumOff val="35000"/>
                  </a:schemeClr>
                </a:solidFill>
              </a:rPr>
              <a:t>Ο Γαλιλαίος μεγάλος επιστήμονας δίδαξε φυσικομαθηματικά. </a:t>
            </a:r>
          </a:p>
          <a:p>
            <a:pPr>
              <a:buFont typeface="Wingdings" pitchFamily="2" charset="2"/>
              <a:buChar char="Ø"/>
            </a:pPr>
            <a:r>
              <a:rPr lang="el-GR" sz="2400" dirty="0">
                <a:solidFill>
                  <a:schemeClr val="tx1">
                    <a:lumMod val="65000"/>
                    <a:lumOff val="35000"/>
                  </a:schemeClr>
                </a:solidFill>
              </a:rPr>
              <a:t>Ο Ντεκάρτ μελετούσε την άλγεβρα και την γεωμετρία με αποτέλεσμα να δώσει αναλυτική γεωμετρία στο επίπεδο με ευθείες και καμπύλες</a:t>
            </a:r>
            <a:r>
              <a:rPr lang="el-GR" sz="2000" dirty="0">
                <a:solidFill>
                  <a:schemeClr val="tx1">
                    <a:lumMod val="65000"/>
                    <a:lumOff val="35000"/>
                  </a:schemeClr>
                </a:solidFill>
              </a:rPr>
              <a:t>.</a:t>
            </a:r>
          </a:p>
        </p:txBody>
      </p:sp>
      <p:pic>
        <p:nvPicPr>
          <p:cNvPr id="15362" name="Picture 2" descr="Η Ιταλία υπήρξε το λίκνο της Αναγέννησης | Σχολές Καπάτου Ξένες Γλώσσες"/>
          <p:cNvPicPr>
            <a:picLocks noChangeAspect="1" noChangeArrowheads="1"/>
          </p:cNvPicPr>
          <p:nvPr/>
        </p:nvPicPr>
        <p:blipFill>
          <a:blip r:embed="rId2" cstate="print"/>
          <a:srcRect/>
          <a:stretch>
            <a:fillRect/>
          </a:stretch>
        </p:blipFill>
        <p:spPr bwMode="auto">
          <a:xfrm>
            <a:off x="149036" y="2110277"/>
            <a:ext cx="4513275" cy="3184211"/>
          </a:xfrm>
          <a:prstGeom prst="rect">
            <a:avLst/>
          </a:prstGeom>
          <a:noFill/>
        </p:spPr>
      </p:pic>
      <p:sp>
        <p:nvSpPr>
          <p:cNvPr id="5" name="TextBox 4"/>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345349" y="1814074"/>
            <a:ext cx="11340000" cy="4660183"/>
          </a:xfrm>
        </p:spPr>
        <p:txBody>
          <a:bodyPr/>
          <a:lstStyle/>
          <a:p>
            <a:pPr>
              <a:buFont typeface="Arial" pitchFamily="34" charset="0"/>
              <a:buChar char="•"/>
            </a:pPr>
            <a:r>
              <a:rPr lang="el-GR" sz="2400" dirty="0"/>
              <a:t>ΜΑΘΗΜΑΤΙΚΑ ΣΤΗΝ ΠΑΛΑΙΟΛΙΘΙΚΗ ΕΠΟΧΗ</a:t>
            </a:r>
          </a:p>
          <a:p>
            <a:pPr>
              <a:buFont typeface="Arial" pitchFamily="34" charset="0"/>
              <a:buChar char="•"/>
            </a:pPr>
            <a:r>
              <a:rPr lang="el-GR" sz="2400" dirty="0"/>
              <a:t>ΜΑΘΗΜΑΤΙΚΑ ΣΤΗΝ ΑΡΧΑΙΑ ΕΛΛΑΔΑ</a:t>
            </a:r>
          </a:p>
          <a:p>
            <a:pPr>
              <a:buFont typeface="Arial" pitchFamily="34" charset="0"/>
              <a:buChar char="•"/>
            </a:pPr>
            <a:r>
              <a:rPr lang="el-GR" sz="2400" dirty="0"/>
              <a:t>ΜΑΘΗΜΑΤΙΚΑ ΣΤΙΣ ΠΥΡΑΜΙΔΕΣ</a:t>
            </a:r>
          </a:p>
          <a:p>
            <a:pPr>
              <a:buFont typeface="Arial" pitchFamily="34" charset="0"/>
              <a:buChar char="•"/>
            </a:pPr>
            <a:r>
              <a:rPr lang="el-GR" sz="2400" dirty="0"/>
              <a:t>ΜΑΘΗΜΑΤΙΚΑ ΣΤΗΝ ΑΝΑΓΕΝΝΗΣΗ</a:t>
            </a:r>
          </a:p>
          <a:p>
            <a:pPr>
              <a:buFont typeface="Arial" pitchFamily="34" charset="0"/>
              <a:buChar char="•"/>
            </a:pPr>
            <a:r>
              <a:rPr lang="el-GR" sz="2400" dirty="0"/>
              <a:t>ΜΑΘΗΜΑΤΙΚΑ ΣΤΟΝ Β’ ΠΑΓΚΟΣΜΙΟ </a:t>
            </a:r>
          </a:p>
          <a:p>
            <a:pPr>
              <a:buFont typeface="Arial" pitchFamily="34" charset="0"/>
              <a:buChar char="•"/>
            </a:pPr>
            <a:r>
              <a:rPr lang="el-GR" sz="2400" dirty="0"/>
              <a:t>ΜΑΘΗΜΑΤΙΚΑ ΣΤΟΝ ΨΥΧΡΟ ΠΟΛΕΜΟ</a:t>
            </a:r>
          </a:p>
        </p:txBody>
      </p:sp>
      <p:sp>
        <p:nvSpPr>
          <p:cNvPr id="8" name="7 - Τίτλος"/>
          <p:cNvSpPr>
            <a:spLocks noGrp="1"/>
          </p:cNvSpPr>
          <p:nvPr>
            <p:ph type="title"/>
          </p:nvPr>
        </p:nvSpPr>
        <p:spPr>
          <a:xfrm>
            <a:off x="398133" y="304800"/>
            <a:ext cx="11340000" cy="1304266"/>
          </a:xfrm>
        </p:spPr>
        <p:txBody>
          <a:bodyPr/>
          <a:lstStyle/>
          <a:p>
            <a:pPr algn="ctr"/>
            <a:r>
              <a:rPr lang="el-GR" b="1" dirty="0"/>
              <a:t>ΠΕΡΙΕΧΟΜΕΝΑ</a:t>
            </a:r>
          </a:p>
        </p:txBody>
      </p:sp>
      <p:pic>
        <p:nvPicPr>
          <p:cNvPr id="1028" name="Picture 4" descr="Τα 5 πιο περίεργα μαθηματικά μοντέλα | Alfavita"/>
          <p:cNvPicPr>
            <a:picLocks noChangeAspect="1" noChangeArrowheads="1"/>
          </p:cNvPicPr>
          <p:nvPr/>
        </p:nvPicPr>
        <p:blipFill>
          <a:blip r:embed="rId2"/>
          <a:srcRect/>
          <a:stretch>
            <a:fillRect/>
          </a:stretch>
        </p:blipFill>
        <p:spPr bwMode="auto">
          <a:xfrm>
            <a:off x="6412089" y="2930291"/>
            <a:ext cx="5610417" cy="3734208"/>
          </a:xfrm>
          <a:prstGeom prst="rect">
            <a:avLst/>
          </a:prstGeom>
          <a:noFill/>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719403" y="548680"/>
            <a:ext cx="10972800" cy="1143000"/>
          </a:xfrm>
        </p:spPr>
        <p:txBody>
          <a:bodyPr>
            <a:noAutofit/>
          </a:bodyPr>
          <a:lstStyle/>
          <a:p>
            <a:pPr algn="r"/>
            <a:r>
              <a:rPr lang="el-GR" sz="2800" dirty="0">
                <a:solidFill>
                  <a:schemeClr val="tx1">
                    <a:lumMod val="65000"/>
                    <a:lumOff val="35000"/>
                  </a:schemeClr>
                </a:solidFill>
              </a:rPr>
              <a:t>Η προοπτική σε συγκεκριμένους πίνακες της αναγέννησης</a:t>
            </a:r>
          </a:p>
        </p:txBody>
      </p:sp>
      <p:sp>
        <p:nvSpPr>
          <p:cNvPr id="4" name="3 - Θέση περιεχομένου"/>
          <p:cNvSpPr>
            <a:spLocks noGrp="1"/>
          </p:cNvSpPr>
          <p:nvPr>
            <p:ph idx="1"/>
          </p:nvPr>
        </p:nvSpPr>
        <p:spPr>
          <a:xfrm>
            <a:off x="5725886" y="2438400"/>
            <a:ext cx="6466114" cy="2963416"/>
          </a:xfrm>
        </p:spPr>
        <p:txBody>
          <a:bodyPr/>
          <a:lstStyle/>
          <a:p>
            <a:pPr lvl="2">
              <a:buNone/>
            </a:pPr>
            <a:r>
              <a:rPr lang="el-GR" sz="2400" dirty="0">
                <a:solidFill>
                  <a:schemeClr val="tx1">
                    <a:lumMod val="65000"/>
                    <a:lumOff val="35000"/>
                  </a:schemeClr>
                </a:solidFill>
              </a:rPr>
              <a:t>   </a:t>
            </a:r>
            <a:r>
              <a:rPr lang="en-US" sz="2400" dirty="0">
                <a:solidFill>
                  <a:schemeClr val="tx1">
                    <a:lumMod val="65000"/>
                    <a:lumOff val="35000"/>
                  </a:schemeClr>
                </a:solidFill>
              </a:rPr>
              <a:t> </a:t>
            </a:r>
            <a:r>
              <a:rPr lang="el-GR" sz="2400" dirty="0">
                <a:solidFill>
                  <a:schemeClr val="tx1">
                    <a:lumMod val="65000"/>
                    <a:lumOff val="35000"/>
                  </a:schemeClr>
                </a:solidFill>
              </a:rPr>
              <a:t>Στον έργο </a:t>
            </a:r>
            <a:r>
              <a:rPr lang="en-US" sz="2400" dirty="0">
                <a:solidFill>
                  <a:schemeClr val="tx1">
                    <a:lumMod val="65000"/>
                    <a:lumOff val="35000"/>
                  </a:schemeClr>
                </a:solidFill>
              </a:rPr>
              <a:t>“</a:t>
            </a:r>
            <a:r>
              <a:rPr lang="el-GR" sz="2400" dirty="0">
                <a:solidFill>
                  <a:schemeClr val="tx1">
                    <a:lumMod val="65000"/>
                    <a:lumOff val="35000"/>
                  </a:schemeClr>
                </a:solidFill>
              </a:rPr>
              <a:t>Μυστικός δείπνος</a:t>
            </a:r>
            <a:r>
              <a:rPr lang="en-US" sz="2400" dirty="0">
                <a:solidFill>
                  <a:schemeClr val="tx1">
                    <a:lumMod val="65000"/>
                    <a:lumOff val="35000"/>
                  </a:schemeClr>
                </a:solidFill>
              </a:rPr>
              <a:t>” </a:t>
            </a:r>
            <a:r>
              <a:rPr lang="el-GR" sz="2400" dirty="0">
                <a:solidFill>
                  <a:schemeClr val="tx1">
                    <a:lumMod val="65000"/>
                    <a:lumOff val="35000"/>
                  </a:schemeClr>
                </a:solidFill>
              </a:rPr>
              <a:t>οι γραμμές της οροφής συγκλίνουν στην περιοχή της φυγής. Οι γραμμές των τμημάτων της οροφής, που είναι συμμετρικά τοποθετημένες ως προς το κέντρο, συναντιούνται ανά δύο σε σημεία που βρίσκονται όλα σε μια κάθετη γραμμή. Τεχνική γνωστή ως αξονική ή κατακόρυφη προοπτική</a:t>
            </a:r>
            <a:r>
              <a:rPr lang="el-GR" sz="2400" dirty="0"/>
              <a:t>.</a:t>
            </a:r>
          </a:p>
        </p:txBody>
      </p:sp>
      <p:pic>
        <p:nvPicPr>
          <p:cNvPr id="16386" name="Picture 2" descr="Dan Brown και το... μυστικό του «Μυστικού Δείπνου»"/>
          <p:cNvPicPr>
            <a:picLocks noChangeAspect="1" noChangeArrowheads="1"/>
          </p:cNvPicPr>
          <p:nvPr/>
        </p:nvPicPr>
        <p:blipFill>
          <a:blip r:embed="rId2" cstate="print"/>
          <a:srcRect/>
          <a:stretch>
            <a:fillRect/>
          </a:stretch>
        </p:blipFill>
        <p:spPr bwMode="auto">
          <a:xfrm>
            <a:off x="273968" y="2330631"/>
            <a:ext cx="5593432" cy="3117129"/>
          </a:xfrm>
          <a:prstGeom prst="rect">
            <a:avLst/>
          </a:prstGeom>
          <a:noFill/>
        </p:spPr>
      </p:pic>
      <p:sp>
        <p:nvSpPr>
          <p:cNvPr id="5" name="TextBox 4"/>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741981" y="634716"/>
            <a:ext cx="10972800" cy="1143000"/>
          </a:xfrm>
        </p:spPr>
        <p:txBody>
          <a:bodyPr>
            <a:normAutofit/>
          </a:bodyPr>
          <a:lstStyle/>
          <a:p>
            <a:pPr algn="r"/>
            <a:r>
              <a:rPr lang="el-GR" sz="2800" dirty="0">
                <a:solidFill>
                  <a:schemeClr val="tx1">
                    <a:lumMod val="65000"/>
                    <a:lumOff val="35000"/>
                  </a:schemeClr>
                </a:solidFill>
              </a:rPr>
              <a:t>Σχολή Αθηνών</a:t>
            </a:r>
          </a:p>
        </p:txBody>
      </p:sp>
      <p:sp>
        <p:nvSpPr>
          <p:cNvPr id="3" name="2 - Θέση περιεχομένου"/>
          <p:cNvSpPr>
            <a:spLocks noGrp="1"/>
          </p:cNvSpPr>
          <p:nvPr>
            <p:ph idx="4294967295"/>
          </p:nvPr>
        </p:nvSpPr>
        <p:spPr>
          <a:xfrm>
            <a:off x="5660570" y="2144486"/>
            <a:ext cx="6531430" cy="4114346"/>
          </a:xfrm>
        </p:spPr>
        <p:txBody>
          <a:bodyPr>
            <a:normAutofit/>
          </a:bodyPr>
          <a:lstStyle/>
          <a:p>
            <a:pPr>
              <a:buNone/>
            </a:pPr>
            <a:r>
              <a:rPr lang="el-GR" sz="2400" dirty="0">
                <a:solidFill>
                  <a:schemeClr val="tx1">
                    <a:lumMod val="65000"/>
                    <a:lumOff val="35000"/>
                  </a:schemeClr>
                </a:solidFill>
              </a:rPr>
              <a:t>    Ένα από τα σπουδαιότερα έργα τον 16</a:t>
            </a:r>
            <a:r>
              <a:rPr lang="el-GR" sz="2400" baseline="30000" dirty="0">
                <a:solidFill>
                  <a:schemeClr val="tx1">
                    <a:lumMod val="65000"/>
                    <a:lumOff val="35000"/>
                  </a:schemeClr>
                </a:solidFill>
              </a:rPr>
              <a:t>ο</a:t>
            </a:r>
            <a:r>
              <a:rPr lang="el-GR" sz="2400" dirty="0">
                <a:solidFill>
                  <a:schemeClr val="tx1">
                    <a:lumMod val="65000"/>
                    <a:lumOff val="35000"/>
                  </a:schemeClr>
                </a:solidFill>
              </a:rPr>
              <a:t> αιώνα είναι η Σχολή Αθηνών του Ραφαήλ. Είναι σημαντικός όχι μόνο για τον χειρισμό των τεχνικών στοιχείων πάνω σε αυτόν που αποδίδουν την αίσθηση του χώρου και του βάθους αλλά και επειδή μέσα από αυτόν τον πίνακα φαίνεται φανερά ο θαυμασμός που έτρεφαν οι προσωπικότητες της αναγέννησης.</a:t>
            </a:r>
          </a:p>
        </p:txBody>
      </p:sp>
      <p:pic>
        <p:nvPicPr>
          <p:cNvPr id="17412" name="Picture 4" descr="Η Σχολή των Αθηνών (&quot;Causarum Cognitio&quot;) όπως την είδε ο Ραφαήλ | Cat Is Art"/>
          <p:cNvPicPr>
            <a:picLocks noChangeAspect="1" noChangeArrowheads="1"/>
          </p:cNvPicPr>
          <p:nvPr/>
        </p:nvPicPr>
        <p:blipFill>
          <a:blip r:embed="rId2" cstate="print"/>
          <a:srcRect/>
          <a:stretch>
            <a:fillRect/>
          </a:stretch>
        </p:blipFill>
        <p:spPr bwMode="auto">
          <a:xfrm>
            <a:off x="402771" y="2133601"/>
            <a:ext cx="5266043" cy="3063754"/>
          </a:xfrm>
          <a:prstGeom prst="rect">
            <a:avLst/>
          </a:prstGeom>
          <a:noFill/>
        </p:spPr>
      </p:pic>
      <p:sp>
        <p:nvSpPr>
          <p:cNvPr id="5" name="TextBox 4"/>
          <p:cNvSpPr txBox="1"/>
          <p:nvPr/>
        </p:nvSpPr>
        <p:spPr>
          <a:xfrm>
            <a:off x="9620517" y="5924282"/>
            <a:ext cx="2434107" cy="824248"/>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grpSp>
        <p:nvGrpSpPr>
          <p:cNvPr id="112" name="Group 111">
            <a:extLst>
              <a:ext uri="{FF2B5EF4-FFF2-40B4-BE49-F238E27FC236}">
                <a16:creationId xmlns:a16="http://schemas.microsoft.com/office/drawing/2014/main" id="{D624720B-51E1-474D-90C6-CD74ED1DA39F}"/>
              </a:ext>
              <a:ext uri="{C183D7F6-B498-43B3-948B-1728B52AA6E4}">
                <adec:decorative xmlns:adec="http://schemas.microsoft.com/office/drawing/2017/decorative" val="1"/>
              </a:ext>
            </a:extLst>
          </p:cNvPr>
          <p:cNvGrpSpPr/>
          <p:nvPr/>
        </p:nvGrpSpPr>
        <p:grpSpPr>
          <a:xfrm>
            <a:off x="144000" y="144000"/>
            <a:ext cx="4860000" cy="6498000"/>
            <a:chOff x="408650" y="404285"/>
            <a:chExt cx="4330700" cy="3164637"/>
          </a:xfrm>
        </p:grpSpPr>
        <p:sp>
          <p:nvSpPr>
            <p:cNvPr id="110" name="Rectangle 6">
              <a:extLst>
                <a:ext uri="{FF2B5EF4-FFF2-40B4-BE49-F238E27FC236}">
                  <a16:creationId xmlns:a16="http://schemas.microsoft.com/office/drawing/2014/main" id="{E4561AC7-2339-461B-BFF9-BEBEF60974E1}"/>
                </a:ext>
                <a:ext uri="{C183D7F6-B498-43B3-948B-1728B52AA6E4}">
                  <adec:decorative xmlns:adec="http://schemas.microsoft.com/office/drawing/2017/decorative"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
              <a:extLst>
                <a:ext uri="{FF2B5EF4-FFF2-40B4-BE49-F238E27FC236}">
                  <a16:creationId xmlns:a16="http://schemas.microsoft.com/office/drawing/2014/main" id="{6FFCCB15-66C7-4E86-BF09-14C5B1569970}"/>
                </a:ext>
                <a:ext uri="{C183D7F6-B498-43B3-948B-1728B52AA6E4}">
                  <adec:decorative xmlns:adec="http://schemas.microsoft.com/office/drawing/2017/decorative"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6">
            <a:extLst>
              <a:ext uri="{FF2B5EF4-FFF2-40B4-BE49-F238E27FC236}">
                <a16:creationId xmlns:a16="http://schemas.microsoft.com/office/drawing/2014/main" id="{FA7AA601-65CC-44E2-A893-84390726E282}"/>
              </a:ext>
            </a:extLst>
          </p:cNvPr>
          <p:cNvSpPr/>
          <p:nvPr/>
        </p:nvSpPr>
        <p:spPr>
          <a:xfrm flipV="1">
            <a:off x="245917" y="256872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BA160141-042F-4099-856C-C1D62E0FF551}"/>
              </a:ext>
            </a:extLst>
          </p:cNvPr>
          <p:cNvSpPr>
            <a:spLocks noGrp="1"/>
          </p:cNvSpPr>
          <p:nvPr>
            <p:ph type="ctrTitle"/>
          </p:nvPr>
        </p:nvSpPr>
        <p:spPr>
          <a:xfrm>
            <a:off x="143999" y="3163899"/>
            <a:ext cx="5173067" cy="1800000"/>
          </a:xfrm>
        </p:spPr>
        <p:txBody>
          <a:bodyPr/>
          <a:lstStyle/>
          <a:p>
            <a:r>
              <a:rPr lang="el-GR" sz="2800" b="1" dirty="0"/>
              <a:t>ΜΑΘΗΜΑΤΙΚΑ ΣΤΟΝ ΠΟΛΕΜΟ</a:t>
            </a:r>
            <a:endParaRPr lang="en-US" sz="2800" b="1" dirty="0"/>
          </a:p>
        </p:txBody>
      </p:sp>
    </p:spTree>
    <p:extLst>
      <p:ext uri="{BB962C8B-B14F-4D97-AF65-F5344CB8AC3E}">
        <p14:creationId xmlns:p14="http://schemas.microsoft.com/office/powerpoint/2010/main" val="14852348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81261" y="2584332"/>
            <a:ext cx="517329" cy="517329"/>
          </a:xfrm>
          <a:prstGeom prst="rect">
            <a:avLst/>
          </a:prstGeom>
          <a:noFill/>
          <a:ln w="95250" cap="sq" cmpd="sng" algn="ctr">
            <a:noFill/>
            <a:prstDash val="solid"/>
            <a:miter lim="800000"/>
          </a:ln>
          <a:effectLst/>
        </p:spPr>
      </p:pic>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6244714" y="2623619"/>
            <a:ext cx="4545205" cy="478042"/>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Ανάπτυξη αεροναυπηγικής και ναυπηγικής  τεχνολογίας</a:t>
            </a:r>
            <a:r>
              <a:rPr lang="en-US" dirty="0"/>
              <a:t> </a:t>
            </a:r>
          </a:p>
        </p:txBody>
      </p:sp>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dirty="0"/>
              <a:t>Επίδραση στον Β’ Παγκόσμιο Πόλεμο</a:t>
            </a:r>
            <a:endParaRPr lang="en-US" dirty="0"/>
          </a:p>
        </p:txBody>
      </p:sp>
      <p:pic>
        <p:nvPicPr>
          <p:cNvPr id="12"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81261" y="3319361"/>
            <a:ext cx="517329" cy="517329"/>
          </a:xfrm>
          <a:prstGeom prst="rect">
            <a:avLst/>
          </a:prstGeom>
          <a:noFill/>
          <a:ln w="95250" cap="sq" cmpd="sng" algn="ctr">
            <a:noFill/>
            <a:prstDash val="solid"/>
            <a:miter lim="800000"/>
          </a:ln>
          <a:effectLst/>
        </p:spPr>
      </p:pic>
      <p:sp>
        <p:nvSpPr>
          <p:cNvPr id="13" name="Text Placeholder 5">
            <a:extLst>
              <a:ext uri="{FF2B5EF4-FFF2-40B4-BE49-F238E27FC236}">
                <a16:creationId xmlns:a16="http://schemas.microsoft.com/office/drawing/2014/main" id="{1EC6C5CD-54F6-47E9-8E7A-FA7BB7264AAE}"/>
              </a:ext>
            </a:extLst>
          </p:cNvPr>
          <p:cNvSpPr txBox="1">
            <a:spLocks/>
          </p:cNvSpPr>
          <p:nvPr/>
        </p:nvSpPr>
        <p:spPr>
          <a:xfrm>
            <a:off x="6244714" y="3294640"/>
            <a:ext cx="4225165" cy="478042"/>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Ανάπτυξη τεχνολογίας</a:t>
            </a:r>
            <a:r>
              <a:rPr lang="en-US" dirty="0"/>
              <a:t> </a:t>
            </a:r>
            <a:r>
              <a:rPr lang="el-GR" dirty="0"/>
              <a:t>αναγνώρισης και εντοπισμού  εχθρικών στόχων</a:t>
            </a:r>
            <a:endParaRPr lang="en-US" dirty="0"/>
          </a:p>
        </p:txBody>
      </p:sp>
      <p:pic>
        <p:nvPicPr>
          <p:cNvPr id="14"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81261" y="4157561"/>
            <a:ext cx="517329" cy="517329"/>
          </a:xfrm>
          <a:prstGeom prst="rect">
            <a:avLst/>
          </a:prstGeom>
          <a:noFill/>
          <a:ln w="95250" cap="sq" cmpd="sng" algn="ctr">
            <a:noFill/>
            <a:prstDash val="solid"/>
            <a:miter lim="800000"/>
          </a:ln>
          <a:effectLst/>
        </p:spPr>
      </p:pic>
      <p:sp>
        <p:nvSpPr>
          <p:cNvPr id="15" name="Text Placeholder 5">
            <a:extLst>
              <a:ext uri="{FF2B5EF4-FFF2-40B4-BE49-F238E27FC236}">
                <a16:creationId xmlns:a16="http://schemas.microsoft.com/office/drawing/2014/main" id="{1EC6C5CD-54F6-47E9-8E7A-FA7BB7264AAE}"/>
              </a:ext>
            </a:extLst>
          </p:cNvPr>
          <p:cNvSpPr txBox="1">
            <a:spLocks/>
          </p:cNvSpPr>
          <p:nvPr/>
        </p:nvSpPr>
        <p:spPr>
          <a:xfrm>
            <a:off x="6244714" y="4151128"/>
            <a:ext cx="4225165" cy="478042"/>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Απόκρυψη και αποκάλυψη μηνυμάτων και οδηγιών προς τις πολεμικές μονάδες</a:t>
            </a:r>
            <a:endParaRPr lang="en-US" dirty="0"/>
          </a:p>
        </p:txBody>
      </p:sp>
      <p:pic>
        <p:nvPicPr>
          <p:cNvPr id="16"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81261" y="4956474"/>
            <a:ext cx="517329" cy="517329"/>
          </a:xfrm>
          <a:prstGeom prst="rect">
            <a:avLst/>
          </a:prstGeom>
          <a:noFill/>
          <a:ln w="95250" cap="sq" cmpd="sng" algn="ctr">
            <a:noFill/>
            <a:prstDash val="solid"/>
            <a:miter lim="800000"/>
          </a:ln>
          <a:effectLst/>
        </p:spPr>
      </p:pic>
      <p:sp>
        <p:nvSpPr>
          <p:cNvPr id="17" name="Text Placeholder 5">
            <a:extLst>
              <a:ext uri="{FF2B5EF4-FFF2-40B4-BE49-F238E27FC236}">
                <a16:creationId xmlns:a16="http://schemas.microsoft.com/office/drawing/2014/main" id="{1EC6C5CD-54F6-47E9-8E7A-FA7BB7264AAE}"/>
              </a:ext>
            </a:extLst>
          </p:cNvPr>
          <p:cNvSpPr txBox="1">
            <a:spLocks/>
          </p:cNvSpPr>
          <p:nvPr/>
        </p:nvSpPr>
        <p:spPr>
          <a:xfrm>
            <a:off x="6244714" y="5007616"/>
            <a:ext cx="4225165" cy="478042"/>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Ανάπτυξη πυρηνικής τεχνολογίας </a:t>
            </a:r>
            <a:endParaRPr lang="en-US" dirty="0"/>
          </a:p>
        </p:txBody>
      </p:sp>
      <p:pic>
        <p:nvPicPr>
          <p:cNvPr id="18"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90405" y="5573941"/>
            <a:ext cx="517329" cy="517329"/>
          </a:xfrm>
          <a:prstGeom prst="rect">
            <a:avLst/>
          </a:prstGeom>
          <a:noFill/>
          <a:ln w="95250" cap="sq" cmpd="sng" algn="ctr">
            <a:noFill/>
            <a:prstDash val="solid"/>
            <a:miter lim="800000"/>
          </a:ln>
          <a:effectLst/>
        </p:spPr>
      </p:pic>
      <p:sp>
        <p:nvSpPr>
          <p:cNvPr id="19" name="Text Placeholder 5">
            <a:extLst>
              <a:ext uri="{FF2B5EF4-FFF2-40B4-BE49-F238E27FC236}">
                <a16:creationId xmlns:a16="http://schemas.microsoft.com/office/drawing/2014/main" id="{1EC6C5CD-54F6-47E9-8E7A-FA7BB7264AAE}"/>
              </a:ext>
            </a:extLst>
          </p:cNvPr>
          <p:cNvSpPr txBox="1">
            <a:spLocks/>
          </p:cNvSpPr>
          <p:nvPr/>
        </p:nvSpPr>
        <p:spPr>
          <a:xfrm>
            <a:off x="6253858" y="5625083"/>
            <a:ext cx="4225165" cy="478042"/>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Ανάπτυξη πυραυλικής τεχνολογίας </a:t>
            </a:r>
            <a:endParaRPr lang="en-US" dirty="0"/>
          </a:p>
        </p:txBody>
      </p:sp>
      <p:pic>
        <p:nvPicPr>
          <p:cNvPr id="21" name="Picture 20"/>
          <p:cNvPicPr>
            <a:picLocks noChangeAspect="1"/>
          </p:cNvPicPr>
          <p:nvPr/>
        </p:nvPicPr>
        <p:blipFill>
          <a:blip r:embed="rId4"/>
          <a:stretch>
            <a:fillRect/>
          </a:stretch>
        </p:blipFill>
        <p:spPr>
          <a:xfrm>
            <a:off x="354881" y="2697933"/>
            <a:ext cx="4475941" cy="3280079"/>
          </a:xfrm>
          <a:prstGeom prst="rect">
            <a:avLst/>
          </a:prstGeom>
        </p:spPr>
      </p:pic>
    </p:spTree>
    <p:extLst>
      <p:ext uri="{BB962C8B-B14F-4D97-AF65-F5344CB8AC3E}">
        <p14:creationId xmlns:p14="http://schemas.microsoft.com/office/powerpoint/2010/main" val="19387711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5330952" y="2623618"/>
            <a:ext cx="5458967" cy="3740606"/>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Λόγοι</a:t>
            </a:r>
            <a:r>
              <a:rPr lang="en-US" dirty="0"/>
              <a:t>:</a:t>
            </a:r>
            <a:endParaRPr lang="el-GR" dirty="0"/>
          </a:p>
          <a:p>
            <a:pPr>
              <a:buFont typeface="Wingdings" panose="05000000000000000000" pitchFamily="2" charset="2"/>
              <a:buChar char="Ø"/>
            </a:pPr>
            <a:r>
              <a:rPr lang="el-GR" dirty="0"/>
              <a:t>Υπολογισμοί πλεύσης</a:t>
            </a:r>
          </a:p>
          <a:p>
            <a:pPr>
              <a:buFont typeface="Wingdings" panose="05000000000000000000" pitchFamily="2" charset="2"/>
              <a:buChar char="Ø"/>
            </a:pPr>
            <a:r>
              <a:rPr lang="el-GR" dirty="0"/>
              <a:t>Υπολογισμοί πτητικής δυνατότητας</a:t>
            </a:r>
          </a:p>
          <a:p>
            <a:pPr>
              <a:buFont typeface="Wingdings" panose="05000000000000000000" pitchFamily="2" charset="2"/>
              <a:buChar char="Ø"/>
            </a:pPr>
            <a:r>
              <a:rPr lang="el-GR" dirty="0"/>
              <a:t>Μοντελοποίηση</a:t>
            </a:r>
            <a:endParaRPr lang="en-US" dirty="0"/>
          </a:p>
          <a:p>
            <a:pPr marL="0" indent="0">
              <a:buNone/>
            </a:pPr>
            <a:endParaRPr lang="en-US" dirty="0"/>
          </a:p>
          <a:p>
            <a:pPr marL="0" indent="0">
              <a:buNone/>
            </a:pPr>
            <a:r>
              <a:rPr lang="el-GR" dirty="0"/>
              <a:t>Αποτέλεσμα</a:t>
            </a:r>
            <a:r>
              <a:rPr lang="en-US" dirty="0"/>
              <a:t>:</a:t>
            </a:r>
            <a:r>
              <a:rPr lang="el-GR" dirty="0"/>
              <a:t> </a:t>
            </a:r>
            <a:endParaRPr lang="en-US" dirty="0"/>
          </a:p>
          <a:p>
            <a:pPr>
              <a:buFont typeface="Wingdings" panose="05000000000000000000" pitchFamily="2" charset="2"/>
              <a:buChar char="ü"/>
            </a:pPr>
            <a:r>
              <a:rPr lang="el-GR" dirty="0"/>
              <a:t>Γρήγορη εξέλιξη</a:t>
            </a:r>
          </a:p>
          <a:p>
            <a:pPr>
              <a:buFont typeface="Wingdings" panose="05000000000000000000" pitchFamily="2" charset="2"/>
              <a:buChar char="ü"/>
            </a:pPr>
            <a:r>
              <a:rPr lang="el-GR" dirty="0"/>
              <a:t>Μεγαλύτερες δυνατότητες (πλεύσης και πτήσης)</a:t>
            </a:r>
          </a:p>
          <a:p>
            <a:pPr>
              <a:buFont typeface="Wingdings" panose="05000000000000000000" pitchFamily="2" charset="2"/>
              <a:buChar char="ü"/>
            </a:pPr>
            <a:r>
              <a:rPr lang="el-GR" dirty="0"/>
              <a:t>Υψηλότερες ταχύτητες</a:t>
            </a:r>
          </a:p>
          <a:p>
            <a:pPr>
              <a:buFont typeface="Wingdings" panose="05000000000000000000" pitchFamily="2" charset="2"/>
              <a:buChar char="ü"/>
            </a:pPr>
            <a:r>
              <a:rPr lang="el-GR" dirty="0"/>
              <a:t>Υψηλότερη αποτελεσματικότητα</a:t>
            </a:r>
          </a:p>
          <a:p>
            <a:pPr marL="0" indent="0">
              <a:buNone/>
            </a:pPr>
            <a:endParaRPr lang="el-GR" dirty="0"/>
          </a:p>
          <a:p>
            <a:pPr marL="0" indent="0">
              <a:buNone/>
            </a:pPr>
            <a:endParaRPr lang="en-US" dirty="0"/>
          </a:p>
        </p:txBody>
      </p:sp>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sz="4000" dirty="0"/>
              <a:t>Εξέλιξη αεροναυπηγικής και ναυπηγικής  τεχνολογίας</a:t>
            </a:r>
            <a:r>
              <a:rPr lang="en-US" sz="4000" dirty="0"/>
              <a:t> </a:t>
            </a:r>
            <a:endParaRPr lang="en-US" dirty="0"/>
          </a:p>
        </p:txBody>
      </p:sp>
      <p:pic>
        <p:nvPicPr>
          <p:cNvPr id="2" name="Picture 1"/>
          <p:cNvPicPr>
            <a:picLocks noChangeAspect="1"/>
          </p:cNvPicPr>
          <p:nvPr/>
        </p:nvPicPr>
        <p:blipFill>
          <a:blip r:embed="rId2"/>
          <a:stretch>
            <a:fillRect/>
          </a:stretch>
        </p:blipFill>
        <p:spPr>
          <a:xfrm>
            <a:off x="205249" y="2623617"/>
            <a:ext cx="4942910" cy="1761569"/>
          </a:xfrm>
          <a:prstGeom prst="rect">
            <a:avLst/>
          </a:prstGeom>
        </p:spPr>
      </p:pic>
      <p:pic>
        <p:nvPicPr>
          <p:cNvPr id="3" name="Picture 2"/>
          <p:cNvPicPr>
            <a:picLocks noChangeAspect="1"/>
          </p:cNvPicPr>
          <p:nvPr/>
        </p:nvPicPr>
        <p:blipFill>
          <a:blip r:embed="rId3"/>
          <a:stretch>
            <a:fillRect/>
          </a:stretch>
        </p:blipFill>
        <p:spPr>
          <a:xfrm>
            <a:off x="205249" y="4493921"/>
            <a:ext cx="4942910" cy="1870303"/>
          </a:xfrm>
          <a:prstGeom prst="rect">
            <a:avLst/>
          </a:prstGeom>
        </p:spPr>
      </p:pic>
    </p:spTree>
    <p:extLst>
      <p:ext uri="{BB962C8B-B14F-4D97-AF65-F5344CB8AC3E}">
        <p14:creationId xmlns:p14="http://schemas.microsoft.com/office/powerpoint/2010/main" val="27550674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sz="3600" dirty="0"/>
              <a:t>Ανάπτυξη τεχνολογίας</a:t>
            </a:r>
            <a:r>
              <a:rPr lang="en-US" sz="3600" dirty="0"/>
              <a:t> </a:t>
            </a:r>
            <a:r>
              <a:rPr lang="el-GR" sz="3600" dirty="0"/>
              <a:t>αναγνώρισης και εντοπισμού  εχθρικών στόχων</a:t>
            </a:r>
            <a:endParaRPr lang="en-US" sz="4000" dirty="0"/>
          </a:p>
        </p:txBody>
      </p:sp>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5277465" y="1920341"/>
            <a:ext cx="6265935" cy="4936726"/>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Λόγοι</a:t>
            </a:r>
            <a:r>
              <a:rPr lang="en-US" dirty="0"/>
              <a:t>:</a:t>
            </a:r>
            <a:endParaRPr lang="el-GR" dirty="0"/>
          </a:p>
          <a:p>
            <a:pPr>
              <a:buFont typeface="Wingdings" panose="05000000000000000000" pitchFamily="2" charset="2"/>
              <a:buChar char="Ø"/>
            </a:pPr>
            <a:r>
              <a:rPr lang="el-GR" dirty="0"/>
              <a:t>Υπολογισμοί που σχετίζονται με τον τρόπο διάδοσης ηλεκτρομαγνητικών κυμάτων στον αέρα και της ανάκλαση τους σε κάποιο αντικείμενο.</a:t>
            </a:r>
          </a:p>
          <a:p>
            <a:pPr>
              <a:buFont typeface="Wingdings" panose="05000000000000000000" pitchFamily="2" charset="2"/>
              <a:buChar char="Ø"/>
            </a:pPr>
            <a:r>
              <a:rPr lang="el-GR" dirty="0"/>
              <a:t>Υπολογισμοί που σχετίζονται με τον τρόπο διάδοσης του ήχου στο νερό και της ανάκλαση τους σε κάποιο αντικείμενο.</a:t>
            </a:r>
          </a:p>
          <a:p>
            <a:pPr>
              <a:buFont typeface="Wingdings" panose="05000000000000000000" pitchFamily="2" charset="2"/>
              <a:buChar char="Ø"/>
            </a:pPr>
            <a:r>
              <a:rPr lang="el-GR" dirty="0"/>
              <a:t>Υπολογισμοί βολής των διαφόρων όπλων </a:t>
            </a:r>
            <a:endParaRPr lang="en-US" dirty="0"/>
          </a:p>
          <a:p>
            <a:pPr marL="0" indent="0">
              <a:buNone/>
            </a:pPr>
            <a:endParaRPr lang="en-US" dirty="0"/>
          </a:p>
          <a:p>
            <a:pPr marL="0" indent="0">
              <a:buNone/>
            </a:pPr>
            <a:r>
              <a:rPr lang="el-GR" dirty="0"/>
              <a:t>Αποτέλεσμα</a:t>
            </a:r>
            <a:r>
              <a:rPr lang="en-US" dirty="0"/>
              <a:t>:</a:t>
            </a:r>
            <a:r>
              <a:rPr lang="el-GR" dirty="0"/>
              <a:t> </a:t>
            </a:r>
            <a:endParaRPr lang="en-US" dirty="0"/>
          </a:p>
          <a:p>
            <a:pPr>
              <a:buFont typeface="Wingdings" panose="05000000000000000000" pitchFamily="2" charset="2"/>
              <a:buChar char="ü"/>
            </a:pPr>
            <a:r>
              <a:rPr lang="el-GR" dirty="0"/>
              <a:t>Ανάπτυξη </a:t>
            </a:r>
            <a:r>
              <a:rPr lang="en-US" dirty="0"/>
              <a:t>radar</a:t>
            </a:r>
            <a:endParaRPr lang="el-GR" dirty="0"/>
          </a:p>
          <a:p>
            <a:pPr>
              <a:buFont typeface="Wingdings" panose="05000000000000000000" pitchFamily="2" charset="2"/>
              <a:buChar char="ü"/>
            </a:pPr>
            <a:r>
              <a:rPr lang="el-GR" dirty="0"/>
              <a:t>Ανάπτυξη </a:t>
            </a:r>
            <a:r>
              <a:rPr lang="en-US" dirty="0"/>
              <a:t>sonar</a:t>
            </a:r>
            <a:endParaRPr lang="el-GR" dirty="0"/>
          </a:p>
          <a:p>
            <a:pPr>
              <a:buFont typeface="Wingdings" panose="05000000000000000000" pitchFamily="2" charset="2"/>
              <a:buChar char="ü"/>
            </a:pPr>
            <a:r>
              <a:rPr lang="el-GR" dirty="0"/>
              <a:t>Υψηλότερη ευστοχία και αποτελεσματικότητα των οπλικών συστημάτων</a:t>
            </a:r>
          </a:p>
          <a:p>
            <a:pPr>
              <a:buFont typeface="Wingdings" panose="05000000000000000000" pitchFamily="2" charset="2"/>
              <a:buChar char="ü"/>
            </a:pPr>
            <a:r>
              <a:rPr lang="el-GR" dirty="0"/>
              <a:t>Αποφυγή καταστροφών και ανθρώπινων απωλειών</a:t>
            </a:r>
          </a:p>
          <a:p>
            <a:pPr marL="0" indent="0">
              <a:buNone/>
            </a:pPr>
            <a:endParaRPr lang="el-GR" dirty="0"/>
          </a:p>
          <a:p>
            <a:pPr marL="0" indent="0">
              <a:buNone/>
            </a:pPr>
            <a:endParaRPr lang="en-US" dirty="0"/>
          </a:p>
        </p:txBody>
      </p:sp>
      <p:sp>
        <p:nvSpPr>
          <p:cNvPr id="2" name="AutoShape 2" descr="World War II Technology that Changed Warfare - Radar and Bomb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3" name="Picture 2"/>
          <p:cNvPicPr>
            <a:picLocks noChangeAspect="1"/>
          </p:cNvPicPr>
          <p:nvPr/>
        </p:nvPicPr>
        <p:blipFill>
          <a:blip r:embed="rId2"/>
          <a:stretch>
            <a:fillRect/>
          </a:stretch>
        </p:blipFill>
        <p:spPr>
          <a:xfrm>
            <a:off x="537394" y="2368332"/>
            <a:ext cx="4325900" cy="3993139"/>
          </a:xfrm>
          <a:prstGeom prst="rect">
            <a:avLst/>
          </a:prstGeom>
        </p:spPr>
      </p:pic>
    </p:spTree>
    <p:extLst>
      <p:ext uri="{BB962C8B-B14F-4D97-AF65-F5344CB8AC3E}">
        <p14:creationId xmlns:p14="http://schemas.microsoft.com/office/powerpoint/2010/main" val="12277206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sz="3600" dirty="0"/>
              <a:t>Απόκρυψη και αποκάλυψη μηνυμάτων και οδηγιών προς τις πολεμικές μονάδες</a:t>
            </a:r>
            <a:endParaRPr lang="en-US" sz="3600" dirty="0"/>
          </a:p>
        </p:txBody>
      </p:sp>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5277465" y="1920341"/>
            <a:ext cx="6265935" cy="4936726"/>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Λόγοι</a:t>
            </a:r>
            <a:r>
              <a:rPr lang="en-US" dirty="0"/>
              <a:t>:</a:t>
            </a:r>
            <a:endParaRPr lang="el-GR" dirty="0"/>
          </a:p>
          <a:p>
            <a:pPr>
              <a:buFont typeface="Wingdings" panose="05000000000000000000" pitchFamily="2" charset="2"/>
              <a:buChar char="Ø"/>
            </a:pPr>
            <a:r>
              <a:rPr lang="el-GR" dirty="0"/>
              <a:t>Ανάπτυξη θεωρίας αλγορίθμων </a:t>
            </a:r>
          </a:p>
          <a:p>
            <a:pPr>
              <a:buFont typeface="Wingdings" panose="05000000000000000000" pitchFamily="2" charset="2"/>
              <a:buChar char="Ø"/>
            </a:pPr>
            <a:r>
              <a:rPr lang="el-GR" dirty="0"/>
              <a:t>Ανάπτυξη μαθηματικών, θεωρίας και τεχνικών κρυπτογράφησης και αποκρυπτογράφησης</a:t>
            </a:r>
          </a:p>
          <a:p>
            <a:pPr>
              <a:buFont typeface="Wingdings" panose="05000000000000000000" pitchFamily="2" charset="2"/>
              <a:buChar char="Ø"/>
            </a:pPr>
            <a:r>
              <a:rPr lang="el-GR" dirty="0"/>
              <a:t>Δημιουργία συσκευής κρυπτογράφησης μηνυμάτων (</a:t>
            </a:r>
            <a:r>
              <a:rPr lang="en-US" dirty="0"/>
              <a:t>Enigma)</a:t>
            </a:r>
            <a:endParaRPr lang="el-GR" dirty="0"/>
          </a:p>
          <a:p>
            <a:pPr>
              <a:buFont typeface="Wingdings" panose="05000000000000000000" pitchFamily="2" charset="2"/>
              <a:buChar char="Ø"/>
            </a:pPr>
            <a:r>
              <a:rPr lang="el-GR" dirty="0"/>
              <a:t>Δημιουργία συσκευής αποκρυπτογράφησης μηνυμάτων (από </a:t>
            </a:r>
            <a:r>
              <a:rPr lang="en-US" dirty="0"/>
              <a:t>Touring</a:t>
            </a:r>
            <a:r>
              <a:rPr lang="el-GR" dirty="0"/>
              <a:t>) </a:t>
            </a:r>
            <a:endParaRPr lang="en-US" dirty="0"/>
          </a:p>
          <a:p>
            <a:pPr marL="0" indent="0">
              <a:buNone/>
            </a:pPr>
            <a:endParaRPr lang="en-US" dirty="0"/>
          </a:p>
          <a:p>
            <a:pPr marL="0" indent="0">
              <a:buNone/>
            </a:pPr>
            <a:r>
              <a:rPr lang="el-GR" dirty="0"/>
              <a:t>Αποτέλεσμα</a:t>
            </a:r>
            <a:r>
              <a:rPr lang="en-US" dirty="0"/>
              <a:t>:</a:t>
            </a:r>
            <a:r>
              <a:rPr lang="el-GR" dirty="0"/>
              <a:t> </a:t>
            </a:r>
            <a:endParaRPr lang="en-US" dirty="0"/>
          </a:p>
          <a:p>
            <a:pPr>
              <a:buFont typeface="Wingdings" panose="05000000000000000000" pitchFamily="2" charset="2"/>
              <a:buChar char="ü"/>
            </a:pPr>
            <a:r>
              <a:rPr lang="el-GR" dirty="0"/>
              <a:t>Απόκρυψη πληροφοριών από τον εχθρό και αύξηση της αποτελεσματικότητας των μονάδων που μάχονται (υποβρύχια, πλοία, αεροπλάνα, μονάδες ξηράς)</a:t>
            </a:r>
          </a:p>
          <a:p>
            <a:pPr>
              <a:buFont typeface="Wingdings" panose="05000000000000000000" pitchFamily="2" charset="2"/>
              <a:buChar char="ü"/>
            </a:pPr>
            <a:r>
              <a:rPr lang="el-GR" dirty="0"/>
              <a:t>Υποκλοπή ζωτικών πληροφοριών και αποφυγή καταστροφών και απωλειών</a:t>
            </a:r>
          </a:p>
          <a:p>
            <a:pPr marL="0" indent="0">
              <a:buNone/>
            </a:pPr>
            <a:endParaRPr lang="en-US" dirty="0"/>
          </a:p>
        </p:txBody>
      </p:sp>
      <p:pic>
        <p:nvPicPr>
          <p:cNvPr id="2" name="Picture 1"/>
          <p:cNvPicPr>
            <a:picLocks noChangeAspect="1"/>
          </p:cNvPicPr>
          <p:nvPr/>
        </p:nvPicPr>
        <p:blipFill>
          <a:blip r:embed="rId2"/>
          <a:stretch>
            <a:fillRect/>
          </a:stretch>
        </p:blipFill>
        <p:spPr>
          <a:xfrm>
            <a:off x="946353" y="2250654"/>
            <a:ext cx="3301181" cy="2245289"/>
          </a:xfrm>
          <a:prstGeom prst="rect">
            <a:avLst/>
          </a:prstGeom>
        </p:spPr>
      </p:pic>
      <p:pic>
        <p:nvPicPr>
          <p:cNvPr id="3" name="Picture 2"/>
          <p:cNvPicPr>
            <a:picLocks noChangeAspect="1"/>
          </p:cNvPicPr>
          <p:nvPr/>
        </p:nvPicPr>
        <p:blipFill>
          <a:blip r:embed="rId3"/>
          <a:stretch>
            <a:fillRect/>
          </a:stretch>
        </p:blipFill>
        <p:spPr>
          <a:xfrm>
            <a:off x="946353" y="4775865"/>
            <a:ext cx="3367858" cy="1683929"/>
          </a:xfrm>
          <a:prstGeom prst="rect">
            <a:avLst/>
          </a:prstGeom>
        </p:spPr>
      </p:pic>
    </p:spTree>
    <p:extLst>
      <p:ext uri="{BB962C8B-B14F-4D97-AF65-F5344CB8AC3E}">
        <p14:creationId xmlns:p14="http://schemas.microsoft.com/office/powerpoint/2010/main" val="30757575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sz="3600" dirty="0"/>
              <a:t>Ανάπτυξη πυρηνικής τεχνολογίας </a:t>
            </a:r>
            <a:endParaRPr lang="en-US" sz="3600" dirty="0"/>
          </a:p>
        </p:txBody>
      </p:sp>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5277465" y="2368332"/>
            <a:ext cx="6265935" cy="3398911"/>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Λόγοι</a:t>
            </a:r>
            <a:r>
              <a:rPr lang="en-US" dirty="0"/>
              <a:t>:</a:t>
            </a:r>
            <a:endParaRPr lang="el-GR" dirty="0"/>
          </a:p>
          <a:p>
            <a:pPr>
              <a:buFont typeface="Wingdings" panose="05000000000000000000" pitchFamily="2" charset="2"/>
              <a:buChar char="Ø"/>
            </a:pPr>
            <a:r>
              <a:rPr lang="el-GR" dirty="0"/>
              <a:t>Δημιουργία θεωρητικού υποβάθρου για την πυρηνική τεχνολογία </a:t>
            </a:r>
          </a:p>
          <a:p>
            <a:pPr>
              <a:buFont typeface="Wingdings" panose="05000000000000000000" pitchFamily="2" charset="2"/>
              <a:buChar char="Ø"/>
            </a:pPr>
            <a:r>
              <a:rPr lang="el-GR" dirty="0"/>
              <a:t>Υπολογισμοί μετατροπής ύλης σε ενέργεια</a:t>
            </a:r>
          </a:p>
          <a:p>
            <a:pPr marL="0" indent="0">
              <a:buNone/>
            </a:pPr>
            <a:endParaRPr lang="en-US" dirty="0"/>
          </a:p>
          <a:p>
            <a:pPr marL="0" indent="0">
              <a:buNone/>
            </a:pPr>
            <a:r>
              <a:rPr lang="el-GR" dirty="0"/>
              <a:t>Αποτέλεσμα</a:t>
            </a:r>
            <a:r>
              <a:rPr lang="en-US" dirty="0"/>
              <a:t>:</a:t>
            </a:r>
            <a:r>
              <a:rPr lang="el-GR" dirty="0"/>
              <a:t> </a:t>
            </a:r>
            <a:endParaRPr lang="en-US" dirty="0"/>
          </a:p>
          <a:p>
            <a:pPr>
              <a:buFont typeface="Wingdings" panose="05000000000000000000" pitchFamily="2" charset="2"/>
              <a:buChar char="ü"/>
            </a:pPr>
            <a:r>
              <a:rPr lang="el-GR" dirty="0"/>
              <a:t>Δημιουργία ατομικής βόμβας</a:t>
            </a:r>
          </a:p>
          <a:p>
            <a:pPr>
              <a:buFont typeface="Wingdings" panose="05000000000000000000" pitchFamily="2" charset="2"/>
              <a:buChar char="ü"/>
            </a:pPr>
            <a:r>
              <a:rPr lang="el-GR" dirty="0"/>
              <a:t>Συντόμευση του πολέμου αλλά πρόκληση τεράστιων απωλειών</a:t>
            </a:r>
          </a:p>
          <a:p>
            <a:pPr marL="0" indent="0">
              <a:buNone/>
            </a:pPr>
            <a:endParaRPr lang="en-US" dirty="0"/>
          </a:p>
        </p:txBody>
      </p:sp>
      <p:pic>
        <p:nvPicPr>
          <p:cNvPr id="2" name="Picture 1"/>
          <p:cNvPicPr>
            <a:picLocks noChangeAspect="1"/>
          </p:cNvPicPr>
          <p:nvPr/>
        </p:nvPicPr>
        <p:blipFill>
          <a:blip r:embed="rId2"/>
          <a:stretch>
            <a:fillRect/>
          </a:stretch>
        </p:blipFill>
        <p:spPr>
          <a:xfrm>
            <a:off x="578260" y="2849357"/>
            <a:ext cx="4239730" cy="2568217"/>
          </a:xfrm>
          <a:prstGeom prst="rect">
            <a:avLst/>
          </a:prstGeom>
        </p:spPr>
      </p:pic>
    </p:spTree>
    <p:extLst>
      <p:ext uri="{BB962C8B-B14F-4D97-AF65-F5344CB8AC3E}">
        <p14:creationId xmlns:p14="http://schemas.microsoft.com/office/powerpoint/2010/main" val="42819947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sz="3600" dirty="0"/>
              <a:t>Ανάπτυξη πυραυλικής τεχνολογίας </a:t>
            </a:r>
            <a:endParaRPr lang="en-US" sz="3600" dirty="0"/>
          </a:p>
        </p:txBody>
      </p:sp>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5277465" y="2368332"/>
            <a:ext cx="6265935" cy="3398911"/>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Λόγοι</a:t>
            </a:r>
            <a:r>
              <a:rPr lang="en-US" dirty="0"/>
              <a:t>:</a:t>
            </a:r>
            <a:endParaRPr lang="el-GR" dirty="0"/>
          </a:p>
          <a:p>
            <a:pPr>
              <a:buFont typeface="Wingdings" panose="05000000000000000000" pitchFamily="2" charset="2"/>
              <a:buChar char="Ø"/>
            </a:pPr>
            <a:r>
              <a:rPr lang="el-GR" dirty="0"/>
              <a:t>Δημιουργία θεωρητικού υποβάθρου για την πυραυλική τεχνολογία </a:t>
            </a:r>
          </a:p>
          <a:p>
            <a:pPr>
              <a:buFont typeface="Wingdings" panose="05000000000000000000" pitchFamily="2" charset="2"/>
              <a:buChar char="Ø"/>
            </a:pPr>
            <a:r>
              <a:rPr lang="el-GR" dirty="0"/>
              <a:t>Υπολογισμοί τροχιάς και στόχου</a:t>
            </a:r>
          </a:p>
          <a:p>
            <a:pPr>
              <a:buFont typeface="Wingdings" panose="05000000000000000000" pitchFamily="2" charset="2"/>
              <a:buChar char="Ø"/>
            </a:pPr>
            <a:r>
              <a:rPr lang="el-GR" dirty="0"/>
              <a:t>Αεροδυναμικοί υπολογισμοί</a:t>
            </a:r>
          </a:p>
          <a:p>
            <a:pPr>
              <a:buFont typeface="Wingdings" panose="05000000000000000000" pitchFamily="2" charset="2"/>
              <a:buChar char="Ø"/>
            </a:pPr>
            <a:r>
              <a:rPr lang="el-GR" dirty="0"/>
              <a:t>Υπολογισμοί κατανάλωσης καυσίμου</a:t>
            </a:r>
          </a:p>
          <a:p>
            <a:pPr marL="0" indent="0">
              <a:buNone/>
            </a:pPr>
            <a:endParaRPr lang="en-US" dirty="0"/>
          </a:p>
          <a:p>
            <a:pPr marL="0" indent="0">
              <a:buNone/>
            </a:pPr>
            <a:r>
              <a:rPr lang="el-GR" dirty="0"/>
              <a:t>Αποτέλεσμα</a:t>
            </a:r>
            <a:r>
              <a:rPr lang="en-US" dirty="0"/>
              <a:t>:</a:t>
            </a:r>
            <a:r>
              <a:rPr lang="el-GR" dirty="0"/>
              <a:t> </a:t>
            </a:r>
            <a:endParaRPr lang="en-US" dirty="0"/>
          </a:p>
          <a:p>
            <a:pPr>
              <a:buFont typeface="Wingdings" panose="05000000000000000000" pitchFamily="2" charset="2"/>
              <a:buChar char="ü"/>
            </a:pPr>
            <a:r>
              <a:rPr lang="el-GR" dirty="0"/>
              <a:t>Δημιουργία των πρώτων πυραύλων (</a:t>
            </a:r>
            <a:r>
              <a:rPr lang="en-US" dirty="0"/>
              <a:t>V1/V2 rockets)</a:t>
            </a:r>
            <a:endParaRPr lang="el-GR" dirty="0"/>
          </a:p>
          <a:p>
            <a:pPr>
              <a:buFont typeface="Wingdings" panose="05000000000000000000" pitchFamily="2" charset="2"/>
              <a:buChar char="ü"/>
            </a:pPr>
            <a:r>
              <a:rPr lang="el-GR" dirty="0"/>
              <a:t>Μεγαλύτερη αποτελεσματικότητα από μακρινές αποστάσεις</a:t>
            </a:r>
          </a:p>
          <a:p>
            <a:pPr marL="0" indent="0">
              <a:buNone/>
            </a:pPr>
            <a:endParaRPr lang="en-US" dirty="0"/>
          </a:p>
        </p:txBody>
      </p:sp>
      <p:pic>
        <p:nvPicPr>
          <p:cNvPr id="2" name="Picture 1"/>
          <p:cNvPicPr>
            <a:picLocks noChangeAspect="1"/>
          </p:cNvPicPr>
          <p:nvPr/>
        </p:nvPicPr>
        <p:blipFill>
          <a:blip r:embed="rId2"/>
          <a:stretch>
            <a:fillRect/>
          </a:stretch>
        </p:blipFill>
        <p:spPr>
          <a:xfrm>
            <a:off x="687951" y="2495857"/>
            <a:ext cx="4196626" cy="3271386"/>
          </a:xfrm>
          <a:prstGeom prst="rect">
            <a:avLst/>
          </a:prstGeom>
        </p:spPr>
      </p:pic>
    </p:spTree>
    <p:extLst>
      <p:ext uri="{BB962C8B-B14F-4D97-AF65-F5344CB8AC3E}">
        <p14:creationId xmlns:p14="http://schemas.microsoft.com/office/powerpoint/2010/main" val="270741193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81261" y="2584332"/>
            <a:ext cx="517329" cy="517329"/>
          </a:xfrm>
          <a:prstGeom prst="rect">
            <a:avLst/>
          </a:prstGeom>
          <a:noFill/>
          <a:ln w="95250" cap="sq" cmpd="sng" algn="ctr">
            <a:noFill/>
            <a:prstDash val="solid"/>
            <a:miter lim="800000"/>
          </a:ln>
          <a:effectLst/>
        </p:spPr>
      </p:pic>
      <p:sp>
        <p:nvSpPr>
          <p:cNvPr id="10" name="Text Placeholder 5">
            <a:extLst>
              <a:ext uri="{FF2B5EF4-FFF2-40B4-BE49-F238E27FC236}">
                <a16:creationId xmlns:a16="http://schemas.microsoft.com/office/drawing/2014/main" id="{1EC6C5CD-54F6-47E9-8E7A-FA7BB7264AAE}"/>
              </a:ext>
            </a:extLst>
          </p:cNvPr>
          <p:cNvSpPr txBox="1">
            <a:spLocks/>
          </p:cNvSpPr>
          <p:nvPr/>
        </p:nvSpPr>
        <p:spPr>
          <a:xfrm>
            <a:off x="6244714" y="2623619"/>
            <a:ext cx="4545205" cy="847168"/>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Αντίστοιχη επίδραση με τον Β’ Παγκόσμιο με περεταίρω εξέλιξη στους τομείς που προαναφέρθηκαν</a:t>
            </a:r>
            <a:endParaRPr lang="en-US" dirty="0"/>
          </a:p>
        </p:txBody>
      </p:sp>
      <p:sp>
        <p:nvSpPr>
          <p:cNvPr id="11" name="Title 2">
            <a:extLst>
              <a:ext uri="{FF2B5EF4-FFF2-40B4-BE49-F238E27FC236}">
                <a16:creationId xmlns:a16="http://schemas.microsoft.com/office/drawing/2014/main" id="{A9D2A798-EAD7-4A9E-8E13-92C8A6523B45}"/>
              </a:ext>
            </a:extLst>
          </p:cNvPr>
          <p:cNvSpPr txBox="1">
            <a:spLocks/>
          </p:cNvSpPr>
          <p:nvPr/>
        </p:nvSpPr>
        <p:spPr>
          <a:xfrm>
            <a:off x="4883300" y="2152332"/>
            <a:ext cx="6660100" cy="432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5000" kern="1200" spc="-100" baseline="0">
                <a:solidFill>
                  <a:schemeClr val="tx1">
                    <a:lumMod val="75000"/>
                    <a:lumOff val="25000"/>
                  </a:schemeClr>
                </a:solidFill>
                <a:latin typeface="+mj-lt"/>
                <a:ea typeface="+mj-ea"/>
                <a:cs typeface="+mj-cs"/>
              </a:defRPr>
            </a:lvl1pPr>
          </a:lstStyle>
          <a:p>
            <a:r>
              <a:rPr lang="el-GR" dirty="0"/>
              <a:t>Επίδραση στον Ψυχρό Πόλεμο</a:t>
            </a:r>
            <a:endParaRPr lang="en-US" dirty="0"/>
          </a:p>
        </p:txBody>
      </p:sp>
      <p:pic>
        <p:nvPicPr>
          <p:cNvPr id="12" name="Picture Placeholder 21" descr="Bullseye">
            <a:extLst>
              <a:ext uri="{FF2B5EF4-FFF2-40B4-BE49-F238E27FC236}">
                <a16:creationId xmlns:a16="http://schemas.microsoft.com/office/drawing/2014/main" id="{A26D9F01-4A78-1741-BD4B-121666D9E5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481260" y="4056067"/>
            <a:ext cx="517329" cy="517329"/>
          </a:xfrm>
          <a:prstGeom prst="rect">
            <a:avLst/>
          </a:prstGeom>
          <a:noFill/>
          <a:ln w="95250" cap="sq" cmpd="sng" algn="ctr">
            <a:noFill/>
            <a:prstDash val="solid"/>
            <a:miter lim="800000"/>
          </a:ln>
          <a:effectLst/>
        </p:spPr>
      </p:pic>
      <p:sp>
        <p:nvSpPr>
          <p:cNvPr id="13" name="Text Placeholder 5">
            <a:extLst>
              <a:ext uri="{FF2B5EF4-FFF2-40B4-BE49-F238E27FC236}">
                <a16:creationId xmlns:a16="http://schemas.microsoft.com/office/drawing/2014/main" id="{1EC6C5CD-54F6-47E9-8E7A-FA7BB7264AAE}"/>
              </a:ext>
            </a:extLst>
          </p:cNvPr>
          <p:cNvSpPr txBox="1">
            <a:spLocks/>
          </p:cNvSpPr>
          <p:nvPr/>
        </p:nvSpPr>
        <p:spPr>
          <a:xfrm>
            <a:off x="6244714" y="3836689"/>
            <a:ext cx="4225165" cy="931955"/>
          </a:xfrm>
          <a:prstGeom prst="rect">
            <a:avLst/>
          </a:prstGeom>
        </p:spPr>
        <p:txBody>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Ανάπτυξη τεχνολογίας</a:t>
            </a:r>
            <a:r>
              <a:rPr lang="en-US" dirty="0"/>
              <a:t> </a:t>
            </a:r>
            <a:r>
              <a:rPr lang="el-GR" dirty="0"/>
              <a:t>υπολογιστών (θεωρία αλγορίθμων, θεωρία υπολογισμών και άλγεβρα του </a:t>
            </a:r>
            <a:r>
              <a:rPr lang="en-US" dirty="0"/>
              <a:t>bool</a:t>
            </a:r>
          </a:p>
        </p:txBody>
      </p:sp>
      <p:pic>
        <p:nvPicPr>
          <p:cNvPr id="2" name="Picture 1"/>
          <p:cNvPicPr>
            <a:picLocks noChangeAspect="1"/>
          </p:cNvPicPr>
          <p:nvPr/>
        </p:nvPicPr>
        <p:blipFill>
          <a:blip r:embed="rId4"/>
          <a:stretch>
            <a:fillRect/>
          </a:stretch>
        </p:blipFill>
        <p:spPr>
          <a:xfrm>
            <a:off x="526670" y="2584332"/>
            <a:ext cx="4419784" cy="2754584"/>
          </a:xfrm>
          <a:prstGeom prst="rect">
            <a:avLst/>
          </a:prstGeom>
        </p:spPr>
      </p:pic>
    </p:spTree>
    <p:extLst>
      <p:ext uri="{BB962C8B-B14F-4D97-AF65-F5344CB8AC3E}">
        <p14:creationId xmlns:p14="http://schemas.microsoft.com/office/powerpoint/2010/main" val="13273501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C37F-B3B4-47E4-9521-494F5C9702E0}"/>
              </a:ext>
            </a:extLst>
          </p:cNvPr>
          <p:cNvSpPr>
            <a:spLocks noGrp="1"/>
          </p:cNvSpPr>
          <p:nvPr>
            <p:ph type="title"/>
          </p:nvPr>
        </p:nvSpPr>
        <p:spPr>
          <a:xfrm>
            <a:off x="432000" y="432000"/>
            <a:ext cx="11340000" cy="1092000"/>
          </a:xfrm>
        </p:spPr>
        <p:txBody>
          <a:bodyPr/>
          <a:lstStyle/>
          <a:p>
            <a:pPr algn="ctr"/>
            <a:r>
              <a:rPr lang="el-GR" b="1" dirty="0">
                <a:solidFill>
                  <a:schemeClr val="tx1">
                    <a:lumMod val="65000"/>
                    <a:lumOff val="35000"/>
                  </a:schemeClr>
                </a:solidFill>
              </a:rPr>
              <a:t>Ορισμός Μαθηματικών</a:t>
            </a:r>
            <a:endParaRPr lang="en-US" b="1"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E8CEBAC5-2BAD-4F7D-9396-31ED99018F56}"/>
              </a:ext>
            </a:extLst>
          </p:cNvPr>
          <p:cNvSpPr>
            <a:spLocks noGrp="1"/>
          </p:cNvSpPr>
          <p:nvPr>
            <p:ph idx="1"/>
          </p:nvPr>
        </p:nvSpPr>
        <p:spPr>
          <a:xfrm>
            <a:off x="5333647" y="1912633"/>
            <a:ext cx="6556022" cy="4402667"/>
          </a:xfrm>
        </p:spPr>
        <p:txBody>
          <a:bodyPr>
            <a:noAutofit/>
          </a:bodyPr>
          <a:lstStyle/>
          <a:p>
            <a:pPr marL="0" indent="0" algn="just">
              <a:buNone/>
            </a:pPr>
            <a:r>
              <a:rPr lang="el-GR" sz="3200" b="0" i="0" dirty="0">
                <a:solidFill>
                  <a:schemeClr val="tx1">
                    <a:lumMod val="65000"/>
                    <a:lumOff val="35000"/>
                  </a:schemeClr>
                </a:solidFill>
                <a:effectLst/>
                <a:latin typeface="Arial" panose="020B0604020202020204" pitchFamily="34" charset="0"/>
              </a:rPr>
              <a:t>Τ</a:t>
            </a:r>
            <a:r>
              <a:rPr lang="el-GR" sz="3200" dirty="0">
                <a:solidFill>
                  <a:schemeClr val="tx1">
                    <a:lumMod val="65000"/>
                    <a:lumOff val="35000"/>
                  </a:schemeClr>
                </a:solidFill>
                <a:latin typeface="Arial" panose="020B0604020202020204" pitchFamily="34" charset="0"/>
              </a:rPr>
              <a:t>α μαθηματικά είναι η επιστήμη που μελετά θέματα που αφορούν την ποσότητα, αριθμούς, τη δομή (γεωμετρικά σχήματα) το χώρο, τη μεταβολή, τις σχέσεις όλων των μετρήσιμων αντικειμένων της πραγματικότητας και της φαντασίας μας.</a:t>
            </a:r>
            <a:endParaRPr lang="en-US" sz="3200" dirty="0">
              <a:solidFill>
                <a:schemeClr val="tx1">
                  <a:lumMod val="65000"/>
                  <a:lumOff val="35000"/>
                </a:schemeClr>
              </a:solidFill>
              <a:latin typeface="Arial" panose="020B0604020202020204" pitchFamily="34" charset="0"/>
            </a:endParaRPr>
          </a:p>
        </p:txBody>
      </p:sp>
      <p:pic>
        <p:nvPicPr>
          <p:cNvPr id="17410" name="Picture 2" descr="Μαθηματικά και Στοιχεία Στατιστικής Γενικής Παιδείας.Οι"/>
          <p:cNvPicPr>
            <a:picLocks noChangeAspect="1" noChangeArrowheads="1"/>
          </p:cNvPicPr>
          <p:nvPr/>
        </p:nvPicPr>
        <p:blipFill>
          <a:blip r:embed="rId2"/>
          <a:srcRect/>
          <a:stretch>
            <a:fillRect/>
          </a:stretch>
        </p:blipFill>
        <p:spPr bwMode="auto">
          <a:xfrm>
            <a:off x="302331" y="2137833"/>
            <a:ext cx="4876800" cy="3105150"/>
          </a:xfrm>
          <a:prstGeom prst="rect">
            <a:avLst/>
          </a:prstGeom>
          <a:noFill/>
        </p:spPr>
      </p:pic>
      <p:sp>
        <p:nvSpPr>
          <p:cNvPr id="4" name="TextBox 3"/>
          <p:cNvSpPr txBox="1"/>
          <p:nvPr/>
        </p:nvSpPr>
        <p:spPr>
          <a:xfrm>
            <a:off x="9556124" y="5924282"/>
            <a:ext cx="1777284" cy="631064"/>
          </a:xfrm>
          <a:prstGeom prst="rect">
            <a:avLst/>
          </a:prstGeom>
          <a:solidFill>
            <a:schemeClr val="bg1"/>
          </a:solidFill>
        </p:spPr>
        <p:txBody>
          <a:bodyPr wrap="square" rtlCol="0">
            <a:spAutoFit/>
          </a:bodyPr>
          <a:lstStyle/>
          <a:p>
            <a:endParaRPr lang="el-GR" dirty="0"/>
          </a:p>
        </p:txBody>
      </p:sp>
      <p:sp>
        <p:nvSpPr>
          <p:cNvPr id="6" name="TextBox 5"/>
          <p:cNvSpPr txBox="1"/>
          <p:nvPr/>
        </p:nvSpPr>
        <p:spPr>
          <a:xfrm>
            <a:off x="10766739" y="5924283"/>
            <a:ext cx="1425262" cy="782034"/>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229130243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p:txBody>
          <a:bodyPr/>
          <a:lstStyle/>
          <a:p>
            <a:r>
              <a:rPr lang="en-US" dirty="0"/>
              <a:t>Phusics4u.gr</a:t>
            </a:r>
          </a:p>
          <a:p>
            <a:r>
              <a:rPr lang="en-US" dirty="0"/>
              <a:t>Omilosmeleton.gr</a:t>
            </a:r>
          </a:p>
          <a:p>
            <a:r>
              <a:rPr lang="en-US" dirty="0"/>
              <a:t>Lefteris-kaliambos.wikia.org</a:t>
            </a:r>
          </a:p>
          <a:p>
            <a:r>
              <a:rPr lang="en-US" dirty="0"/>
              <a:t>El.wikipedia.org</a:t>
            </a:r>
          </a:p>
          <a:p>
            <a:r>
              <a:rPr lang="en-US" dirty="0"/>
              <a:t>Ksmathsteacher.weebly.com</a:t>
            </a:r>
          </a:p>
          <a:p>
            <a:r>
              <a:rPr lang="en-US" dirty="0"/>
              <a:t>Opencourses.auth.gr</a:t>
            </a:r>
          </a:p>
          <a:p>
            <a:r>
              <a:rPr lang="en-US" dirty="0"/>
              <a:t>Mathimatikon-poiimata.webnode.gr</a:t>
            </a:r>
            <a:endParaRPr lang="el-GR" dirty="0"/>
          </a:p>
          <a:p>
            <a:r>
              <a:rPr lang="en-US" dirty="0"/>
              <a:t>Westad, O.A.(2017).The cold war</a:t>
            </a:r>
            <a:r>
              <a:rPr lang="el-GR" dirty="0"/>
              <a:t>:</a:t>
            </a:r>
            <a:r>
              <a:rPr lang="en-US" dirty="0"/>
              <a:t>a world history. Penguin Books Ltd</a:t>
            </a:r>
          </a:p>
          <a:p>
            <a:r>
              <a:rPr lang="el-GR" dirty="0">
                <a:solidFill>
                  <a:schemeClr val="bg2">
                    <a:lumMod val="25000"/>
                  </a:schemeClr>
                </a:solidFill>
              </a:rPr>
              <a:t>Ντέιβιντ Ουιλέϊ, </a:t>
            </a:r>
            <a:r>
              <a:rPr lang="el-GR" dirty="0"/>
              <a:t>Ίαν Χάντσον(2017).</a:t>
            </a:r>
            <a:r>
              <a:rPr lang="en-US" dirty="0"/>
              <a:t>The tank book</a:t>
            </a:r>
            <a:r>
              <a:rPr lang="el-GR" dirty="0"/>
              <a:t>:</a:t>
            </a:r>
            <a:r>
              <a:rPr lang="en-US" b="1" dirty="0"/>
              <a:t> </a:t>
            </a:r>
            <a:r>
              <a:rPr lang="en-US" dirty="0">
                <a:solidFill>
                  <a:schemeClr val="bg2">
                    <a:lumMod val="25000"/>
                  </a:schemeClr>
                </a:solidFill>
              </a:rPr>
              <a:t>The Definitive Visual History of Armoured Vehicles</a:t>
            </a:r>
            <a:r>
              <a:rPr lang="el-GR" dirty="0">
                <a:solidFill>
                  <a:schemeClr val="bg2">
                    <a:lumMod val="25000"/>
                  </a:schemeClr>
                </a:solidFill>
              </a:rPr>
              <a:t>. </a:t>
            </a:r>
            <a:r>
              <a:rPr lang="en-US" dirty="0">
                <a:solidFill>
                  <a:schemeClr val="bg2">
                    <a:lumMod val="25000"/>
                  </a:schemeClr>
                </a:solidFill>
              </a:rPr>
              <a:t>DK</a:t>
            </a:r>
          </a:p>
          <a:p>
            <a:endParaRPr lang="en-US" dirty="0"/>
          </a:p>
          <a:p>
            <a:endParaRPr lang="el-GR" dirty="0"/>
          </a:p>
        </p:txBody>
      </p:sp>
      <p:sp>
        <p:nvSpPr>
          <p:cNvPr id="8" name="7 - Τίτλος"/>
          <p:cNvSpPr>
            <a:spLocks noGrp="1"/>
          </p:cNvSpPr>
          <p:nvPr>
            <p:ph type="title"/>
          </p:nvPr>
        </p:nvSpPr>
        <p:spPr/>
        <p:txBody>
          <a:bodyPr/>
          <a:lstStyle/>
          <a:p>
            <a:pPr algn="ctr"/>
            <a:r>
              <a:rPr lang="el-GR" b="1" dirty="0">
                <a:solidFill>
                  <a:schemeClr val="bg2">
                    <a:lumMod val="25000"/>
                  </a:schemeClr>
                </a:solidFill>
              </a:rPr>
              <a:t>ΠΗΓΕΣ</a:t>
            </a:r>
          </a:p>
        </p:txBody>
      </p:sp>
      <p:sp>
        <p:nvSpPr>
          <p:cNvPr id="5" name="4 - Ορθογώνιο"/>
          <p:cNvSpPr/>
          <p:nvPr/>
        </p:nvSpPr>
        <p:spPr>
          <a:xfrm>
            <a:off x="9358489" y="5881511"/>
            <a:ext cx="26416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Up close image of architect books on a bookshelf">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a:xfrm>
            <a:off x="0" y="687"/>
            <a:ext cx="12192000" cy="6777425"/>
          </a:xfrm>
        </p:spPr>
      </p:pic>
      <p:sp>
        <p:nvSpPr>
          <p:cNvPr id="16" name="Rectangle 6">
            <a:extLst>
              <a:ext uri="{FF2B5EF4-FFF2-40B4-BE49-F238E27FC236}">
                <a16:creationId xmlns:a16="http://schemas.microsoft.com/office/drawing/2014/main" id="{76A980EB-D1F4-465E-AB3A-2BB5C023D32D}"/>
              </a:ext>
            </a:extLst>
          </p:cNvPr>
          <p:cNvSpPr/>
          <p:nvPr/>
        </p:nvSpPr>
        <p:spPr>
          <a:xfrm flipV="1">
            <a:off x="697230" y="2237968"/>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6">
            <a:extLst>
              <a:ext uri="{FF2B5EF4-FFF2-40B4-BE49-F238E27FC236}">
                <a16:creationId xmlns:a16="http://schemas.microsoft.com/office/drawing/2014/main" id="{069B61ED-348D-4C69-8AEB-6F6DB7533D96}"/>
              </a:ext>
              <a:ext uri="{C183D7F6-B498-43B3-948B-1728B52AA6E4}">
                <adec:decorative xmlns:adec="http://schemas.microsoft.com/office/drawing/2017/decorative"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User">
            <a:extLst>
              <a:ext uri="{FF2B5EF4-FFF2-40B4-BE49-F238E27FC236}">
                <a16:creationId xmlns:a16="http://schemas.microsoft.com/office/drawing/2014/main" id="{0D936581-1C4F-499A-B80F-85EB3B0ADBC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874" y="4486486"/>
            <a:ext cx="218900" cy="218900"/>
          </a:xfrm>
          <a:prstGeom prst="rect">
            <a:avLst/>
          </a:prstGeom>
        </p:spPr>
      </p:pic>
      <p:pic>
        <p:nvPicPr>
          <p:cNvPr id="11" name="Graphic 10" descr="Smart Phone">
            <a:extLst>
              <a:ext uri="{FF2B5EF4-FFF2-40B4-BE49-F238E27FC236}">
                <a16:creationId xmlns:a16="http://schemas.microsoft.com/office/drawing/2014/main" id="{B45A175C-64D2-48F2-AAC2-400B1983050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7874" y="4895246"/>
            <a:ext cx="218900" cy="218900"/>
          </a:xfrm>
          <a:prstGeom prst="rect">
            <a:avLst/>
          </a:prstGeom>
        </p:spPr>
      </p:pic>
      <p:sp>
        <p:nvSpPr>
          <p:cNvPr id="5" name="Text Placeholder 4">
            <a:extLst>
              <a:ext uri="{FF2B5EF4-FFF2-40B4-BE49-F238E27FC236}">
                <a16:creationId xmlns:a16="http://schemas.microsoft.com/office/drawing/2014/main" id="{7403D6EB-3EF0-49B9-B771-0FFC78728737}"/>
              </a:ext>
            </a:extLst>
          </p:cNvPr>
          <p:cNvSpPr>
            <a:spLocks noGrp="1"/>
          </p:cNvSpPr>
          <p:nvPr>
            <p:ph type="body" sz="quarter" idx="15"/>
          </p:nvPr>
        </p:nvSpPr>
        <p:spPr/>
        <p:txBody>
          <a:bodyPr/>
          <a:lstStyle/>
          <a:p>
            <a:r>
              <a:rPr lang="en-US" noProof="1"/>
              <a:t>+1 555-0100</a:t>
            </a:r>
          </a:p>
        </p:txBody>
      </p:sp>
      <p:pic>
        <p:nvPicPr>
          <p:cNvPr id="10" name="Graphic 9" descr="Envelope">
            <a:extLst>
              <a:ext uri="{FF2B5EF4-FFF2-40B4-BE49-F238E27FC236}">
                <a16:creationId xmlns:a16="http://schemas.microsoft.com/office/drawing/2014/main" id="{0A5A2E66-8294-497F-B1D3-36D2F03C6D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7874" y="5322819"/>
            <a:ext cx="218900" cy="218900"/>
          </a:xfrm>
          <a:prstGeom prst="rect">
            <a:avLst/>
          </a:prstGeom>
        </p:spPr>
      </p:pic>
      <p:sp>
        <p:nvSpPr>
          <p:cNvPr id="6" name="Text Placeholder 5">
            <a:extLst>
              <a:ext uri="{FF2B5EF4-FFF2-40B4-BE49-F238E27FC236}">
                <a16:creationId xmlns:a16="http://schemas.microsoft.com/office/drawing/2014/main" id="{74637AB8-D66B-47E2-8CEB-E8B5D42CE7EC}"/>
              </a:ext>
            </a:extLst>
          </p:cNvPr>
          <p:cNvSpPr>
            <a:spLocks noGrp="1"/>
          </p:cNvSpPr>
          <p:nvPr>
            <p:ph type="body" sz="quarter" idx="16"/>
          </p:nvPr>
        </p:nvSpPr>
        <p:spPr/>
        <p:txBody>
          <a:bodyPr/>
          <a:lstStyle/>
          <a:p>
            <a:r>
              <a:rPr lang="en-US" noProof="1"/>
              <a:t>allan@contoso.com</a:t>
            </a:r>
          </a:p>
          <a:p>
            <a:endParaRPr lang="en-US" noProof="1"/>
          </a:p>
        </p:txBody>
      </p:sp>
      <p:pic>
        <p:nvPicPr>
          <p:cNvPr id="17" name="Graphic 16" descr="Link">
            <a:extLst>
              <a:ext uri="{FF2B5EF4-FFF2-40B4-BE49-F238E27FC236}">
                <a16:creationId xmlns:a16="http://schemas.microsoft.com/office/drawing/2014/main" id="{8B0D17A9-1A1F-4E6C-89F3-F8C144A5A8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1015" y="5700480"/>
            <a:ext cx="244786" cy="244786"/>
          </a:xfrm>
          <a:prstGeom prst="rect">
            <a:avLst/>
          </a:prstGeom>
        </p:spPr>
      </p:pic>
      <p:sp>
        <p:nvSpPr>
          <p:cNvPr id="7" name="Text Placeholder 6">
            <a:extLst>
              <a:ext uri="{FF2B5EF4-FFF2-40B4-BE49-F238E27FC236}">
                <a16:creationId xmlns:a16="http://schemas.microsoft.com/office/drawing/2014/main" id="{6E734FFE-24D3-4BB4-93BD-AD5CADA3FE64}"/>
              </a:ext>
            </a:extLst>
          </p:cNvPr>
          <p:cNvSpPr>
            <a:spLocks noGrp="1"/>
          </p:cNvSpPr>
          <p:nvPr>
            <p:ph type="body" sz="quarter" idx="17"/>
          </p:nvPr>
        </p:nvSpPr>
        <p:spPr/>
        <p:txBody>
          <a:bodyPr/>
          <a:lstStyle/>
          <a:p>
            <a:r>
              <a:rPr lang="en-US" noProof="1"/>
              <a:t>www.contoso.com</a:t>
            </a:r>
          </a:p>
        </p:txBody>
      </p:sp>
      <p:sp>
        <p:nvSpPr>
          <p:cNvPr id="2" name="Subtitle 1"/>
          <p:cNvSpPr>
            <a:spLocks noGrp="1"/>
          </p:cNvSpPr>
          <p:nvPr>
            <p:ph type="subTitle" idx="1"/>
          </p:nvPr>
        </p:nvSpPr>
        <p:spPr/>
        <p:txBody>
          <a:bodyPr/>
          <a:lstStyle/>
          <a:p>
            <a:endParaRPr lang="el-GR" dirty="0"/>
          </a:p>
        </p:txBody>
      </p:sp>
      <p:sp>
        <p:nvSpPr>
          <p:cNvPr id="12" name="Title 11"/>
          <p:cNvSpPr>
            <a:spLocks noGrp="1"/>
          </p:cNvSpPr>
          <p:nvPr>
            <p:ph type="ctrTitle"/>
          </p:nvPr>
        </p:nvSpPr>
        <p:spPr/>
        <p:txBody>
          <a:bodyPr/>
          <a:lstStyle/>
          <a:p>
            <a:r>
              <a:rPr lang="el-GR" sz="5400" dirty="0"/>
              <a:t>Ευχαριστούμε</a:t>
            </a:r>
            <a:endParaRPr lang="el-GR" dirty="0"/>
          </a:p>
        </p:txBody>
      </p:sp>
    </p:spTree>
    <p:extLst>
      <p:ext uri="{BB962C8B-B14F-4D97-AF65-F5344CB8AC3E}">
        <p14:creationId xmlns:p14="http://schemas.microsoft.com/office/powerpoint/2010/main" val="32570471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8" descr="Long wooden tunnel">
            <a:extLst>
              <a:ext uri="{FF2B5EF4-FFF2-40B4-BE49-F238E27FC236}">
                <a16:creationId xmlns:a16="http://schemas.microsoft.com/office/drawing/2014/main" id="{26BCC204-42D7-4F58-B6DF-AB0501ACD7D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 y="0"/>
            <a:ext cx="13068521" cy="6858000"/>
          </a:xfrm>
          <a:prstGeom prst="rect">
            <a:avLst/>
          </a:prstGeom>
        </p:spPr>
      </p:pic>
      <p:sp>
        <p:nvSpPr>
          <p:cNvPr id="9" name="8 - Ορθογώνιο"/>
          <p:cNvSpPr/>
          <p:nvPr/>
        </p:nvSpPr>
        <p:spPr>
          <a:xfrm>
            <a:off x="914400" y="3984978"/>
            <a:ext cx="4504267" cy="207715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bg2">
                    <a:lumMod val="25000"/>
                  </a:schemeClr>
                </a:solidFill>
              </a:rPr>
              <a:t>ΜΑΘΗΜΑΤΙΚΑ ΣΤΗΝ ΠΑΛΑΙΟΛΙΘΙΚΗ ΕΠΟΧΗ</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p>
            <a:r>
              <a:rPr lang="en-US" noProof="0" dirty="0"/>
              <a:t>Add a footer</a:t>
            </a:r>
          </a:p>
        </p:txBody>
      </p:sp>
      <p:sp>
        <p:nvSpPr>
          <p:cNvPr id="3" name="2 - Θέση αριθμού διαφάνειας"/>
          <p:cNvSpPr>
            <a:spLocks noGrp="1"/>
          </p:cNvSpPr>
          <p:nvPr>
            <p:ph type="sldNum" sz="quarter" idx="11"/>
          </p:nvPr>
        </p:nvSpPr>
        <p:spPr/>
        <p:txBody>
          <a:bodyPr/>
          <a:lstStyle/>
          <a:p>
            <a:fld id="{19B51A1E-902D-48AF-9020-955120F399B6}" type="slidenum">
              <a:rPr lang="en-US" noProof="0" smtClean="0"/>
              <a:pPr/>
              <a:t>5</a:t>
            </a:fld>
            <a:endParaRPr lang="en-US" noProof="0" dirty="0"/>
          </a:p>
        </p:txBody>
      </p:sp>
      <p:sp>
        <p:nvSpPr>
          <p:cNvPr id="5" name="4 - Ορθογώνιο"/>
          <p:cNvSpPr/>
          <p:nvPr/>
        </p:nvSpPr>
        <p:spPr>
          <a:xfrm>
            <a:off x="2526384" y="440268"/>
            <a:ext cx="7390613" cy="959554"/>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u="sng" dirty="0">
                <a:solidFill>
                  <a:schemeClr val="bg2">
                    <a:lumMod val="25000"/>
                  </a:schemeClr>
                </a:solidFill>
              </a:rPr>
              <a:t>ΕΡΓΑΛΕΙΑ </a:t>
            </a:r>
            <a:r>
              <a:rPr lang="el-GR" b="1" u="sng">
                <a:solidFill>
                  <a:schemeClr val="bg2">
                    <a:lumMod val="25000"/>
                  </a:schemeClr>
                </a:solidFill>
              </a:rPr>
              <a:t>ΚΑΙ  ΜΑΘΗΜΑΤΙΚΑ</a:t>
            </a:r>
            <a:endParaRPr lang="el-GR" b="1" u="sng" dirty="0">
              <a:solidFill>
                <a:schemeClr val="bg2">
                  <a:lumMod val="25000"/>
                </a:schemeClr>
              </a:solidFill>
            </a:endParaRPr>
          </a:p>
          <a:p>
            <a:pPr algn="ctr"/>
            <a:endParaRPr lang="el-GR" b="1" u="sng" dirty="0">
              <a:solidFill>
                <a:schemeClr val="bg2">
                  <a:lumMod val="25000"/>
                </a:schemeClr>
              </a:solidFill>
            </a:endParaRPr>
          </a:p>
        </p:txBody>
      </p:sp>
      <p:cxnSp>
        <p:nvCxnSpPr>
          <p:cNvPr id="9" name="8 - Ευθύγραμμο βέλος σύνδεσης"/>
          <p:cNvCxnSpPr/>
          <p:nvPr/>
        </p:nvCxnSpPr>
        <p:spPr>
          <a:xfrm flipH="1">
            <a:off x="3612444" y="1377244"/>
            <a:ext cx="1343378" cy="1241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 Στρογγυλεμένο ορθογώνιο"/>
          <p:cNvSpPr/>
          <p:nvPr/>
        </p:nvSpPr>
        <p:spPr>
          <a:xfrm>
            <a:off x="2190044" y="2619022"/>
            <a:ext cx="1794934" cy="801511"/>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r>
              <a:rPr lang="el-GR" b="1" dirty="0">
                <a:solidFill>
                  <a:schemeClr val="bg2">
                    <a:lumMod val="25000"/>
                  </a:schemeClr>
                </a:solidFill>
              </a:rPr>
              <a:t>ΠΕΤΡΙΝΟ ΤΣΕΚΟΥΡΙ ΜΕ ΞΥΛΙΝΗ ΛΑΒΗ</a:t>
            </a:r>
            <a:endParaRPr lang="el-GR" b="1" dirty="0"/>
          </a:p>
        </p:txBody>
      </p:sp>
      <p:cxnSp>
        <p:nvCxnSpPr>
          <p:cNvPr id="12" name="11 - Ευθύγραμμο βέλος σύνδεσης"/>
          <p:cNvCxnSpPr/>
          <p:nvPr/>
        </p:nvCxnSpPr>
        <p:spPr>
          <a:xfrm flipH="1">
            <a:off x="4594580" y="1388533"/>
            <a:ext cx="857954" cy="2404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 Στρογγυλεμένο ορθογώνιο"/>
          <p:cNvSpPr/>
          <p:nvPr/>
        </p:nvSpPr>
        <p:spPr>
          <a:xfrm>
            <a:off x="3048000" y="3781777"/>
            <a:ext cx="1975556" cy="587022"/>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2">
                    <a:lumMod val="25000"/>
                  </a:schemeClr>
                </a:solidFill>
              </a:rPr>
              <a:t>ΤΟΞΑ</a:t>
            </a:r>
          </a:p>
        </p:txBody>
      </p:sp>
      <p:cxnSp>
        <p:nvCxnSpPr>
          <p:cNvPr id="16" name="15 - Ευθύγραμμο βέλος σύνδεσης"/>
          <p:cNvCxnSpPr/>
          <p:nvPr/>
        </p:nvCxnSpPr>
        <p:spPr>
          <a:xfrm>
            <a:off x="6603999" y="1388534"/>
            <a:ext cx="790223" cy="2291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 Στρογγυλεμένο ορθογώνιο"/>
          <p:cNvSpPr/>
          <p:nvPr/>
        </p:nvSpPr>
        <p:spPr>
          <a:xfrm>
            <a:off x="6513688" y="3668888"/>
            <a:ext cx="1907823" cy="812801"/>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2">
                    <a:lumMod val="25000"/>
                  </a:schemeClr>
                </a:solidFill>
              </a:rPr>
              <a:t>ΑΓΚΙΣΤΡΙ</a:t>
            </a:r>
          </a:p>
        </p:txBody>
      </p:sp>
      <p:cxnSp>
        <p:nvCxnSpPr>
          <p:cNvPr id="19" name="18 - Ευθύγραμμο βέλος σύνδεσης"/>
          <p:cNvCxnSpPr/>
          <p:nvPr/>
        </p:nvCxnSpPr>
        <p:spPr>
          <a:xfrm>
            <a:off x="7518400" y="1399822"/>
            <a:ext cx="1896533" cy="1241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 Στρογγυλεμένο ορθογώνιο"/>
          <p:cNvSpPr/>
          <p:nvPr/>
        </p:nvSpPr>
        <p:spPr>
          <a:xfrm>
            <a:off x="9144001" y="2652890"/>
            <a:ext cx="2235200" cy="936978"/>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2">
                    <a:lumMod val="25000"/>
                  </a:schemeClr>
                </a:solidFill>
              </a:rPr>
              <a:t>ΜΑΧΑΙΡΙΑ ΑΠΟ ΚΟΚΑΛΑ ΖΩΟΝ</a:t>
            </a:r>
          </a:p>
        </p:txBody>
      </p:sp>
      <p:sp>
        <p:nvSpPr>
          <p:cNvPr id="13" name="TextBox 12"/>
          <p:cNvSpPr txBox="1"/>
          <p:nvPr/>
        </p:nvSpPr>
        <p:spPr>
          <a:xfrm>
            <a:off x="9734544" y="6080651"/>
            <a:ext cx="2263820" cy="631064"/>
          </a:xfrm>
          <a:prstGeom prst="rect">
            <a:avLst/>
          </a:prstGeom>
          <a:solidFill>
            <a:schemeClr val="bg1"/>
          </a:solidFill>
        </p:spPr>
        <p:txBody>
          <a:bodyPr wrap="square" rtlCol="0">
            <a:spAutoFit/>
          </a:bodyPr>
          <a:lstStyle/>
          <a:p>
            <a:endParaRPr lang="el-GR" dirty="0"/>
          </a:p>
        </p:txBody>
      </p:sp>
      <p:sp>
        <p:nvSpPr>
          <p:cNvPr id="27650" name="AutoShape 2" descr="Εφαρμογές του ξύλου στην Ελλάδα από την αρχαιότητα μέχρι σήμερ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7652" name="AutoShape 4" descr="Εφαρμογές του ξύλου στην Ελλάδα από την αρχαιότητα μέχρι σήμερ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7654" name="AutoShape 6" descr="Εφαρμογές του ξύλου στην Ελλάδα από την αρχαιότητα μέχρι σήμερ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7656" name="Picture 8" descr="1ο ΓΕΝΙΚΟ ΛΥΚΕΙΟ ΦΙΛΙΠΠΙΑΔΑΣ - PDF Free Download"/>
          <p:cNvPicPr>
            <a:picLocks noChangeAspect="1" noChangeArrowheads="1"/>
          </p:cNvPicPr>
          <p:nvPr/>
        </p:nvPicPr>
        <p:blipFill>
          <a:blip r:embed="rId2"/>
          <a:srcRect/>
          <a:stretch>
            <a:fillRect/>
          </a:stretch>
        </p:blipFill>
        <p:spPr bwMode="auto">
          <a:xfrm>
            <a:off x="146756" y="3781929"/>
            <a:ext cx="2020711" cy="1583046"/>
          </a:xfrm>
          <a:prstGeom prst="rect">
            <a:avLst/>
          </a:prstGeom>
          <a:noFill/>
        </p:spPr>
      </p:pic>
      <p:cxnSp>
        <p:nvCxnSpPr>
          <p:cNvPr id="21" name="20 - Ευθύγραμμο βέλος σύνδεσης"/>
          <p:cNvCxnSpPr/>
          <p:nvPr/>
        </p:nvCxnSpPr>
        <p:spPr>
          <a:xfrm flipH="1">
            <a:off x="1828799" y="3352800"/>
            <a:ext cx="383823" cy="395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658" name="Picture 10" descr="Οι αρχαίοι Κρήτες δεν έτρωγαν χοιρινό, διαπόμπευαν τους μοιχούς και  ενίσχυαν ως μισθοφόροι ξένους στρατούς - Ιστορίες, Ρεπορτάζ, Σχολιασμός  Κρήτης Blog | e-storieskritis.gr"/>
          <p:cNvPicPr>
            <a:picLocks noChangeAspect="1" noChangeArrowheads="1"/>
          </p:cNvPicPr>
          <p:nvPr/>
        </p:nvPicPr>
        <p:blipFill>
          <a:blip r:embed="rId3"/>
          <a:srcRect/>
          <a:stretch>
            <a:fillRect/>
          </a:stretch>
        </p:blipFill>
        <p:spPr bwMode="auto">
          <a:xfrm>
            <a:off x="2910064" y="5068712"/>
            <a:ext cx="1910291" cy="1478844"/>
          </a:xfrm>
          <a:prstGeom prst="rect">
            <a:avLst/>
          </a:prstGeom>
          <a:noFill/>
        </p:spPr>
      </p:pic>
      <p:cxnSp>
        <p:nvCxnSpPr>
          <p:cNvPr id="24" name="23 - Ευθύγραμμο βέλος σύνδεσης"/>
          <p:cNvCxnSpPr>
            <a:stCxn id="14" idx="2"/>
          </p:cNvCxnSpPr>
          <p:nvPr/>
        </p:nvCxnSpPr>
        <p:spPr>
          <a:xfrm flipH="1">
            <a:off x="4007556" y="4368799"/>
            <a:ext cx="28222" cy="699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660" name="Picture 12" descr="ΕΛΛΑΣ: ΑΡΧΑΙΑ ΕΛΛΑΔΑ ΚΑΙ ΨΑΡΕΜΑ"/>
          <p:cNvPicPr>
            <a:picLocks noChangeAspect="1" noChangeArrowheads="1"/>
          </p:cNvPicPr>
          <p:nvPr/>
        </p:nvPicPr>
        <p:blipFill>
          <a:blip r:embed="rId4"/>
          <a:srcRect/>
          <a:stretch>
            <a:fillRect/>
          </a:stretch>
        </p:blipFill>
        <p:spPr bwMode="auto">
          <a:xfrm>
            <a:off x="7346598" y="5091289"/>
            <a:ext cx="1007181" cy="1535289"/>
          </a:xfrm>
          <a:prstGeom prst="rect">
            <a:avLst/>
          </a:prstGeom>
          <a:noFill/>
        </p:spPr>
      </p:pic>
      <p:cxnSp>
        <p:nvCxnSpPr>
          <p:cNvPr id="26" name="25 - Ευθύγραμμο βέλος σύνδεσης"/>
          <p:cNvCxnSpPr>
            <a:stCxn id="17" idx="2"/>
            <a:endCxn id="27660" idx="0"/>
          </p:cNvCxnSpPr>
          <p:nvPr/>
        </p:nvCxnSpPr>
        <p:spPr>
          <a:xfrm>
            <a:off x="7467600" y="4481689"/>
            <a:ext cx="382589"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2" name="AutoShape 14" descr="ΠΕΡΙ ΘΥΣΙΩΝ, ΑΝΘΡΩΠΟΘΥΣΙΩΝ ΚΑΙ ΚΡΕΑΤΟΦΑΓΙΑΣ ΤΟΥ Α.Γ. ΚΡΑΣΑΝΑ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7664" name="AutoShape 16" descr="ΠΕΡΙ ΘΥΣΙΩΝ, ΑΝΘΡΩΠΟΘΥΣΙΩΝ ΚΑΙ ΚΡΕΑΤΟΦΑΓΙΑΣ ΤΟΥ Α.Γ. ΚΡΑΣΑΝΑ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7666" name="AutoShape 18" descr="ΠΕΡΙ ΘΥΣΙΩΝ, ΑΝΘΡΩΠΟΘΥΣΙΩΝ ΚΑΙ ΚΡΕΑΤΟΦΑΓΙΑΣ ΤΟΥ Α.Γ. ΚΡΑΣΑΝΑ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30" name="29 - Εικόνα" descr="κοκαλα.jpg"/>
          <p:cNvPicPr>
            <a:picLocks noChangeAspect="1"/>
          </p:cNvPicPr>
          <p:nvPr/>
        </p:nvPicPr>
        <p:blipFill>
          <a:blip r:embed="rId5"/>
          <a:stretch>
            <a:fillRect/>
          </a:stretch>
        </p:blipFill>
        <p:spPr>
          <a:xfrm>
            <a:off x="9716206" y="4572000"/>
            <a:ext cx="2182988" cy="1343377"/>
          </a:xfrm>
          <a:prstGeom prst="rect">
            <a:avLst/>
          </a:prstGeom>
        </p:spPr>
      </p:pic>
      <p:cxnSp>
        <p:nvCxnSpPr>
          <p:cNvPr id="32" name="31 - Ευθύγραμμο βέλος σύνδεσης"/>
          <p:cNvCxnSpPr>
            <a:stCxn id="20" idx="2"/>
          </p:cNvCxnSpPr>
          <p:nvPr/>
        </p:nvCxnSpPr>
        <p:spPr>
          <a:xfrm>
            <a:off x="10261601" y="3589868"/>
            <a:ext cx="485421" cy="936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gambar pahat genggam itu kaya gimana? - Brainly.co.id">
            <a:extLst>
              <a:ext uri="{FF2B5EF4-FFF2-40B4-BE49-F238E27FC236}">
                <a16:creationId xmlns:a16="http://schemas.microsoft.com/office/drawing/2014/main" id="{8B80B0F6-C7C2-4B0A-AA22-5EFD2A921E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5794" y="643467"/>
            <a:ext cx="2475653" cy="2475653"/>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Οι προϊστορικοί χρόνοι. Η νεολιθική εποχή (6800 π.Χ. ως το 3300 π.Χ.)">
            <a:extLst>
              <a:ext uri="{FF2B5EF4-FFF2-40B4-BE49-F238E27FC236}">
                <a16:creationId xmlns:a16="http://schemas.microsoft.com/office/drawing/2014/main" id="{949B2DFD-338E-4746-9882-4F67F03D1C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3518" y="803218"/>
            <a:ext cx="3252903" cy="2163180"/>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ΠΑΛΑΙΟΛΙΘΙΚΗ ΕΠΟΧΗ – Επανάληψη (1) Αγαπημένα μου παιδιά, Εύχομαι να εί">
            <a:extLst>
              <a:ext uri="{FF2B5EF4-FFF2-40B4-BE49-F238E27FC236}">
                <a16:creationId xmlns:a16="http://schemas.microsoft.com/office/drawing/2014/main" id="{B0BAC83F-74D5-4EBD-907C-1C865ABCAD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32531" y="3748194"/>
            <a:ext cx="1884979" cy="2471631"/>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ΠΑΛΑΙΟΛΙΘΙΚΗ ΕΠΟΧΗ – Επανάληψη (1) Αγαπημένα μου παιδιά, Εύχομαι να εί">
            <a:extLst>
              <a:ext uri="{FF2B5EF4-FFF2-40B4-BE49-F238E27FC236}">
                <a16:creationId xmlns:a16="http://schemas.microsoft.com/office/drawing/2014/main" id="{5AD0FB3F-CDCA-4900-AF60-3C6095D01B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00679" y="1437007"/>
            <a:ext cx="2190642" cy="3662253"/>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ΠΡΟΪΣΤΟΡΙΑ ΚΑΙ ΠΡΩΤΟΪΣΤΟΡΙΑ">
            <a:extLst>
              <a:ext uri="{FF2B5EF4-FFF2-40B4-BE49-F238E27FC236}">
                <a16:creationId xmlns:a16="http://schemas.microsoft.com/office/drawing/2014/main" id="{E7CB14D8-CE37-47D7-90A8-087EC88CE9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13518" y="4336944"/>
            <a:ext cx="3252903" cy="130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981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8" descr="Long wooden tunnel">
            <a:extLst>
              <a:ext uri="{FF2B5EF4-FFF2-40B4-BE49-F238E27FC236}">
                <a16:creationId xmlns:a16="http://schemas.microsoft.com/office/drawing/2014/main" id="{26BCC204-42D7-4F58-B6DF-AB0501ACD7D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8 - Ορθογώνιο"/>
          <p:cNvSpPr/>
          <p:nvPr/>
        </p:nvSpPr>
        <p:spPr>
          <a:xfrm>
            <a:off x="609600" y="3612444"/>
            <a:ext cx="5226756" cy="226906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2">
                    <a:lumMod val="25000"/>
                  </a:schemeClr>
                </a:solidFill>
              </a:rPr>
              <a:t>ΜΑΘΗΜΑΤΙΚΑ ΣΤΗΝ ΑΡΧΑΙΑ ΕΛΛΑΔΑ</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6536267" y="1873957"/>
            <a:ext cx="5228103" cy="4984044"/>
          </a:xfrm>
        </p:spPr>
        <p:txBody>
          <a:bodyPr/>
          <a:lstStyle/>
          <a:p>
            <a:pPr>
              <a:buNone/>
            </a:pPr>
            <a:r>
              <a:rPr lang="el-GR" sz="2000" dirty="0">
                <a:solidFill>
                  <a:schemeClr val="bg2">
                    <a:lumMod val="25000"/>
                  </a:schemeClr>
                </a:solidFill>
                <a:cs typeface="Calibri"/>
              </a:rPr>
              <a:t>     </a:t>
            </a:r>
            <a:r>
              <a:rPr lang="en-US" sz="2000" dirty="0">
                <a:solidFill>
                  <a:schemeClr val="bg2">
                    <a:lumMod val="25000"/>
                  </a:schemeClr>
                </a:solidFill>
                <a:cs typeface="Calibri"/>
              </a:rPr>
              <a:t>Η Φιλοσοφία,</a:t>
            </a:r>
            <a:r>
              <a:rPr lang="el-GR" sz="2000" dirty="0">
                <a:solidFill>
                  <a:schemeClr val="bg2">
                    <a:lumMod val="25000"/>
                  </a:schemeClr>
                </a:solidFill>
                <a:cs typeface="Calibri"/>
              </a:rPr>
              <a:t>δηλαδή η θεμελιώδης επιστήμη για τα Μαθηματικά</a:t>
            </a:r>
            <a:r>
              <a:rPr lang="en-US" sz="2000" dirty="0">
                <a:solidFill>
                  <a:schemeClr val="bg2">
                    <a:lumMod val="25000"/>
                  </a:schemeClr>
                </a:solidFill>
                <a:cs typeface="Calibri"/>
              </a:rPr>
              <a:t> γεννήθηκε τον 6ο π.Χ. αιώνα στην Ιωνία και η εξάπλωσή της στις υπόλοιπες ελληνικές πόλεις ήταν η απαρχή μιας λαμπρής πορείας του ελληνικού πνεύματος στην αναζήτηση της αλήθειας, όχι για να εξυπηρετήσει πρακτικές ανάγκες, αλλά για να ικανοποιήσει πνευματικές ανησυχίες και αναζητήσεις.</a:t>
            </a:r>
          </a:p>
          <a:p>
            <a:endParaRPr lang="el-GR" sz="2000" dirty="0">
              <a:solidFill>
                <a:schemeClr val="bg2">
                  <a:lumMod val="25000"/>
                </a:schemeClr>
              </a:solidFill>
            </a:endParaRPr>
          </a:p>
        </p:txBody>
      </p:sp>
      <p:pic>
        <p:nvPicPr>
          <p:cNvPr id="61442" name="Picture 2" descr="Ταξίδι στην αρχαία Ελλάδα: Τι ενώνει τα μαθηματικά με τη φιλοσοφία;"/>
          <p:cNvPicPr>
            <a:picLocks noChangeAspect="1" noChangeArrowheads="1"/>
          </p:cNvPicPr>
          <p:nvPr/>
        </p:nvPicPr>
        <p:blipFill>
          <a:blip r:embed="rId2"/>
          <a:srcRect/>
          <a:stretch>
            <a:fillRect/>
          </a:stretch>
        </p:blipFill>
        <p:spPr bwMode="auto">
          <a:xfrm>
            <a:off x="821619" y="1450190"/>
            <a:ext cx="5421137" cy="3813960"/>
          </a:xfrm>
          <a:prstGeom prst="rect">
            <a:avLst/>
          </a:prstGeom>
          <a:noFill/>
        </p:spPr>
      </p:pic>
      <p:sp>
        <p:nvSpPr>
          <p:cNvPr id="4" name="TextBox 3"/>
          <p:cNvSpPr txBox="1"/>
          <p:nvPr/>
        </p:nvSpPr>
        <p:spPr>
          <a:xfrm>
            <a:off x="9800823" y="6078828"/>
            <a:ext cx="2257058" cy="631064"/>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327854" y="432000"/>
            <a:ext cx="11340000" cy="432000"/>
          </a:xfrm>
        </p:spPr>
        <p:txBody>
          <a:bodyPr/>
          <a:lstStyle/>
          <a:p>
            <a:pPr algn="r"/>
            <a:r>
              <a:rPr lang="el-GR" dirty="0"/>
              <a:t>ΠΡΩΤΕΡΓΑΤΕΣ ΤΗΣ ΓΕΩΜΕΤΡΙΑΣ ΣΤΗΝ ΑΡΧΑΙΑ ΕΛΛΑΔΑ</a:t>
            </a:r>
          </a:p>
        </p:txBody>
      </p:sp>
      <p:graphicFrame>
        <p:nvGraphicFramePr>
          <p:cNvPr id="9" name="8 - Διάγραμμα"/>
          <p:cNvGraphicFramePr/>
          <p:nvPr>
            <p:extLst>
              <p:ext uri="{D42A27DB-BD31-4B8C-83A1-F6EECF244321}">
                <p14:modId xmlns:p14="http://schemas.microsoft.com/office/powerpoint/2010/main" val="1376853784"/>
              </p:ext>
            </p:extLst>
          </p:nvPr>
        </p:nvGraphicFramePr>
        <p:xfrm>
          <a:off x="1304262" y="864000"/>
          <a:ext cx="8489245" cy="555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865217" y="6078828"/>
            <a:ext cx="2228755" cy="631064"/>
          </a:xfrm>
          <a:prstGeom prst="rect">
            <a:avLst/>
          </a:prstGeom>
          <a:solidFill>
            <a:schemeClr val="bg1"/>
          </a:solidFill>
        </p:spPr>
        <p:txBody>
          <a:bodyPr wrap="square" rtlCol="0">
            <a:spAutoFit/>
          </a:bodyPr>
          <a:lstStyle/>
          <a:p>
            <a:endParaRPr lang="el-GR" dirty="0"/>
          </a:p>
        </p:txBody>
      </p:sp>
    </p:spTree>
  </p:cSld>
  <p:clrMapOvr>
    <a:masterClrMapping/>
  </p:clrMapOvr>
  <p:transition>
    <p:fade/>
  </p:transition>
</p:sld>
</file>

<file path=ppt/theme/theme1.xml><?xml version="1.0" encoding="utf-8"?>
<a:theme xmlns:a="http://schemas.openxmlformats.org/drawingml/2006/main" name="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Architecture pitch deck</Template>
  <TotalTime>0</TotalTime>
  <Words>1180</Words>
  <Application>Microsoft Office PowerPoint</Application>
  <PresentationFormat>Widescreen</PresentationFormat>
  <Paragraphs>143</Paragraphs>
  <Slides>31</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vt:lpstr>
      <vt:lpstr>Helvetica Neue</vt:lpstr>
      <vt:lpstr>Times New Roman</vt:lpstr>
      <vt:lpstr>Wingdings</vt:lpstr>
      <vt:lpstr>Office Theme</vt:lpstr>
      <vt:lpstr>ΜΑΘΗΜΑΤΙΚΑ ΚΑΙ ΙΣΤΟΡΙΑ</vt:lpstr>
      <vt:lpstr>ΠΕΡΙΕΧΟΜΕΝΑ</vt:lpstr>
      <vt:lpstr>Ορισμός Μαθηματικών</vt:lpstr>
      <vt:lpstr>PowerPoint Presentation</vt:lpstr>
      <vt:lpstr>PowerPoint Presentation</vt:lpstr>
      <vt:lpstr>PowerPoint Presentation</vt:lpstr>
      <vt:lpstr>PowerPoint Presentation</vt:lpstr>
      <vt:lpstr>PowerPoint Presentation</vt:lpstr>
      <vt:lpstr>ΠΡΩΤΕΡΓΑΤΕΣ ΤΗΣ ΓΕΩΜΕΤΡΙΑΣ ΣΤΗΝ ΑΡΧΑΙΑ ΕΛΛΑΔΑ</vt:lpstr>
      <vt:lpstr>PowerPoint Presentation</vt:lpstr>
      <vt:lpstr>PowerPoint Presentation</vt:lpstr>
      <vt:lpstr>PowerPoint Presentation</vt:lpstr>
      <vt:lpstr>PowerPoint Presentation</vt:lpstr>
      <vt:lpstr>PowerPoint Presentation</vt:lpstr>
      <vt:lpstr>PowerPoint Presentation</vt:lpstr>
      <vt:lpstr>ΠΥΡΑΜΙΔΑ ΤΟΥ ΧΕΟΠΑ</vt:lpstr>
      <vt:lpstr>ΜΑΘΗΜΑΤΙΚΑ ΣΤΗΝ ΑΝΑΓΕΝΝΗΣΗ</vt:lpstr>
      <vt:lpstr>Τα πρώτα  βήματα</vt:lpstr>
      <vt:lpstr>Οι ζωγράφοι της αναγέννησης σε πολλά έργα χρησιμοποίησαν την γεωμετρία</vt:lpstr>
      <vt:lpstr>Η προοπτική σε συγκεκριμένους πίνακες της αναγέννησης</vt:lpstr>
      <vt:lpstr>Σχολή Αθηνών</vt:lpstr>
      <vt:lpstr>ΜΑΘΗΜΑΤΙΚΑ ΣΤΟΝ ΠΟΛΕΜΟ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ΠΗΓΕΣ</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2021-03-10T17:18:41Z</dcterms:created>
  <dcterms:modified xsi:type="dcterms:W3CDTF">2021-03-11T22:37:59Z</dcterms:modified>
</cp:coreProperties>
</file>