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10" r:id="rId1"/>
  </p:sldMasterIdLst>
  <p:sldIdLst>
    <p:sldId id="256" r:id="rId2"/>
    <p:sldId id="257" r:id="rId3"/>
    <p:sldId id="268" r:id="rId4"/>
    <p:sldId id="295" r:id="rId5"/>
    <p:sldId id="259" r:id="rId6"/>
    <p:sldId id="260" r:id="rId7"/>
    <p:sldId id="261" r:id="rId8"/>
    <p:sldId id="262" r:id="rId9"/>
    <p:sldId id="297" r:id="rId10"/>
    <p:sldId id="296" r:id="rId11"/>
    <p:sldId id="290" r:id="rId12"/>
    <p:sldId id="263" r:id="rId13"/>
    <p:sldId id="264" r:id="rId14"/>
    <p:sldId id="265" r:id="rId15"/>
    <p:sldId id="270" r:id="rId16"/>
    <p:sldId id="266" r:id="rId17"/>
    <p:sldId id="280" r:id="rId18"/>
    <p:sldId id="287" r:id="rId19"/>
    <p:sldId id="288" r:id="rId20"/>
    <p:sldId id="278" r:id="rId21"/>
    <p:sldId id="286" r:id="rId22"/>
    <p:sldId id="276" r:id="rId23"/>
    <p:sldId id="271" r:id="rId24"/>
    <p:sldId id="279" r:id="rId25"/>
    <p:sldId id="292" r:id="rId26"/>
    <p:sldId id="291" r:id="rId27"/>
    <p:sldId id="302" r:id="rId28"/>
    <p:sldId id="301" r:id="rId29"/>
    <p:sldId id="272" r:id="rId30"/>
    <p:sldId id="281" r:id="rId31"/>
    <p:sldId id="282" r:id="rId32"/>
    <p:sldId id="283" r:id="rId33"/>
    <p:sldId id="273" r:id="rId34"/>
    <p:sldId id="299" r:id="rId35"/>
    <p:sldId id="274" r:id="rId36"/>
    <p:sldId id="275" r:id="rId37"/>
    <p:sldId id="285" r:id="rId38"/>
    <p:sldId id="284" r:id="rId39"/>
    <p:sldId id="294" r:id="rId40"/>
    <p:sldId id="293" r:id="rId41"/>
    <p:sldId id="298" r:id="rId42"/>
    <p:sldId id="300"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2" d="100"/>
          <a:sy n="82" d="100"/>
        </p:scale>
        <p:origin x="72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B10A29-96FA-4142-A2B5-5403AC3A4C7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l-GR"/>
        </a:p>
      </dgm:t>
    </dgm:pt>
    <dgm:pt modelId="{5C1EE998-67A3-451B-915E-E88AEC530AF9}">
      <dgm:prSet/>
      <dgm:spPr/>
      <dgm:t>
        <a:bodyPr/>
        <a:lstStyle/>
        <a:p>
          <a:r>
            <a:rPr lang="el-GR" b="1" dirty="0"/>
            <a:t>Γνωστική Ανάπτυξη</a:t>
          </a:r>
          <a:endParaRPr lang="el-GR" dirty="0"/>
        </a:p>
      </dgm:t>
    </dgm:pt>
    <dgm:pt modelId="{E89580FF-2482-4DBC-A9E7-C82508D5F482}" type="parTrans" cxnId="{F921BEF5-1899-4F98-83FD-F4AC26F61978}">
      <dgm:prSet/>
      <dgm:spPr/>
      <dgm:t>
        <a:bodyPr/>
        <a:lstStyle/>
        <a:p>
          <a:endParaRPr lang="el-GR"/>
        </a:p>
      </dgm:t>
    </dgm:pt>
    <dgm:pt modelId="{800F5B78-708F-466B-88A5-CC0084C36577}" type="sibTrans" cxnId="{F921BEF5-1899-4F98-83FD-F4AC26F61978}">
      <dgm:prSet/>
      <dgm:spPr/>
      <dgm:t>
        <a:bodyPr/>
        <a:lstStyle/>
        <a:p>
          <a:endParaRPr lang="el-GR"/>
        </a:p>
      </dgm:t>
    </dgm:pt>
    <dgm:pt modelId="{C8EF329E-DA17-46B6-8496-2BDABB7ACD4E}">
      <dgm:prSet/>
      <dgm:spPr/>
      <dgm:t>
        <a:bodyPr/>
        <a:lstStyle/>
        <a:p>
          <a:pPr>
            <a:buNone/>
          </a:pPr>
          <a:r>
            <a:rPr lang="el-GR" b="1" dirty="0"/>
            <a:t>Συναισθηματική Ανάπτυξη</a:t>
          </a:r>
          <a:endParaRPr lang="el-GR" dirty="0"/>
        </a:p>
      </dgm:t>
    </dgm:pt>
    <dgm:pt modelId="{04907F70-CAA6-4264-AF38-E58A8B6C703C}" type="parTrans" cxnId="{9BCC75CA-2603-4D06-B805-F1AF25CFDB2A}">
      <dgm:prSet/>
      <dgm:spPr/>
      <dgm:t>
        <a:bodyPr/>
        <a:lstStyle/>
        <a:p>
          <a:endParaRPr lang="el-GR"/>
        </a:p>
      </dgm:t>
    </dgm:pt>
    <dgm:pt modelId="{5DD4A8DE-06CC-404D-9137-E1D890FE7295}" type="sibTrans" cxnId="{9BCC75CA-2603-4D06-B805-F1AF25CFDB2A}">
      <dgm:prSet/>
      <dgm:spPr/>
      <dgm:t>
        <a:bodyPr/>
        <a:lstStyle/>
        <a:p>
          <a:endParaRPr lang="el-GR"/>
        </a:p>
      </dgm:t>
    </dgm:pt>
    <dgm:pt modelId="{A526C111-8DFB-4E85-949A-3DC97643264A}">
      <dgm:prSet/>
      <dgm:spPr/>
      <dgm:t>
        <a:bodyPr/>
        <a:lstStyle/>
        <a:p>
          <a:pPr>
            <a:buNone/>
          </a:pPr>
          <a:r>
            <a:rPr lang="el-GR" b="1"/>
            <a:t>Κοινωνική Ανάπτυξη</a:t>
          </a:r>
          <a:endParaRPr lang="el-GR"/>
        </a:p>
      </dgm:t>
    </dgm:pt>
    <dgm:pt modelId="{1F25253F-C234-4221-B3B5-222A0AC04D2A}" type="parTrans" cxnId="{A9A6E2BA-3192-440B-B74E-19A7F4450AF0}">
      <dgm:prSet/>
      <dgm:spPr/>
      <dgm:t>
        <a:bodyPr/>
        <a:lstStyle/>
        <a:p>
          <a:endParaRPr lang="el-GR"/>
        </a:p>
      </dgm:t>
    </dgm:pt>
    <dgm:pt modelId="{3B4B9C1A-CA51-4DE6-BE20-B5BCF2624DD5}" type="sibTrans" cxnId="{A9A6E2BA-3192-440B-B74E-19A7F4450AF0}">
      <dgm:prSet/>
      <dgm:spPr/>
      <dgm:t>
        <a:bodyPr/>
        <a:lstStyle/>
        <a:p>
          <a:endParaRPr lang="el-GR"/>
        </a:p>
      </dgm:t>
    </dgm:pt>
    <dgm:pt modelId="{FF7DD0E0-F90C-4DE8-9E71-5F73FC30AC06}">
      <dgm:prSet/>
      <dgm:spPr/>
      <dgm:t>
        <a:bodyPr/>
        <a:lstStyle/>
        <a:p>
          <a:r>
            <a:rPr lang="el-GR" b="1"/>
            <a:t>Βιοσωματική Ανάπτυξη</a:t>
          </a:r>
          <a:endParaRPr lang="el-GR"/>
        </a:p>
      </dgm:t>
    </dgm:pt>
    <dgm:pt modelId="{EEC12FA4-07BB-4C50-BC09-16E4CD21E8E6}" type="parTrans" cxnId="{4B7D25F0-6496-4FA2-81EA-068B2ED62B95}">
      <dgm:prSet/>
      <dgm:spPr/>
      <dgm:t>
        <a:bodyPr/>
        <a:lstStyle/>
        <a:p>
          <a:endParaRPr lang="el-GR"/>
        </a:p>
      </dgm:t>
    </dgm:pt>
    <dgm:pt modelId="{28D67570-6C97-45F3-8E10-7FC292916239}" type="sibTrans" cxnId="{4B7D25F0-6496-4FA2-81EA-068B2ED62B95}">
      <dgm:prSet/>
      <dgm:spPr/>
      <dgm:t>
        <a:bodyPr/>
        <a:lstStyle/>
        <a:p>
          <a:endParaRPr lang="el-GR"/>
        </a:p>
      </dgm:t>
    </dgm:pt>
    <dgm:pt modelId="{798DC848-4FC9-423B-8E11-17E769A031C4}">
      <dgm:prSet/>
      <dgm:spPr/>
      <dgm:t>
        <a:bodyPr/>
        <a:lstStyle/>
        <a:p>
          <a:r>
            <a:rPr lang="el-GR" b="1"/>
            <a:t>Μαθησιακή Προετοιμασία</a:t>
          </a:r>
          <a:endParaRPr lang="el-GR"/>
        </a:p>
      </dgm:t>
    </dgm:pt>
    <dgm:pt modelId="{85FC0E80-5B1B-41B9-B3A4-06FB4BDA3FF1}" type="parTrans" cxnId="{708BAFAF-BA35-419E-8114-944879D4511D}">
      <dgm:prSet/>
      <dgm:spPr/>
      <dgm:t>
        <a:bodyPr/>
        <a:lstStyle/>
        <a:p>
          <a:endParaRPr lang="el-GR"/>
        </a:p>
      </dgm:t>
    </dgm:pt>
    <dgm:pt modelId="{AFC7E0BD-857D-4ADB-B59A-552B8A7FC52A}" type="sibTrans" cxnId="{708BAFAF-BA35-419E-8114-944879D4511D}">
      <dgm:prSet/>
      <dgm:spPr/>
      <dgm:t>
        <a:bodyPr/>
        <a:lstStyle/>
        <a:p>
          <a:endParaRPr lang="el-GR"/>
        </a:p>
      </dgm:t>
    </dgm:pt>
    <dgm:pt modelId="{D799A829-8911-43BA-AE96-609CF37BF7ED}" type="pres">
      <dgm:prSet presAssocID="{4BB10A29-96FA-4142-A2B5-5403AC3A4C71}" presName="diagram" presStyleCnt="0">
        <dgm:presLayoutVars>
          <dgm:dir/>
          <dgm:resizeHandles val="exact"/>
        </dgm:presLayoutVars>
      </dgm:prSet>
      <dgm:spPr/>
    </dgm:pt>
    <dgm:pt modelId="{A3B26983-91E0-4C75-8DAF-7221AF0A2366}" type="pres">
      <dgm:prSet presAssocID="{5C1EE998-67A3-451B-915E-E88AEC530AF9}" presName="node" presStyleLbl="node1" presStyleIdx="0" presStyleCnt="5">
        <dgm:presLayoutVars>
          <dgm:bulletEnabled val="1"/>
        </dgm:presLayoutVars>
      </dgm:prSet>
      <dgm:spPr/>
    </dgm:pt>
    <dgm:pt modelId="{B258B8BF-3D54-424F-B20C-F534062ACF9C}" type="pres">
      <dgm:prSet presAssocID="{800F5B78-708F-466B-88A5-CC0084C36577}" presName="sibTrans" presStyleCnt="0"/>
      <dgm:spPr/>
    </dgm:pt>
    <dgm:pt modelId="{F5B2F520-D847-4CF7-8A7B-6739C952C112}" type="pres">
      <dgm:prSet presAssocID="{A526C111-8DFB-4E85-949A-3DC97643264A}" presName="node" presStyleLbl="node1" presStyleIdx="1" presStyleCnt="5" custLinFactX="18137" custLinFactNeighborX="100000" custLinFactNeighborY="-2008">
        <dgm:presLayoutVars>
          <dgm:bulletEnabled val="1"/>
        </dgm:presLayoutVars>
      </dgm:prSet>
      <dgm:spPr/>
    </dgm:pt>
    <dgm:pt modelId="{9F6DDE02-7EB3-43D4-B597-2661A06BFC73}" type="pres">
      <dgm:prSet presAssocID="{3B4B9C1A-CA51-4DE6-BE20-B5BCF2624DD5}" presName="sibTrans" presStyleCnt="0"/>
      <dgm:spPr/>
    </dgm:pt>
    <dgm:pt modelId="{E998FF88-3B8E-4D92-8373-DFB513382524}" type="pres">
      <dgm:prSet presAssocID="{C8EF329E-DA17-46B6-8496-2BDABB7ACD4E}" presName="node" presStyleLbl="node1" presStyleIdx="2" presStyleCnt="5" custLinFactX="-12961" custLinFactNeighborX="-100000" custLinFactNeighborY="1205">
        <dgm:presLayoutVars>
          <dgm:bulletEnabled val="1"/>
        </dgm:presLayoutVars>
      </dgm:prSet>
      <dgm:spPr/>
    </dgm:pt>
    <dgm:pt modelId="{1C916277-DABD-41EB-B9B1-DEC2D5245D96}" type="pres">
      <dgm:prSet presAssocID="{5DD4A8DE-06CC-404D-9137-E1D890FE7295}" presName="sibTrans" presStyleCnt="0"/>
      <dgm:spPr/>
    </dgm:pt>
    <dgm:pt modelId="{7BBD7F3D-1F46-4556-964F-E1274BC5E55B}" type="pres">
      <dgm:prSet presAssocID="{798DC848-4FC9-423B-8E11-17E769A031C4}" presName="node" presStyleLbl="node1" presStyleIdx="3" presStyleCnt="5" custLinFactX="21442" custLinFactNeighborX="100000" custLinFactNeighborY="-4498">
        <dgm:presLayoutVars>
          <dgm:bulletEnabled val="1"/>
        </dgm:presLayoutVars>
      </dgm:prSet>
      <dgm:spPr/>
    </dgm:pt>
    <dgm:pt modelId="{C30A24BD-84E7-422F-829B-6DEAF83756AC}" type="pres">
      <dgm:prSet presAssocID="{AFC7E0BD-857D-4ADB-B59A-552B8A7FC52A}" presName="sibTrans" presStyleCnt="0"/>
      <dgm:spPr/>
    </dgm:pt>
    <dgm:pt modelId="{CD08912D-768A-44E2-86A9-1C62DF9F49FE}" type="pres">
      <dgm:prSet presAssocID="{FF7DD0E0-F90C-4DE8-9E71-5F73FC30AC06}" presName="node" presStyleLbl="node1" presStyleIdx="4" presStyleCnt="5" custLinFactX="-36863" custLinFactNeighborX="-100000" custLinFactNeighborY="115">
        <dgm:presLayoutVars>
          <dgm:bulletEnabled val="1"/>
        </dgm:presLayoutVars>
      </dgm:prSet>
      <dgm:spPr/>
    </dgm:pt>
  </dgm:ptLst>
  <dgm:cxnLst>
    <dgm:cxn modelId="{DD8D1717-15F7-402D-BC7C-86E453449A9A}" type="presOf" srcId="{5C1EE998-67A3-451B-915E-E88AEC530AF9}" destId="{A3B26983-91E0-4C75-8DAF-7221AF0A2366}" srcOrd="0" destOrd="0" presId="urn:microsoft.com/office/officeart/2005/8/layout/default"/>
    <dgm:cxn modelId="{0BF80148-590E-4186-8B87-116F520705AA}" type="presOf" srcId="{4BB10A29-96FA-4142-A2B5-5403AC3A4C71}" destId="{D799A829-8911-43BA-AE96-609CF37BF7ED}" srcOrd="0" destOrd="0" presId="urn:microsoft.com/office/officeart/2005/8/layout/default"/>
    <dgm:cxn modelId="{7EEA5C85-5343-4C05-96A5-648C48CFFF38}" type="presOf" srcId="{FF7DD0E0-F90C-4DE8-9E71-5F73FC30AC06}" destId="{CD08912D-768A-44E2-86A9-1C62DF9F49FE}" srcOrd="0" destOrd="0" presId="urn:microsoft.com/office/officeart/2005/8/layout/default"/>
    <dgm:cxn modelId="{2E00FB9A-996F-4B9C-B49A-A9DF1DC7A977}" type="presOf" srcId="{A526C111-8DFB-4E85-949A-3DC97643264A}" destId="{F5B2F520-D847-4CF7-8A7B-6739C952C112}" srcOrd="0" destOrd="0" presId="urn:microsoft.com/office/officeart/2005/8/layout/default"/>
    <dgm:cxn modelId="{708BAFAF-BA35-419E-8114-944879D4511D}" srcId="{4BB10A29-96FA-4142-A2B5-5403AC3A4C71}" destId="{798DC848-4FC9-423B-8E11-17E769A031C4}" srcOrd="3" destOrd="0" parTransId="{85FC0E80-5B1B-41B9-B3A4-06FB4BDA3FF1}" sibTransId="{AFC7E0BD-857D-4ADB-B59A-552B8A7FC52A}"/>
    <dgm:cxn modelId="{A9A6E2BA-3192-440B-B74E-19A7F4450AF0}" srcId="{4BB10A29-96FA-4142-A2B5-5403AC3A4C71}" destId="{A526C111-8DFB-4E85-949A-3DC97643264A}" srcOrd="1" destOrd="0" parTransId="{1F25253F-C234-4221-B3B5-222A0AC04D2A}" sibTransId="{3B4B9C1A-CA51-4DE6-BE20-B5BCF2624DD5}"/>
    <dgm:cxn modelId="{9BCC75CA-2603-4D06-B805-F1AF25CFDB2A}" srcId="{4BB10A29-96FA-4142-A2B5-5403AC3A4C71}" destId="{C8EF329E-DA17-46B6-8496-2BDABB7ACD4E}" srcOrd="2" destOrd="0" parTransId="{04907F70-CAA6-4264-AF38-E58A8B6C703C}" sibTransId="{5DD4A8DE-06CC-404D-9137-E1D890FE7295}"/>
    <dgm:cxn modelId="{AC1214CE-733E-463F-B157-1F80B9C7844D}" type="presOf" srcId="{C8EF329E-DA17-46B6-8496-2BDABB7ACD4E}" destId="{E998FF88-3B8E-4D92-8373-DFB513382524}" srcOrd="0" destOrd="0" presId="urn:microsoft.com/office/officeart/2005/8/layout/default"/>
    <dgm:cxn modelId="{4DD3C2E7-6FDB-41DA-B4E3-4B608D58E5E9}" type="presOf" srcId="{798DC848-4FC9-423B-8E11-17E769A031C4}" destId="{7BBD7F3D-1F46-4556-964F-E1274BC5E55B}" srcOrd="0" destOrd="0" presId="urn:microsoft.com/office/officeart/2005/8/layout/default"/>
    <dgm:cxn modelId="{4B7D25F0-6496-4FA2-81EA-068B2ED62B95}" srcId="{4BB10A29-96FA-4142-A2B5-5403AC3A4C71}" destId="{FF7DD0E0-F90C-4DE8-9E71-5F73FC30AC06}" srcOrd="4" destOrd="0" parTransId="{EEC12FA4-07BB-4C50-BC09-16E4CD21E8E6}" sibTransId="{28D67570-6C97-45F3-8E10-7FC292916239}"/>
    <dgm:cxn modelId="{F921BEF5-1899-4F98-83FD-F4AC26F61978}" srcId="{4BB10A29-96FA-4142-A2B5-5403AC3A4C71}" destId="{5C1EE998-67A3-451B-915E-E88AEC530AF9}" srcOrd="0" destOrd="0" parTransId="{E89580FF-2482-4DBC-A9E7-C82508D5F482}" sibTransId="{800F5B78-708F-466B-88A5-CC0084C36577}"/>
    <dgm:cxn modelId="{A386C379-8644-40A8-9058-DA33A615D9F5}" type="presParOf" srcId="{D799A829-8911-43BA-AE96-609CF37BF7ED}" destId="{A3B26983-91E0-4C75-8DAF-7221AF0A2366}" srcOrd="0" destOrd="0" presId="urn:microsoft.com/office/officeart/2005/8/layout/default"/>
    <dgm:cxn modelId="{C7AA2007-34AB-4FD3-A888-239FE9C7499E}" type="presParOf" srcId="{D799A829-8911-43BA-AE96-609CF37BF7ED}" destId="{B258B8BF-3D54-424F-B20C-F534062ACF9C}" srcOrd="1" destOrd="0" presId="urn:microsoft.com/office/officeart/2005/8/layout/default"/>
    <dgm:cxn modelId="{85B4B694-5F95-4E3D-AFFF-60BAD023051A}" type="presParOf" srcId="{D799A829-8911-43BA-AE96-609CF37BF7ED}" destId="{F5B2F520-D847-4CF7-8A7B-6739C952C112}" srcOrd="2" destOrd="0" presId="urn:microsoft.com/office/officeart/2005/8/layout/default"/>
    <dgm:cxn modelId="{697ADA3C-3DA7-4A83-839E-E62EC0ADC5DD}" type="presParOf" srcId="{D799A829-8911-43BA-AE96-609CF37BF7ED}" destId="{9F6DDE02-7EB3-43D4-B597-2661A06BFC73}" srcOrd="3" destOrd="0" presId="urn:microsoft.com/office/officeart/2005/8/layout/default"/>
    <dgm:cxn modelId="{B3DF8522-27D9-4981-9A99-70D0FE5224D9}" type="presParOf" srcId="{D799A829-8911-43BA-AE96-609CF37BF7ED}" destId="{E998FF88-3B8E-4D92-8373-DFB513382524}" srcOrd="4" destOrd="0" presId="urn:microsoft.com/office/officeart/2005/8/layout/default"/>
    <dgm:cxn modelId="{B86E734A-2B11-430A-85AC-432B7318DC63}" type="presParOf" srcId="{D799A829-8911-43BA-AE96-609CF37BF7ED}" destId="{1C916277-DABD-41EB-B9B1-DEC2D5245D96}" srcOrd="5" destOrd="0" presId="urn:microsoft.com/office/officeart/2005/8/layout/default"/>
    <dgm:cxn modelId="{4866FE86-E623-479A-B2B6-809CE084984B}" type="presParOf" srcId="{D799A829-8911-43BA-AE96-609CF37BF7ED}" destId="{7BBD7F3D-1F46-4556-964F-E1274BC5E55B}" srcOrd="6" destOrd="0" presId="urn:microsoft.com/office/officeart/2005/8/layout/default"/>
    <dgm:cxn modelId="{02DB5ECB-1D51-43D1-AA49-09D7BC085A4A}" type="presParOf" srcId="{D799A829-8911-43BA-AE96-609CF37BF7ED}" destId="{C30A24BD-84E7-422F-829B-6DEAF83756AC}" srcOrd="7" destOrd="0" presId="urn:microsoft.com/office/officeart/2005/8/layout/default"/>
    <dgm:cxn modelId="{0526852E-3011-4B2C-A598-AEE692ABD2AF}" type="presParOf" srcId="{D799A829-8911-43BA-AE96-609CF37BF7ED}" destId="{CD08912D-768A-44E2-86A9-1C62DF9F49FE}"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63E548C-5460-4D64-B27C-167E898F1904}" type="doc">
      <dgm:prSet loTypeId="urn:microsoft.com/office/officeart/2005/8/layout/vList3" loCatId="list" qsTypeId="urn:microsoft.com/office/officeart/2005/8/quickstyle/simple1" qsCatId="simple" csTypeId="urn:microsoft.com/office/officeart/2005/8/colors/colorful1" csCatId="colorful" phldr="1"/>
      <dgm:spPr/>
      <dgm:t>
        <a:bodyPr/>
        <a:lstStyle/>
        <a:p>
          <a:endParaRPr lang="el-GR"/>
        </a:p>
      </dgm:t>
    </dgm:pt>
    <dgm:pt modelId="{FBE95293-BE60-4DE4-87BA-D90273E9B95C}">
      <dgm:prSet phldrT="[Κείμενο]" custT="1"/>
      <dgm:spPr>
        <a:solidFill>
          <a:schemeClr val="accent5">
            <a:lumMod val="40000"/>
            <a:lumOff val="60000"/>
          </a:schemeClr>
        </a:solidFill>
      </dgm:spPr>
      <dgm:t>
        <a:bodyPr/>
        <a:lstStyle/>
        <a:p>
          <a:r>
            <a:rPr lang="el-GR" sz="1800" dirty="0">
              <a:solidFill>
                <a:schemeClr val="tx1"/>
              </a:solidFill>
              <a:latin typeface="+mn-lt"/>
            </a:rPr>
            <a:t>Πρώτες Συναντήσεις/ Ασκήσεις Γνωριμίας/Ενεργοποίηση ομάδας/ Συμβόλαιο </a:t>
          </a:r>
        </a:p>
      </dgm:t>
    </dgm:pt>
    <dgm:pt modelId="{8F572D2F-9A6D-4178-906C-5BC4AA3EA277}" type="parTrans" cxnId="{A06BAE5B-B779-4A3A-A310-8809AB500EC9}">
      <dgm:prSet/>
      <dgm:spPr/>
      <dgm:t>
        <a:bodyPr/>
        <a:lstStyle/>
        <a:p>
          <a:endParaRPr lang="el-GR"/>
        </a:p>
      </dgm:t>
    </dgm:pt>
    <dgm:pt modelId="{AD12CDA2-183C-43CD-8A3D-0982CD4A8998}" type="sibTrans" cxnId="{A06BAE5B-B779-4A3A-A310-8809AB500EC9}">
      <dgm:prSet/>
      <dgm:spPr/>
      <dgm:t>
        <a:bodyPr/>
        <a:lstStyle/>
        <a:p>
          <a:endParaRPr lang="el-GR"/>
        </a:p>
      </dgm:t>
    </dgm:pt>
    <dgm:pt modelId="{03278040-D292-44C2-A3D8-C2A4F064DE93}">
      <dgm:prSet phldrT="[Κείμενο]" custT="1"/>
      <dgm:spPr/>
      <dgm:t>
        <a:bodyPr/>
        <a:lstStyle/>
        <a:p>
          <a:r>
            <a:rPr lang="el-GR" sz="1800" dirty="0">
              <a:solidFill>
                <a:schemeClr val="tx1"/>
              </a:solidFill>
              <a:latin typeface="+mn-lt"/>
            </a:rPr>
            <a:t>Επίσκεψη στο Γυμνάσιο</a:t>
          </a:r>
        </a:p>
      </dgm:t>
    </dgm:pt>
    <dgm:pt modelId="{3E130DB7-7F16-49AF-AE32-BAACF91705BF}" type="parTrans" cxnId="{C48A4A56-7C0B-4739-800F-5245A5562E75}">
      <dgm:prSet/>
      <dgm:spPr/>
      <dgm:t>
        <a:bodyPr/>
        <a:lstStyle/>
        <a:p>
          <a:endParaRPr lang="el-GR"/>
        </a:p>
      </dgm:t>
    </dgm:pt>
    <dgm:pt modelId="{9AA0BF23-6557-4429-8583-D3896C355247}" type="sibTrans" cxnId="{C48A4A56-7C0B-4739-800F-5245A5562E75}">
      <dgm:prSet/>
      <dgm:spPr/>
      <dgm:t>
        <a:bodyPr/>
        <a:lstStyle/>
        <a:p>
          <a:endParaRPr lang="el-GR"/>
        </a:p>
      </dgm:t>
    </dgm:pt>
    <dgm:pt modelId="{5AE27C3F-B400-41FB-8437-025F02B1CB97}">
      <dgm:prSet custT="1"/>
      <dgm:spPr/>
      <dgm:t>
        <a:bodyPr/>
        <a:lstStyle/>
        <a:p>
          <a:r>
            <a:rPr lang="el-GR" sz="1800" dirty="0">
              <a:solidFill>
                <a:schemeClr val="tx1"/>
              </a:solidFill>
              <a:latin typeface="+mj-lt"/>
            </a:rPr>
            <a:t>Δραστηριότητες για το Δημοτικό</a:t>
          </a:r>
        </a:p>
      </dgm:t>
    </dgm:pt>
    <dgm:pt modelId="{C0F749A7-451A-4C6A-AF55-08243626B14A}" type="parTrans" cxnId="{550DF198-9660-4445-93B2-DA6F68D40445}">
      <dgm:prSet/>
      <dgm:spPr/>
      <dgm:t>
        <a:bodyPr/>
        <a:lstStyle/>
        <a:p>
          <a:endParaRPr lang="el-GR"/>
        </a:p>
      </dgm:t>
    </dgm:pt>
    <dgm:pt modelId="{647B9451-5C7D-4F92-A7CB-DBFE4354A5AA}" type="sibTrans" cxnId="{550DF198-9660-4445-93B2-DA6F68D40445}">
      <dgm:prSet/>
      <dgm:spPr/>
      <dgm:t>
        <a:bodyPr/>
        <a:lstStyle/>
        <a:p>
          <a:endParaRPr lang="el-GR"/>
        </a:p>
      </dgm:t>
    </dgm:pt>
    <dgm:pt modelId="{351D4B30-39C4-4B49-A7DB-BD982661B471}">
      <dgm:prSet custT="1"/>
      <dgm:spPr/>
      <dgm:t>
        <a:bodyPr/>
        <a:lstStyle/>
        <a:p>
          <a:r>
            <a:rPr lang="el-GR" sz="1800" dirty="0">
              <a:solidFill>
                <a:schemeClr val="tx1"/>
              </a:solidFill>
              <a:latin typeface="+mj-lt"/>
            </a:rPr>
            <a:t>Μετά την επίσκεψη</a:t>
          </a:r>
        </a:p>
      </dgm:t>
    </dgm:pt>
    <dgm:pt modelId="{F9B0CFEA-9108-4B61-AF60-A1D51EE7686E}" type="parTrans" cxnId="{D520690F-2C3F-4761-83EE-C02845893F7D}">
      <dgm:prSet/>
      <dgm:spPr/>
      <dgm:t>
        <a:bodyPr/>
        <a:lstStyle/>
        <a:p>
          <a:endParaRPr lang="el-GR"/>
        </a:p>
      </dgm:t>
    </dgm:pt>
    <dgm:pt modelId="{3539868F-C001-48EA-8BDC-02C28E99F84E}" type="sibTrans" cxnId="{D520690F-2C3F-4761-83EE-C02845893F7D}">
      <dgm:prSet/>
      <dgm:spPr/>
      <dgm:t>
        <a:bodyPr/>
        <a:lstStyle/>
        <a:p>
          <a:endParaRPr lang="el-GR"/>
        </a:p>
      </dgm:t>
    </dgm:pt>
    <dgm:pt modelId="{71B95AFA-A8DC-4ECA-BEE2-25A8D38819D2}">
      <dgm:prSet custT="1"/>
      <dgm:spPr/>
      <dgm:t>
        <a:bodyPr/>
        <a:lstStyle/>
        <a:p>
          <a:r>
            <a:rPr lang="el-GR" sz="1800" dirty="0">
              <a:solidFill>
                <a:schemeClr val="tx1"/>
              </a:solidFill>
              <a:latin typeface="+mj-lt"/>
            </a:rPr>
            <a:t>Δραστηριότητες για το Γυμνάσιο</a:t>
          </a:r>
        </a:p>
      </dgm:t>
    </dgm:pt>
    <dgm:pt modelId="{35E16742-CD23-4D3D-B8C2-F4A1597D7D18}" type="parTrans" cxnId="{A1A38FD8-5C60-4DA0-AD3A-B24AC7CA170B}">
      <dgm:prSet/>
      <dgm:spPr/>
      <dgm:t>
        <a:bodyPr/>
        <a:lstStyle/>
        <a:p>
          <a:endParaRPr lang="el-GR"/>
        </a:p>
      </dgm:t>
    </dgm:pt>
    <dgm:pt modelId="{81BBC394-5426-4316-BD19-B4E363A68469}" type="sibTrans" cxnId="{A1A38FD8-5C60-4DA0-AD3A-B24AC7CA170B}">
      <dgm:prSet/>
      <dgm:spPr/>
      <dgm:t>
        <a:bodyPr/>
        <a:lstStyle/>
        <a:p>
          <a:endParaRPr lang="el-GR"/>
        </a:p>
      </dgm:t>
    </dgm:pt>
    <dgm:pt modelId="{82ED3212-FD36-4B73-A748-D7B62CDC0D7D}">
      <dgm:prSet phldrT="[Κείμενο]" custT="1"/>
      <dgm:spPr/>
      <dgm:t>
        <a:bodyPr/>
        <a:lstStyle/>
        <a:p>
          <a:r>
            <a:rPr lang="el-GR" sz="1800" dirty="0">
              <a:solidFill>
                <a:schemeClr val="tx1"/>
              </a:solidFill>
              <a:latin typeface="+mj-lt"/>
            </a:rPr>
            <a:t>Αποτίμηση/Αξιολόγηση</a:t>
          </a:r>
        </a:p>
      </dgm:t>
    </dgm:pt>
    <dgm:pt modelId="{CAB291AF-1E1D-487F-812A-7FADB618D316}" type="sibTrans" cxnId="{24517E9B-DF80-4453-B2CD-B6503950E680}">
      <dgm:prSet/>
      <dgm:spPr/>
      <dgm:t>
        <a:bodyPr/>
        <a:lstStyle/>
        <a:p>
          <a:endParaRPr lang="el-GR"/>
        </a:p>
      </dgm:t>
    </dgm:pt>
    <dgm:pt modelId="{B8DB1510-1F7D-4197-B77E-1301DBEFDCCC}" type="parTrans" cxnId="{24517E9B-DF80-4453-B2CD-B6503950E680}">
      <dgm:prSet/>
      <dgm:spPr/>
      <dgm:t>
        <a:bodyPr/>
        <a:lstStyle/>
        <a:p>
          <a:endParaRPr lang="el-GR"/>
        </a:p>
      </dgm:t>
    </dgm:pt>
    <dgm:pt modelId="{FFF2F7BA-AA25-419B-BA0B-EEA9001647C1}" type="pres">
      <dgm:prSet presAssocID="{163E548C-5460-4D64-B27C-167E898F1904}" presName="linearFlow" presStyleCnt="0">
        <dgm:presLayoutVars>
          <dgm:dir/>
          <dgm:resizeHandles val="exact"/>
        </dgm:presLayoutVars>
      </dgm:prSet>
      <dgm:spPr/>
    </dgm:pt>
    <dgm:pt modelId="{F6798C13-7EB5-46A7-B9A2-C029A771D4F3}" type="pres">
      <dgm:prSet presAssocID="{FBE95293-BE60-4DE4-87BA-D90273E9B95C}" presName="composite" presStyleCnt="0"/>
      <dgm:spPr/>
    </dgm:pt>
    <dgm:pt modelId="{661E3FF8-620B-425E-844E-B7CE23A94A22}" type="pres">
      <dgm:prSet presAssocID="{FBE95293-BE60-4DE4-87BA-D90273E9B95C}" presName="imgShp" presStyleLbl="fgImgPlace1" presStyleIdx="0" presStyleCnt="6"/>
      <dgm:spPr/>
    </dgm:pt>
    <dgm:pt modelId="{0424E66B-7A34-45CE-B180-B463FEE438DF}" type="pres">
      <dgm:prSet presAssocID="{FBE95293-BE60-4DE4-87BA-D90273E9B95C}" presName="txShp" presStyleLbl="node1" presStyleIdx="0" presStyleCnt="6">
        <dgm:presLayoutVars>
          <dgm:bulletEnabled val="1"/>
        </dgm:presLayoutVars>
      </dgm:prSet>
      <dgm:spPr/>
    </dgm:pt>
    <dgm:pt modelId="{80D188C3-19EA-4278-9D76-61E10F55FB28}" type="pres">
      <dgm:prSet presAssocID="{AD12CDA2-183C-43CD-8A3D-0982CD4A8998}" presName="spacing" presStyleCnt="0"/>
      <dgm:spPr/>
    </dgm:pt>
    <dgm:pt modelId="{52BB44B0-2CB2-45E4-9DF8-FA93B20E0384}" type="pres">
      <dgm:prSet presAssocID="{5AE27C3F-B400-41FB-8437-025F02B1CB97}" presName="composite" presStyleCnt="0"/>
      <dgm:spPr/>
    </dgm:pt>
    <dgm:pt modelId="{1BCC73FD-2E1E-436B-8122-902545B742DF}" type="pres">
      <dgm:prSet presAssocID="{5AE27C3F-B400-41FB-8437-025F02B1CB97}" presName="imgShp" presStyleLbl="fgImgPlace1" presStyleIdx="1" presStyleCnt="6"/>
      <dgm:spPr/>
    </dgm:pt>
    <dgm:pt modelId="{BE70A9FA-8509-4036-9EA5-21B7FA7E06B1}" type="pres">
      <dgm:prSet presAssocID="{5AE27C3F-B400-41FB-8437-025F02B1CB97}" presName="txShp" presStyleLbl="node1" presStyleIdx="1" presStyleCnt="6">
        <dgm:presLayoutVars>
          <dgm:bulletEnabled val="1"/>
        </dgm:presLayoutVars>
      </dgm:prSet>
      <dgm:spPr/>
    </dgm:pt>
    <dgm:pt modelId="{907DE887-6B1E-47A3-BEBD-C046AAB61948}" type="pres">
      <dgm:prSet presAssocID="{647B9451-5C7D-4F92-A7CB-DBFE4354A5AA}" presName="spacing" presStyleCnt="0"/>
      <dgm:spPr/>
    </dgm:pt>
    <dgm:pt modelId="{EAA902C0-2FD9-4C88-BB5B-163CD39DCE99}" type="pres">
      <dgm:prSet presAssocID="{71B95AFA-A8DC-4ECA-BEE2-25A8D38819D2}" presName="composite" presStyleCnt="0"/>
      <dgm:spPr/>
    </dgm:pt>
    <dgm:pt modelId="{5D344ACD-5A96-441B-A2D1-BB4F16CCC0D5}" type="pres">
      <dgm:prSet presAssocID="{71B95AFA-A8DC-4ECA-BEE2-25A8D38819D2}" presName="imgShp" presStyleLbl="fgImgPlace1" presStyleIdx="2" presStyleCnt="6"/>
      <dgm:spPr/>
    </dgm:pt>
    <dgm:pt modelId="{0BF70349-F119-4A89-87E3-9FE80D606494}" type="pres">
      <dgm:prSet presAssocID="{71B95AFA-A8DC-4ECA-BEE2-25A8D38819D2}" presName="txShp" presStyleLbl="node1" presStyleIdx="2" presStyleCnt="6">
        <dgm:presLayoutVars>
          <dgm:bulletEnabled val="1"/>
        </dgm:presLayoutVars>
      </dgm:prSet>
      <dgm:spPr/>
    </dgm:pt>
    <dgm:pt modelId="{7BA3FC16-5FCF-4ABF-B5CB-0FA57358AFE0}" type="pres">
      <dgm:prSet presAssocID="{81BBC394-5426-4316-BD19-B4E363A68469}" presName="spacing" presStyleCnt="0"/>
      <dgm:spPr/>
    </dgm:pt>
    <dgm:pt modelId="{E448ADB7-168F-4D5B-BFBA-31AADC62A5E3}" type="pres">
      <dgm:prSet presAssocID="{03278040-D292-44C2-A3D8-C2A4F064DE93}" presName="composite" presStyleCnt="0"/>
      <dgm:spPr/>
    </dgm:pt>
    <dgm:pt modelId="{6F2D17D7-CB10-41B4-84B5-7CA3EFD2020A}" type="pres">
      <dgm:prSet presAssocID="{03278040-D292-44C2-A3D8-C2A4F064DE93}" presName="imgShp" presStyleLbl="fgImgPlace1" presStyleIdx="3" presStyleCnt="6"/>
      <dgm:spPr/>
    </dgm:pt>
    <dgm:pt modelId="{DF462B3E-91F3-40A0-BA4D-22113619BA07}" type="pres">
      <dgm:prSet presAssocID="{03278040-D292-44C2-A3D8-C2A4F064DE93}" presName="txShp" presStyleLbl="node1" presStyleIdx="3" presStyleCnt="6">
        <dgm:presLayoutVars>
          <dgm:bulletEnabled val="1"/>
        </dgm:presLayoutVars>
      </dgm:prSet>
      <dgm:spPr/>
    </dgm:pt>
    <dgm:pt modelId="{9D8CA1DA-B227-49A7-948A-CE8C770B9581}" type="pres">
      <dgm:prSet presAssocID="{9AA0BF23-6557-4429-8583-D3896C355247}" presName="spacing" presStyleCnt="0"/>
      <dgm:spPr/>
    </dgm:pt>
    <dgm:pt modelId="{DC373635-0C22-40C1-BA59-93B2AB272631}" type="pres">
      <dgm:prSet presAssocID="{351D4B30-39C4-4B49-A7DB-BD982661B471}" presName="composite" presStyleCnt="0"/>
      <dgm:spPr/>
    </dgm:pt>
    <dgm:pt modelId="{304246D4-2EAF-4E6E-9253-B249D932CA98}" type="pres">
      <dgm:prSet presAssocID="{351D4B30-39C4-4B49-A7DB-BD982661B471}" presName="imgShp" presStyleLbl="fgImgPlace1" presStyleIdx="4" presStyleCnt="6"/>
      <dgm:spPr/>
    </dgm:pt>
    <dgm:pt modelId="{BA305299-4F35-4C1B-8BFB-99B98568FDC1}" type="pres">
      <dgm:prSet presAssocID="{351D4B30-39C4-4B49-A7DB-BD982661B471}" presName="txShp" presStyleLbl="node1" presStyleIdx="4" presStyleCnt="6">
        <dgm:presLayoutVars>
          <dgm:bulletEnabled val="1"/>
        </dgm:presLayoutVars>
      </dgm:prSet>
      <dgm:spPr/>
    </dgm:pt>
    <dgm:pt modelId="{F7308159-0E46-4F95-8011-5B2ADFA4D5D7}" type="pres">
      <dgm:prSet presAssocID="{3539868F-C001-48EA-8BDC-02C28E99F84E}" presName="spacing" presStyleCnt="0"/>
      <dgm:spPr/>
    </dgm:pt>
    <dgm:pt modelId="{7CCE6BF4-EA4F-4D4B-B775-827C1128626C}" type="pres">
      <dgm:prSet presAssocID="{82ED3212-FD36-4B73-A748-D7B62CDC0D7D}" presName="composite" presStyleCnt="0"/>
      <dgm:spPr/>
    </dgm:pt>
    <dgm:pt modelId="{EA146116-46FF-41B4-9C9F-41ED13925B2A}" type="pres">
      <dgm:prSet presAssocID="{82ED3212-FD36-4B73-A748-D7B62CDC0D7D}" presName="imgShp" presStyleLbl="fgImgPlace1" presStyleIdx="5" presStyleCnt="6"/>
      <dgm:spPr/>
    </dgm:pt>
    <dgm:pt modelId="{2D324E01-9D8F-49B9-866F-951E41C271B4}" type="pres">
      <dgm:prSet presAssocID="{82ED3212-FD36-4B73-A748-D7B62CDC0D7D}" presName="txShp" presStyleLbl="node1" presStyleIdx="5" presStyleCnt="6">
        <dgm:presLayoutVars>
          <dgm:bulletEnabled val="1"/>
        </dgm:presLayoutVars>
      </dgm:prSet>
      <dgm:spPr/>
    </dgm:pt>
  </dgm:ptLst>
  <dgm:cxnLst>
    <dgm:cxn modelId="{D520690F-2C3F-4761-83EE-C02845893F7D}" srcId="{163E548C-5460-4D64-B27C-167E898F1904}" destId="{351D4B30-39C4-4B49-A7DB-BD982661B471}" srcOrd="4" destOrd="0" parTransId="{F9B0CFEA-9108-4B61-AF60-A1D51EE7686E}" sibTransId="{3539868F-C001-48EA-8BDC-02C28E99F84E}"/>
    <dgm:cxn modelId="{37BA0D23-0AB7-4F4B-9337-5D99A9BC05B5}" type="presOf" srcId="{71B95AFA-A8DC-4ECA-BEE2-25A8D38819D2}" destId="{0BF70349-F119-4A89-87E3-9FE80D606494}" srcOrd="0" destOrd="0" presId="urn:microsoft.com/office/officeart/2005/8/layout/vList3"/>
    <dgm:cxn modelId="{493AAB2E-2012-4B49-BB02-171C61E32034}" type="presOf" srcId="{FBE95293-BE60-4DE4-87BA-D90273E9B95C}" destId="{0424E66B-7A34-45CE-B180-B463FEE438DF}" srcOrd="0" destOrd="0" presId="urn:microsoft.com/office/officeart/2005/8/layout/vList3"/>
    <dgm:cxn modelId="{A06BAE5B-B779-4A3A-A310-8809AB500EC9}" srcId="{163E548C-5460-4D64-B27C-167E898F1904}" destId="{FBE95293-BE60-4DE4-87BA-D90273E9B95C}" srcOrd="0" destOrd="0" parTransId="{8F572D2F-9A6D-4178-906C-5BC4AA3EA277}" sibTransId="{AD12CDA2-183C-43CD-8A3D-0982CD4A8998}"/>
    <dgm:cxn modelId="{C48A4A56-7C0B-4739-800F-5245A5562E75}" srcId="{163E548C-5460-4D64-B27C-167E898F1904}" destId="{03278040-D292-44C2-A3D8-C2A4F064DE93}" srcOrd="3" destOrd="0" parTransId="{3E130DB7-7F16-49AF-AE32-BAACF91705BF}" sibTransId="{9AA0BF23-6557-4429-8583-D3896C355247}"/>
    <dgm:cxn modelId="{4FBEE884-40DF-4DE8-81E1-468C3D3F60E4}" type="presOf" srcId="{5AE27C3F-B400-41FB-8437-025F02B1CB97}" destId="{BE70A9FA-8509-4036-9EA5-21B7FA7E06B1}" srcOrd="0" destOrd="0" presId="urn:microsoft.com/office/officeart/2005/8/layout/vList3"/>
    <dgm:cxn modelId="{550DF198-9660-4445-93B2-DA6F68D40445}" srcId="{163E548C-5460-4D64-B27C-167E898F1904}" destId="{5AE27C3F-B400-41FB-8437-025F02B1CB97}" srcOrd="1" destOrd="0" parTransId="{C0F749A7-451A-4C6A-AF55-08243626B14A}" sibTransId="{647B9451-5C7D-4F92-A7CB-DBFE4354A5AA}"/>
    <dgm:cxn modelId="{5C69689B-3ED3-4732-8EC8-FE9FB6E89649}" type="presOf" srcId="{351D4B30-39C4-4B49-A7DB-BD982661B471}" destId="{BA305299-4F35-4C1B-8BFB-99B98568FDC1}" srcOrd="0" destOrd="0" presId="urn:microsoft.com/office/officeart/2005/8/layout/vList3"/>
    <dgm:cxn modelId="{24517E9B-DF80-4453-B2CD-B6503950E680}" srcId="{163E548C-5460-4D64-B27C-167E898F1904}" destId="{82ED3212-FD36-4B73-A748-D7B62CDC0D7D}" srcOrd="5" destOrd="0" parTransId="{B8DB1510-1F7D-4197-B77E-1301DBEFDCCC}" sibTransId="{CAB291AF-1E1D-487F-812A-7FADB618D316}"/>
    <dgm:cxn modelId="{64CEEEA7-CD04-4AB8-AB99-F312505C14DA}" type="presOf" srcId="{03278040-D292-44C2-A3D8-C2A4F064DE93}" destId="{DF462B3E-91F3-40A0-BA4D-22113619BA07}" srcOrd="0" destOrd="0" presId="urn:microsoft.com/office/officeart/2005/8/layout/vList3"/>
    <dgm:cxn modelId="{E094D4AC-40D4-4F63-A164-19C6A4186707}" type="presOf" srcId="{163E548C-5460-4D64-B27C-167E898F1904}" destId="{FFF2F7BA-AA25-419B-BA0B-EEA9001647C1}" srcOrd="0" destOrd="0" presId="urn:microsoft.com/office/officeart/2005/8/layout/vList3"/>
    <dgm:cxn modelId="{04BC08D5-3C51-401B-A5DE-D0D43A5B4FEF}" type="presOf" srcId="{82ED3212-FD36-4B73-A748-D7B62CDC0D7D}" destId="{2D324E01-9D8F-49B9-866F-951E41C271B4}" srcOrd="0" destOrd="0" presId="urn:microsoft.com/office/officeart/2005/8/layout/vList3"/>
    <dgm:cxn modelId="{A1A38FD8-5C60-4DA0-AD3A-B24AC7CA170B}" srcId="{163E548C-5460-4D64-B27C-167E898F1904}" destId="{71B95AFA-A8DC-4ECA-BEE2-25A8D38819D2}" srcOrd="2" destOrd="0" parTransId="{35E16742-CD23-4D3D-B8C2-F4A1597D7D18}" sibTransId="{81BBC394-5426-4316-BD19-B4E363A68469}"/>
    <dgm:cxn modelId="{87C753B9-80BE-46EE-ACEB-7A3CD9A48781}" type="presParOf" srcId="{FFF2F7BA-AA25-419B-BA0B-EEA9001647C1}" destId="{F6798C13-7EB5-46A7-B9A2-C029A771D4F3}" srcOrd="0" destOrd="0" presId="urn:microsoft.com/office/officeart/2005/8/layout/vList3"/>
    <dgm:cxn modelId="{87D4061F-4D42-4514-AAA7-7FE1761C95EA}" type="presParOf" srcId="{F6798C13-7EB5-46A7-B9A2-C029A771D4F3}" destId="{661E3FF8-620B-425E-844E-B7CE23A94A22}" srcOrd="0" destOrd="0" presId="urn:microsoft.com/office/officeart/2005/8/layout/vList3"/>
    <dgm:cxn modelId="{236D666C-E30E-411A-A656-B30CF9FFB6D7}" type="presParOf" srcId="{F6798C13-7EB5-46A7-B9A2-C029A771D4F3}" destId="{0424E66B-7A34-45CE-B180-B463FEE438DF}" srcOrd="1" destOrd="0" presId="urn:microsoft.com/office/officeart/2005/8/layout/vList3"/>
    <dgm:cxn modelId="{31AF0BC9-06C3-4DBF-9EE4-E1DBA306F14E}" type="presParOf" srcId="{FFF2F7BA-AA25-419B-BA0B-EEA9001647C1}" destId="{80D188C3-19EA-4278-9D76-61E10F55FB28}" srcOrd="1" destOrd="0" presId="urn:microsoft.com/office/officeart/2005/8/layout/vList3"/>
    <dgm:cxn modelId="{29ABB6A8-5C3A-4B3C-AE7D-636928024203}" type="presParOf" srcId="{FFF2F7BA-AA25-419B-BA0B-EEA9001647C1}" destId="{52BB44B0-2CB2-45E4-9DF8-FA93B20E0384}" srcOrd="2" destOrd="0" presId="urn:microsoft.com/office/officeart/2005/8/layout/vList3"/>
    <dgm:cxn modelId="{5B66420A-EA3A-4261-BFEB-A132BDE6FD82}" type="presParOf" srcId="{52BB44B0-2CB2-45E4-9DF8-FA93B20E0384}" destId="{1BCC73FD-2E1E-436B-8122-902545B742DF}" srcOrd="0" destOrd="0" presId="urn:microsoft.com/office/officeart/2005/8/layout/vList3"/>
    <dgm:cxn modelId="{3D0A4725-06E9-4C0F-88FC-F73F99922C84}" type="presParOf" srcId="{52BB44B0-2CB2-45E4-9DF8-FA93B20E0384}" destId="{BE70A9FA-8509-4036-9EA5-21B7FA7E06B1}" srcOrd="1" destOrd="0" presId="urn:microsoft.com/office/officeart/2005/8/layout/vList3"/>
    <dgm:cxn modelId="{8E0C4AC8-E915-4929-B31B-6F7156846613}" type="presParOf" srcId="{FFF2F7BA-AA25-419B-BA0B-EEA9001647C1}" destId="{907DE887-6B1E-47A3-BEBD-C046AAB61948}" srcOrd="3" destOrd="0" presId="urn:microsoft.com/office/officeart/2005/8/layout/vList3"/>
    <dgm:cxn modelId="{C9DFA64B-223D-4223-A303-57191E9953C9}" type="presParOf" srcId="{FFF2F7BA-AA25-419B-BA0B-EEA9001647C1}" destId="{EAA902C0-2FD9-4C88-BB5B-163CD39DCE99}" srcOrd="4" destOrd="0" presId="urn:microsoft.com/office/officeart/2005/8/layout/vList3"/>
    <dgm:cxn modelId="{B2D4B5A1-16EE-4D47-900C-994735B7FAC7}" type="presParOf" srcId="{EAA902C0-2FD9-4C88-BB5B-163CD39DCE99}" destId="{5D344ACD-5A96-441B-A2D1-BB4F16CCC0D5}" srcOrd="0" destOrd="0" presId="urn:microsoft.com/office/officeart/2005/8/layout/vList3"/>
    <dgm:cxn modelId="{F10C9879-C095-4E7F-954E-B27E5640A182}" type="presParOf" srcId="{EAA902C0-2FD9-4C88-BB5B-163CD39DCE99}" destId="{0BF70349-F119-4A89-87E3-9FE80D606494}" srcOrd="1" destOrd="0" presId="urn:microsoft.com/office/officeart/2005/8/layout/vList3"/>
    <dgm:cxn modelId="{4B27E36A-E33E-44F8-B171-B3DD0DFEC80F}" type="presParOf" srcId="{FFF2F7BA-AA25-419B-BA0B-EEA9001647C1}" destId="{7BA3FC16-5FCF-4ABF-B5CB-0FA57358AFE0}" srcOrd="5" destOrd="0" presId="urn:microsoft.com/office/officeart/2005/8/layout/vList3"/>
    <dgm:cxn modelId="{00479C1E-7AAE-4FA8-AFD0-62013BE2A5E9}" type="presParOf" srcId="{FFF2F7BA-AA25-419B-BA0B-EEA9001647C1}" destId="{E448ADB7-168F-4D5B-BFBA-31AADC62A5E3}" srcOrd="6" destOrd="0" presId="urn:microsoft.com/office/officeart/2005/8/layout/vList3"/>
    <dgm:cxn modelId="{051C3875-DC01-4478-B62F-D90864482E4E}" type="presParOf" srcId="{E448ADB7-168F-4D5B-BFBA-31AADC62A5E3}" destId="{6F2D17D7-CB10-41B4-84B5-7CA3EFD2020A}" srcOrd="0" destOrd="0" presId="urn:microsoft.com/office/officeart/2005/8/layout/vList3"/>
    <dgm:cxn modelId="{E13C9C5A-A598-4F42-8B76-C36452F9FBCB}" type="presParOf" srcId="{E448ADB7-168F-4D5B-BFBA-31AADC62A5E3}" destId="{DF462B3E-91F3-40A0-BA4D-22113619BA07}" srcOrd="1" destOrd="0" presId="urn:microsoft.com/office/officeart/2005/8/layout/vList3"/>
    <dgm:cxn modelId="{ED63BBA2-6DE7-4393-B120-BF282F76ECDF}" type="presParOf" srcId="{FFF2F7BA-AA25-419B-BA0B-EEA9001647C1}" destId="{9D8CA1DA-B227-49A7-948A-CE8C770B9581}" srcOrd="7" destOrd="0" presId="urn:microsoft.com/office/officeart/2005/8/layout/vList3"/>
    <dgm:cxn modelId="{DAE4772F-721D-44B0-8DD3-3CF544A564BF}" type="presParOf" srcId="{FFF2F7BA-AA25-419B-BA0B-EEA9001647C1}" destId="{DC373635-0C22-40C1-BA59-93B2AB272631}" srcOrd="8" destOrd="0" presId="urn:microsoft.com/office/officeart/2005/8/layout/vList3"/>
    <dgm:cxn modelId="{ACA03278-2F1D-4B16-BBB9-5CA38B7F05BD}" type="presParOf" srcId="{DC373635-0C22-40C1-BA59-93B2AB272631}" destId="{304246D4-2EAF-4E6E-9253-B249D932CA98}" srcOrd="0" destOrd="0" presId="urn:microsoft.com/office/officeart/2005/8/layout/vList3"/>
    <dgm:cxn modelId="{8A4C14AB-1042-4193-B5B8-CA9103562993}" type="presParOf" srcId="{DC373635-0C22-40C1-BA59-93B2AB272631}" destId="{BA305299-4F35-4C1B-8BFB-99B98568FDC1}" srcOrd="1" destOrd="0" presId="urn:microsoft.com/office/officeart/2005/8/layout/vList3"/>
    <dgm:cxn modelId="{F9196783-B460-42C3-9D57-34A6C9EA8E4D}" type="presParOf" srcId="{FFF2F7BA-AA25-419B-BA0B-EEA9001647C1}" destId="{F7308159-0E46-4F95-8011-5B2ADFA4D5D7}" srcOrd="9" destOrd="0" presId="urn:microsoft.com/office/officeart/2005/8/layout/vList3"/>
    <dgm:cxn modelId="{4E2DEFE9-B606-4609-B4EC-6F4B098B122C}" type="presParOf" srcId="{FFF2F7BA-AA25-419B-BA0B-EEA9001647C1}" destId="{7CCE6BF4-EA4F-4D4B-B775-827C1128626C}" srcOrd="10" destOrd="0" presId="urn:microsoft.com/office/officeart/2005/8/layout/vList3"/>
    <dgm:cxn modelId="{FB57CF7C-D93A-4BC2-81B9-E6B8A829D616}" type="presParOf" srcId="{7CCE6BF4-EA4F-4D4B-B775-827C1128626C}" destId="{EA146116-46FF-41B4-9C9F-41ED13925B2A}" srcOrd="0" destOrd="0" presId="urn:microsoft.com/office/officeart/2005/8/layout/vList3"/>
    <dgm:cxn modelId="{4E75541D-FF1E-412D-89D0-AF10B52DC580}" type="presParOf" srcId="{7CCE6BF4-EA4F-4D4B-B775-827C1128626C}" destId="{2D324E01-9D8F-49B9-866F-951E41C271B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26983-91E0-4C75-8DAF-7221AF0A2366}">
      <dsp:nvSpPr>
        <dsp:cNvPr id="0" name=""/>
        <dsp:cNvSpPr/>
      </dsp:nvSpPr>
      <dsp:spPr>
        <a:xfrm>
          <a:off x="720090" y="1230"/>
          <a:ext cx="2550318" cy="1530191"/>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b="1" kern="1200" dirty="0"/>
            <a:t>Γνωστική Ανάπτυξη</a:t>
          </a:r>
          <a:endParaRPr lang="el-GR" sz="2800" kern="1200" dirty="0"/>
        </a:p>
      </dsp:txBody>
      <dsp:txXfrm>
        <a:off x="720090" y="1230"/>
        <a:ext cx="2550318" cy="1530191"/>
      </dsp:txXfrm>
    </dsp:sp>
    <dsp:sp modelId="{F5B2F520-D847-4CF7-8A7B-6739C952C112}">
      <dsp:nvSpPr>
        <dsp:cNvPr id="0" name=""/>
        <dsp:cNvSpPr/>
      </dsp:nvSpPr>
      <dsp:spPr>
        <a:xfrm>
          <a:off x="6538310" y="0"/>
          <a:ext cx="2550318" cy="1530191"/>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b="1" kern="1200"/>
            <a:t>Κοινωνική Ανάπτυξη</a:t>
          </a:r>
          <a:endParaRPr lang="el-GR" sz="2800" kern="1200"/>
        </a:p>
      </dsp:txBody>
      <dsp:txXfrm>
        <a:off x="6538310" y="0"/>
        <a:ext cx="2550318" cy="1530191"/>
      </dsp:txXfrm>
    </dsp:sp>
    <dsp:sp modelId="{E998FF88-3B8E-4D92-8373-DFB513382524}">
      <dsp:nvSpPr>
        <dsp:cNvPr id="0" name=""/>
        <dsp:cNvSpPr/>
      </dsp:nvSpPr>
      <dsp:spPr>
        <a:xfrm>
          <a:off x="3449925" y="19669"/>
          <a:ext cx="2550318" cy="1530191"/>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b="1" kern="1200" dirty="0"/>
            <a:t>Συναισθηματική Ανάπτυξη</a:t>
          </a:r>
          <a:endParaRPr lang="el-GR" sz="2800" kern="1200" dirty="0"/>
        </a:p>
      </dsp:txBody>
      <dsp:txXfrm>
        <a:off x="3449925" y="19669"/>
        <a:ext cx="2550318" cy="1530191"/>
      </dsp:txXfrm>
    </dsp:sp>
    <dsp:sp modelId="{7BBD7F3D-1F46-4556-964F-E1274BC5E55B}">
      <dsp:nvSpPr>
        <dsp:cNvPr id="0" name=""/>
        <dsp:cNvSpPr/>
      </dsp:nvSpPr>
      <dsp:spPr>
        <a:xfrm>
          <a:off x="5219923" y="1717625"/>
          <a:ext cx="2550318" cy="153019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b="1" kern="1200"/>
            <a:t>Μαθησιακή Προετοιμασία</a:t>
          </a:r>
          <a:endParaRPr lang="el-GR" sz="2800" kern="1200"/>
        </a:p>
      </dsp:txBody>
      <dsp:txXfrm>
        <a:off x="5219923" y="1717625"/>
        <a:ext cx="2550318" cy="1530191"/>
      </dsp:txXfrm>
    </dsp:sp>
    <dsp:sp modelId="{CD08912D-768A-44E2-86A9-1C62DF9F49FE}">
      <dsp:nvSpPr>
        <dsp:cNvPr id="0" name=""/>
        <dsp:cNvSpPr/>
      </dsp:nvSpPr>
      <dsp:spPr>
        <a:xfrm>
          <a:off x="1437673" y="1787683"/>
          <a:ext cx="2550318" cy="153019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GR" sz="2800" b="1" kern="1200"/>
            <a:t>Βιοσωματική Ανάπτυξη</a:t>
          </a:r>
          <a:endParaRPr lang="el-GR" sz="2800" kern="1200"/>
        </a:p>
      </dsp:txBody>
      <dsp:txXfrm>
        <a:off x="1437673" y="1787683"/>
        <a:ext cx="2550318" cy="15301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24E66B-7A34-45CE-B180-B463FEE438DF}">
      <dsp:nvSpPr>
        <dsp:cNvPr id="0" name=""/>
        <dsp:cNvSpPr/>
      </dsp:nvSpPr>
      <dsp:spPr>
        <a:xfrm rot="10800000">
          <a:off x="1429572" y="722"/>
          <a:ext cx="5192033" cy="487220"/>
        </a:xfrm>
        <a:prstGeom prst="homePlate">
          <a:avLst/>
        </a:prstGeom>
        <a:solidFill>
          <a:schemeClr val="accent5">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851" tIns="68580" rIns="128016" bIns="6858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tx1"/>
              </a:solidFill>
              <a:latin typeface="+mn-lt"/>
            </a:rPr>
            <a:t>Πρώτες Συναντήσεις/ Ασκήσεις Γνωριμίας/Ενεργοποίηση ομάδας/ Συμβόλαιο </a:t>
          </a:r>
        </a:p>
      </dsp:txBody>
      <dsp:txXfrm rot="10800000">
        <a:off x="1551377" y="722"/>
        <a:ext cx="5070228" cy="487220"/>
      </dsp:txXfrm>
    </dsp:sp>
    <dsp:sp modelId="{661E3FF8-620B-425E-844E-B7CE23A94A22}">
      <dsp:nvSpPr>
        <dsp:cNvPr id="0" name=""/>
        <dsp:cNvSpPr/>
      </dsp:nvSpPr>
      <dsp:spPr>
        <a:xfrm>
          <a:off x="1185962" y="722"/>
          <a:ext cx="487220" cy="487220"/>
        </a:xfrm>
        <a:prstGeom prst="ellipse">
          <a:avLst/>
        </a:prstGeom>
        <a:solidFill>
          <a:schemeClr val="accent2">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70A9FA-8509-4036-9EA5-21B7FA7E06B1}">
      <dsp:nvSpPr>
        <dsp:cNvPr id="0" name=""/>
        <dsp:cNvSpPr/>
      </dsp:nvSpPr>
      <dsp:spPr>
        <a:xfrm rot="10800000">
          <a:off x="1429572" y="633381"/>
          <a:ext cx="5192033" cy="487220"/>
        </a:xfrm>
        <a:prstGeom prst="homePlat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851" tIns="68580" rIns="128016" bIns="6858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tx1"/>
              </a:solidFill>
              <a:latin typeface="+mj-lt"/>
            </a:rPr>
            <a:t>Δραστηριότητες για το Δημοτικό</a:t>
          </a:r>
        </a:p>
      </dsp:txBody>
      <dsp:txXfrm rot="10800000">
        <a:off x="1551377" y="633381"/>
        <a:ext cx="5070228" cy="487220"/>
      </dsp:txXfrm>
    </dsp:sp>
    <dsp:sp modelId="{1BCC73FD-2E1E-436B-8122-902545B742DF}">
      <dsp:nvSpPr>
        <dsp:cNvPr id="0" name=""/>
        <dsp:cNvSpPr/>
      </dsp:nvSpPr>
      <dsp:spPr>
        <a:xfrm>
          <a:off x="1185962" y="633381"/>
          <a:ext cx="487220" cy="487220"/>
        </a:xfrm>
        <a:prstGeom prst="ellipse">
          <a:avLst/>
        </a:prstGeom>
        <a:solidFill>
          <a:schemeClr val="accent3">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F70349-F119-4A89-87E3-9FE80D606494}">
      <dsp:nvSpPr>
        <dsp:cNvPr id="0" name=""/>
        <dsp:cNvSpPr/>
      </dsp:nvSpPr>
      <dsp:spPr>
        <a:xfrm rot="10800000">
          <a:off x="1429572" y="1266040"/>
          <a:ext cx="5192033" cy="487220"/>
        </a:xfrm>
        <a:prstGeom prst="homePlat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851" tIns="68580" rIns="128016" bIns="6858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tx1"/>
              </a:solidFill>
              <a:latin typeface="+mj-lt"/>
            </a:rPr>
            <a:t>Δραστηριότητες για το Γυμνάσιο</a:t>
          </a:r>
        </a:p>
      </dsp:txBody>
      <dsp:txXfrm rot="10800000">
        <a:off x="1551377" y="1266040"/>
        <a:ext cx="5070228" cy="487220"/>
      </dsp:txXfrm>
    </dsp:sp>
    <dsp:sp modelId="{5D344ACD-5A96-441B-A2D1-BB4F16CCC0D5}">
      <dsp:nvSpPr>
        <dsp:cNvPr id="0" name=""/>
        <dsp:cNvSpPr/>
      </dsp:nvSpPr>
      <dsp:spPr>
        <a:xfrm>
          <a:off x="1185962" y="1266040"/>
          <a:ext cx="487220" cy="487220"/>
        </a:xfrm>
        <a:prstGeom prst="ellipse">
          <a:avLst/>
        </a:prstGeom>
        <a:solidFill>
          <a:schemeClr val="accent4">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462B3E-91F3-40A0-BA4D-22113619BA07}">
      <dsp:nvSpPr>
        <dsp:cNvPr id="0" name=""/>
        <dsp:cNvSpPr/>
      </dsp:nvSpPr>
      <dsp:spPr>
        <a:xfrm rot="10800000">
          <a:off x="1429572" y="1898699"/>
          <a:ext cx="5192033" cy="487220"/>
        </a:xfrm>
        <a:prstGeom prst="homePlate">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851" tIns="68580" rIns="128016" bIns="6858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tx1"/>
              </a:solidFill>
              <a:latin typeface="+mn-lt"/>
            </a:rPr>
            <a:t>Επίσκεψη στο Γυμνάσιο</a:t>
          </a:r>
        </a:p>
      </dsp:txBody>
      <dsp:txXfrm rot="10800000">
        <a:off x="1551377" y="1898699"/>
        <a:ext cx="5070228" cy="487220"/>
      </dsp:txXfrm>
    </dsp:sp>
    <dsp:sp modelId="{6F2D17D7-CB10-41B4-84B5-7CA3EFD2020A}">
      <dsp:nvSpPr>
        <dsp:cNvPr id="0" name=""/>
        <dsp:cNvSpPr/>
      </dsp:nvSpPr>
      <dsp:spPr>
        <a:xfrm>
          <a:off x="1185962" y="1898699"/>
          <a:ext cx="487220" cy="487220"/>
        </a:xfrm>
        <a:prstGeom prst="ellipse">
          <a:avLst/>
        </a:prstGeom>
        <a:solidFill>
          <a:schemeClr val="accent5">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305299-4F35-4C1B-8BFB-99B98568FDC1}">
      <dsp:nvSpPr>
        <dsp:cNvPr id="0" name=""/>
        <dsp:cNvSpPr/>
      </dsp:nvSpPr>
      <dsp:spPr>
        <a:xfrm rot="10800000">
          <a:off x="1429572" y="2531358"/>
          <a:ext cx="5192033" cy="487220"/>
        </a:xfrm>
        <a:prstGeom prst="homePlate">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851" tIns="68580" rIns="128016" bIns="6858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tx1"/>
              </a:solidFill>
              <a:latin typeface="+mj-lt"/>
            </a:rPr>
            <a:t>Μετά την επίσκεψη</a:t>
          </a:r>
        </a:p>
      </dsp:txBody>
      <dsp:txXfrm rot="10800000">
        <a:off x="1551377" y="2531358"/>
        <a:ext cx="5070228" cy="487220"/>
      </dsp:txXfrm>
    </dsp:sp>
    <dsp:sp modelId="{304246D4-2EAF-4E6E-9253-B249D932CA98}">
      <dsp:nvSpPr>
        <dsp:cNvPr id="0" name=""/>
        <dsp:cNvSpPr/>
      </dsp:nvSpPr>
      <dsp:spPr>
        <a:xfrm>
          <a:off x="1185962" y="2531358"/>
          <a:ext cx="487220" cy="487220"/>
        </a:xfrm>
        <a:prstGeom prst="ellipse">
          <a:avLst/>
        </a:prstGeom>
        <a:solidFill>
          <a:schemeClr val="accent6">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324E01-9D8F-49B9-866F-951E41C271B4}">
      <dsp:nvSpPr>
        <dsp:cNvPr id="0" name=""/>
        <dsp:cNvSpPr/>
      </dsp:nvSpPr>
      <dsp:spPr>
        <a:xfrm rot="10800000">
          <a:off x="1429572" y="3164017"/>
          <a:ext cx="5192033" cy="487220"/>
        </a:xfrm>
        <a:prstGeom prst="homePlat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851" tIns="68580" rIns="128016" bIns="6858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tx1"/>
              </a:solidFill>
              <a:latin typeface="+mj-lt"/>
            </a:rPr>
            <a:t>Αποτίμηση/Αξιολόγηση</a:t>
          </a:r>
        </a:p>
      </dsp:txBody>
      <dsp:txXfrm rot="10800000">
        <a:off x="1551377" y="3164017"/>
        <a:ext cx="5070228" cy="487220"/>
      </dsp:txXfrm>
    </dsp:sp>
    <dsp:sp modelId="{EA146116-46FF-41B4-9C9F-41ED13925B2A}">
      <dsp:nvSpPr>
        <dsp:cNvPr id="0" name=""/>
        <dsp:cNvSpPr/>
      </dsp:nvSpPr>
      <dsp:spPr>
        <a:xfrm>
          <a:off x="1185962" y="3164017"/>
          <a:ext cx="487220" cy="487220"/>
        </a:xfrm>
        <a:prstGeom prst="ellipse">
          <a:avLst/>
        </a:prstGeom>
        <a:solidFill>
          <a:schemeClr val="accent2">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DA51639-B2D6-4652-B8C3-1B4C224A7BAF}" type="datetimeFigureOut">
              <a:rPr lang="en-US" smtClean="0"/>
              <a:t>5/22/2025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0230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CBC48EC7-AF6A-48D3-8284-14BACBEBDD84}" type="datetimeFigureOut">
              <a:rPr lang="en-US" smtClean="0"/>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30074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BC48EC7-AF6A-48D3-8284-14BACBEBDD84}"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477231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BC48EC7-AF6A-48D3-8284-14BACBEBDD84}"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65438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BC48EC7-AF6A-48D3-8284-14BACBEBDD84}"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4649759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BC48EC7-AF6A-48D3-8284-14BACBEBDD84}"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140563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BC48EC7-AF6A-48D3-8284-14BACBEBDD84}"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638091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09657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9485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06762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44961B7-6B89-48AB-966F-622E2788EECC}"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8560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02656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5/22/2025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1874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5/22/2025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0167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5/22/2025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25369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1CF131DD-A141-4471-BCF9-C6073EDD7E20}" type="datetimeFigureOut">
              <a:rPr lang="en-US" smtClean="0"/>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22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l-GR"/>
              <a:t>Κάντε κλικ για να επεξεργαστείτε τον τίτλο υποδείγματος</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AB334A90-EB03-42F3-8859-2C2B2724C058}" type="datetimeFigureOut">
              <a:rPr lang="en-US" smtClean="0"/>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62575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BC48EC7-AF6A-48D3-8284-14BACBEBDD84}" type="datetimeFigureOut">
              <a:rPr lang="en-US" smtClean="0"/>
              <a:t>5/22/2025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98611232"/>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5.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sch.cy/mc/618/metavasi_apo_to_dimotiko_sto_gymnasio.pdf" TargetMode="External"/><Relationship Id="rId2" Type="http://schemas.openxmlformats.org/officeDocument/2006/relationships/hyperlink" Target="https://www.researchgate.net/publication/260796946_METABASE_APO_TO_DEMOTIKO_STO_GYMNASIO_MELETE_TON_ATOMIKON_CHARAKTERISTIKON" TargetMode="External"/><Relationship Id="rId1" Type="http://schemas.openxmlformats.org/officeDocument/2006/relationships/slideLayout" Target="../slideLayouts/slideLayout7.xml"/><Relationship Id="rId4" Type="http://schemas.openxmlformats.org/officeDocument/2006/relationships/hyperlink" Target="https://blogs.sch.gr/sym23-pegath/files/2024/01/%CE%95%CE%A6%CE%97%CE%92%CE%95%CE%99%CE%91-%CE%9A%CE%91%CE%99-%CE%A3%CE%A7%CE%9F%CE%9B%CE%99%CE%9A%CE%97-%CE%96%CE%A9%CE%97.pdf?x78262"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moec.gov.cy/dde/programs/omali-metavasi/odigos_omalis_metavasis.html" TargetMode="External"/><Relationship Id="rId2" Type="http://schemas.openxmlformats.org/officeDocument/2006/relationships/hyperlink" Target="https://elearning.iep.edu.gr/study/pluginfile.php/1299779/mod_folder/content/0/2_EKPAIDEUTIKO%20YLIKO%202ou%20PEKES%20K%20MAKEDONIAS.pdf?forcedownload=1" TargetMode="External"/><Relationship Id="rId1" Type="http://schemas.openxmlformats.org/officeDocument/2006/relationships/slideLayout" Target="../slideLayouts/slideLayout7.xml"/><Relationship Id="rId4" Type="http://schemas.openxmlformats.org/officeDocument/2006/relationships/hyperlink" Target="http://1kesy.ach.sch.gr/autosch/joomla15/images/PDF/viomat_drast_metavasi.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927137-15E8-9532-BFB8-5D5D97025154}"/>
              </a:ext>
            </a:extLst>
          </p:cNvPr>
          <p:cNvSpPr>
            <a:spLocks noGrp="1"/>
          </p:cNvSpPr>
          <p:nvPr>
            <p:ph type="ctrTitle"/>
          </p:nvPr>
        </p:nvSpPr>
        <p:spPr>
          <a:xfrm>
            <a:off x="2688164" y="1460070"/>
            <a:ext cx="6815669" cy="1045619"/>
          </a:xfrm>
        </p:spPr>
        <p:txBody>
          <a:bodyPr/>
          <a:lstStyle/>
          <a:p>
            <a:r>
              <a:rPr lang="el-GR" sz="3000" dirty="0">
                <a:latin typeface="+mn-lt"/>
              </a:rPr>
              <a:t>Πρόγραμμα ομαλής μετάβασης από το Δημοτικό στο Γυμνάσιο</a:t>
            </a:r>
          </a:p>
        </p:txBody>
      </p:sp>
      <p:sp>
        <p:nvSpPr>
          <p:cNvPr id="3" name="Υπότιτλος 2">
            <a:extLst>
              <a:ext uri="{FF2B5EF4-FFF2-40B4-BE49-F238E27FC236}">
                <a16:creationId xmlns:a16="http://schemas.microsoft.com/office/drawing/2014/main" id="{E5672303-85DA-76CD-B402-C1A9AF57F4C5}"/>
              </a:ext>
            </a:extLst>
          </p:cNvPr>
          <p:cNvSpPr>
            <a:spLocks noGrp="1"/>
          </p:cNvSpPr>
          <p:nvPr>
            <p:ph type="subTitle" idx="1"/>
          </p:nvPr>
        </p:nvSpPr>
        <p:spPr>
          <a:xfrm>
            <a:off x="2344615" y="4260032"/>
            <a:ext cx="7502769" cy="788708"/>
          </a:xfrm>
        </p:spPr>
        <p:txBody>
          <a:bodyPr>
            <a:normAutofit fontScale="77500" lnSpcReduction="20000"/>
          </a:bodyPr>
          <a:lstStyle/>
          <a:p>
            <a:pPr algn="l"/>
            <a:r>
              <a:rPr lang="el-GR" b="1" dirty="0">
                <a:latin typeface="+mj-lt"/>
              </a:rPr>
              <a:t>Πασχαλίδου Στυλιανή </a:t>
            </a:r>
            <a:r>
              <a:rPr lang="el-GR" dirty="0">
                <a:latin typeface="+mj-lt"/>
              </a:rPr>
              <a:t>ΠΕ 23 Ψυχολόγος Σ.Δ.Ε.Υ. Ειδικού Νηπιαγωγείου Καλαμάτας </a:t>
            </a:r>
          </a:p>
          <a:p>
            <a:pPr algn="l"/>
            <a:r>
              <a:rPr lang="el-GR" b="1" dirty="0">
                <a:latin typeface="+mj-lt"/>
              </a:rPr>
              <a:t>Τζίβα Γεωργία </a:t>
            </a:r>
            <a:r>
              <a:rPr lang="el-GR" dirty="0">
                <a:latin typeface="+mj-lt"/>
              </a:rPr>
              <a:t>ΠΕ 30 Κοινωνική Λειτουργός Σ.Δ.Ε.Υ. Ειδικού Νηπιαγωγείου Καλαμάτας </a:t>
            </a:r>
          </a:p>
          <a:p>
            <a:endParaRPr lang="el-GR" dirty="0">
              <a:latin typeface="+mj-lt"/>
            </a:endParaRPr>
          </a:p>
          <a:p>
            <a:endParaRPr lang="el-GR" dirty="0"/>
          </a:p>
          <a:p>
            <a:endParaRPr lang="el-GR" dirty="0"/>
          </a:p>
        </p:txBody>
      </p:sp>
      <p:pic>
        <p:nvPicPr>
          <p:cNvPr id="5" name="Εικόνα 4">
            <a:extLst>
              <a:ext uri="{FF2B5EF4-FFF2-40B4-BE49-F238E27FC236}">
                <a16:creationId xmlns:a16="http://schemas.microsoft.com/office/drawing/2014/main" id="{9AD99FDB-A5AA-3B58-B43B-A9D2B9712A98}"/>
              </a:ext>
            </a:extLst>
          </p:cNvPr>
          <p:cNvPicPr>
            <a:picLocks noChangeAspect="1"/>
          </p:cNvPicPr>
          <p:nvPr/>
        </p:nvPicPr>
        <p:blipFill>
          <a:blip r:embed="rId2"/>
          <a:stretch>
            <a:fillRect/>
          </a:stretch>
        </p:blipFill>
        <p:spPr>
          <a:xfrm>
            <a:off x="4983061" y="2477757"/>
            <a:ext cx="1911890" cy="1045619"/>
          </a:xfrm>
          <a:prstGeom prst="rect">
            <a:avLst/>
          </a:prstGeom>
          <a:ln>
            <a:noFill/>
          </a:ln>
          <a:effectLst>
            <a:softEdge rad="112500"/>
          </a:effectLst>
        </p:spPr>
      </p:pic>
    </p:spTree>
    <p:extLst>
      <p:ext uri="{BB962C8B-B14F-4D97-AF65-F5344CB8AC3E}">
        <p14:creationId xmlns:p14="http://schemas.microsoft.com/office/powerpoint/2010/main" val="1415606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B7B8E970-8BA4-C524-7713-7D7F45D7F6CE}"/>
              </a:ext>
            </a:extLst>
          </p:cNvPr>
          <p:cNvPicPr>
            <a:picLocks noChangeAspect="1"/>
          </p:cNvPicPr>
          <p:nvPr/>
        </p:nvPicPr>
        <p:blipFill>
          <a:blip r:embed="rId2"/>
          <a:stretch>
            <a:fillRect/>
          </a:stretch>
        </p:blipFill>
        <p:spPr>
          <a:xfrm>
            <a:off x="937117" y="712796"/>
            <a:ext cx="4674600" cy="5084652"/>
          </a:xfrm>
          <a:prstGeom prst="rect">
            <a:avLst/>
          </a:prstGeom>
          <a:ln>
            <a:noFill/>
          </a:ln>
          <a:effectLst>
            <a:softEdge rad="112500"/>
          </a:effectLst>
        </p:spPr>
      </p:pic>
      <p:pic>
        <p:nvPicPr>
          <p:cNvPr id="3" name="Εικόνα 2">
            <a:extLst>
              <a:ext uri="{FF2B5EF4-FFF2-40B4-BE49-F238E27FC236}">
                <a16:creationId xmlns:a16="http://schemas.microsoft.com/office/drawing/2014/main" id="{1529F469-63F3-4D76-9F60-8C9912663D6A}"/>
              </a:ext>
            </a:extLst>
          </p:cNvPr>
          <p:cNvPicPr>
            <a:picLocks noChangeAspect="1"/>
          </p:cNvPicPr>
          <p:nvPr/>
        </p:nvPicPr>
        <p:blipFill>
          <a:blip r:embed="rId3"/>
          <a:stretch>
            <a:fillRect/>
          </a:stretch>
        </p:blipFill>
        <p:spPr>
          <a:xfrm>
            <a:off x="5778865" y="839226"/>
            <a:ext cx="5643166" cy="4831792"/>
          </a:xfrm>
          <a:prstGeom prst="rect">
            <a:avLst/>
          </a:prstGeom>
          <a:ln>
            <a:noFill/>
          </a:ln>
          <a:effectLst>
            <a:softEdge rad="112500"/>
          </a:effectLst>
        </p:spPr>
      </p:pic>
    </p:spTree>
    <p:extLst>
      <p:ext uri="{BB962C8B-B14F-4D97-AF65-F5344CB8AC3E}">
        <p14:creationId xmlns:p14="http://schemas.microsoft.com/office/powerpoint/2010/main" val="3066898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02EBA0B3-6EFA-FCE7-9BB8-2F24255C4FF5}"/>
              </a:ext>
            </a:extLst>
          </p:cNvPr>
          <p:cNvPicPr>
            <a:picLocks noChangeAspect="1"/>
          </p:cNvPicPr>
          <p:nvPr/>
        </p:nvPicPr>
        <p:blipFill>
          <a:blip r:embed="rId2"/>
          <a:stretch>
            <a:fillRect/>
          </a:stretch>
        </p:blipFill>
        <p:spPr>
          <a:xfrm>
            <a:off x="1022555" y="703006"/>
            <a:ext cx="4154425" cy="5451987"/>
          </a:xfrm>
          <a:prstGeom prst="rect">
            <a:avLst/>
          </a:prstGeom>
          <a:ln>
            <a:noFill/>
          </a:ln>
          <a:effectLst>
            <a:softEdge rad="112500"/>
          </a:effectLst>
        </p:spPr>
      </p:pic>
      <p:pic>
        <p:nvPicPr>
          <p:cNvPr id="6" name="Εικόνα 5">
            <a:extLst>
              <a:ext uri="{FF2B5EF4-FFF2-40B4-BE49-F238E27FC236}">
                <a16:creationId xmlns:a16="http://schemas.microsoft.com/office/drawing/2014/main" id="{892101D7-6295-C4C5-8EAA-028D459DBD98}"/>
              </a:ext>
            </a:extLst>
          </p:cNvPr>
          <p:cNvPicPr>
            <a:picLocks noChangeAspect="1"/>
          </p:cNvPicPr>
          <p:nvPr/>
        </p:nvPicPr>
        <p:blipFill>
          <a:blip r:embed="rId3"/>
          <a:stretch>
            <a:fillRect/>
          </a:stretch>
        </p:blipFill>
        <p:spPr>
          <a:xfrm>
            <a:off x="5663380" y="1607746"/>
            <a:ext cx="5584165" cy="4040885"/>
          </a:xfrm>
          <a:prstGeom prst="rect">
            <a:avLst/>
          </a:prstGeom>
          <a:ln>
            <a:noFill/>
          </a:ln>
          <a:effectLst>
            <a:softEdge rad="112500"/>
          </a:effectLst>
        </p:spPr>
      </p:pic>
    </p:spTree>
    <p:extLst>
      <p:ext uri="{BB962C8B-B14F-4D97-AF65-F5344CB8AC3E}">
        <p14:creationId xmlns:p14="http://schemas.microsoft.com/office/powerpoint/2010/main" val="2422381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4FEEFD-40FC-4F51-D7EE-00E025B02C5C}"/>
              </a:ext>
            </a:extLst>
          </p:cNvPr>
          <p:cNvSpPr>
            <a:spLocks noGrp="1"/>
          </p:cNvSpPr>
          <p:nvPr>
            <p:ph type="title"/>
          </p:nvPr>
        </p:nvSpPr>
        <p:spPr/>
        <p:txBody>
          <a:bodyPr>
            <a:normAutofit/>
          </a:bodyPr>
          <a:lstStyle/>
          <a:p>
            <a:r>
              <a:rPr lang="el-GR" sz="3600" b="1" i="1" dirty="0"/>
              <a:t>Σημαντικά….</a:t>
            </a:r>
          </a:p>
        </p:txBody>
      </p:sp>
      <p:sp>
        <p:nvSpPr>
          <p:cNvPr id="4" name="Rectangle 1">
            <a:extLst>
              <a:ext uri="{FF2B5EF4-FFF2-40B4-BE49-F238E27FC236}">
                <a16:creationId xmlns:a16="http://schemas.microsoft.com/office/drawing/2014/main" id="{682F31EA-D3AA-1AB0-878B-877B220AF151}"/>
              </a:ext>
            </a:extLst>
          </p:cNvPr>
          <p:cNvSpPr>
            <a:spLocks noGrp="1" noChangeArrowheads="1"/>
          </p:cNvSpPr>
          <p:nvPr>
            <p:ph idx="1"/>
          </p:nvPr>
        </p:nvSpPr>
        <p:spPr bwMode="auto">
          <a:xfrm>
            <a:off x="855784" y="2119984"/>
            <a:ext cx="944489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lang="el-GR" altLang="el-GR"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l-GR" altLang="el-G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l-GR" altLang="el-GR"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l-GR" altLang="el-G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l-GR" altLang="el-GR"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l-GR" altLang="el-G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l-GR" altLang="el-GR"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l-GR" altLang="el-GR" sz="1800" b="0" i="0" u="none" strike="noStrike" cap="none" normalizeH="0" baseline="0" dirty="0">
              <a:ln>
                <a:noFill/>
              </a:ln>
              <a:solidFill>
                <a:schemeClr val="tx1"/>
              </a:solidFill>
              <a:effectLst/>
              <a:latin typeface="Arial" panose="020B0604020202020204" pitchFamily="34" charset="0"/>
            </a:endParaRPr>
          </a:p>
        </p:txBody>
      </p:sp>
      <p:sp>
        <p:nvSpPr>
          <p:cNvPr id="5" name="Σύννεφο 4">
            <a:extLst>
              <a:ext uri="{FF2B5EF4-FFF2-40B4-BE49-F238E27FC236}">
                <a16:creationId xmlns:a16="http://schemas.microsoft.com/office/drawing/2014/main" id="{6FD6D356-EBE8-9B8B-E19C-7500F1C1D6CD}"/>
              </a:ext>
            </a:extLst>
          </p:cNvPr>
          <p:cNvSpPr/>
          <p:nvPr/>
        </p:nvSpPr>
        <p:spPr>
          <a:xfrm>
            <a:off x="656494" y="2987821"/>
            <a:ext cx="2336799" cy="2142310"/>
          </a:xfrm>
          <a:prstGeom prst="cloud">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l-GR" sz="1600" b="1" i="1" dirty="0">
                <a:solidFill>
                  <a:schemeClr val="tx1"/>
                </a:solidFill>
                <a:latin typeface="+mj-lt"/>
              </a:rPr>
              <a:t>Αναγνωρίστε ουσιαστικά τις αγωνίες και το συναίσθημα των μαθητών/τριών σας</a:t>
            </a:r>
          </a:p>
        </p:txBody>
      </p:sp>
      <p:sp>
        <p:nvSpPr>
          <p:cNvPr id="6" name="Σύννεφο 5">
            <a:extLst>
              <a:ext uri="{FF2B5EF4-FFF2-40B4-BE49-F238E27FC236}">
                <a16:creationId xmlns:a16="http://schemas.microsoft.com/office/drawing/2014/main" id="{8CBC69AE-43FC-D46C-00BD-6D9BEC977BE6}"/>
              </a:ext>
            </a:extLst>
          </p:cNvPr>
          <p:cNvSpPr/>
          <p:nvPr/>
        </p:nvSpPr>
        <p:spPr>
          <a:xfrm>
            <a:off x="4592512" y="2614247"/>
            <a:ext cx="2514603" cy="2016369"/>
          </a:xfrm>
          <a:prstGeom prst="cloud">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l-GR" sz="1600" b="1" i="1" dirty="0">
                <a:solidFill>
                  <a:schemeClr val="tx1"/>
                </a:solidFill>
                <a:latin typeface="+mj-lt"/>
              </a:rPr>
              <a:t>Προσπαθήστε ο λόγος σας να μην έχει απειλητική διάθεση</a:t>
            </a:r>
          </a:p>
        </p:txBody>
      </p:sp>
      <p:sp>
        <p:nvSpPr>
          <p:cNvPr id="7" name="Σύννεφο 6">
            <a:extLst>
              <a:ext uri="{FF2B5EF4-FFF2-40B4-BE49-F238E27FC236}">
                <a16:creationId xmlns:a16="http://schemas.microsoft.com/office/drawing/2014/main" id="{8E97F6FC-9636-6B0A-EAAE-3C49CED44B8C}"/>
              </a:ext>
            </a:extLst>
          </p:cNvPr>
          <p:cNvSpPr/>
          <p:nvPr/>
        </p:nvSpPr>
        <p:spPr>
          <a:xfrm>
            <a:off x="2884365" y="4316734"/>
            <a:ext cx="1862016" cy="1855262"/>
          </a:xfrm>
          <a:prstGeom prst="cloud">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l-GR" sz="1600" b="1" i="1" dirty="0">
                <a:solidFill>
                  <a:schemeClr val="tx1"/>
                </a:solidFill>
                <a:latin typeface="+mj-lt"/>
              </a:rPr>
              <a:t>Δείξτε τους εμπιστοσύνη </a:t>
            </a:r>
          </a:p>
        </p:txBody>
      </p:sp>
      <p:sp>
        <p:nvSpPr>
          <p:cNvPr id="8" name="Σύννεφο 7">
            <a:extLst>
              <a:ext uri="{FF2B5EF4-FFF2-40B4-BE49-F238E27FC236}">
                <a16:creationId xmlns:a16="http://schemas.microsoft.com/office/drawing/2014/main" id="{D18B91CA-D7D6-D700-BEC0-0EB85CEE3D59}"/>
              </a:ext>
            </a:extLst>
          </p:cNvPr>
          <p:cNvSpPr/>
          <p:nvPr/>
        </p:nvSpPr>
        <p:spPr>
          <a:xfrm>
            <a:off x="8751274" y="2727569"/>
            <a:ext cx="2784232" cy="2169389"/>
          </a:xfrm>
          <a:prstGeom prst="cloud">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Σύννεφο 8">
            <a:extLst>
              <a:ext uri="{FF2B5EF4-FFF2-40B4-BE49-F238E27FC236}">
                <a16:creationId xmlns:a16="http://schemas.microsoft.com/office/drawing/2014/main" id="{F493D43F-189A-D7D5-8382-2D7AA8EA9F6F}"/>
              </a:ext>
            </a:extLst>
          </p:cNvPr>
          <p:cNvSpPr/>
          <p:nvPr/>
        </p:nvSpPr>
        <p:spPr>
          <a:xfrm>
            <a:off x="6793524" y="4428308"/>
            <a:ext cx="2196124" cy="1632115"/>
          </a:xfrm>
          <a:prstGeom prst="cloud">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TextBox 14">
            <a:extLst>
              <a:ext uri="{FF2B5EF4-FFF2-40B4-BE49-F238E27FC236}">
                <a16:creationId xmlns:a16="http://schemas.microsoft.com/office/drawing/2014/main" id="{E7D8BE1A-9B42-DE62-A0DE-A51D4B9C7052}"/>
              </a:ext>
            </a:extLst>
          </p:cNvPr>
          <p:cNvSpPr txBox="1"/>
          <p:nvPr/>
        </p:nvSpPr>
        <p:spPr>
          <a:xfrm>
            <a:off x="9539660" y="3060956"/>
            <a:ext cx="1651000" cy="1569660"/>
          </a:xfrm>
          <a:prstGeom prst="rect">
            <a:avLst/>
          </a:prstGeom>
          <a:noFill/>
        </p:spPr>
        <p:txBody>
          <a:bodyPr wrap="square" rtlCol="0">
            <a:spAutoFit/>
          </a:bodyPr>
          <a:lstStyle/>
          <a:p>
            <a:r>
              <a:rPr lang="el-GR" sz="1600" b="1" i="1" dirty="0"/>
              <a:t>Να είστε σταθεροί στην θέσπιση και εφαρμογή κανόνων-ορίων-συνεπειών</a:t>
            </a:r>
          </a:p>
        </p:txBody>
      </p:sp>
      <p:sp>
        <p:nvSpPr>
          <p:cNvPr id="16" name="TextBox 15">
            <a:extLst>
              <a:ext uri="{FF2B5EF4-FFF2-40B4-BE49-F238E27FC236}">
                <a16:creationId xmlns:a16="http://schemas.microsoft.com/office/drawing/2014/main" id="{A22CC946-873C-2751-C804-96D3C77A1053}"/>
              </a:ext>
            </a:extLst>
          </p:cNvPr>
          <p:cNvSpPr txBox="1"/>
          <p:nvPr/>
        </p:nvSpPr>
        <p:spPr>
          <a:xfrm>
            <a:off x="7281984" y="4724402"/>
            <a:ext cx="1352062" cy="830997"/>
          </a:xfrm>
          <a:prstGeom prst="rect">
            <a:avLst/>
          </a:prstGeom>
          <a:noFill/>
        </p:spPr>
        <p:txBody>
          <a:bodyPr wrap="square" rtlCol="0">
            <a:spAutoFit/>
          </a:bodyPr>
          <a:lstStyle/>
          <a:p>
            <a:r>
              <a:rPr lang="el-GR" sz="1600" b="1" i="1" dirty="0"/>
              <a:t>Επιδείξτε υπομονή και ψυχραιμία </a:t>
            </a:r>
          </a:p>
        </p:txBody>
      </p:sp>
    </p:spTree>
    <p:extLst>
      <p:ext uri="{BB962C8B-B14F-4D97-AF65-F5344CB8AC3E}">
        <p14:creationId xmlns:p14="http://schemas.microsoft.com/office/powerpoint/2010/main" val="171204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xEl>
                                              <p:pRg st="0" end="0"/>
                                            </p:txEl>
                                          </p:spTgt>
                                        </p:tgtEl>
                                        <p:attrNameLst>
                                          <p:attrName>style.visibility</p:attrName>
                                        </p:attrNameLst>
                                      </p:cBhvr>
                                      <p:to>
                                        <p:strVal val="visible"/>
                                      </p:to>
                                    </p:set>
                                    <p:animEffect transition="in" filter="fade">
                                      <p:cBhvr>
                                        <p:cTn id="32" dur="500"/>
                                        <p:tgtEl>
                                          <p:spTgt spid="1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BF1EA6-412E-B077-DA45-BB76FD3EF7C3}"/>
              </a:ext>
            </a:extLst>
          </p:cNvPr>
          <p:cNvSpPr>
            <a:spLocks noGrp="1"/>
          </p:cNvSpPr>
          <p:nvPr>
            <p:ph type="title"/>
          </p:nvPr>
        </p:nvSpPr>
        <p:spPr/>
        <p:txBody>
          <a:bodyPr>
            <a:normAutofit/>
          </a:bodyPr>
          <a:lstStyle/>
          <a:p>
            <a:r>
              <a:rPr lang="el-GR" sz="3600" b="1" i="1" dirty="0"/>
              <a:t>Δομή προγράμματος μετάβασης</a:t>
            </a:r>
          </a:p>
        </p:txBody>
      </p:sp>
      <p:sp>
        <p:nvSpPr>
          <p:cNvPr id="3" name="Θέση περιεχομένου 2">
            <a:extLst>
              <a:ext uri="{FF2B5EF4-FFF2-40B4-BE49-F238E27FC236}">
                <a16:creationId xmlns:a16="http://schemas.microsoft.com/office/drawing/2014/main" id="{DD83420F-1001-9649-F447-683BCB1B1ED1}"/>
              </a:ext>
            </a:extLst>
          </p:cNvPr>
          <p:cNvSpPr>
            <a:spLocks noGrp="1"/>
          </p:cNvSpPr>
          <p:nvPr>
            <p:ph idx="1"/>
          </p:nvPr>
        </p:nvSpPr>
        <p:spPr>
          <a:xfrm>
            <a:off x="1066800" y="1875692"/>
            <a:ext cx="10058400" cy="4104640"/>
          </a:xfrm>
        </p:spPr>
        <p:txBody>
          <a:bodyPr/>
          <a:lstStyle/>
          <a:p>
            <a:pPr marL="0" indent="0">
              <a:buNone/>
            </a:pPr>
            <a:r>
              <a:rPr lang="el-GR" dirty="0">
                <a:latin typeface="+mj-lt"/>
              </a:rPr>
              <a:t>Άξονες :</a:t>
            </a:r>
          </a:p>
          <a:p>
            <a:pPr marL="0" indent="0">
              <a:buNone/>
            </a:pPr>
            <a:endParaRPr lang="el-GR" dirty="0"/>
          </a:p>
        </p:txBody>
      </p:sp>
      <p:graphicFrame>
        <p:nvGraphicFramePr>
          <p:cNvPr id="4" name="Διάγραμμα 3">
            <a:extLst>
              <a:ext uri="{FF2B5EF4-FFF2-40B4-BE49-F238E27FC236}">
                <a16:creationId xmlns:a16="http://schemas.microsoft.com/office/drawing/2014/main" id="{7D37FFC8-D3F5-0DB5-F56F-B7D0BDCB228B}"/>
              </a:ext>
            </a:extLst>
          </p:cNvPr>
          <p:cNvGraphicFramePr/>
          <p:nvPr>
            <p:extLst>
              <p:ext uri="{D42A27DB-BD31-4B8C-83A1-F6EECF244321}">
                <p14:modId xmlns:p14="http://schemas.microsoft.com/office/powerpoint/2010/main" val="2546884873"/>
              </p:ext>
            </p:extLst>
          </p:nvPr>
        </p:nvGraphicFramePr>
        <p:xfrm>
          <a:off x="1977290" y="2547509"/>
          <a:ext cx="7807569" cy="3651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Εικόνα 8">
            <a:extLst>
              <a:ext uri="{FF2B5EF4-FFF2-40B4-BE49-F238E27FC236}">
                <a16:creationId xmlns:a16="http://schemas.microsoft.com/office/drawing/2014/main" id="{974FFB20-EDDF-50BC-B37D-544975FF7DF0}"/>
              </a:ext>
            </a:extLst>
          </p:cNvPr>
          <p:cNvPicPr>
            <a:picLocks noChangeAspect="1"/>
          </p:cNvPicPr>
          <p:nvPr/>
        </p:nvPicPr>
        <p:blipFill>
          <a:blip r:embed="rId7"/>
          <a:stretch>
            <a:fillRect/>
          </a:stretch>
        </p:blipFill>
        <p:spPr>
          <a:xfrm>
            <a:off x="9069756" y="2672554"/>
            <a:ext cx="2289908" cy="3063937"/>
          </a:xfrm>
          <a:prstGeom prst="rect">
            <a:avLst/>
          </a:prstGeom>
          <a:ln>
            <a:noFill/>
          </a:ln>
          <a:effectLst>
            <a:softEdge rad="112500"/>
          </a:effectLst>
        </p:spPr>
      </p:pic>
    </p:spTree>
    <p:extLst>
      <p:ext uri="{BB962C8B-B14F-4D97-AF65-F5344CB8AC3E}">
        <p14:creationId xmlns:p14="http://schemas.microsoft.com/office/powerpoint/2010/main" val="979281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1A4672-6230-1BB0-C9D4-F073FAB39075}"/>
              </a:ext>
            </a:extLst>
          </p:cNvPr>
          <p:cNvSpPr>
            <a:spLocks noGrp="1"/>
          </p:cNvSpPr>
          <p:nvPr>
            <p:ph type="title"/>
          </p:nvPr>
        </p:nvSpPr>
        <p:spPr/>
        <p:txBody>
          <a:bodyPr>
            <a:normAutofit/>
          </a:bodyPr>
          <a:lstStyle/>
          <a:p>
            <a:r>
              <a:rPr lang="el-GR" sz="3600" b="1" i="1" dirty="0"/>
              <a:t>Βιωματική Δραστηριότητα</a:t>
            </a:r>
          </a:p>
        </p:txBody>
      </p:sp>
      <p:sp>
        <p:nvSpPr>
          <p:cNvPr id="6" name="Θέση περιεχομένου 5">
            <a:extLst>
              <a:ext uri="{FF2B5EF4-FFF2-40B4-BE49-F238E27FC236}">
                <a16:creationId xmlns:a16="http://schemas.microsoft.com/office/drawing/2014/main" id="{FC11B2E7-9B8C-B45D-74A7-5975E0551737}"/>
              </a:ext>
            </a:extLst>
          </p:cNvPr>
          <p:cNvSpPr txBox="1">
            <a:spLocks noGrp="1"/>
          </p:cNvSpPr>
          <p:nvPr>
            <p:ph idx="1"/>
          </p:nvPr>
        </p:nvSpPr>
        <p:spPr>
          <a:xfrm>
            <a:off x="1042219" y="2526890"/>
            <a:ext cx="10127225" cy="3505575"/>
          </a:xfrm>
          <a:prstGeom prst="rect">
            <a:avLst/>
          </a:prstGeom>
          <a:noFill/>
          <a:ln w="28575">
            <a:solidFill>
              <a:schemeClr val="accent3"/>
            </a:solidFill>
          </a:ln>
        </p:spPr>
        <p:txBody>
          <a:bodyPr wrap="square" rtlCol="0">
            <a:spAutoFit/>
          </a:bodyPr>
          <a:lstStyle/>
          <a:p>
            <a:pPr marL="0" indent="0" algn="just">
              <a:lnSpc>
                <a:spcPct val="150000"/>
              </a:lnSpc>
              <a:spcAft>
                <a:spcPts val="800"/>
              </a:spcAft>
              <a:buNone/>
            </a:pPr>
            <a:r>
              <a:rPr lang="el-GR" sz="1800" b="1" kern="0" dirty="0">
                <a:effectLst/>
                <a:latin typeface="Comic Sans MS" panose="030F0702030302020204" pitchFamily="66" charset="0"/>
                <a:ea typeface="Times New Roman" panose="02020603050405020304" pitchFamily="18" charset="0"/>
                <a:cs typeface="Arial" panose="020B0604020202020204" pitchFamily="34" charset="0"/>
              </a:rPr>
              <a:t>Η Τσάντα της Μετάβασης </a:t>
            </a:r>
            <a:endParaRPr lang="el-GR" sz="1800" kern="100" dirty="0">
              <a:effectLst/>
              <a:latin typeface="Comic Sans MS" panose="030F0702030302020204" pitchFamily="66" charset="0"/>
              <a:ea typeface="Aptos" panose="020B0004020202020204" pitchFamily="34" charset="0"/>
              <a:cs typeface="Arial" panose="020B0604020202020204" pitchFamily="34" charset="0"/>
            </a:endParaRPr>
          </a:p>
          <a:p>
            <a:pPr marL="0" indent="0" algn="just">
              <a:spcAft>
                <a:spcPts val="800"/>
              </a:spcAft>
              <a:buNone/>
            </a:pPr>
            <a:r>
              <a:rPr lang="el-GR" sz="1800" kern="0" dirty="0">
                <a:effectLst/>
                <a:latin typeface="Comic Sans MS" panose="030F0702030302020204" pitchFamily="66" charset="0"/>
                <a:ea typeface="Times New Roman" panose="02020603050405020304" pitchFamily="18" charset="0"/>
                <a:cs typeface="Arial" panose="020B0604020202020204" pitchFamily="34" charset="0"/>
              </a:rPr>
              <a:t>Κάθε εκπαιδευτικός σχεδιάζει μια σχολική τσάντα. </a:t>
            </a:r>
          </a:p>
          <a:p>
            <a:pPr marL="0" indent="0" algn="just">
              <a:spcAft>
                <a:spcPts val="800"/>
              </a:spcAft>
              <a:buNone/>
            </a:pPr>
            <a:r>
              <a:rPr lang="el-GR" sz="1800" kern="0" dirty="0">
                <a:effectLst/>
                <a:latin typeface="Comic Sans MS" panose="030F0702030302020204" pitchFamily="66" charset="0"/>
                <a:ea typeface="Times New Roman" panose="02020603050405020304" pitchFamily="18" charset="0"/>
                <a:cs typeface="Arial" panose="020B0604020202020204" pitchFamily="34" charset="0"/>
              </a:rPr>
              <a:t>Μέσα σε αυτή καλείται να τοποθετήσει:</a:t>
            </a:r>
            <a:endParaRPr lang="el-GR" sz="1800" kern="100" dirty="0">
              <a:effectLst/>
              <a:latin typeface="Comic Sans MS" panose="030F0702030302020204" pitchFamily="66" charset="0"/>
              <a:ea typeface="Aptos" panose="020B0004020202020204" pitchFamily="34" charset="0"/>
              <a:cs typeface="Arial" panose="020B0604020202020204" pitchFamily="34" charset="0"/>
            </a:endParaRPr>
          </a:p>
          <a:p>
            <a:pPr lvl="0" algn="just">
              <a:spcAft>
                <a:spcPts val="800"/>
              </a:spcAft>
              <a:buSzPts val="1000"/>
              <a:buFont typeface="Wingdings" panose="05000000000000000000" pitchFamily="2" charset="2"/>
              <a:buChar char="ü"/>
              <a:tabLst>
                <a:tab pos="457200" algn="l"/>
              </a:tabLst>
            </a:pPr>
            <a:r>
              <a:rPr lang="el-GR" sz="1800" kern="0" dirty="0">
                <a:effectLst/>
                <a:latin typeface="Comic Sans MS" panose="030F0702030302020204" pitchFamily="66" charset="0"/>
                <a:ea typeface="Times New Roman" panose="02020603050405020304" pitchFamily="18" charset="0"/>
                <a:cs typeface="Arial" panose="020B0604020202020204" pitchFamily="34" charset="0"/>
              </a:rPr>
              <a:t>Τι βάζω στην τσάντα μου για να αντέξω; (π.χ. θάρρος, φίλοι, αγκαλιά, πληροφορίες, ξεκάθαροι κανόνες)</a:t>
            </a:r>
            <a:endParaRPr lang="el-GR" sz="1800" kern="100" dirty="0">
              <a:effectLst/>
              <a:latin typeface="Comic Sans MS" panose="030F0702030302020204" pitchFamily="66" charset="0"/>
              <a:ea typeface="Aptos" panose="020B0004020202020204" pitchFamily="34" charset="0"/>
              <a:cs typeface="Arial" panose="020B0604020202020204" pitchFamily="34" charset="0"/>
            </a:endParaRPr>
          </a:p>
          <a:p>
            <a:pPr lvl="0" algn="just">
              <a:spcAft>
                <a:spcPts val="800"/>
              </a:spcAft>
              <a:buSzPts val="1000"/>
              <a:buFont typeface="Wingdings" panose="05000000000000000000" pitchFamily="2" charset="2"/>
              <a:buChar char="ü"/>
              <a:tabLst>
                <a:tab pos="457200" algn="l"/>
              </a:tabLst>
            </a:pPr>
            <a:r>
              <a:rPr lang="el-GR" sz="1800" kern="0" dirty="0">
                <a:effectLst/>
                <a:latin typeface="Comic Sans MS" panose="030F0702030302020204" pitchFamily="66" charset="0"/>
                <a:ea typeface="Times New Roman" panose="02020603050405020304" pitchFamily="18" charset="0"/>
                <a:cs typeface="Arial" panose="020B0604020202020204" pitchFamily="34" charset="0"/>
              </a:rPr>
              <a:t>Τι βάρη κουβαλώ; (π.χ. φόβοι, προσδοκίες γονιών, άγνωστο περιβάλλον, συγκρίσεις)</a:t>
            </a:r>
            <a:endParaRPr lang="el-GR" sz="1800" kern="100" dirty="0">
              <a:effectLst/>
              <a:latin typeface="Comic Sans MS" panose="030F0702030302020204" pitchFamily="66" charset="0"/>
              <a:ea typeface="Aptos" panose="020B0004020202020204" pitchFamily="34" charset="0"/>
              <a:cs typeface="Arial" panose="020B0604020202020204" pitchFamily="34" charset="0"/>
            </a:endParaRPr>
          </a:p>
          <a:p>
            <a:pPr lvl="0" algn="just">
              <a:spcAft>
                <a:spcPts val="800"/>
              </a:spcAft>
              <a:buSzPts val="1000"/>
              <a:buFont typeface="Wingdings" panose="05000000000000000000" pitchFamily="2" charset="2"/>
              <a:buChar char="ü"/>
              <a:tabLst>
                <a:tab pos="457200" algn="l"/>
              </a:tabLst>
            </a:pPr>
            <a:r>
              <a:rPr lang="el-GR" sz="1800" kern="0" dirty="0">
                <a:effectLst/>
                <a:latin typeface="Comic Sans MS" panose="030F0702030302020204" pitchFamily="66" charset="0"/>
                <a:ea typeface="Times New Roman" panose="02020603050405020304" pitchFamily="18" charset="0"/>
                <a:cs typeface="Arial" panose="020B0604020202020204" pitchFamily="34" charset="0"/>
              </a:rPr>
              <a:t>Τι χρειάζομαι από τους ενήλικες; (π.χ. κατανόηση, παρουσία, καθοδήγηση, χώρο για έκφραση)</a:t>
            </a:r>
            <a:endParaRPr lang="el-GR" sz="1800" kern="100" dirty="0">
              <a:effectLst/>
              <a:latin typeface="Comic Sans MS" panose="030F0702030302020204" pitchFamily="66" charset="0"/>
              <a:ea typeface="Aptos" panose="020B00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2046406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DC0E62-55D1-4C33-2304-26223CF2DBA6}"/>
              </a:ext>
            </a:extLst>
          </p:cNvPr>
          <p:cNvSpPr>
            <a:spLocks noGrp="1"/>
          </p:cNvSpPr>
          <p:nvPr>
            <p:ph type="title"/>
          </p:nvPr>
        </p:nvSpPr>
        <p:spPr/>
        <p:txBody>
          <a:bodyPr>
            <a:normAutofit/>
          </a:bodyPr>
          <a:lstStyle/>
          <a:p>
            <a:r>
              <a:rPr lang="el-GR" sz="3600" b="1" i="1" dirty="0">
                <a:latin typeface="+mn-lt"/>
              </a:rPr>
              <a:t>Ενδεικτικές Δραστηριότητες!!!</a:t>
            </a:r>
            <a:endParaRPr lang="el-GR" sz="3600" dirty="0"/>
          </a:p>
        </p:txBody>
      </p:sp>
    </p:spTree>
    <p:extLst>
      <p:ext uri="{BB962C8B-B14F-4D97-AF65-F5344CB8AC3E}">
        <p14:creationId xmlns:p14="http://schemas.microsoft.com/office/powerpoint/2010/main" val="2735515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0F792F-AF8E-0DE0-6EB1-05F3D0D7D051}"/>
              </a:ext>
            </a:extLst>
          </p:cNvPr>
          <p:cNvSpPr>
            <a:spLocks noGrp="1"/>
          </p:cNvSpPr>
          <p:nvPr>
            <p:ph type="title"/>
          </p:nvPr>
        </p:nvSpPr>
        <p:spPr/>
        <p:txBody>
          <a:bodyPr>
            <a:normAutofit/>
          </a:bodyPr>
          <a:lstStyle/>
          <a:p>
            <a:r>
              <a:rPr lang="el-GR" sz="2400" b="1" i="1" dirty="0">
                <a:solidFill>
                  <a:schemeClr val="tx1"/>
                </a:solidFill>
                <a:latin typeface="+mn-lt"/>
              </a:rPr>
              <a:t>Πρώτες Συναντήσεις/ Ασκήσεις Γνωριμίας/Ενεργοποίηση ομάδας</a:t>
            </a:r>
            <a:br>
              <a:rPr lang="el-GR" sz="2400" b="1" i="1" dirty="0">
                <a:solidFill>
                  <a:schemeClr val="tx1"/>
                </a:solidFill>
                <a:latin typeface="+mn-lt"/>
              </a:rPr>
            </a:br>
            <a:r>
              <a:rPr lang="el-GR" sz="2400" b="1" i="1" dirty="0">
                <a:solidFill>
                  <a:schemeClr val="tx1"/>
                </a:solidFill>
                <a:latin typeface="+mn-lt"/>
              </a:rPr>
              <a:t>/Συμβόλαιο </a:t>
            </a:r>
            <a:endParaRPr lang="el-GR" sz="2400" b="1" i="1" dirty="0">
              <a:latin typeface="+mn-lt"/>
            </a:endParaRPr>
          </a:p>
        </p:txBody>
      </p:sp>
      <p:sp>
        <p:nvSpPr>
          <p:cNvPr id="3" name="Θέση περιεχομένου 2">
            <a:extLst>
              <a:ext uri="{FF2B5EF4-FFF2-40B4-BE49-F238E27FC236}">
                <a16:creationId xmlns:a16="http://schemas.microsoft.com/office/drawing/2014/main" id="{A30DE92C-FC9E-8EF0-FFFA-FCA9BD3024CE}"/>
              </a:ext>
            </a:extLst>
          </p:cNvPr>
          <p:cNvSpPr>
            <a:spLocks noGrp="1"/>
          </p:cNvSpPr>
          <p:nvPr>
            <p:ph idx="1"/>
          </p:nvPr>
        </p:nvSpPr>
        <p:spPr/>
        <p:txBody>
          <a:bodyPr/>
          <a:lstStyle/>
          <a:p>
            <a:pPr marL="0" indent="0">
              <a:buNone/>
            </a:pPr>
            <a:r>
              <a:rPr lang="en-US" dirty="0"/>
              <a:t>                                            </a:t>
            </a:r>
            <a:endParaRPr lang="el-GR" dirty="0"/>
          </a:p>
        </p:txBody>
      </p:sp>
      <p:sp>
        <p:nvSpPr>
          <p:cNvPr id="5" name="TextBox 4">
            <a:extLst>
              <a:ext uri="{FF2B5EF4-FFF2-40B4-BE49-F238E27FC236}">
                <a16:creationId xmlns:a16="http://schemas.microsoft.com/office/drawing/2014/main" id="{37657254-1A6C-D021-4283-F9FA2F836441}"/>
              </a:ext>
            </a:extLst>
          </p:cNvPr>
          <p:cNvSpPr txBox="1"/>
          <p:nvPr/>
        </p:nvSpPr>
        <p:spPr>
          <a:xfrm>
            <a:off x="1366683" y="2461886"/>
            <a:ext cx="9601195" cy="3337837"/>
          </a:xfrm>
          <a:prstGeom prst="rect">
            <a:avLst/>
          </a:prstGeom>
          <a:noFill/>
        </p:spPr>
        <p:txBody>
          <a:bodyPr wrap="square">
            <a:spAutoFit/>
          </a:bodyPr>
          <a:lstStyle/>
          <a:p>
            <a:pPr marL="0" lvl="0" indent="0" algn="l" rtl="0">
              <a:spcBef>
                <a:spcPts val="0"/>
              </a:spcBef>
              <a:spcAft>
                <a:spcPts val="0"/>
              </a:spcAft>
              <a:buSzPts val="2760"/>
              <a:buNone/>
            </a:pPr>
            <a:r>
              <a:rPr lang="el-GR" sz="1800" b="1" dirty="0">
                <a:solidFill>
                  <a:schemeClr val="dk1"/>
                </a:solidFill>
                <a:latin typeface="+mj-lt"/>
                <a:ea typeface="Arial"/>
                <a:cs typeface="Arial"/>
                <a:sym typeface="Arial"/>
              </a:rPr>
              <a:t>Η συνέντευξη</a:t>
            </a:r>
          </a:p>
          <a:p>
            <a:pPr marL="0" lvl="0" indent="0" algn="l" rtl="0">
              <a:lnSpc>
                <a:spcPct val="115000"/>
              </a:lnSpc>
              <a:spcBef>
                <a:spcPts val="1200"/>
              </a:spcBef>
              <a:spcAft>
                <a:spcPts val="0"/>
              </a:spcAft>
              <a:buClr>
                <a:schemeClr val="dk1"/>
              </a:buClr>
              <a:buSzPts val="1100"/>
              <a:buFont typeface="Arial"/>
              <a:buNone/>
            </a:pPr>
            <a:r>
              <a:rPr lang="el-GR" sz="1800" b="1" dirty="0">
                <a:solidFill>
                  <a:schemeClr val="dk1"/>
                </a:solidFill>
                <a:latin typeface="+mj-lt"/>
                <a:ea typeface="Arial"/>
                <a:cs typeface="Arial"/>
                <a:sym typeface="Arial"/>
              </a:rPr>
              <a:t>Οδηγίες</a:t>
            </a:r>
          </a:p>
          <a:p>
            <a:pPr marL="0" lvl="0" indent="0" algn="just" rtl="0">
              <a:lnSpc>
                <a:spcPct val="115000"/>
              </a:lnSpc>
              <a:spcBef>
                <a:spcPts val="1200"/>
              </a:spcBef>
              <a:spcAft>
                <a:spcPts val="0"/>
              </a:spcAft>
              <a:buClr>
                <a:schemeClr val="dk1"/>
              </a:buClr>
              <a:buSzPts val="1100"/>
              <a:buFont typeface="Arial"/>
              <a:buNone/>
            </a:pPr>
            <a:r>
              <a:rPr lang="el-GR" sz="1800" dirty="0">
                <a:solidFill>
                  <a:schemeClr val="dk1"/>
                </a:solidFill>
                <a:latin typeface="+mj-lt"/>
                <a:ea typeface="Arial"/>
                <a:cs typeface="Arial"/>
                <a:sym typeface="Arial"/>
              </a:rPr>
              <a:t>Οι μαθητές/</a:t>
            </a:r>
            <a:r>
              <a:rPr lang="el-GR" sz="1800" dirty="0" err="1">
                <a:solidFill>
                  <a:schemeClr val="dk1"/>
                </a:solidFill>
                <a:latin typeface="+mj-lt"/>
                <a:ea typeface="Arial"/>
                <a:cs typeface="Arial"/>
                <a:sym typeface="Arial"/>
              </a:rPr>
              <a:t>τριες</a:t>
            </a:r>
            <a:r>
              <a:rPr lang="el-GR" sz="1800" dirty="0">
                <a:solidFill>
                  <a:schemeClr val="dk1"/>
                </a:solidFill>
                <a:latin typeface="+mj-lt"/>
                <a:ea typeface="Arial"/>
                <a:cs typeface="Arial"/>
                <a:sym typeface="Arial"/>
              </a:rPr>
              <a:t> χωρίζονται σε δυάδες (οι εκπαιδευτικοί ενθαρρύνουν τα παιδιά να διαλέξουν κάποιον/α με τον/την οποίο/α δεν συνεργάζονται συχνά και θέλουν να γνωριστούν καλύτερα) και προσπαθούν να πάρουν συνέντευξη ο/η ένας/μια από τον/την άλλο/η, παίζοντας εναλλάξ το ρόλο του </a:t>
            </a:r>
            <a:r>
              <a:rPr lang="el-GR" sz="1800" dirty="0" err="1">
                <a:solidFill>
                  <a:schemeClr val="dk1"/>
                </a:solidFill>
                <a:latin typeface="+mj-lt"/>
                <a:ea typeface="Arial"/>
                <a:cs typeface="Arial"/>
                <a:sym typeface="Arial"/>
              </a:rPr>
              <a:t>συνεντευκτή</a:t>
            </a:r>
            <a:r>
              <a:rPr lang="el-GR" sz="1800" dirty="0">
                <a:solidFill>
                  <a:schemeClr val="dk1"/>
                </a:solidFill>
                <a:latin typeface="+mj-lt"/>
                <a:ea typeface="Arial"/>
                <a:cs typeface="Arial"/>
                <a:sym typeface="Arial"/>
              </a:rPr>
              <a:t> και του συνεντευξιαζόμενου και ρωτώντας ζητήματα που αφορούν στα ατομικά στοιχεία (ενδιαφέροντα, προτιμήσεις, δραστηριότητες), καθώς και προσδοκίες από το πρόγραμμα, ώστε να γνωριστούν καλύτερα. Στη συνέχεια ο/η ένας/μία θα συστήσει τον/ην άλλον/η στην ομάδα.</a:t>
            </a:r>
          </a:p>
          <a:p>
            <a:pPr marL="0" lvl="0" indent="0" algn="l" rtl="0">
              <a:spcBef>
                <a:spcPts val="1200"/>
              </a:spcBef>
              <a:spcAft>
                <a:spcPts val="0"/>
              </a:spcAft>
              <a:buSzPts val="2760"/>
              <a:buNone/>
            </a:pPr>
            <a:r>
              <a:rPr lang="el-GR" dirty="0">
                <a:latin typeface="+mj-lt"/>
              </a:rPr>
              <a:t>                                   </a:t>
            </a:r>
          </a:p>
        </p:txBody>
      </p:sp>
    </p:spTree>
    <p:extLst>
      <p:ext uri="{BB962C8B-B14F-4D97-AF65-F5344CB8AC3E}">
        <p14:creationId xmlns:p14="http://schemas.microsoft.com/office/powerpoint/2010/main" val="3392717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688039-9916-7340-FF66-626C03AE1878}"/>
              </a:ext>
            </a:extLst>
          </p:cNvPr>
          <p:cNvSpPr txBox="1"/>
          <p:nvPr/>
        </p:nvSpPr>
        <p:spPr>
          <a:xfrm>
            <a:off x="796413" y="940370"/>
            <a:ext cx="10923639" cy="4977260"/>
          </a:xfrm>
          <a:prstGeom prst="rect">
            <a:avLst/>
          </a:prstGeom>
          <a:noFill/>
        </p:spPr>
        <p:txBody>
          <a:bodyPr wrap="square">
            <a:spAutoFit/>
          </a:bodyPr>
          <a:lstStyle/>
          <a:p>
            <a:pPr marL="0" lvl="0" indent="0" algn="just" rtl="0">
              <a:lnSpc>
                <a:spcPct val="115000"/>
              </a:lnSpc>
              <a:spcBef>
                <a:spcPts val="1200"/>
              </a:spcBef>
              <a:spcAft>
                <a:spcPts val="0"/>
              </a:spcAft>
              <a:buNone/>
            </a:pPr>
            <a:r>
              <a:rPr lang="el-GR" sz="1800" b="1" dirty="0">
                <a:solidFill>
                  <a:schemeClr val="dk1"/>
                </a:solidFill>
              </a:rPr>
              <a:t>Οι προσδοκίες</a:t>
            </a:r>
          </a:p>
          <a:p>
            <a:pPr marL="0" lvl="0" indent="0" algn="just" rtl="0">
              <a:lnSpc>
                <a:spcPct val="115000"/>
              </a:lnSpc>
              <a:spcBef>
                <a:spcPts val="1200"/>
              </a:spcBef>
              <a:spcAft>
                <a:spcPts val="0"/>
              </a:spcAft>
              <a:buNone/>
            </a:pPr>
            <a:r>
              <a:rPr lang="el-GR" sz="1800" b="1" dirty="0">
                <a:solidFill>
                  <a:schemeClr val="dk1"/>
                </a:solidFill>
              </a:rPr>
              <a:t>Οδηγίες</a:t>
            </a:r>
          </a:p>
          <a:p>
            <a:pPr marL="0" lvl="0" indent="0" algn="just" rtl="0">
              <a:lnSpc>
                <a:spcPct val="115000"/>
              </a:lnSpc>
              <a:spcBef>
                <a:spcPts val="1200"/>
              </a:spcBef>
              <a:spcAft>
                <a:spcPts val="0"/>
              </a:spcAft>
              <a:buNone/>
            </a:pPr>
            <a:r>
              <a:rPr lang="el-GR" sz="1800" dirty="0">
                <a:solidFill>
                  <a:schemeClr val="dk1"/>
                </a:solidFill>
              </a:rPr>
              <a:t>Οι μαθητές/</a:t>
            </a:r>
            <a:r>
              <a:rPr lang="el-GR" sz="1800" dirty="0" err="1">
                <a:solidFill>
                  <a:schemeClr val="dk1"/>
                </a:solidFill>
              </a:rPr>
              <a:t>τριες</a:t>
            </a:r>
            <a:r>
              <a:rPr lang="el-GR" sz="1800" dirty="0">
                <a:solidFill>
                  <a:schemeClr val="dk1"/>
                </a:solidFill>
              </a:rPr>
              <a:t> χωρίζονται σε δυάδες και ο/η καθένας/μία με τη σειρά του/της θα μιλήσει 5΄ για τον εαυτό του/της και για το τι περιμένει από την ομάδα ενώ ο/η άλλος/η τον/την ακούει και μετά συζητάνε μεταξύ τους. Στην ολομέλεια θα πει ο/η καθένας/μία τι άκουσε από τον/την άλλο/η και ο/η άλλος/η αφού ακούσει, μπορεί να διορθώσει ή να συμπληρώσει τον/την συνομιλητή/</a:t>
            </a:r>
            <a:r>
              <a:rPr lang="el-GR" sz="1800" dirty="0" err="1">
                <a:solidFill>
                  <a:schemeClr val="dk1"/>
                </a:solidFill>
              </a:rPr>
              <a:t>τρια</a:t>
            </a:r>
            <a:r>
              <a:rPr lang="el-GR" sz="1800" dirty="0">
                <a:solidFill>
                  <a:schemeClr val="dk1"/>
                </a:solidFill>
              </a:rPr>
              <a:t> του. Ο/η δάσκαλος/α σημειώνει τις προσδοκίες των συμμετεχόντων. Κατόπιν επαναδιατυπώνει αυτά που ειπώθηκαν και αποσαφηνίζει τους στόχους και τα όρια της ομάδας.</a:t>
            </a:r>
          </a:p>
          <a:p>
            <a:pPr marL="0" lvl="0" indent="0" algn="just" rtl="0">
              <a:lnSpc>
                <a:spcPct val="115000"/>
              </a:lnSpc>
              <a:spcBef>
                <a:spcPts val="1200"/>
              </a:spcBef>
              <a:spcAft>
                <a:spcPts val="0"/>
              </a:spcAft>
              <a:buNone/>
            </a:pPr>
            <a:r>
              <a:rPr lang="el-GR" sz="1800" b="1" dirty="0">
                <a:solidFill>
                  <a:schemeClr val="dk1"/>
                </a:solidFill>
              </a:rPr>
              <a:t>Ενδεικτικές ερωτήσεις</a:t>
            </a:r>
          </a:p>
          <a:p>
            <a:pPr marL="171450" lvl="0" indent="-171450" algn="just" rtl="0">
              <a:lnSpc>
                <a:spcPct val="115000"/>
              </a:lnSpc>
              <a:spcBef>
                <a:spcPts val="1200"/>
              </a:spcBef>
              <a:spcAft>
                <a:spcPts val="0"/>
              </a:spcAft>
              <a:buFont typeface="Arial" panose="020B0604020202020204" pitchFamily="34" charset="0"/>
              <a:buChar char="•"/>
            </a:pPr>
            <a:r>
              <a:rPr lang="el-GR" dirty="0">
                <a:solidFill>
                  <a:schemeClr val="dk1"/>
                </a:solidFill>
                <a:latin typeface="Times New Roman"/>
                <a:ea typeface="Times New Roman"/>
                <a:cs typeface="Times New Roman"/>
                <a:sym typeface="Times New Roman"/>
              </a:rPr>
              <a:t>  </a:t>
            </a:r>
            <a:r>
              <a:rPr lang="el-GR" dirty="0">
                <a:solidFill>
                  <a:schemeClr val="dk1"/>
                </a:solidFill>
              </a:rPr>
              <a:t>Τι επιθυμείς/περιμένεις από τις συναντήσεις μας;</a:t>
            </a:r>
          </a:p>
          <a:p>
            <a:pPr marL="285750" lvl="0" indent="-285750" algn="just" rtl="0">
              <a:lnSpc>
                <a:spcPct val="115000"/>
              </a:lnSpc>
              <a:spcBef>
                <a:spcPts val="1200"/>
              </a:spcBef>
              <a:spcAft>
                <a:spcPts val="0"/>
              </a:spcAft>
              <a:buFont typeface="Arial" panose="020B0604020202020204" pitchFamily="34" charset="0"/>
              <a:buChar char="•"/>
            </a:pPr>
            <a:r>
              <a:rPr lang="el-GR" dirty="0">
                <a:solidFill>
                  <a:schemeClr val="dk1"/>
                </a:solidFill>
              </a:rPr>
              <a:t>Πώς θα καταλάβεις αργότερα ότι οι επιθυμίες/προσδοκίες σου έχουν εκπληρωθεί; Τι θα ήταν τότε διαφορετικό;</a:t>
            </a:r>
          </a:p>
          <a:p>
            <a:pPr marL="171450" lvl="0" indent="-171450" algn="just" rtl="0">
              <a:lnSpc>
                <a:spcPct val="115000"/>
              </a:lnSpc>
              <a:spcBef>
                <a:spcPts val="1200"/>
              </a:spcBef>
              <a:spcAft>
                <a:spcPts val="0"/>
              </a:spcAft>
              <a:buFont typeface="Arial" panose="020B0604020202020204" pitchFamily="34" charset="0"/>
              <a:buChar char="•"/>
            </a:pPr>
            <a:r>
              <a:rPr lang="el-GR" dirty="0">
                <a:solidFill>
                  <a:schemeClr val="dk1"/>
                </a:solidFill>
                <a:latin typeface="Times New Roman"/>
                <a:ea typeface="Times New Roman"/>
                <a:cs typeface="Times New Roman"/>
                <a:sym typeface="Times New Roman"/>
              </a:rPr>
              <a:t>   </a:t>
            </a:r>
            <a:r>
              <a:rPr lang="el-GR" dirty="0">
                <a:solidFill>
                  <a:schemeClr val="dk1"/>
                </a:solidFill>
              </a:rPr>
              <a:t>Τι πιστεύεις ότι προσδοκούν οι γονείς σου από τις συναντήσεις μας;</a:t>
            </a:r>
          </a:p>
          <a:p>
            <a:pPr marL="0" lvl="0" indent="0" algn="just" rtl="0">
              <a:lnSpc>
                <a:spcPct val="115000"/>
              </a:lnSpc>
              <a:spcBef>
                <a:spcPts val="1200"/>
              </a:spcBef>
              <a:spcAft>
                <a:spcPts val="0"/>
              </a:spcAft>
              <a:buNone/>
            </a:pPr>
            <a:r>
              <a:rPr lang="el-GR" sz="1800" dirty="0">
                <a:solidFill>
                  <a:schemeClr val="dk1"/>
                </a:solidFill>
              </a:rPr>
              <a:t> </a:t>
            </a:r>
          </a:p>
        </p:txBody>
      </p:sp>
    </p:spTree>
    <p:extLst>
      <p:ext uri="{BB962C8B-B14F-4D97-AF65-F5344CB8AC3E}">
        <p14:creationId xmlns:p14="http://schemas.microsoft.com/office/powerpoint/2010/main" val="3523622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73;g3360f46fe93_2_0">
            <a:extLst>
              <a:ext uri="{FF2B5EF4-FFF2-40B4-BE49-F238E27FC236}">
                <a16:creationId xmlns:a16="http://schemas.microsoft.com/office/drawing/2014/main" id="{412214E9-E1F5-A5EE-C5A9-C4355969B7D0}"/>
              </a:ext>
            </a:extLst>
          </p:cNvPr>
          <p:cNvSpPr txBox="1"/>
          <p:nvPr/>
        </p:nvSpPr>
        <p:spPr>
          <a:xfrm>
            <a:off x="1269275" y="568225"/>
            <a:ext cx="9585900" cy="1920300"/>
          </a:xfrm>
          <a:prstGeom prst="rect">
            <a:avLst/>
          </a:prstGeom>
          <a:noFill/>
          <a:ln>
            <a:noFill/>
          </a:ln>
        </p:spPr>
        <p:txBody>
          <a:bodyPr spcFirstLastPara="1" wrap="square" lIns="91425" tIns="91425" rIns="91425" bIns="91425" anchor="ctr" anchorCtr="0">
            <a:noAutofit/>
          </a:bodyPr>
          <a:lstStyle/>
          <a:p>
            <a:pPr marL="0" lvl="0" indent="0" algn="just" rtl="0">
              <a:lnSpc>
                <a:spcPct val="115000"/>
              </a:lnSpc>
              <a:spcBef>
                <a:spcPts val="1200"/>
              </a:spcBef>
              <a:spcAft>
                <a:spcPts val="0"/>
              </a:spcAft>
              <a:buClr>
                <a:schemeClr val="dk1"/>
              </a:buClr>
              <a:buSzPts val="1100"/>
              <a:buFont typeface="Arial"/>
              <a:buNone/>
            </a:pPr>
            <a:r>
              <a:rPr lang="el-GR" b="1" dirty="0">
                <a:solidFill>
                  <a:schemeClr val="dk1"/>
                </a:solidFill>
              </a:rPr>
              <a:t>Το παγόβουνο</a:t>
            </a:r>
            <a:endParaRPr b="1" dirty="0">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b="1" dirty="0">
                <a:solidFill>
                  <a:schemeClr val="dk1"/>
                </a:solidFill>
              </a:rPr>
              <a:t>Απαιτούμενο υλικό</a:t>
            </a:r>
            <a:r>
              <a:rPr lang="el-GR" dirty="0">
                <a:solidFill>
                  <a:schemeClr val="dk1"/>
                </a:solidFill>
              </a:rPr>
              <a:t>: λευκές κάρτες, πίνακας με χαρακτηριστικά προσωπικότητας</a:t>
            </a:r>
            <a:endParaRPr dirty="0">
              <a:solidFill>
                <a:schemeClr val="dk1"/>
              </a:solidFill>
            </a:endParaRPr>
          </a:p>
          <a:p>
            <a:pPr marL="0" lvl="0" indent="0" algn="just" rtl="0">
              <a:lnSpc>
                <a:spcPct val="115000"/>
              </a:lnSpc>
              <a:spcBef>
                <a:spcPts val="1200"/>
              </a:spcBef>
              <a:spcAft>
                <a:spcPts val="0"/>
              </a:spcAft>
              <a:buClr>
                <a:schemeClr val="dk1"/>
              </a:buClr>
              <a:buSzPts val="1100"/>
              <a:buFont typeface="Arial"/>
              <a:buNone/>
            </a:pPr>
            <a:r>
              <a:rPr lang="el-GR" b="1" dirty="0">
                <a:solidFill>
                  <a:schemeClr val="dk1"/>
                </a:solidFill>
              </a:rPr>
              <a:t>                                         Χαρακτηριστικά προσωπικότητας</a:t>
            </a:r>
            <a:endParaRPr b="1" dirty="0">
              <a:solidFill>
                <a:schemeClr val="dk1"/>
              </a:solidFill>
            </a:endParaRPr>
          </a:p>
          <a:p>
            <a:pPr marL="0" lvl="0" indent="0" algn="just" rtl="0">
              <a:lnSpc>
                <a:spcPct val="115000"/>
              </a:lnSpc>
              <a:spcBef>
                <a:spcPts val="1200"/>
              </a:spcBef>
              <a:spcAft>
                <a:spcPts val="1200"/>
              </a:spcAft>
              <a:buNone/>
            </a:pPr>
            <a:endParaRPr sz="1900" b="1" dirty="0"/>
          </a:p>
        </p:txBody>
      </p:sp>
      <p:graphicFrame>
        <p:nvGraphicFramePr>
          <p:cNvPr id="3" name="Google Shape;272;g3360f46fe93_2_0">
            <a:extLst>
              <a:ext uri="{FF2B5EF4-FFF2-40B4-BE49-F238E27FC236}">
                <a16:creationId xmlns:a16="http://schemas.microsoft.com/office/drawing/2014/main" id="{F977337A-69F9-3EE4-C41D-D6CFD55AA9D9}"/>
              </a:ext>
            </a:extLst>
          </p:cNvPr>
          <p:cNvGraphicFramePr/>
          <p:nvPr>
            <p:extLst>
              <p:ext uri="{D42A27DB-BD31-4B8C-83A1-F6EECF244321}">
                <p14:modId xmlns:p14="http://schemas.microsoft.com/office/powerpoint/2010/main" val="2810049300"/>
              </p:ext>
            </p:extLst>
          </p:nvPr>
        </p:nvGraphicFramePr>
        <p:xfrm>
          <a:off x="1522689" y="2391657"/>
          <a:ext cx="8430500" cy="3600250"/>
        </p:xfrm>
        <a:graphic>
          <a:graphicData uri="http://schemas.openxmlformats.org/drawingml/2006/table">
            <a:tbl>
              <a:tblPr>
                <a:noFill/>
              </a:tblPr>
              <a:tblGrid>
                <a:gridCol w="1686100">
                  <a:extLst>
                    <a:ext uri="{9D8B030D-6E8A-4147-A177-3AD203B41FA5}">
                      <a16:colId xmlns:a16="http://schemas.microsoft.com/office/drawing/2014/main" val="20000"/>
                    </a:ext>
                  </a:extLst>
                </a:gridCol>
                <a:gridCol w="1686100">
                  <a:extLst>
                    <a:ext uri="{9D8B030D-6E8A-4147-A177-3AD203B41FA5}">
                      <a16:colId xmlns:a16="http://schemas.microsoft.com/office/drawing/2014/main" val="20001"/>
                    </a:ext>
                  </a:extLst>
                </a:gridCol>
                <a:gridCol w="1686100">
                  <a:extLst>
                    <a:ext uri="{9D8B030D-6E8A-4147-A177-3AD203B41FA5}">
                      <a16:colId xmlns:a16="http://schemas.microsoft.com/office/drawing/2014/main" val="20002"/>
                    </a:ext>
                  </a:extLst>
                </a:gridCol>
                <a:gridCol w="1686100">
                  <a:extLst>
                    <a:ext uri="{9D8B030D-6E8A-4147-A177-3AD203B41FA5}">
                      <a16:colId xmlns:a16="http://schemas.microsoft.com/office/drawing/2014/main" val="20003"/>
                    </a:ext>
                  </a:extLst>
                </a:gridCol>
                <a:gridCol w="1686100">
                  <a:extLst>
                    <a:ext uri="{9D8B030D-6E8A-4147-A177-3AD203B41FA5}">
                      <a16:colId xmlns:a16="http://schemas.microsoft.com/office/drawing/2014/main" val="20004"/>
                    </a:ext>
                  </a:extLst>
                </a:gridCol>
              </a:tblGrid>
              <a:tr h="720050">
                <a:tc>
                  <a:txBody>
                    <a:bodyPr/>
                    <a:lstStyle/>
                    <a:p>
                      <a:pPr marL="0" lvl="0" indent="0" algn="just" rtl="0">
                        <a:lnSpc>
                          <a:spcPct val="115000"/>
                        </a:lnSpc>
                        <a:spcBef>
                          <a:spcPts val="1200"/>
                        </a:spcBef>
                        <a:spcAft>
                          <a:spcPts val="0"/>
                        </a:spcAft>
                        <a:buNone/>
                      </a:pPr>
                      <a:r>
                        <a:rPr lang="el-GR">
                          <a:latin typeface="+mn-lt"/>
                        </a:rPr>
                        <a:t>Οργανωτικός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Νευρικός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Εξωστρεφής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Ικανός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Μετριόφρων</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720050">
                <a:tc>
                  <a:txBody>
                    <a:bodyPr/>
                    <a:lstStyle/>
                    <a:p>
                      <a:pPr marL="0" lvl="0" indent="0" algn="just" rtl="0">
                        <a:lnSpc>
                          <a:spcPct val="115000"/>
                        </a:lnSpc>
                        <a:spcBef>
                          <a:spcPts val="1200"/>
                        </a:spcBef>
                        <a:spcAft>
                          <a:spcPts val="0"/>
                        </a:spcAft>
                        <a:buNone/>
                      </a:pPr>
                      <a:r>
                        <a:rPr lang="el-GR">
                          <a:latin typeface="+mn-lt"/>
                        </a:rPr>
                        <a:t>Ανυπόμονος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Διεκδικητικός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Αγχώδης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Τίμιος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Ήρεμος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720050">
                <a:tc>
                  <a:txBody>
                    <a:bodyPr/>
                    <a:lstStyle/>
                    <a:p>
                      <a:pPr marL="0" lvl="0" indent="0" algn="just" rtl="0">
                        <a:lnSpc>
                          <a:spcPct val="115000"/>
                        </a:lnSpc>
                        <a:spcBef>
                          <a:spcPts val="1200"/>
                        </a:spcBef>
                        <a:spcAft>
                          <a:spcPts val="0"/>
                        </a:spcAft>
                        <a:buNone/>
                      </a:pPr>
                      <a:r>
                        <a:rPr lang="el-GR">
                          <a:latin typeface="+mn-lt"/>
                        </a:rPr>
                        <a:t>Μοναχικός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Υπομονετικός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Αναποφάσιστος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Ηγετικός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Ονειροπόλος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720050">
                <a:tc>
                  <a:txBody>
                    <a:bodyPr/>
                    <a:lstStyle/>
                    <a:p>
                      <a:pPr marL="0" lvl="0" indent="0" algn="just" rtl="0">
                        <a:lnSpc>
                          <a:spcPct val="115000"/>
                        </a:lnSpc>
                        <a:spcBef>
                          <a:spcPts val="1200"/>
                        </a:spcBef>
                        <a:spcAft>
                          <a:spcPts val="0"/>
                        </a:spcAft>
                        <a:buNone/>
                      </a:pPr>
                      <a:r>
                        <a:rPr lang="el-GR">
                          <a:latin typeface="+mn-lt"/>
                        </a:rPr>
                        <a:t>Κοινωνικός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Λογικός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Αυθόρμητος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Παρατηρητικός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Έμπιστος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720050">
                <a:tc>
                  <a:txBody>
                    <a:bodyPr/>
                    <a:lstStyle/>
                    <a:p>
                      <a:pPr marL="0" lvl="0" indent="0" algn="just" rtl="0">
                        <a:lnSpc>
                          <a:spcPct val="115000"/>
                        </a:lnSpc>
                        <a:spcBef>
                          <a:spcPts val="1200"/>
                        </a:spcBef>
                        <a:spcAft>
                          <a:spcPts val="0"/>
                        </a:spcAft>
                        <a:buNone/>
                      </a:pPr>
                      <a:r>
                        <a:rPr lang="el-GR">
                          <a:latin typeface="+mn-lt"/>
                        </a:rPr>
                        <a:t>Με χιούμορ</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Δραστήριος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Γενναίος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a:latin typeface="+mn-lt"/>
                        </a:rPr>
                        <a:t>Ευαίσθητος</a:t>
                      </a:r>
                      <a:endParaRPr>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1200"/>
                        </a:spcBef>
                        <a:spcAft>
                          <a:spcPts val="0"/>
                        </a:spcAft>
                        <a:buNone/>
                      </a:pPr>
                      <a:r>
                        <a:rPr lang="el-GR" dirty="0">
                          <a:latin typeface="+mn-lt"/>
                        </a:rPr>
                        <a:t>Εξωστρεφής</a:t>
                      </a:r>
                      <a:endParaRPr dirty="0">
                        <a:latin typeface="+mn-lt"/>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457362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1BCC6A-001C-CD02-8062-7C802291C02F}"/>
              </a:ext>
            </a:extLst>
          </p:cNvPr>
          <p:cNvSpPr txBox="1"/>
          <p:nvPr/>
        </p:nvSpPr>
        <p:spPr>
          <a:xfrm>
            <a:off x="884903" y="-304800"/>
            <a:ext cx="10422193" cy="6702348"/>
          </a:xfrm>
          <a:prstGeom prst="rect">
            <a:avLst/>
          </a:prstGeom>
          <a:noFill/>
        </p:spPr>
        <p:txBody>
          <a:bodyPr wrap="square">
            <a:spAutoFit/>
          </a:bodyPr>
          <a:lstStyle/>
          <a:p>
            <a:pPr algn="just">
              <a:lnSpc>
                <a:spcPct val="115000"/>
              </a:lnSpc>
              <a:spcBef>
                <a:spcPts val="1200"/>
              </a:spcBef>
            </a:pPr>
            <a:endParaRPr lang="el-GR" sz="1800" b="1" dirty="0">
              <a:solidFill>
                <a:schemeClr val="dk1"/>
              </a:solidFill>
            </a:endParaRPr>
          </a:p>
          <a:p>
            <a:pPr algn="just">
              <a:lnSpc>
                <a:spcPct val="115000"/>
              </a:lnSpc>
              <a:spcBef>
                <a:spcPts val="1200"/>
              </a:spcBef>
            </a:pPr>
            <a:endParaRPr lang="el-GR" b="1" dirty="0">
              <a:solidFill>
                <a:schemeClr val="dk1"/>
              </a:solidFill>
            </a:endParaRPr>
          </a:p>
          <a:p>
            <a:pPr algn="just">
              <a:lnSpc>
                <a:spcPct val="115000"/>
              </a:lnSpc>
              <a:spcBef>
                <a:spcPts val="1200"/>
              </a:spcBef>
            </a:pPr>
            <a:r>
              <a:rPr lang="el-GR" sz="1800" b="1" dirty="0">
                <a:solidFill>
                  <a:schemeClr val="dk1"/>
                </a:solidFill>
              </a:rPr>
              <a:t>Οδηγίες</a:t>
            </a:r>
            <a:endParaRPr lang="el-GR" sz="1800" dirty="0">
              <a:solidFill>
                <a:schemeClr val="dk1"/>
              </a:solidFill>
            </a:endParaRPr>
          </a:p>
          <a:p>
            <a:pPr marL="0" lvl="0" indent="0" algn="just" rtl="0">
              <a:lnSpc>
                <a:spcPct val="115000"/>
              </a:lnSpc>
              <a:spcBef>
                <a:spcPts val="1200"/>
              </a:spcBef>
              <a:spcAft>
                <a:spcPts val="0"/>
              </a:spcAft>
              <a:buNone/>
            </a:pPr>
            <a:r>
              <a:rPr lang="el-GR" sz="1800" dirty="0">
                <a:solidFill>
                  <a:schemeClr val="dk1"/>
                </a:solidFill>
              </a:rPr>
              <a:t>Ο/η δάσκαλος/α δίνει στο/η μαθητή/</a:t>
            </a:r>
            <a:r>
              <a:rPr lang="el-GR" sz="1800" dirty="0" err="1">
                <a:solidFill>
                  <a:schemeClr val="dk1"/>
                </a:solidFill>
              </a:rPr>
              <a:t>τρια</a:t>
            </a:r>
            <a:r>
              <a:rPr lang="el-GR" sz="1800" dirty="0">
                <a:solidFill>
                  <a:schemeClr val="dk1"/>
                </a:solidFill>
              </a:rPr>
              <a:t> τις εξής οδηγίες:</a:t>
            </a:r>
          </a:p>
          <a:p>
            <a:pPr marL="342900" lvl="0" indent="-342900" algn="just" rtl="0">
              <a:lnSpc>
                <a:spcPct val="115000"/>
              </a:lnSpc>
              <a:spcBef>
                <a:spcPts val="1200"/>
              </a:spcBef>
              <a:spcAft>
                <a:spcPts val="0"/>
              </a:spcAft>
              <a:buFont typeface="+mj-lt"/>
              <a:buAutoNum type="arabicPeriod"/>
            </a:pPr>
            <a:r>
              <a:rPr lang="el-GR" sz="1800" dirty="0">
                <a:solidFill>
                  <a:schemeClr val="dk1"/>
                </a:solidFill>
              </a:rPr>
              <a:t>Πάρε έξι λευκές κάρτες από τον πίνακα με τα χαρακτηριστικά της προσωπικότητας</a:t>
            </a:r>
          </a:p>
          <a:p>
            <a:pPr marL="342900" lvl="0" indent="-342900" algn="just" rtl="0">
              <a:lnSpc>
                <a:spcPct val="115000"/>
              </a:lnSpc>
              <a:spcBef>
                <a:spcPts val="1200"/>
              </a:spcBef>
              <a:spcAft>
                <a:spcPts val="0"/>
              </a:spcAft>
              <a:buFont typeface="+mj-lt"/>
              <a:buAutoNum type="arabicPeriod"/>
            </a:pPr>
            <a:r>
              <a:rPr lang="el-GR" sz="1800" dirty="0">
                <a:solidFill>
                  <a:schemeClr val="dk1"/>
                </a:solidFill>
              </a:rPr>
              <a:t>Διάλεξε έξι που πιστεύεις ότι σε περιγράφουν και γράψε ένα σε κάθε κάρτα.</a:t>
            </a:r>
          </a:p>
          <a:p>
            <a:pPr marL="342900" lvl="0" indent="-342900" algn="just" rtl="0">
              <a:lnSpc>
                <a:spcPct val="115000"/>
              </a:lnSpc>
              <a:spcBef>
                <a:spcPts val="1200"/>
              </a:spcBef>
              <a:spcAft>
                <a:spcPts val="0"/>
              </a:spcAft>
              <a:buFont typeface="+mj-lt"/>
              <a:buAutoNum type="arabicPeriod"/>
            </a:pPr>
            <a:r>
              <a:rPr lang="el-GR" sz="1800" dirty="0">
                <a:solidFill>
                  <a:schemeClr val="dk1"/>
                </a:solidFill>
              </a:rPr>
              <a:t>Κανείς/μία να μη δει τι έχει γράψει ο/η άλλος/η.</a:t>
            </a:r>
          </a:p>
          <a:p>
            <a:pPr marL="342900" lvl="0" indent="-342900" algn="just" rtl="0">
              <a:lnSpc>
                <a:spcPct val="115000"/>
              </a:lnSpc>
              <a:spcBef>
                <a:spcPts val="1200"/>
              </a:spcBef>
              <a:spcAft>
                <a:spcPts val="0"/>
              </a:spcAft>
              <a:buFont typeface="+mj-lt"/>
              <a:buAutoNum type="arabicPeriod"/>
            </a:pPr>
            <a:r>
              <a:rPr lang="el-GR" sz="1800" dirty="0">
                <a:solidFill>
                  <a:schemeClr val="dk1"/>
                </a:solidFill>
              </a:rPr>
              <a:t>Ζωγράφισε ένα παγόβουνο. Τοποθέτησε τα χαρακτηριστικά στο παγόβουνο, έτσι ώστε αυτά που φαίνονται, που είναι ορατά στους/</a:t>
            </a:r>
            <a:r>
              <a:rPr lang="el-GR" sz="1800" dirty="0" err="1">
                <a:solidFill>
                  <a:schemeClr val="dk1"/>
                </a:solidFill>
              </a:rPr>
              <a:t>ις</a:t>
            </a:r>
            <a:r>
              <a:rPr lang="el-GR" sz="1800" dirty="0">
                <a:solidFill>
                  <a:schemeClr val="dk1"/>
                </a:solidFill>
              </a:rPr>
              <a:t> άλλους/</a:t>
            </a:r>
            <a:r>
              <a:rPr lang="el-GR" sz="1800" dirty="0" err="1">
                <a:solidFill>
                  <a:schemeClr val="dk1"/>
                </a:solidFill>
              </a:rPr>
              <a:t>ες</a:t>
            </a:r>
            <a:r>
              <a:rPr lang="el-GR" sz="1800" dirty="0">
                <a:solidFill>
                  <a:schemeClr val="dk1"/>
                </a:solidFill>
              </a:rPr>
              <a:t> να βρίσκονται στο πάνω μέρος και αυτά που δε φαίνονται να βρίσκονται κάτω από τη θάλασσα.</a:t>
            </a:r>
          </a:p>
          <a:p>
            <a:pPr marL="342900" lvl="0" indent="-342900" algn="just" rtl="0">
              <a:lnSpc>
                <a:spcPct val="115000"/>
              </a:lnSpc>
              <a:spcBef>
                <a:spcPts val="1200"/>
              </a:spcBef>
              <a:spcAft>
                <a:spcPts val="0"/>
              </a:spcAft>
              <a:buFont typeface="+mj-lt"/>
              <a:buAutoNum type="arabicPeriod"/>
            </a:pPr>
            <a:r>
              <a:rPr lang="el-GR" sz="1800" dirty="0">
                <a:solidFill>
                  <a:schemeClr val="dk1"/>
                </a:solidFill>
              </a:rPr>
              <a:t>Μπορείς να μαντέψεις ποιο παγόβουνο ανήκει σε ποιόν/α;</a:t>
            </a:r>
          </a:p>
          <a:p>
            <a:pPr marL="342900" lvl="0" indent="-342900" algn="just" rtl="0">
              <a:lnSpc>
                <a:spcPct val="115000"/>
              </a:lnSpc>
              <a:spcBef>
                <a:spcPts val="1200"/>
              </a:spcBef>
              <a:spcAft>
                <a:spcPts val="0"/>
              </a:spcAft>
              <a:buFont typeface="+mj-lt"/>
              <a:buAutoNum type="arabicPeriod"/>
            </a:pPr>
            <a:r>
              <a:rPr lang="el-GR" sz="1800" dirty="0">
                <a:solidFill>
                  <a:schemeClr val="dk1"/>
                </a:solidFill>
              </a:rPr>
              <a:t>Τώρα αφαίρεσε κάποια χαρακτηριστικά.</a:t>
            </a:r>
          </a:p>
          <a:p>
            <a:pPr marL="342900" lvl="0" indent="-342900" algn="just" rtl="0">
              <a:lnSpc>
                <a:spcPct val="115000"/>
              </a:lnSpc>
              <a:spcBef>
                <a:spcPts val="1200"/>
              </a:spcBef>
              <a:spcAft>
                <a:spcPts val="0"/>
              </a:spcAft>
              <a:buFont typeface="+mj-lt"/>
              <a:buAutoNum type="arabicPeriod"/>
            </a:pPr>
            <a:r>
              <a:rPr lang="el-GR" sz="1800" dirty="0">
                <a:solidFill>
                  <a:schemeClr val="dk1"/>
                </a:solidFill>
              </a:rPr>
              <a:t>Πώς είναι ο εαυτός σου τώρα;</a:t>
            </a:r>
          </a:p>
          <a:p>
            <a:pPr marL="342900" lvl="0" indent="-342900" algn="just" rtl="0">
              <a:lnSpc>
                <a:spcPct val="115000"/>
              </a:lnSpc>
              <a:spcBef>
                <a:spcPts val="1200"/>
              </a:spcBef>
              <a:spcAft>
                <a:spcPts val="0"/>
              </a:spcAft>
              <a:buFont typeface="+mj-lt"/>
              <a:buAutoNum type="arabicPeriod"/>
            </a:pPr>
            <a:r>
              <a:rPr lang="el-GR" sz="1800" dirty="0">
                <a:solidFill>
                  <a:schemeClr val="dk1"/>
                </a:solidFill>
              </a:rPr>
              <a:t>Πώς νιώθεις;</a:t>
            </a:r>
          </a:p>
          <a:p>
            <a:pPr marL="342900" lvl="0" indent="-342900" algn="just" rtl="0">
              <a:lnSpc>
                <a:spcPct val="115000"/>
              </a:lnSpc>
              <a:spcBef>
                <a:spcPts val="1200"/>
              </a:spcBef>
              <a:spcAft>
                <a:spcPts val="0"/>
              </a:spcAft>
              <a:buFont typeface="+mj-lt"/>
              <a:buAutoNum type="arabicPeriod"/>
            </a:pPr>
            <a:r>
              <a:rPr lang="el-GR" sz="1800" dirty="0">
                <a:solidFill>
                  <a:schemeClr val="dk1"/>
                </a:solidFill>
              </a:rPr>
              <a:t>Ποια χαρακτηριστικά θέλεις να κρατήσεις;</a:t>
            </a:r>
          </a:p>
        </p:txBody>
      </p:sp>
    </p:spTree>
    <p:extLst>
      <p:ext uri="{BB962C8B-B14F-4D97-AF65-F5344CB8AC3E}">
        <p14:creationId xmlns:p14="http://schemas.microsoft.com/office/powerpoint/2010/main" val="2959944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BFD493-B48F-5605-B424-C11102D8FCAB}"/>
              </a:ext>
            </a:extLst>
          </p:cNvPr>
          <p:cNvSpPr>
            <a:spLocks noGrp="1"/>
          </p:cNvSpPr>
          <p:nvPr>
            <p:ph type="title"/>
          </p:nvPr>
        </p:nvSpPr>
        <p:spPr>
          <a:xfrm>
            <a:off x="1066800" y="1095374"/>
            <a:ext cx="10058400" cy="920483"/>
          </a:xfrm>
        </p:spPr>
        <p:txBody>
          <a:bodyPr>
            <a:normAutofit/>
          </a:bodyPr>
          <a:lstStyle/>
          <a:p>
            <a:r>
              <a:rPr lang="el-GR" sz="3600" b="1" i="1" dirty="0"/>
              <a:t>Μετάβαση είναι……</a:t>
            </a:r>
          </a:p>
        </p:txBody>
      </p:sp>
      <p:sp>
        <p:nvSpPr>
          <p:cNvPr id="3" name="Θέση περιεχομένου 2">
            <a:extLst>
              <a:ext uri="{FF2B5EF4-FFF2-40B4-BE49-F238E27FC236}">
                <a16:creationId xmlns:a16="http://schemas.microsoft.com/office/drawing/2014/main" id="{F28E7731-FB75-FBF4-00A6-6E47B63F231D}"/>
              </a:ext>
            </a:extLst>
          </p:cNvPr>
          <p:cNvSpPr>
            <a:spLocks noGrp="1"/>
          </p:cNvSpPr>
          <p:nvPr>
            <p:ph idx="1"/>
          </p:nvPr>
        </p:nvSpPr>
        <p:spPr>
          <a:xfrm>
            <a:off x="777623" y="2426919"/>
            <a:ext cx="10933723" cy="4861169"/>
          </a:xfrm>
        </p:spPr>
        <p:txBody>
          <a:bodyPr>
            <a:normAutofit/>
          </a:bodyPr>
          <a:lstStyle/>
          <a:p>
            <a:pPr marL="0" indent="0" algn="just">
              <a:lnSpc>
                <a:spcPct val="150000"/>
              </a:lnSpc>
              <a:buNone/>
            </a:pPr>
            <a:r>
              <a:rPr lang="el-GR" sz="1600" b="0" i="0" strike="noStrike" baseline="0" dirty="0">
                <a:latin typeface="+mj-lt"/>
              </a:rPr>
              <a:t>Ως μετάβαση νοείται η χρονική εκείνη περίοδος αλλαγής εκπαιδευτικής βαθμίδας,</a:t>
            </a:r>
            <a:r>
              <a:rPr lang="en-US" sz="1600" b="0" i="0" strike="noStrike" baseline="0" dirty="0">
                <a:latin typeface="+mj-lt"/>
              </a:rPr>
              <a:t> </a:t>
            </a:r>
            <a:r>
              <a:rPr lang="el-GR" sz="1600" b="0" i="0" strike="noStrike" baseline="0" dirty="0">
                <a:latin typeface="+mj-lt"/>
              </a:rPr>
              <a:t>που θέτει συγκεκριμένες προκλήσεις ή/και απειλές για την «ευεξία» των εφήβων σε</a:t>
            </a:r>
            <a:r>
              <a:rPr lang="en-US" sz="1600" b="0" i="0" strike="noStrike" baseline="0" dirty="0">
                <a:latin typeface="+mj-lt"/>
              </a:rPr>
              <a:t> </a:t>
            </a:r>
            <a:r>
              <a:rPr lang="el-GR" sz="1600" b="0" i="0" strike="noStrike" baseline="0" dirty="0">
                <a:latin typeface="+mj-lt"/>
              </a:rPr>
              <a:t>διάφορους τομείς της ακαδημαϊκής και κοινωνικής τους ζωής (</a:t>
            </a:r>
            <a:r>
              <a:rPr lang="el-GR" sz="1600" b="0" i="0" strike="noStrike" baseline="0" dirty="0" err="1">
                <a:latin typeface="+mj-lt"/>
              </a:rPr>
              <a:t>Seidman</a:t>
            </a:r>
            <a:r>
              <a:rPr lang="el-GR" sz="1600" b="0" i="0" strike="noStrike" baseline="0" dirty="0">
                <a:latin typeface="+mj-lt"/>
              </a:rPr>
              <a:t>, </a:t>
            </a:r>
            <a:r>
              <a:rPr lang="el-GR" sz="1600" b="0" i="0" strike="noStrike" baseline="0" dirty="0" err="1">
                <a:latin typeface="+mj-lt"/>
              </a:rPr>
              <a:t>Allen</a:t>
            </a:r>
            <a:r>
              <a:rPr lang="el-GR" sz="1600" b="0" i="0" strike="noStrike" baseline="0" dirty="0">
                <a:latin typeface="+mj-lt"/>
              </a:rPr>
              <a:t>, </a:t>
            </a:r>
            <a:r>
              <a:rPr lang="el-GR" sz="1600" b="0" i="0" strike="noStrike" baseline="0" dirty="0" err="1">
                <a:latin typeface="+mj-lt"/>
              </a:rPr>
              <a:t>Aber</a:t>
            </a:r>
            <a:r>
              <a:rPr lang="el-GR" sz="1600" b="0" i="0" strike="noStrike" baseline="0" dirty="0">
                <a:latin typeface="+mj-lt"/>
              </a:rPr>
              <a:t>,</a:t>
            </a:r>
            <a:r>
              <a:rPr lang="en-US" sz="1600" b="0" i="0" strike="noStrike" baseline="0" dirty="0">
                <a:latin typeface="+mj-lt"/>
              </a:rPr>
              <a:t> </a:t>
            </a:r>
            <a:r>
              <a:rPr lang="de-DE" sz="1600" b="0" i="0" strike="noStrike" baseline="0" dirty="0">
                <a:latin typeface="+mj-lt"/>
              </a:rPr>
              <a:t>Mitchell &amp; </a:t>
            </a:r>
            <a:r>
              <a:rPr lang="de-DE" sz="1600" b="0" i="0" strike="noStrike" baseline="0" dirty="0" err="1">
                <a:latin typeface="+mj-lt"/>
              </a:rPr>
              <a:t>Feinman</a:t>
            </a:r>
            <a:r>
              <a:rPr lang="de-DE" sz="1600" b="0" i="0" strike="noStrike" baseline="0" dirty="0">
                <a:latin typeface="+mj-lt"/>
              </a:rPr>
              <a:t>, 1994, </a:t>
            </a:r>
            <a:r>
              <a:rPr lang="de-DE" sz="1600" b="0" i="0" strike="noStrike" baseline="0" dirty="0" err="1">
                <a:latin typeface="+mj-lt"/>
              </a:rPr>
              <a:t>Sircsch</a:t>
            </a:r>
            <a:r>
              <a:rPr lang="de-DE" sz="1600" b="0" i="0" strike="noStrike" baseline="0" dirty="0">
                <a:latin typeface="+mj-lt"/>
              </a:rPr>
              <a:t>, 2003)</a:t>
            </a:r>
            <a:endParaRPr lang="el-GR" sz="1600" dirty="0">
              <a:latin typeface="+mj-lt"/>
            </a:endParaRPr>
          </a:p>
          <a:p>
            <a:pPr marL="0" indent="0" algn="just">
              <a:lnSpc>
                <a:spcPct val="150000"/>
              </a:lnSpc>
              <a:buNone/>
            </a:pPr>
            <a:r>
              <a:rPr lang="el-GR" sz="1600" dirty="0">
                <a:latin typeface="+mj-lt"/>
              </a:rPr>
              <a:t>Είναι μια πολύπλοκη διαδικασία καθώς οι μαθητές μεταβαίνουν :</a:t>
            </a:r>
          </a:p>
          <a:p>
            <a:pPr marL="0" indent="0" algn="just">
              <a:buNone/>
            </a:pPr>
            <a:r>
              <a:rPr lang="el-GR" sz="1600" dirty="0">
                <a:latin typeface="+mj-lt"/>
              </a:rPr>
              <a:t>από την παιδική ηλικία             στην εφηβική ηλικία</a:t>
            </a:r>
          </a:p>
          <a:p>
            <a:pPr marL="0" indent="0" algn="just">
              <a:buNone/>
            </a:pPr>
            <a:r>
              <a:rPr lang="el-GR" sz="1600" dirty="0">
                <a:latin typeface="+mj-lt"/>
              </a:rPr>
              <a:t>από την εξάρτηση                    στην ανεξαρτησία</a:t>
            </a:r>
          </a:p>
          <a:p>
            <a:pPr marL="0" indent="0" algn="just">
              <a:buNone/>
            </a:pPr>
            <a:r>
              <a:rPr lang="el-GR" sz="1600" dirty="0">
                <a:latin typeface="+mj-lt"/>
              </a:rPr>
              <a:t>από το γνωστό                         στο άγνωστο</a:t>
            </a:r>
          </a:p>
          <a:p>
            <a:pPr marL="0" indent="0" algn="just">
              <a:buNone/>
            </a:pPr>
            <a:r>
              <a:rPr lang="el-GR" sz="1600" dirty="0">
                <a:latin typeface="+mj-lt"/>
              </a:rPr>
              <a:t>από την πειθαρχία                    στην αναζήτηση </a:t>
            </a:r>
          </a:p>
          <a:p>
            <a:pPr marL="0" indent="0" algn="just">
              <a:buNone/>
            </a:pPr>
            <a:r>
              <a:rPr lang="el-GR" sz="1600" dirty="0">
                <a:latin typeface="+mj-lt"/>
              </a:rPr>
              <a:t>από την φιλία                            στις σύνθετες σχέσεις </a:t>
            </a:r>
          </a:p>
          <a:p>
            <a:pPr marL="0" indent="0" algn="just">
              <a:lnSpc>
                <a:spcPct val="150000"/>
              </a:lnSpc>
              <a:buNone/>
            </a:pPr>
            <a:endParaRPr lang="de-DE" sz="1400" dirty="0">
              <a:latin typeface="Comic Sans MS" panose="030F0702030302020204" pitchFamily="66" charset="0"/>
            </a:endParaRPr>
          </a:p>
        </p:txBody>
      </p:sp>
      <p:sp>
        <p:nvSpPr>
          <p:cNvPr id="4" name="Βέλος: Δεξιό 3">
            <a:extLst>
              <a:ext uri="{FF2B5EF4-FFF2-40B4-BE49-F238E27FC236}">
                <a16:creationId xmlns:a16="http://schemas.microsoft.com/office/drawing/2014/main" id="{C087CEC1-D44E-A8F5-8DCD-43234D8B47B0}"/>
              </a:ext>
            </a:extLst>
          </p:cNvPr>
          <p:cNvSpPr/>
          <p:nvPr/>
        </p:nvSpPr>
        <p:spPr>
          <a:xfrm>
            <a:off x="2676744" y="4212000"/>
            <a:ext cx="523631" cy="1797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Βέλος: Δεξιό 4">
            <a:extLst>
              <a:ext uri="{FF2B5EF4-FFF2-40B4-BE49-F238E27FC236}">
                <a16:creationId xmlns:a16="http://schemas.microsoft.com/office/drawing/2014/main" id="{8BFAABD8-60D4-8FF0-DDB6-020998EBA06D}"/>
              </a:ext>
            </a:extLst>
          </p:cNvPr>
          <p:cNvSpPr/>
          <p:nvPr/>
        </p:nvSpPr>
        <p:spPr>
          <a:xfrm>
            <a:off x="2676743" y="4595685"/>
            <a:ext cx="523631" cy="1797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Βέλος: Δεξιό 5">
            <a:extLst>
              <a:ext uri="{FF2B5EF4-FFF2-40B4-BE49-F238E27FC236}">
                <a16:creationId xmlns:a16="http://schemas.microsoft.com/office/drawing/2014/main" id="{82DBCD7F-2D62-6C66-7226-1519068B5C5E}"/>
              </a:ext>
            </a:extLst>
          </p:cNvPr>
          <p:cNvSpPr/>
          <p:nvPr/>
        </p:nvSpPr>
        <p:spPr>
          <a:xfrm>
            <a:off x="2676742" y="4949821"/>
            <a:ext cx="523631" cy="1797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Βέλος: Δεξιό 6">
            <a:extLst>
              <a:ext uri="{FF2B5EF4-FFF2-40B4-BE49-F238E27FC236}">
                <a16:creationId xmlns:a16="http://schemas.microsoft.com/office/drawing/2014/main" id="{956B1C67-F63B-8388-0382-265CFDC11079}"/>
              </a:ext>
            </a:extLst>
          </p:cNvPr>
          <p:cNvSpPr/>
          <p:nvPr/>
        </p:nvSpPr>
        <p:spPr>
          <a:xfrm>
            <a:off x="2676741" y="5328620"/>
            <a:ext cx="523631" cy="1797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Βέλος: Δεξιό 7">
            <a:extLst>
              <a:ext uri="{FF2B5EF4-FFF2-40B4-BE49-F238E27FC236}">
                <a16:creationId xmlns:a16="http://schemas.microsoft.com/office/drawing/2014/main" id="{5717391D-F9B6-D88D-08DF-D89A460FD892}"/>
              </a:ext>
            </a:extLst>
          </p:cNvPr>
          <p:cNvSpPr/>
          <p:nvPr/>
        </p:nvSpPr>
        <p:spPr>
          <a:xfrm>
            <a:off x="2676707" y="5723298"/>
            <a:ext cx="523631" cy="1797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TextBox 9">
            <a:extLst>
              <a:ext uri="{FF2B5EF4-FFF2-40B4-BE49-F238E27FC236}">
                <a16:creationId xmlns:a16="http://schemas.microsoft.com/office/drawing/2014/main" id="{9CD5F754-7B09-36CE-4F22-6FEA34072F7A}"/>
              </a:ext>
            </a:extLst>
          </p:cNvPr>
          <p:cNvSpPr txBox="1"/>
          <p:nvPr/>
        </p:nvSpPr>
        <p:spPr>
          <a:xfrm>
            <a:off x="6877537" y="3219938"/>
            <a:ext cx="3415325" cy="375552"/>
          </a:xfrm>
          <a:prstGeom prst="rect">
            <a:avLst/>
          </a:prstGeom>
          <a:noFill/>
        </p:spPr>
        <p:txBody>
          <a:bodyPr wrap="square" rtlCol="0">
            <a:spAutoFit/>
          </a:bodyPr>
          <a:lstStyle/>
          <a:p>
            <a:pPr>
              <a:lnSpc>
                <a:spcPct val="107000"/>
              </a:lnSpc>
              <a:spcAft>
                <a:spcPts val="800"/>
              </a:spcAft>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Σύννεφο 10">
            <a:extLst>
              <a:ext uri="{FF2B5EF4-FFF2-40B4-BE49-F238E27FC236}">
                <a16:creationId xmlns:a16="http://schemas.microsoft.com/office/drawing/2014/main" id="{46AB98CA-EB86-22F5-40E7-928D94B9CD18}"/>
              </a:ext>
            </a:extLst>
          </p:cNvPr>
          <p:cNvSpPr/>
          <p:nvPr/>
        </p:nvSpPr>
        <p:spPr>
          <a:xfrm>
            <a:off x="5911199" y="3277704"/>
            <a:ext cx="5503178" cy="2995468"/>
          </a:xfrm>
          <a:prstGeom prst="cloud">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spcAft>
                <a:spcPts val="800"/>
              </a:spcAft>
              <a:buNone/>
            </a:pPr>
            <a:r>
              <a:rPr lang="el-GR" sz="1400" dirty="0">
                <a:ln w="0"/>
                <a:solidFill>
                  <a:schemeClr val="tx1"/>
                </a:solidFill>
                <a:effectLst>
                  <a:outerShdw blurRad="38100" dist="19050" dir="2700000" algn="tl" rotWithShape="0">
                    <a:schemeClr val="dk1">
                      <a:alpha val="40000"/>
                    </a:schemeClr>
                  </a:outerShdw>
                </a:effectLst>
                <a:ea typeface="Calibri" panose="020F0502020204030204" pitchFamily="34" charset="0"/>
                <a:cs typeface="Times New Roman" panose="02020603050405020304" pitchFamily="18" charset="0"/>
              </a:rPr>
              <a:t>Δεν μπορείς να αλλάξεις τον άνεμο, αλλά μπορείς να ρυθμίσεις τα πανιά σου για να συμπλεύσεις με αυτόν και να φτάσεις στον προορισμό σου. (</a:t>
            </a:r>
            <a:r>
              <a:rPr lang="el-GR" sz="1400" dirty="0">
                <a:solidFill>
                  <a:schemeClr val="tx1"/>
                </a:solidFill>
              </a:rPr>
              <a:t>Μπότσας, Κωτούλας &amp; Μπότσας, 2023)</a:t>
            </a:r>
            <a:endParaRPr lang="el-GR" sz="1400" dirty="0">
              <a:ln w="0"/>
              <a:solidFill>
                <a:schemeClr val="tx1"/>
              </a:solidFill>
              <a:effectLst>
                <a:outerShdw blurRad="38100" dist="19050" dir="2700000" algn="tl" rotWithShape="0">
                  <a:schemeClr val="dk1">
                    <a:alpha val="40000"/>
                  </a:schemeClr>
                </a:outerShdw>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4004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500"/>
                                        <p:tgtEl>
                                          <p:spTgt spid="3">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fade">
                                      <p:cBhvr>
                                        <p:cTn id="57" dur="500"/>
                                        <p:tgtEl>
                                          <p:spTgt spid="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Effect transition="in" filter="fade">
                                      <p:cBhvr>
                                        <p:cTn id="62" dur="500"/>
                                        <p:tgtEl>
                                          <p:spTgt spid="3">
                                            <p:txEl>
                                              <p:pRg st="6" end="6"/>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F692B0-48C8-85E3-05A1-6CD24A381E05}"/>
              </a:ext>
            </a:extLst>
          </p:cNvPr>
          <p:cNvSpPr txBox="1"/>
          <p:nvPr/>
        </p:nvSpPr>
        <p:spPr>
          <a:xfrm>
            <a:off x="855406" y="2237491"/>
            <a:ext cx="5886145" cy="3377207"/>
          </a:xfrm>
          <a:prstGeom prst="rect">
            <a:avLst/>
          </a:prstGeom>
          <a:noFill/>
        </p:spPr>
        <p:txBody>
          <a:bodyPr wrap="square">
            <a:spAutoFit/>
          </a:bodyPr>
          <a:lstStyle/>
          <a:p>
            <a:pPr algn="l"/>
            <a:r>
              <a:rPr lang="el-GR" sz="1800" b="1" i="0" u="none" strike="noStrike" baseline="0" dirty="0"/>
              <a:t>Οι προτάσεις του συναισθήματος</a:t>
            </a:r>
          </a:p>
          <a:p>
            <a:pPr algn="l"/>
            <a:endParaRPr lang="el-GR" sz="1800" b="1" i="0" u="none" strike="noStrike" baseline="0" dirty="0"/>
          </a:p>
          <a:p>
            <a:r>
              <a:rPr lang="el-GR" sz="1800" b="1" dirty="0">
                <a:solidFill>
                  <a:schemeClr val="dk1"/>
                </a:solidFill>
              </a:rPr>
              <a:t>Οδηγίες</a:t>
            </a:r>
            <a:endParaRPr lang="el-GR" sz="1800" b="1" i="0" u="none" strike="noStrike" baseline="0" dirty="0"/>
          </a:p>
          <a:p>
            <a:pPr algn="l">
              <a:lnSpc>
                <a:spcPct val="150000"/>
              </a:lnSpc>
            </a:pPr>
            <a:r>
              <a:rPr lang="el-GR" sz="1800" b="0" i="0" u="none" strike="noStrike" baseline="0" dirty="0"/>
              <a:t>Οι μαθητές</a:t>
            </a:r>
            <a:r>
              <a:rPr lang="el-GR" dirty="0"/>
              <a:t>/</a:t>
            </a:r>
            <a:r>
              <a:rPr lang="el-GR" dirty="0" err="1"/>
              <a:t>τριες</a:t>
            </a:r>
            <a:r>
              <a:rPr lang="el-GR" sz="1800" b="0" i="0" u="none" strike="noStrike" baseline="0" dirty="0"/>
              <a:t> παίρνουν το φυλλάδιο με τις ημιτελείς προτάσεις και συμπληρώνουν με αυτό που τους έρχεται στο μυαλό.</a:t>
            </a:r>
          </a:p>
          <a:p>
            <a:pPr algn="l">
              <a:lnSpc>
                <a:spcPct val="150000"/>
              </a:lnSpc>
            </a:pPr>
            <a:r>
              <a:rPr lang="el-GR" sz="1800" b="0" i="0" u="none" strike="noStrike" baseline="0" dirty="0"/>
              <a:t>Όπως κάθονται γίνονται ομάδες και συζητάνε πως τους</a:t>
            </a:r>
          </a:p>
          <a:p>
            <a:pPr algn="l">
              <a:lnSpc>
                <a:spcPct val="150000"/>
              </a:lnSpc>
            </a:pPr>
            <a:r>
              <a:rPr lang="el-GR" sz="1800" b="0" i="0" u="none" strike="noStrike" baseline="0" dirty="0"/>
              <a:t>φάνηκε.</a:t>
            </a:r>
          </a:p>
          <a:p>
            <a:pPr algn="l">
              <a:lnSpc>
                <a:spcPct val="150000"/>
              </a:lnSpc>
            </a:pPr>
            <a:r>
              <a:rPr lang="el-GR" dirty="0"/>
              <a:t>Εκπαιδευτικός και μαθητές/</a:t>
            </a:r>
            <a:r>
              <a:rPr lang="el-GR" dirty="0" err="1"/>
              <a:t>τριες</a:t>
            </a:r>
            <a:r>
              <a:rPr lang="el-GR" dirty="0"/>
              <a:t> συζητάνε</a:t>
            </a:r>
            <a:r>
              <a:rPr lang="el-GR" sz="1800" b="0" i="0" u="none" strike="noStrike" baseline="0" dirty="0"/>
              <a:t> για τα συναισθήματα.</a:t>
            </a:r>
          </a:p>
        </p:txBody>
      </p:sp>
      <p:pic>
        <p:nvPicPr>
          <p:cNvPr id="5" name="Εικόνα 4">
            <a:extLst>
              <a:ext uri="{FF2B5EF4-FFF2-40B4-BE49-F238E27FC236}">
                <a16:creationId xmlns:a16="http://schemas.microsoft.com/office/drawing/2014/main" id="{64DBD4A2-445A-8B4A-6C36-1BBD92DA9B24}"/>
              </a:ext>
            </a:extLst>
          </p:cNvPr>
          <p:cNvPicPr>
            <a:picLocks noChangeAspect="1"/>
          </p:cNvPicPr>
          <p:nvPr/>
        </p:nvPicPr>
        <p:blipFill>
          <a:blip r:embed="rId2"/>
          <a:stretch>
            <a:fillRect/>
          </a:stretch>
        </p:blipFill>
        <p:spPr>
          <a:xfrm>
            <a:off x="6741551" y="622997"/>
            <a:ext cx="4443102" cy="5456255"/>
          </a:xfrm>
          <a:prstGeom prst="rect">
            <a:avLst/>
          </a:prstGeom>
        </p:spPr>
      </p:pic>
    </p:spTree>
    <p:extLst>
      <p:ext uri="{BB962C8B-B14F-4D97-AF65-F5344CB8AC3E}">
        <p14:creationId xmlns:p14="http://schemas.microsoft.com/office/powerpoint/2010/main" val="34047494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BFFCE1-821A-5CD5-7CE8-42DF31131993}"/>
              </a:ext>
            </a:extLst>
          </p:cNvPr>
          <p:cNvSpPr txBox="1"/>
          <p:nvPr/>
        </p:nvSpPr>
        <p:spPr>
          <a:xfrm>
            <a:off x="825909" y="571885"/>
            <a:ext cx="10323871" cy="5593839"/>
          </a:xfrm>
          <a:prstGeom prst="rect">
            <a:avLst/>
          </a:prstGeom>
          <a:noFill/>
        </p:spPr>
        <p:txBody>
          <a:bodyPr wrap="square">
            <a:spAutoFit/>
          </a:bodyPr>
          <a:lstStyle/>
          <a:p>
            <a:pPr marL="0" lvl="0" indent="0" algn="just" rtl="0">
              <a:lnSpc>
                <a:spcPct val="115000"/>
              </a:lnSpc>
              <a:spcBef>
                <a:spcPts val="1200"/>
              </a:spcBef>
              <a:spcAft>
                <a:spcPts val="0"/>
              </a:spcAft>
              <a:buNone/>
            </a:pPr>
            <a:r>
              <a:rPr lang="el-GR" b="1" dirty="0">
                <a:solidFill>
                  <a:schemeClr val="dk1"/>
                </a:solidFill>
              </a:rPr>
              <a:t> Αυτογνωσία</a:t>
            </a:r>
          </a:p>
          <a:p>
            <a:pPr algn="just">
              <a:lnSpc>
                <a:spcPct val="115000"/>
              </a:lnSpc>
              <a:spcBef>
                <a:spcPts val="1200"/>
              </a:spcBef>
            </a:pPr>
            <a:r>
              <a:rPr lang="el-GR" sz="1800" b="1" dirty="0">
                <a:solidFill>
                  <a:schemeClr val="dk1"/>
                </a:solidFill>
              </a:rPr>
              <a:t>Οδηγίες</a:t>
            </a:r>
          </a:p>
          <a:p>
            <a:pPr marL="0" lvl="0" indent="0" algn="just" rtl="0">
              <a:lnSpc>
                <a:spcPct val="115000"/>
              </a:lnSpc>
              <a:spcBef>
                <a:spcPts val="1200"/>
              </a:spcBef>
              <a:spcAft>
                <a:spcPts val="0"/>
              </a:spcAft>
              <a:buNone/>
            </a:pPr>
            <a:r>
              <a:rPr lang="el-GR" dirty="0">
                <a:solidFill>
                  <a:schemeClr val="dk1"/>
                </a:solidFill>
              </a:rPr>
              <a:t>Δίνεται στους μαθητές/</a:t>
            </a:r>
            <a:r>
              <a:rPr lang="el-GR" dirty="0" err="1">
                <a:solidFill>
                  <a:schemeClr val="dk1"/>
                </a:solidFill>
              </a:rPr>
              <a:t>τριες</a:t>
            </a:r>
            <a:r>
              <a:rPr lang="el-GR" dirty="0">
                <a:solidFill>
                  <a:schemeClr val="dk1"/>
                </a:solidFill>
              </a:rPr>
              <a:t> ένα χαρτί με ερωτήσεις. Αφού τις συμπληρώσουν γίνεται συζήτηση στην ολομέλεια</a:t>
            </a:r>
          </a:p>
          <a:p>
            <a:pPr marL="0" lvl="0" indent="0" algn="just" rtl="0">
              <a:lnSpc>
                <a:spcPct val="115000"/>
              </a:lnSpc>
              <a:spcBef>
                <a:spcPts val="1200"/>
              </a:spcBef>
              <a:spcAft>
                <a:spcPts val="0"/>
              </a:spcAft>
              <a:buNone/>
            </a:pPr>
            <a:r>
              <a:rPr lang="el-GR" b="1" dirty="0">
                <a:solidFill>
                  <a:schemeClr val="dk1"/>
                </a:solidFill>
              </a:rPr>
              <a:t>Ενδεικτικές ερωτήσεις</a:t>
            </a:r>
          </a:p>
          <a:p>
            <a:pPr marL="285750" lvl="0" indent="-285750" algn="just" rtl="0">
              <a:lnSpc>
                <a:spcPct val="115000"/>
              </a:lnSpc>
              <a:spcBef>
                <a:spcPts val="1200"/>
              </a:spcBef>
              <a:spcAft>
                <a:spcPts val="0"/>
              </a:spcAft>
              <a:buFont typeface="Arial" panose="020B0604020202020204" pitchFamily="34" charset="0"/>
              <a:buChar char="•"/>
            </a:pPr>
            <a:r>
              <a:rPr lang="el-GR" dirty="0">
                <a:solidFill>
                  <a:schemeClr val="dk1"/>
                </a:solidFill>
                <a:latin typeface="+mj-lt"/>
              </a:rPr>
              <a:t>Γράψε για 3 πράγματα που είσαι περήφανος/η για σένα…..</a:t>
            </a:r>
          </a:p>
          <a:p>
            <a:pPr marL="285750" lvl="0" indent="-285750" algn="just" rtl="0">
              <a:spcBef>
                <a:spcPts val="1200"/>
              </a:spcBef>
              <a:spcAft>
                <a:spcPts val="0"/>
              </a:spcAft>
              <a:buFont typeface="Arial" panose="020B0604020202020204" pitchFamily="34" charset="0"/>
              <a:buChar char="•"/>
            </a:pPr>
            <a:r>
              <a:rPr lang="el-GR" dirty="0">
                <a:solidFill>
                  <a:schemeClr val="dk1"/>
                </a:solidFill>
                <a:latin typeface="+mj-lt"/>
              </a:rPr>
              <a:t>Γράψε για 3 πράγματα που θα ήθελες να αλλάξεις…. Εξήγησε γιατί….</a:t>
            </a:r>
          </a:p>
          <a:p>
            <a:pPr marL="285750" lvl="0" indent="-285750" algn="just" rtl="0">
              <a:spcBef>
                <a:spcPts val="1200"/>
              </a:spcBef>
              <a:spcAft>
                <a:spcPts val="0"/>
              </a:spcAft>
              <a:buFont typeface="Arial" panose="020B0604020202020204" pitchFamily="34" charset="0"/>
              <a:buChar char="•"/>
            </a:pPr>
            <a:r>
              <a:rPr lang="el-GR" dirty="0">
                <a:solidFill>
                  <a:schemeClr val="dk1"/>
                </a:solidFill>
                <a:latin typeface="+mj-lt"/>
                <a:ea typeface="Times New Roman"/>
                <a:cs typeface="Times New Roman"/>
                <a:sym typeface="Times New Roman"/>
              </a:rPr>
              <a:t> </a:t>
            </a:r>
            <a:r>
              <a:rPr lang="el-GR" dirty="0">
                <a:solidFill>
                  <a:schemeClr val="dk1"/>
                </a:solidFill>
                <a:latin typeface="+mj-lt"/>
              </a:rPr>
              <a:t>Βαθμολόγησε τον εαυτό σου από το 1-10 ως μαθητή/</a:t>
            </a:r>
            <a:r>
              <a:rPr lang="el-GR" dirty="0" err="1">
                <a:solidFill>
                  <a:schemeClr val="dk1"/>
                </a:solidFill>
                <a:latin typeface="+mj-lt"/>
              </a:rPr>
              <a:t>τρια</a:t>
            </a:r>
            <a:r>
              <a:rPr lang="el-GR" dirty="0">
                <a:solidFill>
                  <a:schemeClr val="dk1"/>
                </a:solidFill>
                <a:latin typeface="+mj-lt"/>
              </a:rPr>
              <a:t>….</a:t>
            </a:r>
          </a:p>
          <a:p>
            <a:pPr marL="285750" lvl="0" indent="-285750" algn="just" rtl="0">
              <a:spcBef>
                <a:spcPts val="1200"/>
              </a:spcBef>
              <a:spcAft>
                <a:spcPts val="0"/>
              </a:spcAft>
              <a:buFont typeface="Arial" panose="020B0604020202020204" pitchFamily="34" charset="0"/>
              <a:buChar char="•"/>
            </a:pPr>
            <a:r>
              <a:rPr lang="el-GR" dirty="0">
                <a:solidFill>
                  <a:schemeClr val="dk1"/>
                </a:solidFill>
                <a:latin typeface="+mj-lt"/>
              </a:rPr>
              <a:t>Νιώθεις άσχημα με τον εαυτό σου σαν μαθητής/</a:t>
            </a:r>
            <a:r>
              <a:rPr lang="el-GR" dirty="0" err="1">
                <a:solidFill>
                  <a:schemeClr val="dk1"/>
                </a:solidFill>
                <a:latin typeface="+mj-lt"/>
              </a:rPr>
              <a:t>τρια</a:t>
            </a:r>
            <a:r>
              <a:rPr lang="el-GR" dirty="0">
                <a:solidFill>
                  <a:schemeClr val="dk1"/>
                </a:solidFill>
                <a:latin typeface="+mj-lt"/>
              </a:rPr>
              <a:t> όταν….</a:t>
            </a:r>
          </a:p>
          <a:p>
            <a:pPr marL="285750" lvl="0" indent="-285750" algn="just" rtl="0">
              <a:spcBef>
                <a:spcPts val="1200"/>
              </a:spcBef>
              <a:spcAft>
                <a:spcPts val="0"/>
              </a:spcAft>
              <a:buFont typeface="Arial" panose="020B0604020202020204" pitchFamily="34" charset="0"/>
              <a:buChar char="•"/>
            </a:pPr>
            <a:r>
              <a:rPr lang="el-GR" dirty="0">
                <a:solidFill>
                  <a:schemeClr val="dk1"/>
                </a:solidFill>
                <a:latin typeface="+mj-lt"/>
              </a:rPr>
              <a:t>Νιώθεις πολύ καλά με τον εαυτό σου σαν μαθητής/</a:t>
            </a:r>
            <a:r>
              <a:rPr lang="el-GR" dirty="0" err="1">
                <a:solidFill>
                  <a:schemeClr val="dk1"/>
                </a:solidFill>
                <a:latin typeface="+mj-lt"/>
              </a:rPr>
              <a:t>τρια</a:t>
            </a:r>
            <a:r>
              <a:rPr lang="el-GR" dirty="0">
                <a:solidFill>
                  <a:schemeClr val="dk1"/>
                </a:solidFill>
                <a:latin typeface="+mj-lt"/>
              </a:rPr>
              <a:t> όταν….</a:t>
            </a:r>
          </a:p>
          <a:p>
            <a:pPr marL="285750" lvl="0" indent="-285750" algn="just" rtl="0">
              <a:spcBef>
                <a:spcPts val="1200"/>
              </a:spcBef>
              <a:spcAft>
                <a:spcPts val="0"/>
              </a:spcAft>
              <a:buFont typeface="Arial" panose="020B0604020202020204" pitchFamily="34" charset="0"/>
              <a:buChar char="•"/>
            </a:pPr>
            <a:r>
              <a:rPr lang="el-GR" dirty="0">
                <a:solidFill>
                  <a:schemeClr val="dk1"/>
                </a:solidFill>
                <a:latin typeface="+mj-lt"/>
              </a:rPr>
              <a:t>Αν είχες τρεις ευχές, τι θα ευχόσουνα να γίνει φέτος στο σχολείο και γιατί;</a:t>
            </a:r>
          </a:p>
          <a:p>
            <a:pPr marL="285750" lvl="0" indent="-285750" algn="just" rtl="0">
              <a:spcBef>
                <a:spcPts val="1200"/>
              </a:spcBef>
              <a:spcAft>
                <a:spcPts val="0"/>
              </a:spcAft>
              <a:buFont typeface="Arial" panose="020B0604020202020204" pitchFamily="34" charset="0"/>
              <a:buChar char="•"/>
            </a:pPr>
            <a:r>
              <a:rPr lang="el-GR" dirty="0">
                <a:solidFill>
                  <a:schemeClr val="dk1"/>
                </a:solidFill>
                <a:latin typeface="+mj-lt"/>
              </a:rPr>
              <a:t>Από τι θα καταλάβεις ότι έχουν πραγματοποιηθεί οι ευχές σου, τι θα κάνεις διαφορετικά και από τι θα το    καταλάβουν οι άλλοι πάνω σου;</a:t>
            </a:r>
          </a:p>
          <a:p>
            <a:pPr marL="285750" lvl="0" indent="-285750" algn="just" rtl="0">
              <a:spcBef>
                <a:spcPts val="1200"/>
              </a:spcBef>
              <a:spcAft>
                <a:spcPts val="0"/>
              </a:spcAft>
              <a:buFont typeface="Arial" panose="020B0604020202020204" pitchFamily="34" charset="0"/>
              <a:buChar char="•"/>
            </a:pPr>
            <a:r>
              <a:rPr lang="el-GR" dirty="0">
                <a:solidFill>
                  <a:schemeClr val="dk1"/>
                </a:solidFill>
                <a:latin typeface="+mj-lt"/>
              </a:rPr>
              <a:t>Θα ήθελα να είναι περήφανοι οι γονείς μου για μένα γιατί…..</a:t>
            </a:r>
          </a:p>
        </p:txBody>
      </p:sp>
    </p:spTree>
    <p:extLst>
      <p:ext uri="{BB962C8B-B14F-4D97-AF65-F5344CB8AC3E}">
        <p14:creationId xmlns:p14="http://schemas.microsoft.com/office/powerpoint/2010/main" val="31217230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B1568C-4D78-7D2A-844F-3766F2FA613A}"/>
              </a:ext>
            </a:extLst>
          </p:cNvPr>
          <p:cNvSpPr txBox="1"/>
          <p:nvPr/>
        </p:nvSpPr>
        <p:spPr>
          <a:xfrm>
            <a:off x="1158568" y="671691"/>
            <a:ext cx="9597922" cy="6186309"/>
          </a:xfrm>
          <a:prstGeom prst="rect">
            <a:avLst/>
          </a:prstGeom>
          <a:noFill/>
        </p:spPr>
        <p:txBody>
          <a:bodyPr wrap="square">
            <a:spAutoFit/>
          </a:bodyPr>
          <a:lstStyle/>
          <a:p>
            <a:pPr algn="just"/>
            <a:r>
              <a:rPr lang="el-GR" b="1" i="0" u="none" strike="noStrike" baseline="0" dirty="0">
                <a:latin typeface="+mj-lt"/>
              </a:rPr>
              <a:t>Το συμβόλαιο του προγράμματος</a:t>
            </a:r>
          </a:p>
          <a:p>
            <a:pPr algn="just"/>
            <a:endParaRPr lang="el-GR" b="0" i="0" u="none" strike="noStrike" baseline="0" dirty="0">
              <a:latin typeface="+mj-lt"/>
            </a:endParaRPr>
          </a:p>
          <a:p>
            <a:pPr algn="just">
              <a:lnSpc>
                <a:spcPct val="150000"/>
              </a:lnSpc>
            </a:pPr>
            <a:r>
              <a:rPr lang="el-GR" b="0" i="0" u="none" strike="noStrike" baseline="0" dirty="0">
                <a:latin typeface="+mj-lt"/>
              </a:rPr>
              <a:t>Ο/η </a:t>
            </a:r>
            <a:r>
              <a:rPr lang="el-GR" dirty="0">
                <a:latin typeface="+mj-lt"/>
              </a:rPr>
              <a:t>εκπαιδευτικός</a:t>
            </a:r>
            <a:r>
              <a:rPr lang="el-GR" b="0" i="0" u="none" strike="noStrike" baseline="0" dirty="0">
                <a:latin typeface="+mj-lt"/>
              </a:rPr>
              <a:t> αναφέρει στους μαθητές/</a:t>
            </a:r>
            <a:r>
              <a:rPr lang="el-GR" b="0" i="0" u="none" strike="noStrike" baseline="0" dirty="0" err="1">
                <a:latin typeface="+mj-lt"/>
              </a:rPr>
              <a:t>τριες</a:t>
            </a:r>
            <a:r>
              <a:rPr lang="el-GR" b="0" i="0" u="none" strike="noStrike" baseline="0" dirty="0">
                <a:latin typeface="+mj-lt"/>
              </a:rPr>
              <a:t> ότι όλοι μαζί θα προσπαθήσουν να φτιάξουν ένα συμβόλαιο που θα τους βοηθήσει να λειτουργήσουν καλύτερα στο πλαίσιο του προγράμματος.</a:t>
            </a:r>
          </a:p>
          <a:p>
            <a:pPr algn="just">
              <a:lnSpc>
                <a:spcPct val="150000"/>
              </a:lnSpc>
            </a:pPr>
            <a:r>
              <a:rPr lang="el-GR" b="0" i="0" u="none" strike="noStrike" baseline="0" dirty="0">
                <a:latin typeface="+mj-lt"/>
              </a:rPr>
              <a:t> Το κάθε παιδί παίρνει από ένα </a:t>
            </a:r>
            <a:r>
              <a:rPr lang="el-GR" b="1" i="0" u="none" strike="noStrike" baseline="0" dirty="0">
                <a:latin typeface="+mj-lt"/>
              </a:rPr>
              <a:t>αστεράκι </a:t>
            </a:r>
            <a:r>
              <a:rPr lang="el-GR" b="0" i="0" u="none" strike="noStrike" baseline="0" dirty="0">
                <a:latin typeface="+mj-lt"/>
              </a:rPr>
              <a:t>και ένα </a:t>
            </a:r>
            <a:r>
              <a:rPr lang="el-GR" b="1" i="0" u="none" strike="noStrike" baseline="0" dirty="0">
                <a:latin typeface="+mj-lt"/>
              </a:rPr>
              <a:t>σύννεφο</a:t>
            </a:r>
            <a:r>
              <a:rPr lang="el-GR" b="0" i="0" u="none" strike="noStrike" baseline="0" dirty="0">
                <a:latin typeface="+mj-lt"/>
              </a:rPr>
              <a:t>. </a:t>
            </a:r>
          </a:p>
          <a:p>
            <a:pPr algn="just">
              <a:lnSpc>
                <a:spcPct val="150000"/>
              </a:lnSpc>
            </a:pPr>
            <a:r>
              <a:rPr lang="el-GR" b="0" i="0" u="none" strike="noStrike" baseline="0" dirty="0">
                <a:latin typeface="+mj-lt"/>
              </a:rPr>
              <a:t>Στο αστεράκι γράφει τι θα ήθελε από τον εαυτό του και τους άλλους και στο σύννεφο τι δεν θα ήθελε ώστε να λειτουργήσει το πρόγραμμα καλά. </a:t>
            </a:r>
          </a:p>
          <a:p>
            <a:pPr algn="just">
              <a:lnSpc>
                <a:spcPct val="150000"/>
              </a:lnSpc>
            </a:pPr>
            <a:r>
              <a:rPr lang="el-GR" b="0" i="0" u="none" strike="noStrike" baseline="0" dirty="0">
                <a:latin typeface="+mj-lt"/>
              </a:rPr>
              <a:t>Στη συνέχεια κολλάνε τα αστέρια σε ένα μεγάλο χαρτί που είναι ο έναστρος ουρανός και σε ένα άλλο τα σύννεφα που είναι ο συννεφιασμένος ουρανός. </a:t>
            </a:r>
          </a:p>
          <a:p>
            <a:pPr algn="just">
              <a:lnSpc>
                <a:spcPct val="150000"/>
              </a:lnSpc>
            </a:pPr>
            <a:r>
              <a:rPr lang="el-GR" b="0" i="0" u="none" strike="noStrike" baseline="0" dirty="0">
                <a:latin typeface="+mj-lt"/>
              </a:rPr>
              <a:t>Γίνεται συζήτηση στην ολομέλεια και αποφασίζονται από κοινού κανόνες που θα ισχύουν σε όλη τη διάρκεια του προγράμματος αλλά και :</a:t>
            </a:r>
          </a:p>
          <a:p>
            <a:pPr marL="285750" indent="-285750" algn="just">
              <a:lnSpc>
                <a:spcPct val="150000"/>
              </a:lnSpc>
              <a:buFont typeface="Arial" panose="020B0604020202020204" pitchFamily="34" charset="0"/>
              <a:buChar char="•"/>
            </a:pPr>
            <a:r>
              <a:rPr lang="el-GR" i="0" u="none" strike="noStrike" baseline="0" dirty="0">
                <a:latin typeface="+mj-lt"/>
              </a:rPr>
              <a:t>Τι θα γίνει όταν δεν τηρούνται οι κανόνες;</a:t>
            </a:r>
          </a:p>
          <a:p>
            <a:pPr marL="285750" indent="-285750" algn="just">
              <a:lnSpc>
                <a:spcPct val="150000"/>
              </a:lnSpc>
              <a:buFont typeface="Arial" panose="020B0604020202020204" pitchFamily="34" charset="0"/>
              <a:buChar char="•"/>
            </a:pPr>
            <a:r>
              <a:rPr lang="el-GR" i="0" u="none" strike="noStrike" baseline="0" dirty="0">
                <a:latin typeface="+mj-lt"/>
              </a:rPr>
              <a:t>Δεσμεύονται όλοι;</a:t>
            </a:r>
          </a:p>
          <a:p>
            <a:pPr marL="285750" indent="-285750" algn="just">
              <a:lnSpc>
                <a:spcPct val="150000"/>
              </a:lnSpc>
              <a:buFont typeface="Arial" panose="020B0604020202020204" pitchFamily="34" charset="0"/>
              <a:buChar char="•"/>
            </a:pPr>
            <a:r>
              <a:rPr lang="el-GR" i="0" u="none" strike="noStrike" baseline="0" dirty="0">
                <a:latin typeface="+mj-lt"/>
              </a:rPr>
              <a:t>Τι σημασία έχει το συμβόλαιο για τη λειτουργία της ομάδας;</a:t>
            </a:r>
          </a:p>
          <a:p>
            <a:pPr algn="just"/>
            <a:endParaRPr lang="el-GR" b="0" i="0" u="none" strike="noStrike" baseline="0" dirty="0">
              <a:latin typeface="+mj-lt"/>
            </a:endParaRPr>
          </a:p>
          <a:p>
            <a:pPr algn="just"/>
            <a:r>
              <a:rPr lang="el-GR" dirty="0">
                <a:latin typeface="+mj-lt"/>
              </a:rPr>
              <a:t> </a:t>
            </a:r>
          </a:p>
        </p:txBody>
      </p:sp>
    </p:spTree>
    <p:extLst>
      <p:ext uri="{BB962C8B-B14F-4D97-AF65-F5344CB8AC3E}">
        <p14:creationId xmlns:p14="http://schemas.microsoft.com/office/powerpoint/2010/main" val="8895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82ACD3-C39F-9CEB-D102-58CFB9AC64AC}"/>
              </a:ext>
            </a:extLst>
          </p:cNvPr>
          <p:cNvSpPr>
            <a:spLocks noGrp="1"/>
          </p:cNvSpPr>
          <p:nvPr>
            <p:ph type="title"/>
          </p:nvPr>
        </p:nvSpPr>
        <p:spPr/>
        <p:txBody>
          <a:bodyPr>
            <a:normAutofit/>
          </a:bodyPr>
          <a:lstStyle/>
          <a:p>
            <a:r>
              <a:rPr lang="el-GR" sz="2400" b="1" i="1" dirty="0">
                <a:solidFill>
                  <a:schemeClr val="tx1"/>
                </a:solidFill>
                <a:latin typeface="+mj-lt"/>
              </a:rPr>
              <a:t>Δραστηριότητες για το Δημοτικό</a:t>
            </a:r>
            <a:br>
              <a:rPr lang="el-GR" sz="2400" b="1" i="1" dirty="0">
                <a:solidFill>
                  <a:schemeClr val="tx1"/>
                </a:solidFill>
                <a:latin typeface="+mj-lt"/>
              </a:rPr>
            </a:br>
            <a:endParaRPr lang="el-GR" sz="2400" b="1" i="1" dirty="0"/>
          </a:p>
        </p:txBody>
      </p:sp>
      <p:sp>
        <p:nvSpPr>
          <p:cNvPr id="3" name="Θέση περιεχομένου 2">
            <a:extLst>
              <a:ext uri="{FF2B5EF4-FFF2-40B4-BE49-F238E27FC236}">
                <a16:creationId xmlns:a16="http://schemas.microsoft.com/office/drawing/2014/main" id="{DC75DF22-1CB2-278A-DD7B-AEFF68BD1171}"/>
              </a:ext>
            </a:extLst>
          </p:cNvPr>
          <p:cNvSpPr>
            <a:spLocks noGrp="1"/>
          </p:cNvSpPr>
          <p:nvPr>
            <p:ph idx="1"/>
          </p:nvPr>
        </p:nvSpPr>
        <p:spPr>
          <a:xfrm>
            <a:off x="1295401" y="2556932"/>
            <a:ext cx="9785554" cy="3318936"/>
          </a:xfrm>
        </p:spPr>
        <p:txBody>
          <a:bodyPr>
            <a:normAutofit/>
          </a:bodyPr>
          <a:lstStyle/>
          <a:p>
            <a:pPr marL="0" lvl="0" indent="0">
              <a:lnSpc>
                <a:spcPct val="115000"/>
              </a:lnSpc>
              <a:buNone/>
            </a:pPr>
            <a:r>
              <a:rPr lang="el-GR" sz="1800" b="1" dirty="0">
                <a:effectLst/>
                <a:latin typeface="+mj-lt"/>
                <a:ea typeface="Calibri" panose="020F0502020204030204" pitchFamily="34" charset="0"/>
                <a:cs typeface="Times New Roman" panose="02020603050405020304" pitchFamily="18" charset="0"/>
              </a:rPr>
              <a:t>Σάκος αναμνήσεων</a:t>
            </a:r>
            <a:r>
              <a:rPr lang="el-GR" sz="1800" dirty="0">
                <a:effectLst/>
                <a:latin typeface="+mj-lt"/>
                <a:ea typeface="Calibri" panose="020F0502020204030204" pitchFamily="34" charset="0"/>
                <a:cs typeface="Times New Roman" panose="02020603050405020304" pitchFamily="18" charset="0"/>
              </a:rPr>
              <a:t> -</a:t>
            </a:r>
            <a:r>
              <a:rPr lang="el-GR" sz="1800" dirty="0" err="1">
                <a:effectLst/>
                <a:latin typeface="+mj-lt"/>
                <a:ea typeface="Calibri" panose="020F0502020204030204" pitchFamily="34" charset="0"/>
                <a:cs typeface="Times New Roman" panose="02020603050405020304" pitchFamily="18" charset="0"/>
              </a:rPr>
              <a:t>Ιδεοθύελλα</a:t>
            </a:r>
            <a:r>
              <a:rPr lang="el-GR" sz="1800" dirty="0">
                <a:effectLst/>
                <a:latin typeface="+mj-lt"/>
                <a:ea typeface="Calibri" panose="020F0502020204030204" pitchFamily="34" charset="0"/>
                <a:cs typeface="Times New Roman" panose="02020603050405020304" pitchFamily="18" charset="0"/>
              </a:rPr>
              <a:t> </a:t>
            </a:r>
          </a:p>
          <a:p>
            <a:pPr marL="0" indent="0">
              <a:lnSpc>
                <a:spcPct val="115000"/>
              </a:lnSpc>
              <a:buNone/>
            </a:pPr>
            <a:r>
              <a:rPr lang="el-GR" sz="1800" b="1" dirty="0">
                <a:solidFill>
                  <a:schemeClr val="dk1"/>
                </a:solidFill>
                <a:latin typeface="+mj-lt"/>
                <a:ea typeface="Arial"/>
                <a:cs typeface="Arial"/>
                <a:sym typeface="Arial"/>
              </a:rPr>
              <a:t>Οδηγίες</a:t>
            </a:r>
          </a:p>
          <a:p>
            <a:pPr marL="0" lvl="0" indent="0">
              <a:lnSpc>
                <a:spcPct val="115000"/>
              </a:lnSpc>
              <a:buNone/>
            </a:pPr>
            <a:r>
              <a:rPr lang="el-GR" sz="1800" dirty="0">
                <a:latin typeface="+mj-lt"/>
                <a:ea typeface="Calibri" panose="020F0502020204030204" pitchFamily="34" charset="0"/>
                <a:cs typeface="Times New Roman" panose="02020603050405020304" pitchFamily="18" charset="0"/>
              </a:rPr>
              <a:t>Ο/η εκπαιδευτικός ζωγραφίζει ένα σάκο </a:t>
            </a:r>
            <a:r>
              <a:rPr lang="el-GR" sz="1800" dirty="0">
                <a:effectLst/>
                <a:latin typeface="+mj-lt"/>
                <a:ea typeface="Calibri" panose="020F0502020204030204" pitchFamily="34" charset="0"/>
                <a:cs typeface="Times New Roman" panose="02020603050405020304" pitchFamily="18" charset="0"/>
              </a:rPr>
              <a:t>στον πίνακα, </a:t>
            </a:r>
            <a:r>
              <a:rPr lang="el-GR" sz="1800" dirty="0">
                <a:latin typeface="+mj-lt"/>
                <a:ea typeface="Calibri" panose="020F0502020204030204" pitchFamily="34" charset="0"/>
                <a:cs typeface="Times New Roman" panose="02020603050405020304" pitchFamily="18" charset="0"/>
              </a:rPr>
              <a:t>γράφει</a:t>
            </a:r>
            <a:r>
              <a:rPr lang="el-GR" sz="1800" dirty="0">
                <a:effectLst/>
                <a:latin typeface="+mj-lt"/>
                <a:ea typeface="Calibri" panose="020F0502020204030204" pitchFamily="34" charset="0"/>
                <a:cs typeface="Times New Roman" panose="02020603050405020304" pitchFamily="18" charset="0"/>
              </a:rPr>
              <a:t> τη λέξη ΔΗΜΟΤΙΚΟ και ρωτά την ολομέλεια : </a:t>
            </a:r>
          </a:p>
          <a:p>
            <a:pPr>
              <a:lnSpc>
                <a:spcPct val="115000"/>
              </a:lnSpc>
              <a:buClr>
                <a:schemeClr val="tx1"/>
              </a:buClr>
            </a:pPr>
            <a:r>
              <a:rPr lang="el-GR" sz="1800" dirty="0">
                <a:effectLst/>
                <a:latin typeface="+mj-lt"/>
                <a:ea typeface="Calibri" panose="020F0502020204030204" pitchFamily="34" charset="0"/>
                <a:cs typeface="Times New Roman" panose="02020603050405020304" pitchFamily="18" charset="0"/>
              </a:rPr>
              <a:t>Τι έρχετ</a:t>
            </a:r>
            <a:r>
              <a:rPr lang="el-GR" sz="1800" dirty="0">
                <a:latin typeface="+mj-lt"/>
                <a:ea typeface="Calibri" panose="020F0502020204030204" pitchFamily="34" charset="0"/>
                <a:cs typeface="Times New Roman" panose="02020603050405020304" pitchFamily="18" charset="0"/>
              </a:rPr>
              <a:t>αι</a:t>
            </a:r>
            <a:r>
              <a:rPr lang="el-GR" sz="1800" dirty="0">
                <a:effectLst/>
                <a:latin typeface="+mj-lt"/>
                <a:ea typeface="Calibri" panose="020F0502020204030204" pitchFamily="34" charset="0"/>
                <a:cs typeface="Times New Roman" panose="02020603050405020304" pitchFamily="18" charset="0"/>
              </a:rPr>
              <a:t> στο μυαλό των μαθητών/τριών όταν ακούν τη λέξη Δημοτικό;</a:t>
            </a:r>
          </a:p>
          <a:p>
            <a:pPr>
              <a:lnSpc>
                <a:spcPct val="115000"/>
              </a:lnSpc>
              <a:buClr>
                <a:schemeClr val="tx1"/>
              </a:buClr>
            </a:pPr>
            <a:r>
              <a:rPr lang="el-GR" sz="1800" dirty="0">
                <a:effectLst/>
                <a:latin typeface="+mj-lt"/>
                <a:ea typeface="Calibri" panose="020F0502020204030204" pitchFamily="34" charset="0"/>
                <a:cs typeface="Times New Roman" panose="02020603050405020304" pitchFamily="18" charset="0"/>
              </a:rPr>
              <a:t>Πραγματοποιείται </a:t>
            </a:r>
            <a:r>
              <a:rPr lang="el-GR" sz="1800" dirty="0">
                <a:latin typeface="+mj-lt"/>
                <a:ea typeface="Calibri" panose="020F0502020204030204" pitchFamily="34" charset="0"/>
                <a:cs typeface="Times New Roman" panose="02020603050405020304" pitchFamily="18" charset="0"/>
              </a:rPr>
              <a:t>σ</a:t>
            </a:r>
            <a:r>
              <a:rPr lang="el-GR" sz="1800" dirty="0">
                <a:effectLst/>
                <a:latin typeface="+mj-lt"/>
                <a:ea typeface="Calibri" panose="020F0502020204030204" pitchFamily="34" charset="0"/>
                <a:cs typeface="Times New Roman" panose="02020603050405020304" pitchFamily="18" charset="0"/>
              </a:rPr>
              <a:t>υζήτηση τι τους άρεσε στ</a:t>
            </a:r>
            <a:r>
              <a:rPr lang="el-GR" sz="1800" dirty="0">
                <a:latin typeface="+mj-lt"/>
                <a:ea typeface="Calibri" panose="020F0502020204030204" pitchFamily="34" charset="0"/>
                <a:cs typeface="Times New Roman" panose="02020603050405020304" pitchFamily="18" charset="0"/>
              </a:rPr>
              <a:t>ο Δημοτικό</a:t>
            </a:r>
            <a:r>
              <a:rPr lang="el-GR" sz="1800" dirty="0">
                <a:effectLst/>
                <a:latin typeface="+mj-lt"/>
                <a:ea typeface="Calibri" panose="020F0502020204030204" pitchFamily="34" charset="0"/>
                <a:cs typeface="Times New Roman" panose="02020603050405020304" pitchFamily="18" charset="0"/>
              </a:rPr>
              <a:t>; </a:t>
            </a:r>
          </a:p>
          <a:p>
            <a:pPr>
              <a:lnSpc>
                <a:spcPct val="115000"/>
              </a:lnSpc>
              <a:buClr>
                <a:schemeClr val="tx1"/>
              </a:buClr>
            </a:pPr>
            <a:r>
              <a:rPr lang="el-GR" sz="1800" dirty="0">
                <a:effectLst/>
                <a:latin typeface="+mj-lt"/>
                <a:ea typeface="Calibri" panose="020F0502020204030204" pitchFamily="34" charset="0"/>
                <a:cs typeface="Times New Roman" panose="02020603050405020304" pitchFamily="18" charset="0"/>
              </a:rPr>
              <a:t> </a:t>
            </a:r>
            <a:r>
              <a:rPr lang="el-GR" sz="1800" dirty="0">
                <a:latin typeface="+mj-lt"/>
                <a:ea typeface="Calibri" panose="020F0502020204030204" pitchFamily="34" charset="0"/>
                <a:cs typeface="Times New Roman" panose="02020603050405020304" pitchFamily="18" charset="0"/>
              </a:rPr>
              <a:t>Α</a:t>
            </a:r>
            <a:r>
              <a:rPr lang="el-GR" sz="1800" dirty="0">
                <a:effectLst/>
                <a:latin typeface="+mj-lt"/>
                <a:ea typeface="Calibri" panose="020F0502020204030204" pitchFamily="34" charset="0"/>
                <a:cs typeface="Times New Roman" panose="02020603050405020304" pitchFamily="18" charset="0"/>
              </a:rPr>
              <a:t>ναφέρονται </a:t>
            </a:r>
            <a:r>
              <a:rPr lang="el-GR" sz="1800" dirty="0">
                <a:latin typeface="+mj-lt"/>
                <a:ea typeface="Calibri" panose="020F0502020204030204" pitchFamily="34" charset="0"/>
                <a:cs typeface="Times New Roman" panose="02020603050405020304" pitchFamily="18" charset="0"/>
              </a:rPr>
              <a:t>α</a:t>
            </a:r>
            <a:r>
              <a:rPr lang="el-GR" sz="1800" dirty="0">
                <a:effectLst/>
                <a:latin typeface="+mj-lt"/>
                <a:ea typeface="Calibri" panose="020F0502020204030204" pitchFamily="34" charset="0"/>
                <a:cs typeface="Times New Roman" panose="02020603050405020304" pitchFamily="18" charset="0"/>
              </a:rPr>
              <a:t>στεία γεγονότα που συνέβησαν κατά τη διάρκεια των 6 αυτών χρόνων.</a:t>
            </a:r>
          </a:p>
          <a:p>
            <a:pPr>
              <a:lnSpc>
                <a:spcPct val="115000"/>
              </a:lnSpc>
              <a:buClr>
                <a:schemeClr val="tx1"/>
              </a:buClr>
            </a:pPr>
            <a:r>
              <a:rPr lang="el-GR" sz="1800" dirty="0">
                <a:effectLst/>
                <a:latin typeface="+mj-lt"/>
                <a:ea typeface="Calibri" panose="020F0502020204030204" pitchFamily="34" charset="0"/>
                <a:cs typeface="Times New Roman" panose="02020603050405020304" pitchFamily="18" charset="0"/>
              </a:rPr>
              <a:t>Τι θα ήθελαν να αλλάξει στο δημοτικό;  </a:t>
            </a:r>
          </a:p>
          <a:p>
            <a:endParaRPr lang="el-GR" sz="1800" dirty="0"/>
          </a:p>
        </p:txBody>
      </p:sp>
    </p:spTree>
    <p:extLst>
      <p:ext uri="{BB962C8B-B14F-4D97-AF65-F5344CB8AC3E}">
        <p14:creationId xmlns:p14="http://schemas.microsoft.com/office/powerpoint/2010/main" val="4056143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E14344-6E45-29B9-57BE-E671DE534D5B}"/>
              </a:ext>
            </a:extLst>
          </p:cNvPr>
          <p:cNvSpPr txBox="1"/>
          <p:nvPr/>
        </p:nvSpPr>
        <p:spPr>
          <a:xfrm>
            <a:off x="1002890" y="956441"/>
            <a:ext cx="10186219" cy="5316199"/>
          </a:xfrm>
          <a:prstGeom prst="rect">
            <a:avLst/>
          </a:prstGeom>
          <a:noFill/>
        </p:spPr>
        <p:txBody>
          <a:bodyPr wrap="square">
            <a:spAutoFit/>
          </a:bodyPr>
          <a:lstStyle/>
          <a:p>
            <a:pPr algn="l"/>
            <a:r>
              <a:rPr lang="en-US" b="1" i="0" u="none" strike="noStrike" baseline="0" dirty="0"/>
              <a:t>Talk show</a:t>
            </a:r>
            <a:endParaRPr lang="el-GR" sz="1800" b="1" dirty="0">
              <a:solidFill>
                <a:schemeClr val="dk1"/>
              </a:solidFill>
            </a:endParaRPr>
          </a:p>
          <a:p>
            <a:pPr>
              <a:lnSpc>
                <a:spcPct val="150000"/>
              </a:lnSpc>
            </a:pPr>
            <a:r>
              <a:rPr lang="el-GR" sz="1800" b="1" dirty="0">
                <a:solidFill>
                  <a:schemeClr val="dk1"/>
                </a:solidFill>
              </a:rPr>
              <a:t>Οδηγίες</a:t>
            </a:r>
            <a:endParaRPr lang="el-GR" b="0" i="0" u="none" strike="noStrike" baseline="0" dirty="0"/>
          </a:p>
          <a:p>
            <a:pPr algn="l">
              <a:lnSpc>
                <a:spcPct val="150000"/>
              </a:lnSpc>
            </a:pPr>
            <a:r>
              <a:rPr lang="el-GR" b="0" i="0" u="none" strike="noStrike" baseline="0" dirty="0"/>
              <a:t>Ο/η </a:t>
            </a:r>
            <a:r>
              <a:rPr lang="el-GR" dirty="0"/>
              <a:t>εκπαιδευτικός</a:t>
            </a:r>
            <a:r>
              <a:rPr lang="el-GR" b="0" i="0" u="none" strike="noStrike" baseline="0" dirty="0"/>
              <a:t> αναφέρει στους μαθητές/</a:t>
            </a:r>
            <a:r>
              <a:rPr lang="el-GR" b="0" i="0" u="none" strike="noStrike" baseline="0" dirty="0" err="1"/>
              <a:t>τριες</a:t>
            </a:r>
            <a:r>
              <a:rPr lang="el-GR" b="0" i="0" u="none" strike="noStrike" baseline="0" dirty="0"/>
              <a:t> ότι έχουν επιλεγεί να συμμετέχουν σε μια εκπομπή στην τηλεόραση με θέμα : «</a:t>
            </a:r>
            <a:r>
              <a:rPr lang="el-GR" b="1" dirty="0"/>
              <a:t>Π</a:t>
            </a:r>
            <a:r>
              <a:rPr lang="el-GR" b="1" i="0" u="none" strike="noStrike" baseline="0" dirty="0"/>
              <a:t>ώς θέλω να είναι το σχολείο μου;»</a:t>
            </a:r>
            <a:endParaRPr lang="el-GR" b="0" i="0" u="none" strike="noStrike" baseline="0" dirty="0"/>
          </a:p>
          <a:p>
            <a:pPr algn="l">
              <a:lnSpc>
                <a:spcPct val="150000"/>
              </a:lnSpc>
            </a:pPr>
            <a:r>
              <a:rPr lang="el-GR" b="0" i="0" u="none" strike="noStrike" baseline="0" dirty="0"/>
              <a:t>Τα παιδιά κάνουν τέσσερις ομάδες;:</a:t>
            </a:r>
          </a:p>
          <a:p>
            <a:pPr algn="l">
              <a:lnSpc>
                <a:spcPct val="150000"/>
              </a:lnSpc>
            </a:pPr>
            <a:r>
              <a:rPr lang="el-GR" b="0" i="0" u="none" strike="noStrike" baseline="0" dirty="0"/>
              <a:t>1. Δημοσιογράφοι (θα έχουν το συντονισμό της εκπομπής, θα θέτουν τα ερωτήματα προς τους καλεσμένους)</a:t>
            </a:r>
          </a:p>
          <a:p>
            <a:pPr algn="l">
              <a:lnSpc>
                <a:spcPct val="150000"/>
              </a:lnSpc>
            </a:pPr>
            <a:r>
              <a:rPr lang="el-GR" b="0" i="0" u="none" strike="noStrike" baseline="0" dirty="0"/>
              <a:t>2. 2 ομάδες Μαθητών (είναι καλεσμένοι για να εκφράσουν τις απόψεις τους)</a:t>
            </a:r>
          </a:p>
          <a:p>
            <a:pPr algn="l">
              <a:lnSpc>
                <a:spcPct val="150000"/>
              </a:lnSpc>
            </a:pPr>
            <a:r>
              <a:rPr lang="el-GR" b="0" i="0" u="none" strike="noStrike" baseline="0" dirty="0"/>
              <a:t>3. </a:t>
            </a:r>
            <a:r>
              <a:rPr lang="el-GR" dirty="0"/>
              <a:t>Δάσκαλοι</a:t>
            </a:r>
            <a:r>
              <a:rPr lang="el-GR" b="0" i="0" u="none" strike="noStrike" baseline="0" dirty="0"/>
              <a:t> (είναι καλεσμένοι ως εκπρόσωποι για να εκφράσουν τις απόψεις των </a:t>
            </a:r>
            <a:r>
              <a:rPr lang="el-GR" dirty="0"/>
              <a:t>εκπαιδευτικών</a:t>
            </a:r>
            <a:r>
              <a:rPr lang="el-GR" b="0" i="0" u="none" strike="noStrike" baseline="0" dirty="0"/>
              <a:t>)</a:t>
            </a:r>
          </a:p>
          <a:p>
            <a:pPr algn="l">
              <a:lnSpc>
                <a:spcPct val="150000"/>
              </a:lnSpc>
            </a:pPr>
            <a:endParaRPr lang="el-GR" b="0" i="0" u="none" strike="noStrike" baseline="0" dirty="0"/>
          </a:p>
          <a:p>
            <a:pPr algn="l">
              <a:lnSpc>
                <a:spcPct val="150000"/>
              </a:lnSpc>
            </a:pPr>
            <a:r>
              <a:rPr lang="el-GR" b="0" i="0" u="none" strike="noStrike" baseline="0" dirty="0"/>
              <a:t>Στην εκπομπή θα πρέπει να συζητήσουνε:</a:t>
            </a:r>
          </a:p>
          <a:p>
            <a:pPr marL="285750" indent="-285750" algn="l">
              <a:lnSpc>
                <a:spcPct val="150000"/>
              </a:lnSpc>
              <a:buFont typeface="Arial" panose="020B0604020202020204" pitchFamily="34" charset="0"/>
              <a:buChar char="•"/>
            </a:pPr>
            <a:r>
              <a:rPr lang="el-GR" b="0" i="0" u="none" strike="noStrike" baseline="0" dirty="0"/>
              <a:t>Πώς είναι η κατάσταση στο σχολείο;</a:t>
            </a:r>
          </a:p>
          <a:p>
            <a:pPr marL="285750" indent="-285750" algn="l">
              <a:lnSpc>
                <a:spcPct val="150000"/>
              </a:lnSpc>
              <a:buFont typeface="Arial" panose="020B0604020202020204" pitchFamily="34" charset="0"/>
              <a:buChar char="•"/>
            </a:pPr>
            <a:r>
              <a:rPr lang="el-GR" b="0" i="0" u="none" strike="noStrike" baseline="0" dirty="0"/>
              <a:t>Τι προτάσεις έχουν να κάνουν;</a:t>
            </a:r>
          </a:p>
          <a:p>
            <a:pPr marL="285750" indent="-285750" algn="l">
              <a:lnSpc>
                <a:spcPct val="150000"/>
              </a:lnSpc>
              <a:buFont typeface="Arial" panose="020B0604020202020204" pitchFamily="34" charset="0"/>
              <a:buChar char="•"/>
            </a:pPr>
            <a:r>
              <a:rPr lang="el-GR" b="0" i="0" u="none" strike="noStrike" baseline="0" dirty="0"/>
              <a:t>Τι θα ήθελαν να αλλάξουν;</a:t>
            </a:r>
            <a:endParaRPr lang="el-GR" dirty="0"/>
          </a:p>
        </p:txBody>
      </p:sp>
    </p:spTree>
    <p:extLst>
      <p:ext uri="{BB962C8B-B14F-4D97-AF65-F5344CB8AC3E}">
        <p14:creationId xmlns:p14="http://schemas.microsoft.com/office/powerpoint/2010/main" val="472397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165ADD-EBD1-F8DA-F7D0-92FC09F6A06E}"/>
              </a:ext>
            </a:extLst>
          </p:cNvPr>
          <p:cNvSpPr txBox="1"/>
          <p:nvPr/>
        </p:nvSpPr>
        <p:spPr>
          <a:xfrm>
            <a:off x="1088765" y="1701604"/>
            <a:ext cx="9202994" cy="3454792"/>
          </a:xfrm>
          <a:prstGeom prst="rect">
            <a:avLst/>
          </a:prstGeom>
          <a:noFill/>
        </p:spPr>
        <p:txBody>
          <a:bodyPr wrap="square">
            <a:spAutoFit/>
          </a:bodyPr>
          <a:lstStyle/>
          <a:p>
            <a:r>
              <a:rPr lang="el-GR" sz="1800" b="1" dirty="0">
                <a:effectLst/>
                <a:ea typeface="Calibri" panose="020F0502020204030204" pitchFamily="34" charset="0"/>
                <a:cs typeface="Times New Roman" panose="02020603050405020304" pitchFamily="18" charset="0"/>
              </a:rPr>
              <a:t>Ο Δρόμος των Αλλαγών</a:t>
            </a:r>
          </a:p>
          <a:p>
            <a:endParaRPr lang="el-GR" sz="1800" dirty="0">
              <a:effectLst/>
              <a:ea typeface="Calibri" panose="020F0502020204030204" pitchFamily="34" charset="0"/>
              <a:cs typeface="Times New Roman" panose="02020603050405020304" pitchFamily="18" charset="0"/>
            </a:endParaRPr>
          </a:p>
          <a:p>
            <a:r>
              <a:rPr lang="el-GR" sz="1800" b="1" dirty="0">
                <a:effectLst/>
                <a:ea typeface="Calibri" panose="020F0502020204030204" pitchFamily="34" charset="0"/>
                <a:cs typeface="Times New Roman" panose="02020603050405020304" pitchFamily="18" charset="0"/>
              </a:rPr>
              <a:t>Οδηγίες </a:t>
            </a:r>
          </a:p>
          <a:p>
            <a:endParaRPr lang="el-GR" sz="1800" b="0" i="0" u="none" strike="noStrike" baseline="0" dirty="0">
              <a:solidFill>
                <a:srgbClr val="A9A47B"/>
              </a:solidFill>
            </a:endParaRPr>
          </a:p>
          <a:p>
            <a:pPr>
              <a:lnSpc>
                <a:spcPct val="115000"/>
              </a:lnSpc>
              <a:spcAft>
                <a:spcPts val="1000"/>
              </a:spcAft>
              <a:buNone/>
            </a:pPr>
            <a:r>
              <a:rPr lang="el-GR" sz="1800" b="0" i="0" u="none" strike="noStrike" baseline="0" dirty="0">
                <a:solidFill>
                  <a:srgbClr val="2E2B1F"/>
                </a:solidFill>
              </a:rPr>
              <a:t>Ζητείται από τους μαθητές</a:t>
            </a:r>
            <a:r>
              <a:rPr lang="el-GR" dirty="0">
                <a:solidFill>
                  <a:srgbClr val="2E2B1F"/>
                </a:solidFill>
              </a:rPr>
              <a:t>/</a:t>
            </a:r>
            <a:r>
              <a:rPr lang="el-GR" dirty="0" err="1">
                <a:solidFill>
                  <a:srgbClr val="2E2B1F"/>
                </a:solidFill>
              </a:rPr>
              <a:t>τριες</a:t>
            </a:r>
            <a:r>
              <a:rPr lang="el-GR" dirty="0">
                <a:solidFill>
                  <a:srgbClr val="2E2B1F"/>
                </a:solidFill>
              </a:rPr>
              <a:t> </a:t>
            </a:r>
            <a:r>
              <a:rPr lang="el-GR" sz="1800" b="0" i="0" u="none" strike="noStrike" baseline="0" dirty="0">
                <a:solidFill>
                  <a:srgbClr val="2E2B1F"/>
                </a:solidFill>
              </a:rPr>
              <a:t>να σχεδιάσουν το δρόμο της εκπαιδευτικής τους πορείας</a:t>
            </a:r>
            <a:r>
              <a:rPr lang="el-GR" dirty="0">
                <a:solidFill>
                  <a:srgbClr val="2E2B1F"/>
                </a:solidFill>
              </a:rPr>
              <a:t> </a:t>
            </a:r>
            <a:r>
              <a:rPr lang="el-GR" sz="1800" dirty="0">
                <a:effectLst/>
                <a:ea typeface="Calibri" panose="020F0502020204030204" pitchFamily="34" charset="0"/>
                <a:cs typeface="Times New Roman" panose="02020603050405020304" pitchFamily="18" charset="0"/>
              </a:rPr>
              <a:t>που ξεκινά από τη 1</a:t>
            </a:r>
            <a:r>
              <a:rPr lang="el-GR" sz="1800" baseline="30000" dirty="0">
                <a:effectLst/>
                <a:ea typeface="Calibri" panose="020F0502020204030204" pitchFamily="34" charset="0"/>
                <a:cs typeface="Times New Roman" panose="02020603050405020304" pitchFamily="18" charset="0"/>
              </a:rPr>
              <a:t>η</a:t>
            </a:r>
            <a:r>
              <a:rPr lang="el-GR" sz="1800" dirty="0">
                <a:effectLst/>
                <a:ea typeface="Calibri" panose="020F0502020204030204" pitchFamily="34" charset="0"/>
                <a:cs typeface="Times New Roman" panose="02020603050405020304" pitchFamily="18" charset="0"/>
              </a:rPr>
              <a:t> μέρα του Δημοτικού και φθάνει μέχρι σήμερα..  </a:t>
            </a:r>
          </a:p>
          <a:p>
            <a:pPr>
              <a:lnSpc>
                <a:spcPct val="115000"/>
              </a:lnSpc>
              <a:spcAft>
                <a:spcPts val="1000"/>
              </a:spcAft>
            </a:pPr>
            <a:r>
              <a:rPr lang="el-GR" sz="1800" dirty="0">
                <a:effectLst/>
                <a:ea typeface="Calibri" panose="020F0502020204030204" pitchFamily="34" charset="0"/>
                <a:cs typeface="Times New Roman" panose="02020603050405020304" pitchFamily="18" charset="0"/>
              </a:rPr>
              <a:t>Πάνω στο δρόμο αυτό καλούνται να γράψουν τις αλλαγές που εντοπίζουν στον εαυτό τους/ή τους έχουν συμβεί όλα αυτά τα χρόνια!!</a:t>
            </a:r>
          </a:p>
          <a:p>
            <a:pPr>
              <a:lnSpc>
                <a:spcPct val="115000"/>
              </a:lnSpc>
              <a:spcAft>
                <a:spcPts val="1000"/>
              </a:spcAft>
            </a:pPr>
            <a:r>
              <a:rPr lang="el-GR" dirty="0">
                <a:ea typeface="Calibri" panose="020F0502020204030204" pitchFamily="34" charset="0"/>
                <a:cs typeface="Times New Roman" panose="02020603050405020304" pitchFamily="18" charset="0"/>
              </a:rPr>
              <a:t>Στη συνέχεια πραγματοποιείται συζήτηση.</a:t>
            </a:r>
            <a:endParaRPr lang="el-GR" sz="1800" dirty="0">
              <a:effectLst/>
              <a:ea typeface="Calibri" panose="020F0502020204030204" pitchFamily="34" charset="0"/>
              <a:cs typeface="Times New Roman" panose="02020603050405020304" pitchFamily="18" charset="0"/>
            </a:endParaRPr>
          </a:p>
          <a:p>
            <a:endParaRPr lang="el-GR" sz="1800" b="0" i="0" u="none" strike="noStrike" baseline="0" dirty="0">
              <a:solidFill>
                <a:srgbClr val="2E2B1F"/>
              </a:solidFill>
            </a:endParaRPr>
          </a:p>
        </p:txBody>
      </p:sp>
    </p:spTree>
    <p:extLst>
      <p:ext uri="{BB962C8B-B14F-4D97-AF65-F5344CB8AC3E}">
        <p14:creationId xmlns:p14="http://schemas.microsoft.com/office/powerpoint/2010/main" val="893200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0B6F3D-14D0-E28E-E13E-2990C0F4DD36}"/>
              </a:ext>
            </a:extLst>
          </p:cNvPr>
          <p:cNvSpPr txBox="1"/>
          <p:nvPr/>
        </p:nvSpPr>
        <p:spPr>
          <a:xfrm>
            <a:off x="884903" y="540773"/>
            <a:ext cx="10638503" cy="6071919"/>
          </a:xfrm>
          <a:prstGeom prst="rect">
            <a:avLst/>
          </a:prstGeom>
          <a:noFill/>
        </p:spPr>
        <p:txBody>
          <a:bodyPr wrap="square">
            <a:spAutoFit/>
          </a:bodyPr>
          <a:lstStyle/>
          <a:p>
            <a:pPr lvl="0">
              <a:lnSpc>
                <a:spcPct val="115000"/>
              </a:lnSpc>
              <a:spcAft>
                <a:spcPts val="1000"/>
              </a:spcAft>
              <a:buSzPts val="1800"/>
            </a:pPr>
            <a:r>
              <a:rPr lang="el-GR" b="1" dirty="0">
                <a:effectLst/>
                <a:ea typeface="Times New Roman" panose="02020603050405020304" pitchFamily="18" charset="0"/>
                <a:cs typeface="Verdana" panose="020B0604030504040204" pitchFamily="34" charset="0"/>
              </a:rPr>
              <a:t>Η </a:t>
            </a:r>
            <a:r>
              <a:rPr lang="el-GR" b="1" dirty="0">
                <a:ea typeface="Times New Roman" panose="02020603050405020304" pitchFamily="18" charset="0"/>
                <a:cs typeface="Verdana" panose="020B0604030504040204" pitchFamily="34" charset="0"/>
              </a:rPr>
              <a:t>γέφυρα της μετάβασης </a:t>
            </a:r>
            <a:endParaRPr lang="el-GR" b="1" dirty="0">
              <a:effectLst/>
              <a:ea typeface="Times New Roman" panose="02020603050405020304" pitchFamily="18" charset="0"/>
              <a:cs typeface="Verdana" panose="020B0604030504040204" pitchFamily="34" charset="0"/>
            </a:endParaRPr>
          </a:p>
          <a:p>
            <a:pPr>
              <a:lnSpc>
                <a:spcPct val="115000"/>
              </a:lnSpc>
              <a:spcAft>
                <a:spcPts val="1000"/>
              </a:spcAft>
              <a:buSzPts val="1800"/>
            </a:pPr>
            <a:r>
              <a:rPr lang="el-GR" b="1" dirty="0">
                <a:solidFill>
                  <a:schemeClr val="dk1"/>
                </a:solidFill>
              </a:rPr>
              <a:t>Απαιτούμενο υλικό</a:t>
            </a:r>
            <a:r>
              <a:rPr lang="el-GR" dirty="0">
                <a:solidFill>
                  <a:schemeClr val="dk1"/>
                </a:solidFill>
              </a:rPr>
              <a:t>: χρωματιστό χαρτί μέτρου, μαρκαδόροι</a:t>
            </a:r>
          </a:p>
          <a:p>
            <a:pPr>
              <a:lnSpc>
                <a:spcPct val="115000"/>
              </a:lnSpc>
              <a:spcAft>
                <a:spcPts val="1000"/>
              </a:spcAft>
              <a:buSzPts val="1800"/>
            </a:pPr>
            <a:r>
              <a:rPr lang="el-GR" b="1" dirty="0">
                <a:solidFill>
                  <a:schemeClr val="dk1"/>
                </a:solidFill>
              </a:rPr>
              <a:t>Οδηγίες</a:t>
            </a:r>
          </a:p>
          <a:p>
            <a:pPr>
              <a:lnSpc>
                <a:spcPct val="115000"/>
              </a:lnSpc>
              <a:spcAft>
                <a:spcPts val="1000"/>
              </a:spcAft>
              <a:buSzPts val="1800"/>
            </a:pPr>
            <a:r>
              <a:rPr lang="el-GR" dirty="0">
                <a:effectLst/>
                <a:ea typeface="Times New Roman" panose="02020603050405020304" pitchFamily="18" charset="0"/>
                <a:cs typeface="Times New Roman" panose="02020603050405020304" pitchFamily="18" charset="0"/>
              </a:rPr>
              <a:t>Τα παιδιά </a:t>
            </a:r>
            <a:r>
              <a:rPr lang="el-GR" b="1" dirty="0">
                <a:effectLst/>
                <a:ea typeface="Times New Roman" panose="02020603050405020304" pitchFamily="18" charset="0"/>
                <a:cs typeface="Times New Roman" panose="02020603050405020304" pitchFamily="18" charset="0"/>
              </a:rPr>
              <a:t>χωρίζονται σε δυο σειρές απέναντι η με την άλλη.</a:t>
            </a:r>
            <a:r>
              <a:rPr lang="el-GR" dirty="0">
                <a:effectLst/>
                <a:ea typeface="Times New Roman" panose="02020603050405020304" pitchFamily="18" charset="0"/>
                <a:cs typeface="Times New Roman" panose="02020603050405020304" pitchFamily="18" charset="0"/>
              </a:rPr>
              <a:t> Ανάμεσά τους ξετυλίγεται ένα ρολό χαρτί μέτρου. Στη μια άκρη του χαρτιού ο/η εκπαιδευτικός οριοθετεί τ</a:t>
            </a:r>
            <a:r>
              <a:rPr lang="el-GR" dirty="0">
                <a:ea typeface="Times New Roman" panose="02020603050405020304" pitchFamily="18" charset="0"/>
                <a:cs typeface="Times New Roman" panose="02020603050405020304" pitchFamily="18" charset="0"/>
              </a:rPr>
              <a:t>ο</a:t>
            </a:r>
            <a:r>
              <a:rPr lang="el-GR" b="1" dirty="0">
                <a:effectLst/>
                <a:ea typeface="Times New Roman" panose="02020603050405020304" pitchFamily="18" charset="0"/>
                <a:cs typeface="Times New Roman" panose="02020603050405020304" pitchFamily="18" charset="0"/>
              </a:rPr>
              <a:t> χώρο του Δημοτικού</a:t>
            </a:r>
            <a:r>
              <a:rPr lang="el-GR" dirty="0">
                <a:effectLst/>
                <a:ea typeface="Times New Roman" panose="02020603050405020304" pitchFamily="18" charset="0"/>
                <a:cs typeface="Times New Roman" panose="02020603050405020304" pitchFamily="18" charset="0"/>
              </a:rPr>
              <a:t> και στην άλλη </a:t>
            </a:r>
            <a:r>
              <a:rPr lang="el-GR" b="1" dirty="0">
                <a:effectLst/>
                <a:ea typeface="Times New Roman" panose="02020603050405020304" pitchFamily="18" charset="0"/>
                <a:cs typeface="Times New Roman" panose="02020603050405020304" pitchFamily="18" charset="0"/>
              </a:rPr>
              <a:t> χώρο του Γυμνασίου</a:t>
            </a:r>
            <a:r>
              <a:rPr lang="el-GR" dirty="0">
                <a:effectLst/>
                <a:ea typeface="Times New Roman" panose="02020603050405020304" pitchFamily="18" charset="0"/>
                <a:cs typeface="Times New Roman" panose="02020603050405020304" pitchFamily="18" charset="0"/>
              </a:rPr>
              <a:t>, βάζοντας τα κουτιά με τους μαρκαδόρους. Ενδιάμεσα ζωγραφίζει </a:t>
            </a:r>
            <a:r>
              <a:rPr lang="el-GR" b="1" dirty="0">
                <a:effectLst/>
                <a:ea typeface="Times New Roman" panose="02020603050405020304" pitchFamily="18" charset="0"/>
                <a:cs typeface="Times New Roman" panose="02020603050405020304" pitchFamily="18" charset="0"/>
              </a:rPr>
              <a:t>μια γέφυρα</a:t>
            </a:r>
            <a:r>
              <a:rPr lang="el-GR" dirty="0">
                <a:effectLst/>
                <a:ea typeface="Times New Roman" panose="02020603050405020304" pitchFamily="18" charset="0"/>
                <a:cs typeface="Times New Roman" panose="02020603050405020304" pitchFamily="18" charset="0"/>
              </a:rPr>
              <a:t>, αφήνοντας ίσες αποστάσεις.                  Στη συνέχεια οι μαθητές χωρίζονται όπως στέκονται, μισοί για να δουλέψουν στο χώρο του Δημοτικού και μισοί στο χώρο του Γυμνασίου, αφήνοντας κενό το χώρο της Γέφυρας. </a:t>
            </a:r>
            <a:r>
              <a:rPr lang="el-GR" dirty="0">
                <a:ea typeface="Times New Roman" panose="02020603050405020304" pitchFamily="18" charset="0"/>
                <a:cs typeface="Times New Roman" panose="02020603050405020304" pitchFamily="18" charset="0"/>
              </a:rPr>
              <a:t>                                                                                          Η οδηγία</a:t>
            </a:r>
            <a:r>
              <a:rPr lang="el-GR" dirty="0">
                <a:effectLst/>
                <a:ea typeface="Times New Roman" panose="02020603050405020304" pitchFamily="18" charset="0"/>
                <a:cs typeface="Times New Roman" panose="02020603050405020304" pitchFamily="18" charset="0"/>
              </a:rPr>
              <a:t> στους μαθητές είναι: </a:t>
            </a:r>
            <a:r>
              <a:rPr lang="el-GR" b="1" dirty="0">
                <a:effectLst/>
                <a:ea typeface="Times New Roman" panose="02020603050405020304" pitchFamily="18" charset="0"/>
                <a:cs typeface="Times New Roman" panose="02020603050405020304" pitchFamily="18" charset="0"/>
              </a:rPr>
              <a:t>να αφήσουν ένα ίχνος τους πάνω στο χώρο που δουλεύουν</a:t>
            </a:r>
            <a:r>
              <a:rPr lang="el-GR" dirty="0">
                <a:effectLst/>
                <a:ea typeface="Times New Roman" panose="02020603050405020304" pitchFamily="18" charset="0"/>
                <a:cs typeface="Times New Roman" panose="02020603050405020304" pitchFamily="18" charset="0"/>
              </a:rPr>
              <a:t>, π.χ. γράφουν τις λέξεις Δημοτικό/Γυμνάσιο, μια αξία, μια προσδοκία, μια ζωγραφιά, ένα ποίημα, μια ακροστιχίδα ή βάζουν ένα σύμβολο ή ό,τι άλλο μπορούν να φανταστούν. Όσοι τελειώνουν στη μια πλευρά πηγαίνουν στην άλλη, αφήνοντας ένα ίχνος και εκεί.  </a:t>
            </a:r>
          </a:p>
          <a:p>
            <a:pPr algn="just">
              <a:lnSpc>
                <a:spcPct val="115000"/>
              </a:lnSpc>
              <a:spcAft>
                <a:spcPts val="1000"/>
              </a:spcAft>
              <a:buNone/>
            </a:pPr>
            <a:r>
              <a:rPr lang="el-GR" b="1" dirty="0">
                <a:ea typeface="Times New Roman" panose="02020603050405020304" pitchFamily="18" charset="0"/>
                <a:cs typeface="Times New Roman" panose="02020603050405020304" pitchFamily="18" charset="0"/>
              </a:rPr>
              <a:t>Κοιτάζοντας τη γέφυρα</a:t>
            </a:r>
            <a:endParaRPr lang="el-GR" dirty="0">
              <a:effectLst/>
              <a:ea typeface="Times New Roman" panose="02020603050405020304" pitchFamily="18" charset="0"/>
              <a:cs typeface="Times New Roman" panose="02020603050405020304" pitchFamily="18" charset="0"/>
            </a:endParaRPr>
          </a:p>
          <a:p>
            <a:pPr algn="just">
              <a:lnSpc>
                <a:spcPct val="115000"/>
              </a:lnSpc>
              <a:spcAft>
                <a:spcPts val="1000"/>
              </a:spcAft>
              <a:buNone/>
            </a:pPr>
            <a:r>
              <a:rPr lang="el-GR" dirty="0">
                <a:effectLst/>
                <a:ea typeface="Times New Roman" panose="02020603050405020304" pitchFamily="18" charset="0"/>
                <a:cs typeface="Times New Roman" panose="02020603050405020304" pitchFamily="18" charset="0"/>
              </a:rPr>
              <a:t>Όταν όλα τα παιδιά τελειώσουν τους </a:t>
            </a:r>
            <a:r>
              <a:rPr lang="el-GR" dirty="0">
                <a:ea typeface="Times New Roman" panose="02020603050405020304" pitchFamily="18" charset="0"/>
                <a:cs typeface="Times New Roman" panose="02020603050405020304" pitchFamily="18" charset="0"/>
              </a:rPr>
              <a:t>ο/η εκπαιδευτικός τους ζητά</a:t>
            </a:r>
            <a:r>
              <a:rPr lang="el-GR" dirty="0">
                <a:effectLst/>
                <a:ea typeface="Times New Roman" panose="02020603050405020304" pitchFamily="18" charset="0"/>
                <a:cs typeface="Times New Roman" panose="02020603050405020304" pitchFamily="18" charset="0"/>
              </a:rPr>
              <a:t> να σηκωθούν όρθια γύρω από το ρολό χαρτί, να αφουγκραστούν το έργο τους για λίγα λεπτά και να πει το καθένα ό,τι επιθυμεί να μοιραστεί με την ομάδα (σκέψεις, συναισθήματα, παρατηρήσεις, εντυπώσεις). </a:t>
            </a:r>
          </a:p>
          <a:p>
            <a:pPr algn="just">
              <a:lnSpc>
                <a:spcPct val="115000"/>
              </a:lnSpc>
              <a:spcAft>
                <a:spcPts val="1000"/>
              </a:spcAft>
              <a:buNone/>
            </a:pPr>
            <a:r>
              <a:rPr lang="el-GR" dirty="0">
                <a:effectLst/>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14375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4E6DE6-FD2C-1537-4B04-DE8D3DB4D267}"/>
              </a:ext>
            </a:extLst>
          </p:cNvPr>
          <p:cNvSpPr txBox="1"/>
          <p:nvPr/>
        </p:nvSpPr>
        <p:spPr>
          <a:xfrm>
            <a:off x="1059459" y="957680"/>
            <a:ext cx="6094602" cy="369332"/>
          </a:xfrm>
          <a:prstGeom prst="rect">
            <a:avLst/>
          </a:prstGeom>
          <a:noFill/>
        </p:spPr>
        <p:txBody>
          <a:bodyPr wrap="square">
            <a:spAutoFit/>
          </a:bodyPr>
          <a:lstStyle/>
          <a:p>
            <a:r>
              <a:rPr lang="el-GR" b="1" dirty="0"/>
              <a:t>Δημιουργία επιτραπέζιου παιχνιδιού με υποθετικά σενάρια</a:t>
            </a:r>
          </a:p>
        </p:txBody>
      </p:sp>
      <p:sp>
        <p:nvSpPr>
          <p:cNvPr id="5" name="TextBox 4">
            <a:extLst>
              <a:ext uri="{FF2B5EF4-FFF2-40B4-BE49-F238E27FC236}">
                <a16:creationId xmlns:a16="http://schemas.microsoft.com/office/drawing/2014/main" id="{5DF40413-1BAB-A3E0-00EC-E324E43BDFC3}"/>
              </a:ext>
            </a:extLst>
          </p:cNvPr>
          <p:cNvSpPr txBox="1"/>
          <p:nvPr/>
        </p:nvSpPr>
        <p:spPr>
          <a:xfrm>
            <a:off x="1059459" y="1543466"/>
            <a:ext cx="6094602" cy="369332"/>
          </a:xfrm>
          <a:prstGeom prst="rect">
            <a:avLst/>
          </a:prstGeom>
          <a:noFill/>
        </p:spPr>
        <p:txBody>
          <a:bodyPr wrap="square">
            <a:spAutoFit/>
          </a:bodyPr>
          <a:lstStyle/>
          <a:p>
            <a:r>
              <a:rPr lang="el-GR" sz="1800" b="1" dirty="0">
                <a:effectLst/>
                <a:ea typeface="Calibri" panose="020F0502020204030204" pitchFamily="34" charset="0"/>
                <a:cs typeface="Times New Roman" panose="02020603050405020304" pitchFamily="18" charset="0"/>
              </a:rPr>
              <a:t>Οδηγίες </a:t>
            </a:r>
          </a:p>
        </p:txBody>
      </p:sp>
      <p:sp>
        <p:nvSpPr>
          <p:cNvPr id="7" name="TextBox 6">
            <a:extLst>
              <a:ext uri="{FF2B5EF4-FFF2-40B4-BE49-F238E27FC236}">
                <a16:creationId xmlns:a16="http://schemas.microsoft.com/office/drawing/2014/main" id="{20770353-86B2-E37F-36BD-91738F5CE077}"/>
              </a:ext>
            </a:extLst>
          </p:cNvPr>
          <p:cNvSpPr txBox="1"/>
          <p:nvPr/>
        </p:nvSpPr>
        <p:spPr>
          <a:xfrm>
            <a:off x="1059459" y="1811913"/>
            <a:ext cx="10517348" cy="4208203"/>
          </a:xfrm>
          <a:prstGeom prst="rect">
            <a:avLst/>
          </a:prstGeom>
          <a:noFill/>
        </p:spPr>
        <p:txBody>
          <a:bodyPr wrap="square">
            <a:spAutoFit/>
          </a:bodyPr>
          <a:lstStyle/>
          <a:p>
            <a:pPr algn="just">
              <a:lnSpc>
                <a:spcPct val="150000"/>
              </a:lnSpc>
            </a:pPr>
            <a:r>
              <a:rPr lang="el-GR" dirty="0"/>
              <a:t>Τα παιδιά καλούνται να παίξουν ένα επιτραπέζιο παιχνίδι με κάρτες. Μπορούν να σχεδιάσουν τη διαδρομή σε ένα χαρτόνι και να το ζωγραφίσουν. </a:t>
            </a:r>
          </a:p>
          <a:p>
            <a:pPr algn="just">
              <a:lnSpc>
                <a:spcPct val="150000"/>
              </a:lnSpc>
            </a:pPr>
            <a:r>
              <a:rPr lang="el-GR" dirty="0"/>
              <a:t>Στην αφετηρία θα είναι ένα Δημοτικό Σχολείο και στο τέρμα θα είναι ένα Γυμνάσιο!</a:t>
            </a:r>
          </a:p>
          <a:p>
            <a:pPr algn="just">
              <a:lnSpc>
                <a:spcPct val="150000"/>
              </a:lnSpc>
            </a:pPr>
            <a:r>
              <a:rPr lang="el-GR" dirty="0"/>
              <a:t> Οι κάρτες θα περιέχουν πιθανούς προβληματισμούς και ανησυχίες των παιδιών μέσα από υποθετικά σενάρια, στα οποία θα καλούνται να κάνουν επίλυση προβλήματος. </a:t>
            </a:r>
          </a:p>
          <a:p>
            <a:pPr algn="just">
              <a:lnSpc>
                <a:spcPct val="150000"/>
              </a:lnSpc>
            </a:pPr>
            <a:r>
              <a:rPr lang="el-GR" dirty="0"/>
              <a:t>Οι κάρτες είναι δύο διαφορετικών χρωμάτων (π.χ. πράσινες και κόκκινες) και ανάλογα σε ποιο χρώμα πέφτει ο κάθε παίκτης, τραβά και την αντίστοιχη κάρτα (πράσινη ή κόκκινη). Αν ο παίκτης βρει μια καλή λύση στο πρόβλημα που του τυχαίνει παραμένει στο τετράγωνο που έφτασε. Αν όχι πρέπει να γυρίσει στη θέση που ήταν πριν ρίξει το ζάρι. </a:t>
            </a:r>
          </a:p>
          <a:p>
            <a:pPr algn="just">
              <a:lnSpc>
                <a:spcPct val="150000"/>
              </a:lnSpc>
            </a:pPr>
            <a:r>
              <a:rPr lang="el-GR" b="1" dirty="0"/>
              <a:t>Προσοχή</a:t>
            </a:r>
            <a:r>
              <a:rPr lang="el-GR" dirty="0"/>
              <a:t> γιατί η διαδρομή έχει και παγίδες που μπορούν να τον/την γυρίσουν πίσω στη θέση που ήταν ή στην αφετηρία! Νικητής/</a:t>
            </a:r>
            <a:r>
              <a:rPr lang="el-GR" dirty="0" err="1"/>
              <a:t>τρια</a:t>
            </a:r>
            <a:r>
              <a:rPr lang="el-GR" dirty="0"/>
              <a:t> είναι όποιος/α φτάσει πρώτος/η στο Γυμνάσιο! </a:t>
            </a:r>
          </a:p>
        </p:txBody>
      </p:sp>
    </p:spTree>
    <p:extLst>
      <p:ext uri="{BB962C8B-B14F-4D97-AF65-F5344CB8AC3E}">
        <p14:creationId xmlns:p14="http://schemas.microsoft.com/office/powerpoint/2010/main" val="27906906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5887B27-9BB7-3AC0-6AD6-48AF772DBCD8}"/>
              </a:ext>
            </a:extLst>
          </p:cNvPr>
          <p:cNvPicPr>
            <a:picLocks noChangeAspect="1"/>
          </p:cNvPicPr>
          <p:nvPr/>
        </p:nvPicPr>
        <p:blipFill>
          <a:blip r:embed="rId2"/>
          <a:stretch>
            <a:fillRect/>
          </a:stretch>
        </p:blipFill>
        <p:spPr>
          <a:xfrm>
            <a:off x="1577131" y="1153691"/>
            <a:ext cx="4247101" cy="4195464"/>
          </a:xfrm>
          <a:prstGeom prst="rect">
            <a:avLst/>
          </a:prstGeom>
        </p:spPr>
      </p:pic>
      <p:pic>
        <p:nvPicPr>
          <p:cNvPr id="5" name="Εικόνα 4">
            <a:extLst>
              <a:ext uri="{FF2B5EF4-FFF2-40B4-BE49-F238E27FC236}">
                <a16:creationId xmlns:a16="http://schemas.microsoft.com/office/drawing/2014/main" id="{21492A3E-BEB4-F45D-B726-146E0B50242B}"/>
              </a:ext>
            </a:extLst>
          </p:cNvPr>
          <p:cNvPicPr>
            <a:picLocks noChangeAspect="1"/>
          </p:cNvPicPr>
          <p:nvPr/>
        </p:nvPicPr>
        <p:blipFill>
          <a:blip r:embed="rId3"/>
          <a:stretch>
            <a:fillRect/>
          </a:stretch>
        </p:blipFill>
        <p:spPr>
          <a:xfrm>
            <a:off x="6096000" y="981511"/>
            <a:ext cx="4247100" cy="4539823"/>
          </a:xfrm>
          <a:prstGeom prst="rect">
            <a:avLst/>
          </a:prstGeom>
        </p:spPr>
      </p:pic>
    </p:spTree>
    <p:extLst>
      <p:ext uri="{BB962C8B-B14F-4D97-AF65-F5344CB8AC3E}">
        <p14:creationId xmlns:p14="http://schemas.microsoft.com/office/powerpoint/2010/main" val="37330145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3B7022-6B0E-474A-1D7D-C5791F937BB8}"/>
              </a:ext>
            </a:extLst>
          </p:cNvPr>
          <p:cNvSpPr>
            <a:spLocks noGrp="1"/>
          </p:cNvSpPr>
          <p:nvPr>
            <p:ph type="title"/>
          </p:nvPr>
        </p:nvSpPr>
        <p:spPr/>
        <p:txBody>
          <a:bodyPr>
            <a:normAutofit/>
          </a:bodyPr>
          <a:lstStyle/>
          <a:p>
            <a:r>
              <a:rPr lang="el-GR" sz="2400" b="1" i="1" dirty="0">
                <a:solidFill>
                  <a:schemeClr val="tx1"/>
                </a:solidFill>
                <a:latin typeface="+mj-lt"/>
              </a:rPr>
              <a:t>Δραστηριότητες για το Γυμνάσιο</a:t>
            </a:r>
            <a:br>
              <a:rPr lang="el-GR" sz="2400" b="1" i="1" dirty="0">
                <a:solidFill>
                  <a:schemeClr val="tx1"/>
                </a:solidFill>
                <a:latin typeface="+mj-lt"/>
              </a:rPr>
            </a:br>
            <a:endParaRPr lang="el-GR" sz="2400" b="1" i="1" dirty="0"/>
          </a:p>
        </p:txBody>
      </p:sp>
      <p:sp>
        <p:nvSpPr>
          <p:cNvPr id="4" name="Θέση περιεχομένου 3">
            <a:extLst>
              <a:ext uri="{FF2B5EF4-FFF2-40B4-BE49-F238E27FC236}">
                <a16:creationId xmlns:a16="http://schemas.microsoft.com/office/drawing/2014/main" id="{0BCDCA57-9128-C854-11F2-5C22FDC0085A}"/>
              </a:ext>
            </a:extLst>
          </p:cNvPr>
          <p:cNvSpPr txBox="1">
            <a:spLocks noGrp="1"/>
          </p:cNvSpPr>
          <p:nvPr>
            <p:ph idx="1"/>
          </p:nvPr>
        </p:nvSpPr>
        <p:spPr>
          <a:xfrm>
            <a:off x="1295401" y="2919203"/>
            <a:ext cx="9824883" cy="2930931"/>
          </a:xfrm>
          <a:prstGeom prst="rect">
            <a:avLst/>
          </a:prstGeom>
          <a:noFill/>
        </p:spPr>
        <p:txBody>
          <a:bodyPr wrap="square">
            <a:spAutoFit/>
          </a:bodyPr>
          <a:lstStyle/>
          <a:p>
            <a:pPr marL="0" indent="0" algn="l">
              <a:buNone/>
            </a:pPr>
            <a:r>
              <a:rPr lang="el-GR" sz="1800" b="1" i="0" u="none" strike="noStrike" baseline="0" dirty="0" err="1"/>
              <a:t>Ακροστοιχίδα</a:t>
            </a:r>
            <a:r>
              <a:rPr lang="el-GR" sz="1800" b="1" i="0" u="none" strike="noStrike" baseline="0" dirty="0"/>
              <a:t> Γυμνάσιο </a:t>
            </a:r>
            <a:r>
              <a:rPr lang="el-GR" sz="1800" b="0" i="0" u="none" strike="noStrike" baseline="0" dirty="0"/>
              <a:t>[ατομικά και στη συνέχεια ομαδικά]</a:t>
            </a:r>
          </a:p>
          <a:p>
            <a:pPr marL="0" indent="0">
              <a:buNone/>
            </a:pPr>
            <a:r>
              <a:rPr lang="el-GR" sz="1800" b="1" dirty="0">
                <a:solidFill>
                  <a:schemeClr val="dk1"/>
                </a:solidFill>
              </a:rPr>
              <a:t>Οδηγίες</a:t>
            </a:r>
            <a:endParaRPr lang="el-GR" sz="1800" b="0" i="0" u="none" strike="noStrike" baseline="0" dirty="0"/>
          </a:p>
          <a:p>
            <a:pPr marL="0" indent="0" algn="l">
              <a:buNone/>
            </a:pPr>
            <a:r>
              <a:rPr lang="el-GR" sz="1800" b="0" i="0" u="none" strike="noStrike" baseline="0" dirty="0"/>
              <a:t>Κάθε μαθητής/μαθήτρια ετοιμάζει τη δική του/της </a:t>
            </a:r>
            <a:r>
              <a:rPr lang="el-GR" sz="1800" b="0" i="0" u="none" strike="noStrike" baseline="0" dirty="0" err="1"/>
              <a:t>ακρο</a:t>
            </a:r>
            <a:r>
              <a:rPr lang="el-GR" sz="1800" b="0" i="0" u="none" strike="noStrike" baseline="0" dirty="0"/>
              <a:t>/</a:t>
            </a:r>
            <a:r>
              <a:rPr lang="el-GR" sz="1800" b="0" i="0" u="none" strike="noStrike" baseline="0" dirty="0" err="1"/>
              <a:t>μεσοστιχίδα</a:t>
            </a:r>
            <a:r>
              <a:rPr lang="el-GR" sz="1800" b="0" i="0" u="none" strike="noStrike" baseline="0" dirty="0"/>
              <a:t> για τη λέξη ΓΥΜΝΑΣΙΟ. </a:t>
            </a:r>
          </a:p>
          <a:p>
            <a:pPr marL="0" indent="0" algn="l">
              <a:buNone/>
            </a:pPr>
            <a:r>
              <a:rPr lang="el-GR" sz="1800" b="0" i="0" u="none" strike="noStrike" baseline="0" dirty="0"/>
              <a:t>Ενθαρρύνονται τα παιδιά να βάλουν λέξεις που τα εκφράζουν και να δουλέψουν ο καθένας μόνος του.</a:t>
            </a:r>
          </a:p>
          <a:p>
            <a:pPr marL="0" indent="0" algn="l">
              <a:buNone/>
            </a:pPr>
            <a:r>
              <a:rPr lang="el-GR" sz="1800" b="0" i="0" u="none" strike="noStrike" baseline="0" dirty="0"/>
              <a:t>Όταν όλοι ολοκληρώσουν, συγκεντρώνονται οι </a:t>
            </a:r>
            <a:r>
              <a:rPr lang="el-GR" sz="1800" b="0" i="0" u="none" strike="noStrike" baseline="0" dirty="0" err="1"/>
              <a:t>ακρο</a:t>
            </a:r>
            <a:r>
              <a:rPr lang="el-GR" sz="1800" b="0" i="0" u="none" strike="noStrike" baseline="0" dirty="0"/>
              <a:t>/</a:t>
            </a:r>
            <a:r>
              <a:rPr lang="el-GR" sz="1800" b="0" i="0" u="none" strike="noStrike" baseline="0" dirty="0" err="1"/>
              <a:t>μεσοστιχίδες</a:t>
            </a:r>
            <a:r>
              <a:rPr lang="el-GR" sz="1800" b="0" i="0" u="none" strike="noStrike" baseline="0" dirty="0"/>
              <a:t>.</a:t>
            </a:r>
          </a:p>
          <a:p>
            <a:pPr marL="0" indent="0" algn="l">
              <a:lnSpc>
                <a:spcPct val="150000"/>
              </a:lnSpc>
              <a:buNone/>
            </a:pPr>
            <a:r>
              <a:rPr lang="el-GR" sz="1800" dirty="0"/>
              <a:t>Στη συνέχεια ο/η εκπαιδευτικός γράφει τη λέξη ΓΥΜΝΑΣΙΟ στον πίνακα και καλούνται οι μαθητές/</a:t>
            </a:r>
            <a:r>
              <a:rPr lang="el-GR" sz="1800" dirty="0" err="1"/>
              <a:t>τριες</a:t>
            </a:r>
            <a:r>
              <a:rPr lang="el-GR" sz="1800" dirty="0"/>
              <a:t> να συμπληρώσουν την </a:t>
            </a:r>
            <a:r>
              <a:rPr lang="el-GR" sz="1800" dirty="0" err="1"/>
              <a:t>ακρο</a:t>
            </a:r>
            <a:r>
              <a:rPr lang="el-GR" sz="1800" dirty="0"/>
              <a:t>/</a:t>
            </a:r>
            <a:r>
              <a:rPr lang="el-GR" sz="1800" dirty="0" err="1"/>
              <a:t>μεσοστοιχίδα</a:t>
            </a:r>
            <a:r>
              <a:rPr lang="el-GR" sz="1800" dirty="0"/>
              <a:t>.</a:t>
            </a:r>
          </a:p>
        </p:txBody>
      </p:sp>
    </p:spTree>
    <p:extLst>
      <p:ext uri="{BB962C8B-B14F-4D97-AF65-F5344CB8AC3E}">
        <p14:creationId xmlns:p14="http://schemas.microsoft.com/office/powerpoint/2010/main" val="2171606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AABE81B-9CB6-A9DC-F874-3DCB58C33FE9}"/>
              </a:ext>
            </a:extLst>
          </p:cNvPr>
          <p:cNvSpPr txBox="1"/>
          <p:nvPr/>
        </p:nvSpPr>
        <p:spPr>
          <a:xfrm>
            <a:off x="992553" y="591197"/>
            <a:ext cx="10019323" cy="5834289"/>
          </a:xfrm>
          <a:prstGeom prst="rect">
            <a:avLst/>
          </a:prstGeom>
          <a:noFill/>
        </p:spPr>
        <p:txBody>
          <a:bodyPr wrap="square">
            <a:spAutoFit/>
          </a:bodyPr>
          <a:lstStyle/>
          <a:p>
            <a:pPr marL="0" indent="0" algn="l">
              <a:lnSpc>
                <a:spcPct val="150000"/>
              </a:lnSpc>
              <a:buNone/>
            </a:pPr>
            <a:r>
              <a:rPr lang="el-GR" i="0" u="none" strike="noStrike" baseline="0" dirty="0">
                <a:latin typeface="+mj-lt"/>
              </a:rPr>
              <a:t>Αρκετοί έφηβοι αποκτούν μια περισσότερο </a:t>
            </a:r>
            <a:r>
              <a:rPr lang="el-GR" b="1" i="1" u="none" strike="noStrike" baseline="0" dirty="0">
                <a:latin typeface="+mj-lt"/>
              </a:rPr>
              <a:t>αρνητική στάση </a:t>
            </a:r>
            <a:r>
              <a:rPr lang="el-GR" i="0" u="none" strike="noStrike" baseline="0" dirty="0">
                <a:latin typeface="+mj-lt"/>
              </a:rPr>
              <a:t>απέναντι στο </a:t>
            </a:r>
            <a:r>
              <a:rPr lang="el-GR" b="1" i="1" u="none" strike="noStrike" baseline="0" dirty="0">
                <a:latin typeface="+mj-lt"/>
              </a:rPr>
              <a:t>σχολείο και στον εαυτό τους </a:t>
            </a:r>
            <a:r>
              <a:rPr lang="el-GR" i="0" u="none" strike="noStrike" baseline="0" dirty="0">
                <a:latin typeface="+mj-lt"/>
              </a:rPr>
              <a:t>μετά τη μετάβαση. </a:t>
            </a:r>
          </a:p>
          <a:p>
            <a:pPr marL="0" indent="0" algn="l">
              <a:lnSpc>
                <a:spcPct val="150000"/>
              </a:lnSpc>
              <a:buNone/>
            </a:pPr>
            <a:r>
              <a:rPr lang="el-GR" i="0" u="none" strike="noStrike" baseline="0" dirty="0">
                <a:latin typeface="+mj-lt"/>
              </a:rPr>
              <a:t>Η μετάβαση έχει βρεθεί από μελέτες πως συνδέεται με μια σειρά από αρνητικά αποτελέσματα για τους εφήβους που μπορεί να περιλαμβάνουν:</a:t>
            </a:r>
            <a:endParaRPr lang="en-US" i="0" u="none" strike="noStrike" baseline="0" dirty="0">
              <a:latin typeface="+mj-lt"/>
            </a:endParaRPr>
          </a:p>
          <a:p>
            <a:pPr marL="0" indent="0" algn="l">
              <a:lnSpc>
                <a:spcPct val="150000"/>
              </a:lnSpc>
              <a:buNone/>
            </a:pPr>
            <a:r>
              <a:rPr lang="el-GR" i="0" u="none" strike="noStrike" baseline="0" dirty="0">
                <a:latin typeface="+mj-lt"/>
              </a:rPr>
              <a:t>α) μειωμένη ακαδημαϊκή επίδοση</a:t>
            </a:r>
          </a:p>
          <a:p>
            <a:pPr marL="0" indent="0" algn="l">
              <a:lnSpc>
                <a:spcPct val="150000"/>
              </a:lnSpc>
              <a:buNone/>
            </a:pPr>
            <a:r>
              <a:rPr lang="da-DK" i="0" u="none" strike="noStrike" baseline="0" dirty="0">
                <a:latin typeface="+mj-lt"/>
              </a:rPr>
              <a:t>β) μειωμένα </a:t>
            </a:r>
            <a:r>
              <a:rPr lang="el-GR" i="0" u="none" strike="noStrike" baseline="0" dirty="0">
                <a:latin typeface="+mj-lt"/>
              </a:rPr>
              <a:t>κίνητρα </a:t>
            </a:r>
          </a:p>
          <a:p>
            <a:pPr marL="0" indent="0" algn="l">
              <a:lnSpc>
                <a:spcPct val="150000"/>
              </a:lnSpc>
              <a:buNone/>
            </a:pPr>
            <a:r>
              <a:rPr lang="el-GR" i="0" u="none" strike="noStrike" baseline="0" dirty="0">
                <a:latin typeface="+mj-lt"/>
              </a:rPr>
              <a:t>γ)</a:t>
            </a:r>
            <a:r>
              <a:rPr lang="en-US" i="0" u="none" strike="noStrike" baseline="0" dirty="0">
                <a:latin typeface="+mj-lt"/>
              </a:rPr>
              <a:t> </a:t>
            </a:r>
            <a:r>
              <a:rPr lang="el-GR" i="0" u="none" strike="noStrike" baseline="0" dirty="0">
                <a:latin typeface="+mj-lt"/>
              </a:rPr>
              <a:t>αυξημένα αρνητικά συναισθήματα, άγχος και καταθλιπτικά συμπτώματα </a:t>
            </a:r>
          </a:p>
          <a:p>
            <a:pPr marL="0" indent="0" algn="l">
              <a:lnSpc>
                <a:spcPct val="150000"/>
              </a:lnSpc>
              <a:buNone/>
            </a:pPr>
            <a:r>
              <a:rPr lang="el-GR" i="0" u="none" strike="noStrike" baseline="0" dirty="0">
                <a:latin typeface="+mj-lt"/>
              </a:rPr>
              <a:t>δ) χαμηλό </a:t>
            </a:r>
            <a:r>
              <a:rPr lang="el-GR" i="0" u="none" strike="noStrike" baseline="0" dirty="0" err="1">
                <a:latin typeface="+mj-lt"/>
              </a:rPr>
              <a:t>αυτο</a:t>
            </a:r>
            <a:r>
              <a:rPr lang="el-GR" i="0" u="none" strike="noStrike" baseline="0" dirty="0">
                <a:latin typeface="+mj-lt"/>
              </a:rPr>
              <a:t> – συναίσθημα</a:t>
            </a:r>
          </a:p>
          <a:p>
            <a:pPr marL="0" indent="0" algn="l">
              <a:buNone/>
            </a:pPr>
            <a:endParaRPr lang="el-GR" dirty="0">
              <a:latin typeface="+mj-lt"/>
            </a:endParaRPr>
          </a:p>
          <a:p>
            <a:pPr>
              <a:lnSpc>
                <a:spcPct val="150000"/>
              </a:lnSpc>
              <a:spcAft>
                <a:spcPts val="800"/>
              </a:spcAft>
              <a:buNone/>
            </a:pPr>
            <a:r>
              <a:rPr lang="el-GR" b="1" i="1" dirty="0">
                <a:effectLst/>
                <a:latin typeface="+mj-lt"/>
                <a:ea typeface="Calibri" panose="020F0502020204030204" pitchFamily="34" charset="0"/>
                <a:cs typeface="UB-Optima"/>
              </a:rPr>
              <a:t>Ωστόσο τα ερευνητικά δεδομένα δείχνουν ότι: </a:t>
            </a:r>
          </a:p>
          <a:p>
            <a:pPr>
              <a:lnSpc>
                <a:spcPct val="150000"/>
              </a:lnSpc>
              <a:spcAft>
                <a:spcPts val="800"/>
              </a:spcAft>
              <a:buNone/>
            </a:pPr>
            <a:r>
              <a:rPr lang="el-GR" dirty="0">
                <a:effectLst/>
                <a:latin typeface="+mj-lt"/>
                <a:ea typeface="Calibri" panose="020F0502020204030204" pitchFamily="34" charset="0"/>
                <a:cs typeface="UB-Optima"/>
              </a:rPr>
              <a:t>η γενική ανησυχία και ο φόβος των μαθητών και μαθητριών κατά τη διάρκεια των </a:t>
            </a:r>
            <a:r>
              <a:rPr lang="el-GR" b="1" i="1" dirty="0">
                <a:effectLst/>
                <a:latin typeface="+mj-lt"/>
                <a:ea typeface="Calibri" panose="020F0502020204030204" pitchFamily="34" charset="0"/>
                <a:cs typeface="UB-Optima"/>
              </a:rPr>
              <a:t>10 πρώτων εβδομάδων</a:t>
            </a:r>
            <a:r>
              <a:rPr lang="el-GR" dirty="0">
                <a:effectLst/>
                <a:latin typeface="+mj-lt"/>
                <a:ea typeface="Calibri" panose="020F0502020204030204" pitchFamily="34" charset="0"/>
                <a:cs typeface="UB-Optima"/>
              </a:rPr>
              <a:t> ελαττώνονται σταδιακά. Η γενικά αποδεκτή άποψη πάντως είναι πως τα συναισθήματα, και επομένως οι συνέπειές τους κατά τη μετάβαση, είναι ανάλογα του μεγέθους της μεταβολής, όπως την αντιλαμβάνονται οι ίδιοι οι μαθητές (</a:t>
            </a:r>
            <a:r>
              <a:rPr lang="el-GR" dirty="0" err="1">
                <a:effectLst/>
                <a:latin typeface="+mj-lt"/>
                <a:ea typeface="Calibri" panose="020F0502020204030204" pitchFamily="34" charset="0"/>
                <a:cs typeface="UB-Optima"/>
              </a:rPr>
              <a:t>Entwistle</a:t>
            </a:r>
            <a:r>
              <a:rPr lang="el-GR" dirty="0">
                <a:effectLst/>
                <a:latin typeface="+mj-lt"/>
                <a:ea typeface="Calibri" panose="020F0502020204030204" pitchFamily="34" charset="0"/>
                <a:cs typeface="UB-Optima"/>
              </a:rPr>
              <a:t>, 1988).</a:t>
            </a:r>
            <a:endParaRPr lang="el-GR"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51013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DB0569-9DD4-B8CA-B568-F72F681039C8}"/>
              </a:ext>
            </a:extLst>
          </p:cNvPr>
          <p:cNvSpPr txBox="1"/>
          <p:nvPr/>
        </p:nvSpPr>
        <p:spPr>
          <a:xfrm>
            <a:off x="829933" y="548437"/>
            <a:ext cx="6672080" cy="5909310"/>
          </a:xfrm>
          <a:prstGeom prst="rect">
            <a:avLst/>
          </a:prstGeom>
          <a:noFill/>
        </p:spPr>
        <p:txBody>
          <a:bodyPr wrap="square">
            <a:spAutoFit/>
          </a:bodyPr>
          <a:lstStyle/>
          <a:p>
            <a:r>
              <a:rPr lang="el-GR" b="1" i="0" u="none" strike="noStrike" baseline="0" dirty="0">
                <a:solidFill>
                  <a:srgbClr val="000000"/>
                </a:solidFill>
              </a:rPr>
              <a:t>Το τρίγωνο της μετάβασης </a:t>
            </a:r>
          </a:p>
          <a:p>
            <a:endParaRPr lang="el-GR" b="1" dirty="0">
              <a:solidFill>
                <a:schemeClr val="dk1"/>
              </a:solidFill>
            </a:endParaRPr>
          </a:p>
          <a:p>
            <a:r>
              <a:rPr lang="el-GR" b="1" dirty="0">
                <a:solidFill>
                  <a:schemeClr val="dk1"/>
                </a:solidFill>
              </a:rPr>
              <a:t>Οδηγίες</a:t>
            </a:r>
            <a:endParaRPr lang="el-GR" b="0" i="0" u="none" strike="noStrike" baseline="0" dirty="0">
              <a:solidFill>
                <a:srgbClr val="000000"/>
              </a:solidFill>
            </a:endParaRPr>
          </a:p>
          <a:p>
            <a:r>
              <a:rPr lang="el-GR" b="0" i="0" u="none" strike="noStrike" baseline="0" dirty="0">
                <a:solidFill>
                  <a:srgbClr val="000000"/>
                </a:solidFill>
              </a:rPr>
              <a:t>1. Δίνεται σε κάθε μαθητή/</a:t>
            </a:r>
            <a:r>
              <a:rPr lang="el-GR" b="0" i="0" u="none" strike="noStrike" baseline="0" dirty="0" err="1">
                <a:solidFill>
                  <a:srgbClr val="000000"/>
                </a:solidFill>
              </a:rPr>
              <a:t>τρια</a:t>
            </a:r>
            <a:r>
              <a:rPr lang="el-GR" b="0" i="0" u="none" strike="noStrike" baseline="0" dirty="0">
                <a:solidFill>
                  <a:srgbClr val="000000"/>
                </a:solidFill>
              </a:rPr>
              <a:t> ένα τρίγωνο (χωρισμένο σε 9 τμήματα). Σε κάποια τμήματα υπάρχουν λέξεις που αποτυπώνουν προβλήματα που συνδέονται με τη μετάβαση των παιδιών στο Γυμνάσιο. Τα υπόλοιπα τμήματα είναι κενά. </a:t>
            </a:r>
          </a:p>
          <a:p>
            <a:r>
              <a:rPr lang="el-GR" b="0" i="0" u="none" strike="noStrike" baseline="0" dirty="0">
                <a:solidFill>
                  <a:srgbClr val="000000"/>
                </a:solidFill>
              </a:rPr>
              <a:t>2. Ζητείται από τα παιδιά να συμπληρώσουν τα κενά τμήματα γράφοντας προβλήματα που έχουν παραλειφθεί. </a:t>
            </a:r>
          </a:p>
          <a:p>
            <a:r>
              <a:rPr lang="el-GR" b="0" i="0" u="none" strike="noStrike" baseline="0" dirty="0">
                <a:solidFill>
                  <a:srgbClr val="000000"/>
                </a:solidFill>
              </a:rPr>
              <a:t>3. Δίνεται στους μαθητές/</a:t>
            </a:r>
            <a:r>
              <a:rPr lang="el-GR" b="0" i="0" u="none" strike="noStrike" baseline="0" dirty="0" err="1">
                <a:solidFill>
                  <a:srgbClr val="000000"/>
                </a:solidFill>
              </a:rPr>
              <a:t>τριες</a:t>
            </a:r>
            <a:r>
              <a:rPr lang="el-GR" b="0" i="0" u="none" strike="noStrike" baseline="0" dirty="0">
                <a:solidFill>
                  <a:srgbClr val="000000"/>
                </a:solidFill>
              </a:rPr>
              <a:t> ένα κενό τρίγωνο και τους ζητείται να αντιγράψουν τις λέξεις του συμπληρωμένου τριγώνου, προσέχοντας όμως ώστε να τις τοποθετήσουν κατά σειρά σπουδαιότητας, ώστε η πιο σπουδαία να βρίσκεται στην κορυφή. </a:t>
            </a:r>
          </a:p>
          <a:p>
            <a:r>
              <a:rPr lang="el-GR" b="0" i="0" u="none" strike="noStrike" baseline="0" dirty="0">
                <a:solidFill>
                  <a:srgbClr val="000000"/>
                </a:solidFill>
              </a:rPr>
              <a:t>4.Τα παιδιά σχηματίζουν ομάδες και συζητούν τα τρίγωνα που έφτιαξαν συγκρίνοντάς τα. Τους ζητείται να συμφωνήσουν τουλάχιστον για την πιο σημαντική και τη λιγότερο σημαντική λέξη για τη μετάβαση. </a:t>
            </a:r>
          </a:p>
          <a:p>
            <a:r>
              <a:rPr lang="el-GR" b="0" i="0" u="none" strike="noStrike" baseline="0" dirty="0">
                <a:solidFill>
                  <a:srgbClr val="000000"/>
                </a:solidFill>
              </a:rPr>
              <a:t>5. Ένας εκπρόσωπος από κάθε ομάδα ανακοινώνει (αιτιολογώντας) στην τάξη την πρώτη και τη λιγότερο δημοφιλή προτίμηση της ομάδας του καθώς και τις λέξεις που συμπλήρωσαν στα άδεια τρίγωνα. Ακόμη ενημερώνει την τάξη για τυχόν προβλήματα συνεννόησης και συνεργασίας που είχαν μέχρι να καταλήξουν σε ομοφωνία. </a:t>
            </a:r>
            <a:endParaRPr lang="el-GR" dirty="0"/>
          </a:p>
        </p:txBody>
      </p:sp>
      <p:pic>
        <p:nvPicPr>
          <p:cNvPr id="7" name="Εικόνα 6">
            <a:extLst>
              <a:ext uri="{FF2B5EF4-FFF2-40B4-BE49-F238E27FC236}">
                <a16:creationId xmlns:a16="http://schemas.microsoft.com/office/drawing/2014/main" id="{81B8ACF4-24EC-34C0-3880-81ACF5DCBFF3}"/>
              </a:ext>
            </a:extLst>
          </p:cNvPr>
          <p:cNvPicPr>
            <a:picLocks noChangeAspect="1"/>
          </p:cNvPicPr>
          <p:nvPr/>
        </p:nvPicPr>
        <p:blipFill>
          <a:blip r:embed="rId2"/>
          <a:stretch>
            <a:fillRect/>
          </a:stretch>
        </p:blipFill>
        <p:spPr>
          <a:xfrm>
            <a:off x="7613602" y="1034764"/>
            <a:ext cx="3975303" cy="4446811"/>
          </a:xfrm>
          <a:prstGeom prst="rect">
            <a:avLst/>
          </a:prstGeom>
          <a:ln>
            <a:noFill/>
          </a:ln>
          <a:effectLst>
            <a:softEdge rad="112500"/>
          </a:effectLst>
        </p:spPr>
      </p:pic>
    </p:spTree>
    <p:extLst>
      <p:ext uri="{BB962C8B-B14F-4D97-AF65-F5344CB8AC3E}">
        <p14:creationId xmlns:p14="http://schemas.microsoft.com/office/powerpoint/2010/main" val="3397392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FDE8BA-7702-ADE2-5E79-E14DED33E668}"/>
              </a:ext>
            </a:extLst>
          </p:cNvPr>
          <p:cNvSpPr txBox="1"/>
          <p:nvPr/>
        </p:nvSpPr>
        <p:spPr>
          <a:xfrm>
            <a:off x="896814" y="217236"/>
            <a:ext cx="10628645" cy="6032421"/>
          </a:xfrm>
          <a:prstGeom prst="rect">
            <a:avLst/>
          </a:prstGeom>
          <a:noFill/>
        </p:spPr>
        <p:txBody>
          <a:bodyPr wrap="square">
            <a:spAutoFit/>
          </a:bodyPr>
          <a:lstStyle/>
          <a:p>
            <a:endParaRPr lang="el-GR" sz="1600" b="0" i="0" u="none" strike="noStrike" baseline="0" dirty="0">
              <a:solidFill>
                <a:srgbClr val="000000"/>
              </a:solidFill>
              <a:latin typeface="+mj-lt"/>
            </a:endParaRPr>
          </a:p>
          <a:p>
            <a:endParaRPr lang="el-GR" sz="1600" dirty="0">
              <a:solidFill>
                <a:srgbClr val="000000"/>
              </a:solidFill>
              <a:latin typeface="+mj-lt"/>
            </a:endParaRPr>
          </a:p>
          <a:p>
            <a:r>
              <a:rPr lang="el-GR" b="1" i="0" u="none" strike="noStrike" baseline="0" dirty="0">
                <a:solidFill>
                  <a:srgbClr val="000000"/>
                </a:solidFill>
              </a:rPr>
              <a:t>Οι αλλαγές με αγχώνουν </a:t>
            </a:r>
          </a:p>
          <a:p>
            <a:r>
              <a:rPr lang="el-GR" sz="1600" b="1" dirty="0">
                <a:solidFill>
                  <a:schemeClr val="dk1"/>
                </a:solidFill>
              </a:rPr>
              <a:t>Οδηγίες</a:t>
            </a:r>
            <a:endParaRPr lang="el-GR" sz="1600" b="0" i="0" u="none" strike="noStrike" baseline="0" dirty="0">
              <a:solidFill>
                <a:srgbClr val="000000"/>
              </a:solidFill>
            </a:endParaRPr>
          </a:p>
          <a:p>
            <a:pPr>
              <a:lnSpc>
                <a:spcPct val="150000"/>
              </a:lnSpc>
            </a:pPr>
            <a:r>
              <a:rPr lang="el-GR" sz="1600" b="0" i="0" u="none" strike="noStrike" baseline="0" dirty="0">
                <a:solidFill>
                  <a:srgbClr val="000000"/>
                </a:solidFill>
              </a:rPr>
              <a:t>1. Οι εκπαιδευτικοί ξεκινούν λέγοντας στους μαθητές/</a:t>
            </a:r>
            <a:r>
              <a:rPr lang="el-GR" sz="1600" b="0" i="0" u="none" strike="noStrike" baseline="0" dirty="0" err="1">
                <a:solidFill>
                  <a:srgbClr val="000000"/>
                </a:solidFill>
              </a:rPr>
              <a:t>τριες</a:t>
            </a:r>
            <a:r>
              <a:rPr lang="el-GR" sz="1600" b="0" i="0" u="none" strike="noStrike" baseline="0" dirty="0">
                <a:solidFill>
                  <a:srgbClr val="000000"/>
                </a:solidFill>
              </a:rPr>
              <a:t> ότι πρέπει να σκεφτούν μια αλλαγή που βίωσαν πρόσφατα ή παλαιότερα στο σχολείο. </a:t>
            </a:r>
          </a:p>
          <a:p>
            <a:pPr>
              <a:lnSpc>
                <a:spcPct val="150000"/>
              </a:lnSpc>
            </a:pPr>
            <a:r>
              <a:rPr lang="el-GR" sz="1600" b="0" i="0" u="none" strike="noStrike" baseline="0" dirty="0">
                <a:solidFill>
                  <a:srgbClr val="000000"/>
                </a:solidFill>
              </a:rPr>
              <a:t>2. Ζητούν από την τάξη να χωριστεί σε ζευγάρια. Στη συνέχεια τους καλούν να πάρουν συνέντευξη ο ένας από τον άλλον. Σκοπός τους είναι να διευκρινίσουν πώς βίωσαν οι συμμαθητές/</a:t>
            </a:r>
            <a:r>
              <a:rPr lang="el-GR" sz="1600" b="0" i="0" u="none" strike="noStrike" baseline="0" dirty="0" err="1">
                <a:solidFill>
                  <a:srgbClr val="000000"/>
                </a:solidFill>
              </a:rPr>
              <a:t>τριες</a:t>
            </a:r>
            <a:r>
              <a:rPr lang="el-GR" sz="1600" b="0" i="0" u="none" strike="noStrike" baseline="0" dirty="0">
                <a:solidFill>
                  <a:srgbClr val="000000"/>
                </a:solidFill>
              </a:rPr>
              <a:t> τους αυτές τις αλλαγές, ποιος τους βοήθησε να τις αντιμετωπίσουν και τι έγινε στο τέλος. Ερωτήσεις που θα μπορούσαν να γίνουν είναι οι ακόλουθες: </a:t>
            </a:r>
          </a:p>
          <a:p>
            <a:pPr marL="285750" indent="-285750">
              <a:lnSpc>
                <a:spcPct val="150000"/>
              </a:lnSpc>
              <a:buFont typeface="Arial" panose="020B0604020202020204" pitchFamily="34" charset="0"/>
              <a:buChar char="•"/>
            </a:pPr>
            <a:r>
              <a:rPr lang="el-GR" sz="1600" b="0" i="0" u="none" strike="noStrike" baseline="0" dirty="0">
                <a:solidFill>
                  <a:srgbClr val="000000"/>
                </a:solidFill>
              </a:rPr>
              <a:t>Πώς αισθάνθηκες αρχικά σε σχέση με την αλλαγή; </a:t>
            </a:r>
          </a:p>
          <a:p>
            <a:pPr marL="285750" indent="-285750">
              <a:buFont typeface="Arial" panose="020B0604020202020204" pitchFamily="34" charset="0"/>
              <a:buChar char="•"/>
            </a:pPr>
            <a:r>
              <a:rPr lang="el-GR" sz="1600" b="0" i="0" u="none" strike="noStrike" baseline="0" dirty="0">
                <a:solidFill>
                  <a:srgbClr val="000000"/>
                </a:solidFill>
              </a:rPr>
              <a:t>Πώς αισθανόσουν μετά από λίγο καιρό; </a:t>
            </a:r>
          </a:p>
          <a:p>
            <a:pPr marL="285750" indent="-285750">
              <a:buFont typeface="Arial" panose="020B0604020202020204" pitchFamily="34" charset="0"/>
              <a:buChar char="•"/>
            </a:pPr>
            <a:r>
              <a:rPr lang="el-GR" sz="1600" b="0" i="0" u="none" strike="noStrike" baseline="0" dirty="0">
                <a:solidFill>
                  <a:srgbClr val="000000"/>
                </a:solidFill>
              </a:rPr>
              <a:t>Ποιες ήταν οι προσδοκίες και ποιοι οι φόβοι σου εξαιτίας αυτής της αλλαγής; </a:t>
            </a:r>
          </a:p>
          <a:p>
            <a:pPr marL="285750" indent="-285750">
              <a:buFont typeface="Arial" panose="020B0604020202020204" pitchFamily="34" charset="0"/>
              <a:buChar char="•"/>
            </a:pPr>
            <a:r>
              <a:rPr lang="el-GR" sz="1600" b="0" i="0" u="none" strike="noStrike" baseline="0" dirty="0">
                <a:solidFill>
                  <a:srgbClr val="000000"/>
                </a:solidFill>
              </a:rPr>
              <a:t>Τι σε βοήθησε να την διαχειριστείς αποτελεσματικά; </a:t>
            </a:r>
          </a:p>
          <a:p>
            <a:pPr>
              <a:lnSpc>
                <a:spcPct val="150000"/>
              </a:lnSpc>
            </a:pPr>
            <a:r>
              <a:rPr lang="el-GR" sz="1600" b="0" i="0" u="none" strike="noStrike" baseline="0" dirty="0">
                <a:solidFill>
                  <a:srgbClr val="000000"/>
                </a:solidFill>
              </a:rPr>
              <a:t>3. Καταγράφονται στον πίνακα παραδείγματα αλλαγών που οι μαθητές/</a:t>
            </a:r>
            <a:r>
              <a:rPr lang="el-GR" sz="1600" b="0" i="0" u="none" strike="noStrike" baseline="0" dirty="0" err="1">
                <a:solidFill>
                  <a:srgbClr val="000000"/>
                </a:solidFill>
              </a:rPr>
              <a:t>τριες</a:t>
            </a:r>
            <a:r>
              <a:rPr lang="el-GR" sz="1600" b="0" i="0" u="none" strike="noStrike" baseline="0" dirty="0">
                <a:solidFill>
                  <a:srgbClr val="000000"/>
                </a:solidFill>
              </a:rPr>
              <a:t> συναντούν κατά τη διάρκεια της σχολικής τους ζωής και ιεραρχικά με ψηφοφορία </a:t>
            </a:r>
            <a:r>
              <a:rPr lang="el-GR" sz="1600" dirty="0">
                <a:solidFill>
                  <a:srgbClr val="000000"/>
                </a:solidFill>
              </a:rPr>
              <a:t>σημειώνονται </a:t>
            </a:r>
            <a:r>
              <a:rPr lang="el-GR" sz="1600" b="0" i="0" u="none" strike="noStrike" baseline="0" dirty="0">
                <a:solidFill>
                  <a:srgbClr val="000000"/>
                </a:solidFill>
              </a:rPr>
              <a:t>αυτές που δημιουργούν τους μεγαλύτερους φόβους στα παιδιά. </a:t>
            </a:r>
          </a:p>
          <a:p>
            <a:endParaRPr lang="el-GR" sz="1600" b="1" i="0" u="none" strike="noStrike" baseline="0" dirty="0">
              <a:solidFill>
                <a:srgbClr val="000000"/>
              </a:solidFill>
            </a:endParaRPr>
          </a:p>
          <a:p>
            <a:r>
              <a:rPr lang="el-GR" sz="1600" b="1" i="0" u="none" strike="noStrike" baseline="0" dirty="0">
                <a:solidFill>
                  <a:srgbClr val="000000"/>
                </a:solidFill>
              </a:rPr>
              <a:t>ΟΔΗΓΙΕΣ:  </a:t>
            </a:r>
            <a:r>
              <a:rPr lang="el-GR" sz="1600" b="0" i="0" u="none" strike="noStrike" baseline="0" dirty="0">
                <a:solidFill>
                  <a:srgbClr val="000000"/>
                </a:solidFill>
              </a:rPr>
              <a:t>Ο</a:t>
            </a:r>
            <a:r>
              <a:rPr lang="el-GR" sz="1600" dirty="0">
                <a:solidFill>
                  <a:srgbClr val="000000"/>
                </a:solidFill>
              </a:rPr>
              <a:t>ι</a:t>
            </a:r>
            <a:r>
              <a:rPr lang="el-GR" sz="1600" b="0" i="0" u="none" strike="noStrike" baseline="0" dirty="0">
                <a:solidFill>
                  <a:srgbClr val="000000"/>
                </a:solidFill>
              </a:rPr>
              <a:t> εκπαιδευτικοί για να βοηθήσουν τα παιδιά μπορεί να μιλήσουν για αλλαγές με τις οποίες έρχονται οι ίδιοι αντιμέτωποι κατά τη διάρκεια της άσκησης του επαγγέλματός τους. Για παράδειγμα την αλλαγή σχολείου, την αλλαγή τάξης, την αλλαγή διευθυντή ή σχολικού συμβούλου, την αλλαγή των βιβλίων κλπ. Επίσης μπορούν να αναφερθούν τρόποι που χρησιμοποιούν και τους βοηθούν να αντιμετωπίσουν/διαχειριστούν τις αλλαγ</a:t>
            </a:r>
            <a:r>
              <a:rPr lang="el-GR" sz="1600" dirty="0">
                <a:solidFill>
                  <a:srgbClr val="000000"/>
                </a:solidFill>
              </a:rPr>
              <a:t>ές.</a:t>
            </a:r>
            <a:endParaRPr lang="el-GR" sz="1600" dirty="0"/>
          </a:p>
        </p:txBody>
      </p:sp>
    </p:spTree>
    <p:extLst>
      <p:ext uri="{BB962C8B-B14F-4D97-AF65-F5344CB8AC3E}">
        <p14:creationId xmlns:p14="http://schemas.microsoft.com/office/powerpoint/2010/main" val="7795105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DAE58A-1ACE-3FA2-64EB-A5205DE999E9}"/>
              </a:ext>
            </a:extLst>
          </p:cNvPr>
          <p:cNvSpPr txBox="1"/>
          <p:nvPr/>
        </p:nvSpPr>
        <p:spPr>
          <a:xfrm>
            <a:off x="834013" y="500896"/>
            <a:ext cx="5697416" cy="6186309"/>
          </a:xfrm>
          <a:prstGeom prst="rect">
            <a:avLst/>
          </a:prstGeom>
          <a:noFill/>
        </p:spPr>
        <p:txBody>
          <a:bodyPr wrap="square">
            <a:spAutoFit/>
          </a:bodyPr>
          <a:lstStyle/>
          <a:p>
            <a:r>
              <a:rPr lang="el-GR" b="1" i="0" u="none" strike="noStrike" baseline="0" dirty="0">
                <a:solidFill>
                  <a:srgbClr val="000000"/>
                </a:solidFill>
                <a:latin typeface="+mj-lt"/>
              </a:rPr>
              <a:t>Οι εμπειρίες της οικογένειάς μου </a:t>
            </a:r>
            <a:endParaRPr lang="el-GR" sz="1800" b="1" dirty="0">
              <a:solidFill>
                <a:schemeClr val="dk1"/>
              </a:solidFill>
            </a:endParaRPr>
          </a:p>
          <a:p>
            <a:r>
              <a:rPr lang="el-GR" sz="1800" b="1" dirty="0">
                <a:solidFill>
                  <a:schemeClr val="dk1"/>
                </a:solidFill>
              </a:rPr>
              <a:t> Οδηγίες</a:t>
            </a:r>
            <a:endParaRPr lang="el-GR" b="0" i="0" u="none" strike="noStrike" baseline="0" dirty="0">
              <a:solidFill>
                <a:srgbClr val="000000"/>
              </a:solidFill>
              <a:latin typeface="+mj-lt"/>
            </a:endParaRPr>
          </a:p>
          <a:p>
            <a:pPr marL="342900" indent="-342900">
              <a:buFont typeface="+mj-lt"/>
              <a:buAutoNum type="arabicPeriod"/>
            </a:pPr>
            <a:r>
              <a:rPr lang="el-GR" b="0" i="0" u="none" strike="noStrike" baseline="0" dirty="0">
                <a:solidFill>
                  <a:srgbClr val="000000"/>
                </a:solidFill>
                <a:latin typeface="+mj-lt"/>
              </a:rPr>
              <a:t>Με τη δραστηριότητα αυτή ανιχνεύεται ο τρόπος με τον οποίο οι γονείς των μαθητών βίωσαν τις δικές τους σχολικές μεταβάσεις και τον τρόπο με τον οποίο μπορούν να βοηθήσουν τα παιδιά τους στην ομαλή μετάβασή τους στο Γυμνάσιο. </a:t>
            </a:r>
          </a:p>
          <a:p>
            <a:pPr marL="342900" indent="-342900">
              <a:buFont typeface="+mj-lt"/>
              <a:buAutoNum type="arabicPeriod"/>
            </a:pPr>
            <a:r>
              <a:rPr lang="el-GR" b="0" i="0" u="none" strike="noStrike" baseline="0" dirty="0">
                <a:solidFill>
                  <a:srgbClr val="000000"/>
                </a:solidFill>
                <a:latin typeface="+mj-lt"/>
              </a:rPr>
              <a:t>Δίνεται στους μαθητές το παρακάτω φύλλο εργασίας και τους ζητε</a:t>
            </a:r>
            <a:r>
              <a:rPr lang="el-GR" dirty="0">
                <a:solidFill>
                  <a:srgbClr val="000000"/>
                </a:solidFill>
                <a:latin typeface="+mj-lt"/>
              </a:rPr>
              <a:t>ίται</a:t>
            </a:r>
            <a:r>
              <a:rPr lang="el-GR" b="0" i="0" u="none" strike="noStrike" baseline="0" dirty="0">
                <a:solidFill>
                  <a:srgbClr val="000000"/>
                </a:solidFill>
                <a:latin typeface="+mj-lt"/>
              </a:rPr>
              <a:t> να το συμπληρώσουν μαζί με τους γονείς τους. Στη συνέχεια να το φέρουν στο σχολείο χωρίς να αναγράψουν το ονοματεπώνυμό τους. Στις κενές σειρές στο τέλος μπορούν να συμπληρώσουν και άλλες παραμέτρους της διαδικασίας μετάβασης από το δημοτικό στο Γυμνάσιο. </a:t>
            </a:r>
            <a:endParaRPr lang="el-GR" dirty="0">
              <a:solidFill>
                <a:srgbClr val="000000"/>
              </a:solidFill>
              <a:latin typeface="+mj-lt"/>
            </a:endParaRPr>
          </a:p>
          <a:p>
            <a:pPr marL="342900" indent="-342900">
              <a:buFont typeface="+mj-lt"/>
              <a:buAutoNum type="arabicPeriod"/>
            </a:pPr>
            <a:r>
              <a:rPr lang="el-GR" sz="1800" b="0" i="0" u="none" strike="noStrike" baseline="0" dirty="0">
                <a:solidFill>
                  <a:srgbClr val="000000"/>
                </a:solidFill>
                <a:latin typeface="+mj-lt"/>
              </a:rPr>
              <a:t> Συζητείται στην τάξη. </a:t>
            </a:r>
          </a:p>
          <a:p>
            <a:endParaRPr lang="el-GR" sz="1800" b="0" i="0" u="none" strike="noStrike" baseline="0" dirty="0">
              <a:solidFill>
                <a:srgbClr val="000000"/>
              </a:solidFill>
              <a:latin typeface="+mj-lt"/>
            </a:endParaRPr>
          </a:p>
          <a:p>
            <a:pPr marL="285750" indent="-285750">
              <a:buFont typeface="Arial" panose="020B0604020202020204" pitchFamily="34" charset="0"/>
              <a:buChar char="•"/>
            </a:pPr>
            <a:r>
              <a:rPr lang="el-GR" sz="1800" b="0" i="0" u="none" strike="noStrike" baseline="0" dirty="0">
                <a:solidFill>
                  <a:srgbClr val="000000"/>
                </a:solidFill>
                <a:latin typeface="+mj-lt"/>
              </a:rPr>
              <a:t>Υπάρχουν ομοιότητες ανάμεσα στους φόβους των γονιών και των παιδιών τους; </a:t>
            </a:r>
          </a:p>
          <a:p>
            <a:pPr marL="285750" indent="-285750">
              <a:buFont typeface="Arial" panose="020B0604020202020204" pitchFamily="34" charset="0"/>
              <a:buChar char="•"/>
            </a:pPr>
            <a:r>
              <a:rPr lang="el-GR" sz="1800" b="0" i="0" u="none" strike="noStrike" baseline="0" dirty="0">
                <a:solidFill>
                  <a:srgbClr val="000000"/>
                </a:solidFill>
                <a:latin typeface="+mj-lt"/>
              </a:rPr>
              <a:t>Είναι φυσιολογικό αυτό; </a:t>
            </a:r>
          </a:p>
          <a:p>
            <a:pPr marL="285750" indent="-285750">
              <a:buFont typeface="Arial" panose="020B0604020202020204" pitchFamily="34" charset="0"/>
              <a:buChar char="•"/>
            </a:pPr>
            <a:r>
              <a:rPr lang="el-GR" sz="1800" b="0" i="0" u="none" strike="noStrike" baseline="0" dirty="0">
                <a:solidFill>
                  <a:srgbClr val="000000"/>
                </a:solidFill>
                <a:latin typeface="+mj-lt"/>
              </a:rPr>
              <a:t>Τι κάνουν –ή πρέπει να κάνουν- οι γονείς για να προετοιμάσουν τα παιδιά τους για τη μετάβασή τους στο Γυμνάσιο; </a:t>
            </a:r>
          </a:p>
          <a:p>
            <a:pPr marL="342900" indent="-342900">
              <a:buFont typeface="+mj-lt"/>
              <a:buAutoNum type="arabicPeriod"/>
            </a:pPr>
            <a:endParaRPr lang="el-GR" dirty="0">
              <a:latin typeface="+mj-lt"/>
            </a:endParaRPr>
          </a:p>
        </p:txBody>
      </p:sp>
      <p:pic>
        <p:nvPicPr>
          <p:cNvPr id="5" name="Εικόνα 4">
            <a:extLst>
              <a:ext uri="{FF2B5EF4-FFF2-40B4-BE49-F238E27FC236}">
                <a16:creationId xmlns:a16="http://schemas.microsoft.com/office/drawing/2014/main" id="{87195444-90A9-F073-8138-26E79D7EFC7D}"/>
              </a:ext>
            </a:extLst>
          </p:cNvPr>
          <p:cNvPicPr>
            <a:picLocks noChangeAspect="1"/>
          </p:cNvPicPr>
          <p:nvPr/>
        </p:nvPicPr>
        <p:blipFill>
          <a:blip r:embed="rId2"/>
          <a:stretch>
            <a:fillRect/>
          </a:stretch>
        </p:blipFill>
        <p:spPr>
          <a:xfrm>
            <a:off x="6531430" y="1192393"/>
            <a:ext cx="5168958" cy="4073591"/>
          </a:xfrm>
          <a:prstGeom prst="rect">
            <a:avLst/>
          </a:prstGeom>
        </p:spPr>
      </p:pic>
    </p:spTree>
    <p:extLst>
      <p:ext uri="{BB962C8B-B14F-4D97-AF65-F5344CB8AC3E}">
        <p14:creationId xmlns:p14="http://schemas.microsoft.com/office/powerpoint/2010/main" val="10748334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9912BB-C1C0-E870-5AE9-7C91ECDF7608}"/>
              </a:ext>
            </a:extLst>
          </p:cNvPr>
          <p:cNvSpPr>
            <a:spLocks noGrp="1"/>
          </p:cNvSpPr>
          <p:nvPr>
            <p:ph type="title"/>
          </p:nvPr>
        </p:nvSpPr>
        <p:spPr/>
        <p:txBody>
          <a:bodyPr>
            <a:normAutofit/>
          </a:bodyPr>
          <a:lstStyle/>
          <a:p>
            <a:r>
              <a:rPr lang="el-GR" sz="2700" b="1" i="1" dirty="0">
                <a:solidFill>
                  <a:schemeClr val="tx1"/>
                </a:solidFill>
                <a:latin typeface="+mn-lt"/>
              </a:rPr>
              <a:t>Επίσκεψη στο Γυμνάσιο</a:t>
            </a:r>
            <a:br>
              <a:rPr lang="el-GR" sz="4400" dirty="0">
                <a:solidFill>
                  <a:schemeClr val="tx1"/>
                </a:solidFill>
                <a:latin typeface="+mn-lt"/>
              </a:rPr>
            </a:br>
            <a:endParaRPr lang="el-GR" dirty="0"/>
          </a:p>
        </p:txBody>
      </p:sp>
      <p:sp>
        <p:nvSpPr>
          <p:cNvPr id="3" name="Θέση περιεχομένου 2">
            <a:extLst>
              <a:ext uri="{FF2B5EF4-FFF2-40B4-BE49-F238E27FC236}">
                <a16:creationId xmlns:a16="http://schemas.microsoft.com/office/drawing/2014/main" id="{CE017E74-AE07-8EC7-7744-5619E003099F}"/>
              </a:ext>
            </a:extLst>
          </p:cNvPr>
          <p:cNvSpPr>
            <a:spLocks noGrp="1"/>
          </p:cNvSpPr>
          <p:nvPr>
            <p:ph idx="1"/>
          </p:nvPr>
        </p:nvSpPr>
        <p:spPr>
          <a:xfrm>
            <a:off x="880487" y="2285999"/>
            <a:ext cx="10431025" cy="4572001"/>
          </a:xfrm>
        </p:spPr>
        <p:txBody>
          <a:bodyPr>
            <a:normAutofit fontScale="25000" lnSpcReduction="20000"/>
          </a:bodyPr>
          <a:lstStyle/>
          <a:p>
            <a:pPr algn="l"/>
            <a:endParaRPr lang="el-GR" sz="7200" b="0" i="0" u="none" strike="noStrike" baseline="0" dirty="0">
              <a:solidFill>
                <a:srgbClr val="000000"/>
              </a:solidFill>
              <a:latin typeface="+mj-lt"/>
            </a:endParaRPr>
          </a:p>
          <a:p>
            <a:pPr marL="0" indent="0">
              <a:lnSpc>
                <a:spcPct val="120000"/>
              </a:lnSpc>
              <a:buNone/>
            </a:pPr>
            <a:r>
              <a:rPr lang="el-GR" sz="7200" b="1" i="0" u="none" strike="noStrike" baseline="0" dirty="0">
                <a:solidFill>
                  <a:srgbClr val="000000"/>
                </a:solidFill>
                <a:latin typeface="+mj-lt"/>
              </a:rPr>
              <a:t>Γνωριμία με το Γυμνάσιο υποδοχής: </a:t>
            </a:r>
            <a:r>
              <a:rPr lang="el-GR" sz="7200" dirty="0">
                <a:solidFill>
                  <a:srgbClr val="000000"/>
                </a:solidFill>
                <a:latin typeface="+mj-lt"/>
              </a:rPr>
              <a:t> </a:t>
            </a:r>
            <a:r>
              <a:rPr lang="el-GR" sz="7200" b="0" i="0" u="none" strike="noStrike" baseline="0" dirty="0">
                <a:solidFill>
                  <a:srgbClr val="000000"/>
                </a:solidFill>
                <a:latin typeface="+mj-lt"/>
              </a:rPr>
              <a:t>Η γνωριμία αυτή μπορεί να περιλαμβάνει επίσκεψη στο Γυμνάσιο υποδοχής, ξενάγηση στους χώρους του από το προσωπικό του Γυμνασίου, επικοινωνία με τα παιδιά που φοιτούν στο Γυμνάσιο, παρακολούθηση μαθημάτων κλπ. </a:t>
            </a:r>
          </a:p>
          <a:p>
            <a:pPr marL="0" indent="0">
              <a:buNone/>
            </a:pPr>
            <a:r>
              <a:rPr lang="el-GR" sz="7200" b="1" dirty="0">
                <a:solidFill>
                  <a:srgbClr val="000000"/>
                </a:solidFill>
                <a:latin typeface="+mj-lt"/>
              </a:rPr>
              <a:t>Επίσκεψη από</a:t>
            </a:r>
            <a:r>
              <a:rPr lang="el-GR" sz="7200" b="1" i="0" u="none" strike="noStrike" baseline="0" dirty="0">
                <a:solidFill>
                  <a:srgbClr val="000000"/>
                </a:solidFill>
                <a:latin typeface="+mj-lt"/>
              </a:rPr>
              <a:t> κάποιο άτομο ώστε να διηγηθεί εμπειρίες από το Γυμνάσιο</a:t>
            </a:r>
            <a:endParaRPr lang="el-GR" sz="7200" dirty="0">
              <a:solidFill>
                <a:srgbClr val="000000"/>
              </a:solidFill>
              <a:latin typeface="+mj-lt"/>
            </a:endParaRPr>
          </a:p>
          <a:p>
            <a:pPr marL="0" indent="0">
              <a:buNone/>
            </a:pPr>
            <a:r>
              <a:rPr lang="el-GR" sz="7200" b="1" i="0" u="none" strike="noStrike" baseline="0" dirty="0">
                <a:solidFill>
                  <a:srgbClr val="000000"/>
                </a:solidFill>
                <a:latin typeface="+mj-lt"/>
              </a:rPr>
              <a:t>Περιήγηση στον διαδικτυακό τόπο του Γυμνασίου </a:t>
            </a:r>
          </a:p>
          <a:p>
            <a:pPr marL="0" indent="0">
              <a:buNone/>
            </a:pPr>
            <a:r>
              <a:rPr lang="el-GR" sz="7200" b="1" i="0" u="none" strike="noStrike" baseline="0" dirty="0">
                <a:solidFill>
                  <a:srgbClr val="000000"/>
                </a:solidFill>
                <a:latin typeface="+mj-lt"/>
              </a:rPr>
              <a:t>Συνεντεύξεις από μαθητές της Α΄ Γυμνασίου </a:t>
            </a:r>
            <a:r>
              <a:rPr lang="el-GR" sz="7200" b="0" i="0" u="none" strike="noStrike" baseline="0" dirty="0">
                <a:solidFill>
                  <a:srgbClr val="000000"/>
                </a:solidFill>
                <a:latin typeface="+mj-lt"/>
              </a:rPr>
              <a:t>(που μπορούν να γίνουν στο δημοτικό ή στο Γυμνάσιο) </a:t>
            </a:r>
          </a:p>
          <a:p>
            <a:pPr marL="0" indent="0">
              <a:buNone/>
            </a:pPr>
            <a:r>
              <a:rPr lang="el-GR" sz="7200" b="1" i="0" u="none" strike="noStrike" baseline="0" dirty="0">
                <a:solidFill>
                  <a:srgbClr val="000000"/>
                </a:solidFill>
                <a:latin typeface="+mj-lt"/>
              </a:rPr>
              <a:t>Επαφή με τα διδακτικά εγχειρίδια της Α΄ Γυμνασίου </a:t>
            </a:r>
          </a:p>
          <a:p>
            <a:pPr marL="0" indent="0">
              <a:buNone/>
            </a:pPr>
            <a:r>
              <a:rPr lang="el-GR" sz="7200" b="1" i="0" u="none" strike="noStrike" baseline="0" dirty="0">
                <a:solidFill>
                  <a:srgbClr val="000000"/>
                </a:solidFill>
                <a:latin typeface="+mj-lt"/>
              </a:rPr>
              <a:t>Συμμετοχή σε κοινές εκδηλώσεις με το Γυμνάσιο υποδοχής </a:t>
            </a:r>
            <a:r>
              <a:rPr lang="el-GR" sz="7200" b="0" i="0" u="none" strike="noStrike" baseline="0" dirty="0">
                <a:solidFill>
                  <a:srgbClr val="000000"/>
                </a:solidFill>
                <a:latin typeface="+mj-lt"/>
              </a:rPr>
              <a:t>(μια κοινή σχολική γιορτή) </a:t>
            </a:r>
          </a:p>
          <a:p>
            <a:pPr marL="0" indent="0">
              <a:buNone/>
            </a:pPr>
            <a:r>
              <a:rPr lang="el-GR" sz="7200" b="1" i="0" u="none" strike="noStrike" baseline="0" dirty="0">
                <a:solidFill>
                  <a:srgbClr val="000000"/>
                </a:solidFill>
                <a:latin typeface="+mj-lt"/>
              </a:rPr>
              <a:t>Συμμετοχή σε κοινές εκδρομές </a:t>
            </a:r>
            <a:r>
              <a:rPr lang="el-GR" sz="7200" b="0" i="0" u="none" strike="noStrike" baseline="0" dirty="0">
                <a:solidFill>
                  <a:srgbClr val="000000"/>
                </a:solidFill>
                <a:latin typeface="+mj-lt"/>
              </a:rPr>
              <a:t>(π.χ. ένας από τους καθιερωμένους σχολικούς περιπάτους να γίνει μετά από κοινό προγραμματισμό την ίδια μέρα και στο ίδιο μέρος) </a:t>
            </a:r>
          </a:p>
          <a:p>
            <a:pPr marL="0" indent="0">
              <a:buNone/>
            </a:pPr>
            <a:r>
              <a:rPr lang="el-GR" sz="7200" b="1" i="0" u="none" strike="noStrike" baseline="0" dirty="0">
                <a:solidFill>
                  <a:srgbClr val="000000"/>
                </a:solidFill>
                <a:latin typeface="+mj-lt"/>
              </a:rPr>
              <a:t>Συνεντεύξεις από καθηγητές του Γυμνασίου υποδοχής </a:t>
            </a:r>
            <a:r>
              <a:rPr lang="el-GR" sz="7200" b="0" i="0" u="none" strike="noStrike" baseline="0" dirty="0">
                <a:solidFill>
                  <a:srgbClr val="000000"/>
                </a:solidFill>
                <a:latin typeface="+mj-lt"/>
              </a:rPr>
              <a:t>(που μπορούν να γίνουν στο δημοτικό ή στο Γυμνάσιο) </a:t>
            </a:r>
          </a:p>
          <a:p>
            <a:endParaRPr lang="el-GR" dirty="0"/>
          </a:p>
        </p:txBody>
      </p:sp>
    </p:spTree>
    <p:extLst>
      <p:ext uri="{BB962C8B-B14F-4D97-AF65-F5344CB8AC3E}">
        <p14:creationId xmlns:p14="http://schemas.microsoft.com/office/powerpoint/2010/main" val="6850269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43950D5-99AD-40FB-E12C-457F2D3EE8DD}"/>
              </a:ext>
            </a:extLst>
          </p:cNvPr>
          <p:cNvSpPr txBox="1"/>
          <p:nvPr/>
        </p:nvSpPr>
        <p:spPr>
          <a:xfrm>
            <a:off x="1017163" y="1295423"/>
            <a:ext cx="10307975" cy="4069704"/>
          </a:xfrm>
          <a:prstGeom prst="rect">
            <a:avLst/>
          </a:prstGeom>
          <a:noFill/>
        </p:spPr>
        <p:txBody>
          <a:bodyPr wrap="square">
            <a:spAutoFit/>
          </a:bodyPr>
          <a:lstStyle/>
          <a:p>
            <a:endParaRPr lang="en-US" dirty="0"/>
          </a:p>
          <a:p>
            <a:r>
              <a:rPr lang="el-GR" b="1" dirty="0"/>
              <a:t>Γράμμα στο νεότερο εαυτό μου</a:t>
            </a:r>
          </a:p>
          <a:p>
            <a:endParaRPr lang="el-GR" b="1" dirty="0"/>
          </a:p>
          <a:p>
            <a:r>
              <a:rPr lang="el-GR" b="1" dirty="0"/>
              <a:t>Οδηγίες</a:t>
            </a:r>
          </a:p>
          <a:p>
            <a:pPr>
              <a:lnSpc>
                <a:spcPct val="150000"/>
              </a:lnSpc>
            </a:pPr>
            <a:r>
              <a:rPr lang="el-GR" dirty="0"/>
              <a:t>Ο κάθε μαθητής του Γυμνασίου γράφει ένα γράμμα στο νεότερο εαυτό του. </a:t>
            </a:r>
          </a:p>
          <a:p>
            <a:pPr>
              <a:lnSpc>
                <a:spcPct val="150000"/>
              </a:lnSpc>
            </a:pPr>
            <a:r>
              <a:rPr lang="el-GR" dirty="0"/>
              <a:t> Προτείνονται τα παρακάτω ενδεικτικά θέματα:</a:t>
            </a:r>
          </a:p>
          <a:p>
            <a:pPr marL="285750" indent="-285750" algn="just">
              <a:lnSpc>
                <a:spcPct val="150000"/>
              </a:lnSpc>
              <a:buFont typeface="Arial" panose="020B0604020202020204" pitchFamily="34" charset="0"/>
              <a:buChar char="•"/>
            </a:pPr>
            <a:r>
              <a:rPr lang="el-GR" dirty="0"/>
              <a:t>Υπήρξε κάτι που με δυσκόλεψε ή με διευκόλυνε στη μετάβαση μου στο Γυμνάσιο; </a:t>
            </a:r>
          </a:p>
          <a:p>
            <a:pPr marL="285750" indent="-285750" algn="just">
              <a:lnSpc>
                <a:spcPct val="150000"/>
              </a:lnSpc>
              <a:buFont typeface="Arial" panose="020B0604020202020204" pitchFamily="34" charset="0"/>
              <a:buChar char="•"/>
            </a:pPr>
            <a:r>
              <a:rPr lang="el-GR" dirty="0"/>
              <a:t>Τι θα έκανα διαφορετικά κατά τη διάρκεια της μετάβασης και πώς αυτό θα άλλαζε την εμπειρία μου, αν είχα την ευκαιρία να την ξαναζήσω;</a:t>
            </a:r>
          </a:p>
          <a:p>
            <a:pPr marL="285750" indent="-285750" algn="just">
              <a:lnSpc>
                <a:spcPct val="150000"/>
              </a:lnSpc>
              <a:buFont typeface="Arial" panose="020B0604020202020204" pitchFamily="34" charset="0"/>
              <a:buChar char="•"/>
            </a:pPr>
            <a:r>
              <a:rPr lang="el-GR" dirty="0"/>
              <a:t> Πρακτικές συμβουλές στους μαθητές/</a:t>
            </a:r>
            <a:r>
              <a:rPr lang="el-GR" dirty="0" err="1"/>
              <a:t>τριες</a:t>
            </a:r>
            <a:r>
              <a:rPr lang="el-GR" dirty="0"/>
              <a:t> που θα έρθουν τώρα στο Γυμνάσιο: τι θα ήθελα να γνώριζα για το γυμνάσιο πριν έρθω σε αυτό, που θα έκανε πιο εύκολη την προσαρμογή μου;</a:t>
            </a:r>
          </a:p>
        </p:txBody>
      </p:sp>
    </p:spTree>
    <p:extLst>
      <p:ext uri="{BB962C8B-B14F-4D97-AF65-F5344CB8AC3E}">
        <p14:creationId xmlns:p14="http://schemas.microsoft.com/office/powerpoint/2010/main" val="28048242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EAAA93-8CFA-7153-175D-9C4AFF8B4D1A}"/>
              </a:ext>
            </a:extLst>
          </p:cNvPr>
          <p:cNvSpPr>
            <a:spLocks noGrp="1"/>
          </p:cNvSpPr>
          <p:nvPr>
            <p:ph type="title"/>
          </p:nvPr>
        </p:nvSpPr>
        <p:spPr/>
        <p:txBody>
          <a:bodyPr>
            <a:normAutofit/>
          </a:bodyPr>
          <a:lstStyle/>
          <a:p>
            <a:r>
              <a:rPr lang="el-GR" sz="2700" b="1" i="1" dirty="0">
                <a:solidFill>
                  <a:schemeClr val="tx1"/>
                </a:solidFill>
                <a:latin typeface="+mj-lt"/>
              </a:rPr>
              <a:t>Μετά την επίσκεψη</a:t>
            </a:r>
            <a:br>
              <a:rPr lang="el-GR" sz="4400" dirty="0">
                <a:solidFill>
                  <a:schemeClr val="tx1"/>
                </a:solidFill>
                <a:latin typeface="+mj-lt"/>
              </a:rPr>
            </a:br>
            <a:endParaRPr lang="el-GR" dirty="0"/>
          </a:p>
        </p:txBody>
      </p:sp>
      <p:sp>
        <p:nvSpPr>
          <p:cNvPr id="3" name="Θέση περιεχομένου 2">
            <a:extLst>
              <a:ext uri="{FF2B5EF4-FFF2-40B4-BE49-F238E27FC236}">
                <a16:creationId xmlns:a16="http://schemas.microsoft.com/office/drawing/2014/main" id="{1E93C54D-6A35-B491-2253-EB3D1C144E67}"/>
              </a:ext>
            </a:extLst>
          </p:cNvPr>
          <p:cNvSpPr>
            <a:spLocks noGrp="1"/>
          </p:cNvSpPr>
          <p:nvPr>
            <p:ph idx="1"/>
          </p:nvPr>
        </p:nvSpPr>
        <p:spPr>
          <a:xfrm>
            <a:off x="847241" y="2453600"/>
            <a:ext cx="3826999" cy="4099508"/>
          </a:xfrm>
        </p:spPr>
        <p:txBody>
          <a:bodyPr>
            <a:normAutofit fontScale="70000" lnSpcReduction="20000"/>
          </a:bodyPr>
          <a:lstStyle/>
          <a:p>
            <a:pPr marL="0" indent="0">
              <a:lnSpc>
                <a:spcPct val="120000"/>
              </a:lnSpc>
              <a:buNone/>
            </a:pPr>
            <a:r>
              <a:rPr lang="el-GR" sz="2600" b="0" i="0" u="none" strike="noStrike" baseline="0" dirty="0">
                <a:solidFill>
                  <a:srgbClr val="000000"/>
                </a:solidFill>
                <a:latin typeface="+mj-lt"/>
              </a:rPr>
              <a:t>Μετά την επίσκεψη μπορεί να ακολουθήσουν διάφορες δραστηριότητες και συζήτηση.</a:t>
            </a:r>
          </a:p>
          <a:p>
            <a:pPr>
              <a:lnSpc>
                <a:spcPct val="120000"/>
              </a:lnSpc>
              <a:buClr>
                <a:schemeClr val="tx1"/>
              </a:buClr>
            </a:pPr>
            <a:r>
              <a:rPr lang="el-GR" sz="2600" dirty="0">
                <a:solidFill>
                  <a:srgbClr val="000000"/>
                </a:solidFill>
                <a:latin typeface="+mj-lt"/>
              </a:rPr>
              <a:t>Να ζωγραφίσουν οι μαθητές/</a:t>
            </a:r>
            <a:r>
              <a:rPr lang="el-GR" sz="2600" dirty="0" err="1">
                <a:solidFill>
                  <a:srgbClr val="000000"/>
                </a:solidFill>
                <a:latin typeface="+mj-lt"/>
              </a:rPr>
              <a:t>τριες</a:t>
            </a:r>
            <a:r>
              <a:rPr lang="el-GR" sz="2600" dirty="0">
                <a:solidFill>
                  <a:srgbClr val="000000"/>
                </a:solidFill>
                <a:latin typeface="+mj-lt"/>
              </a:rPr>
              <a:t> αυτό που τους άρεσε και μετά αυτό που δε τους άρεσε στο Γυμνάσιο </a:t>
            </a:r>
          </a:p>
          <a:p>
            <a:pPr>
              <a:lnSpc>
                <a:spcPct val="120000"/>
              </a:lnSpc>
              <a:buClr>
                <a:schemeClr val="tx1"/>
              </a:buClr>
            </a:pPr>
            <a:r>
              <a:rPr lang="el-GR" sz="2600" b="0" i="0" u="none" strike="noStrike" baseline="0" dirty="0">
                <a:solidFill>
                  <a:srgbClr val="000000"/>
                </a:solidFill>
                <a:latin typeface="+mj-lt"/>
              </a:rPr>
              <a:t>Να συζητήσουν </a:t>
            </a:r>
            <a:r>
              <a:rPr lang="el-GR" sz="2600" dirty="0">
                <a:solidFill>
                  <a:srgbClr val="000000"/>
                </a:solidFill>
                <a:latin typeface="+mj-lt"/>
              </a:rPr>
              <a:t>π</a:t>
            </a:r>
            <a:r>
              <a:rPr lang="el-GR" sz="2600" b="0" i="0" u="none" strike="noStrike" baseline="0" dirty="0">
                <a:solidFill>
                  <a:srgbClr val="000000"/>
                </a:solidFill>
                <a:latin typeface="+mj-lt"/>
              </a:rPr>
              <a:t>οιες πεποιθήσεις σχετικά με το Γυμνάσιο επαληθεύθηκαν κατά την επίσκεψη. Ποιες άλλαξαν; </a:t>
            </a:r>
          </a:p>
          <a:p>
            <a:pPr>
              <a:lnSpc>
                <a:spcPct val="120000"/>
              </a:lnSpc>
              <a:buClr>
                <a:schemeClr val="tx1"/>
              </a:buClr>
            </a:pPr>
            <a:r>
              <a:rPr lang="el-GR" sz="2600" dirty="0">
                <a:solidFill>
                  <a:srgbClr val="000000"/>
                </a:solidFill>
                <a:latin typeface="+mj-lt"/>
              </a:rPr>
              <a:t>Να συμπληρώσουν το παρακάτω έντυπο.</a:t>
            </a:r>
            <a:endParaRPr lang="el-GR" sz="2600" b="0" i="0" u="none" strike="noStrike" baseline="0" dirty="0">
              <a:solidFill>
                <a:srgbClr val="000000"/>
              </a:solidFill>
              <a:latin typeface="+mj-lt"/>
            </a:endParaRPr>
          </a:p>
          <a:p>
            <a:endParaRPr lang="el-GR" dirty="0"/>
          </a:p>
        </p:txBody>
      </p:sp>
      <p:pic>
        <p:nvPicPr>
          <p:cNvPr id="5" name="Εικόνα 4">
            <a:extLst>
              <a:ext uri="{FF2B5EF4-FFF2-40B4-BE49-F238E27FC236}">
                <a16:creationId xmlns:a16="http://schemas.microsoft.com/office/drawing/2014/main" id="{6CF385ED-E14E-61F2-225E-CC1052A68BAE}"/>
              </a:ext>
            </a:extLst>
          </p:cNvPr>
          <p:cNvPicPr>
            <a:picLocks noChangeAspect="1"/>
          </p:cNvPicPr>
          <p:nvPr/>
        </p:nvPicPr>
        <p:blipFill>
          <a:blip r:embed="rId2"/>
          <a:stretch>
            <a:fillRect/>
          </a:stretch>
        </p:blipFill>
        <p:spPr>
          <a:xfrm>
            <a:off x="4674240" y="2453600"/>
            <a:ext cx="3431458" cy="3864959"/>
          </a:xfrm>
          <a:prstGeom prst="rect">
            <a:avLst/>
          </a:prstGeom>
        </p:spPr>
      </p:pic>
      <p:pic>
        <p:nvPicPr>
          <p:cNvPr id="7" name="Εικόνα 6">
            <a:extLst>
              <a:ext uri="{FF2B5EF4-FFF2-40B4-BE49-F238E27FC236}">
                <a16:creationId xmlns:a16="http://schemas.microsoft.com/office/drawing/2014/main" id="{2BDEA464-D806-1F35-481E-A290BF1B2F3A}"/>
              </a:ext>
            </a:extLst>
          </p:cNvPr>
          <p:cNvPicPr>
            <a:picLocks noChangeAspect="1"/>
          </p:cNvPicPr>
          <p:nvPr/>
        </p:nvPicPr>
        <p:blipFill>
          <a:blip r:embed="rId3"/>
          <a:stretch>
            <a:fillRect/>
          </a:stretch>
        </p:blipFill>
        <p:spPr>
          <a:xfrm>
            <a:off x="8105698" y="2453600"/>
            <a:ext cx="3239061" cy="3807716"/>
          </a:xfrm>
          <a:prstGeom prst="rect">
            <a:avLst/>
          </a:prstGeom>
        </p:spPr>
      </p:pic>
    </p:spTree>
    <p:extLst>
      <p:ext uri="{BB962C8B-B14F-4D97-AF65-F5344CB8AC3E}">
        <p14:creationId xmlns:p14="http://schemas.microsoft.com/office/powerpoint/2010/main" val="20124212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006772-7725-4CCF-1012-251DD81BD31A}"/>
              </a:ext>
            </a:extLst>
          </p:cNvPr>
          <p:cNvSpPr>
            <a:spLocks noGrp="1"/>
          </p:cNvSpPr>
          <p:nvPr>
            <p:ph type="title"/>
          </p:nvPr>
        </p:nvSpPr>
        <p:spPr/>
        <p:txBody>
          <a:bodyPr>
            <a:normAutofit/>
          </a:bodyPr>
          <a:lstStyle/>
          <a:p>
            <a:r>
              <a:rPr lang="el-GR" sz="2400" b="1" i="1" dirty="0">
                <a:solidFill>
                  <a:schemeClr val="tx1"/>
                </a:solidFill>
                <a:latin typeface="+mj-lt"/>
              </a:rPr>
              <a:t>Αποτίμηση/Αξιολόγηση</a:t>
            </a:r>
            <a:br>
              <a:rPr lang="el-GR" sz="2400" b="1" i="1" dirty="0">
                <a:solidFill>
                  <a:schemeClr val="tx1"/>
                </a:solidFill>
                <a:latin typeface="+mj-lt"/>
              </a:rPr>
            </a:br>
            <a:endParaRPr lang="el-GR" sz="2400" b="1" i="1" dirty="0"/>
          </a:p>
        </p:txBody>
      </p:sp>
    </p:spTree>
    <p:extLst>
      <p:ext uri="{BB962C8B-B14F-4D97-AF65-F5344CB8AC3E}">
        <p14:creationId xmlns:p14="http://schemas.microsoft.com/office/powerpoint/2010/main" val="33687698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a:extLst>
              <a:ext uri="{FF2B5EF4-FFF2-40B4-BE49-F238E27FC236}">
                <a16:creationId xmlns:a16="http://schemas.microsoft.com/office/drawing/2014/main" id="{AFAB9F0E-1166-287C-9850-F8D24193978F}"/>
              </a:ext>
            </a:extLst>
          </p:cNvPr>
          <p:cNvPicPr>
            <a:picLocks noChangeAspect="1"/>
          </p:cNvPicPr>
          <p:nvPr/>
        </p:nvPicPr>
        <p:blipFill>
          <a:blip r:embed="rId2"/>
          <a:stretch>
            <a:fillRect/>
          </a:stretch>
        </p:blipFill>
        <p:spPr>
          <a:xfrm>
            <a:off x="3617407" y="602901"/>
            <a:ext cx="4692580" cy="5717512"/>
          </a:xfrm>
          <a:prstGeom prst="rect">
            <a:avLst/>
          </a:prstGeom>
        </p:spPr>
      </p:pic>
    </p:spTree>
    <p:extLst>
      <p:ext uri="{BB962C8B-B14F-4D97-AF65-F5344CB8AC3E}">
        <p14:creationId xmlns:p14="http://schemas.microsoft.com/office/powerpoint/2010/main" val="27207253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EE3B30E0-9F3A-BCDA-5458-849471F8A129}"/>
              </a:ext>
            </a:extLst>
          </p:cNvPr>
          <p:cNvPicPr>
            <a:picLocks noChangeAspect="1"/>
          </p:cNvPicPr>
          <p:nvPr/>
        </p:nvPicPr>
        <p:blipFill>
          <a:blip r:embed="rId2"/>
          <a:stretch>
            <a:fillRect/>
          </a:stretch>
        </p:blipFill>
        <p:spPr>
          <a:xfrm>
            <a:off x="7916350" y="540775"/>
            <a:ext cx="3439907" cy="4489530"/>
          </a:xfrm>
          <a:prstGeom prst="rect">
            <a:avLst/>
          </a:prstGeom>
        </p:spPr>
      </p:pic>
      <p:pic>
        <p:nvPicPr>
          <p:cNvPr id="4" name="Θέση περιεχομένου 4">
            <a:extLst>
              <a:ext uri="{FF2B5EF4-FFF2-40B4-BE49-F238E27FC236}">
                <a16:creationId xmlns:a16="http://schemas.microsoft.com/office/drawing/2014/main" id="{2BACB49F-C970-F3B2-9249-4BC6C4178510}"/>
              </a:ext>
            </a:extLst>
          </p:cNvPr>
          <p:cNvPicPr>
            <a:picLocks noChangeAspect="1"/>
          </p:cNvPicPr>
          <p:nvPr/>
        </p:nvPicPr>
        <p:blipFill>
          <a:blip r:embed="rId3"/>
          <a:stretch>
            <a:fillRect/>
          </a:stretch>
        </p:blipFill>
        <p:spPr>
          <a:xfrm>
            <a:off x="575863" y="1701236"/>
            <a:ext cx="3597240" cy="3716338"/>
          </a:xfrm>
          <a:prstGeom prst="rect">
            <a:avLst/>
          </a:prstGeom>
        </p:spPr>
      </p:pic>
      <p:pic>
        <p:nvPicPr>
          <p:cNvPr id="7" name="Εικόνα 6">
            <a:extLst>
              <a:ext uri="{FF2B5EF4-FFF2-40B4-BE49-F238E27FC236}">
                <a16:creationId xmlns:a16="http://schemas.microsoft.com/office/drawing/2014/main" id="{2F26CB03-0954-E625-7399-BA754183AF46}"/>
              </a:ext>
            </a:extLst>
          </p:cNvPr>
          <p:cNvPicPr>
            <a:picLocks noChangeAspect="1"/>
          </p:cNvPicPr>
          <p:nvPr/>
        </p:nvPicPr>
        <p:blipFill>
          <a:blip r:embed="rId4"/>
          <a:stretch>
            <a:fillRect/>
          </a:stretch>
        </p:blipFill>
        <p:spPr>
          <a:xfrm>
            <a:off x="4376180" y="1399918"/>
            <a:ext cx="3366590" cy="4125811"/>
          </a:xfrm>
          <a:prstGeom prst="rect">
            <a:avLst/>
          </a:prstGeom>
        </p:spPr>
      </p:pic>
      <p:pic>
        <p:nvPicPr>
          <p:cNvPr id="6" name="Εικόνα 5">
            <a:extLst>
              <a:ext uri="{FF2B5EF4-FFF2-40B4-BE49-F238E27FC236}">
                <a16:creationId xmlns:a16="http://schemas.microsoft.com/office/drawing/2014/main" id="{51F2243C-B04A-84EC-A4E9-05CDC6FDB6CB}"/>
              </a:ext>
            </a:extLst>
          </p:cNvPr>
          <p:cNvPicPr>
            <a:picLocks noChangeAspect="1"/>
          </p:cNvPicPr>
          <p:nvPr/>
        </p:nvPicPr>
        <p:blipFill>
          <a:blip r:embed="rId5"/>
          <a:stretch>
            <a:fillRect/>
          </a:stretch>
        </p:blipFill>
        <p:spPr>
          <a:xfrm>
            <a:off x="8018898" y="5030305"/>
            <a:ext cx="2973567" cy="1286920"/>
          </a:xfrm>
          <a:prstGeom prst="rect">
            <a:avLst/>
          </a:prstGeom>
        </p:spPr>
      </p:pic>
    </p:spTree>
    <p:extLst>
      <p:ext uri="{BB962C8B-B14F-4D97-AF65-F5344CB8AC3E}">
        <p14:creationId xmlns:p14="http://schemas.microsoft.com/office/powerpoint/2010/main" val="9300039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7A47E44D-F7F2-3185-C8A8-30498BE6F005}"/>
              </a:ext>
            </a:extLst>
          </p:cNvPr>
          <p:cNvPicPr>
            <a:picLocks noChangeAspect="1"/>
          </p:cNvPicPr>
          <p:nvPr/>
        </p:nvPicPr>
        <p:blipFill>
          <a:blip r:embed="rId2"/>
          <a:stretch>
            <a:fillRect/>
          </a:stretch>
        </p:blipFill>
        <p:spPr>
          <a:xfrm>
            <a:off x="3186201" y="946890"/>
            <a:ext cx="5601482" cy="4505954"/>
          </a:xfrm>
          <a:prstGeom prst="ellipse">
            <a:avLst/>
          </a:prstGeom>
          <a:ln>
            <a:noFill/>
          </a:ln>
          <a:effectLst>
            <a:softEdge rad="112500"/>
          </a:effectLst>
        </p:spPr>
      </p:pic>
      <p:sp>
        <p:nvSpPr>
          <p:cNvPr id="2" name="TextBox 1">
            <a:extLst>
              <a:ext uri="{FF2B5EF4-FFF2-40B4-BE49-F238E27FC236}">
                <a16:creationId xmlns:a16="http://schemas.microsoft.com/office/drawing/2014/main" id="{F90AB2D1-4044-F126-BB39-0E2CD7F77137}"/>
              </a:ext>
            </a:extLst>
          </p:cNvPr>
          <p:cNvSpPr txBox="1"/>
          <p:nvPr/>
        </p:nvSpPr>
        <p:spPr>
          <a:xfrm>
            <a:off x="2715236" y="5452844"/>
            <a:ext cx="6761527" cy="646331"/>
          </a:xfrm>
          <a:prstGeom prst="rect">
            <a:avLst/>
          </a:prstGeom>
          <a:noFill/>
        </p:spPr>
        <p:txBody>
          <a:bodyPr wrap="square" rtlCol="0">
            <a:spAutoFit/>
          </a:bodyPr>
          <a:lstStyle/>
          <a:p>
            <a:r>
              <a:rPr lang="el-GR" sz="3600" dirty="0">
                <a:solidFill>
                  <a:schemeClr val="accent2"/>
                </a:solidFill>
              </a:rPr>
              <a:t>            Σας ευχαριστούμε!!</a:t>
            </a:r>
          </a:p>
        </p:txBody>
      </p:sp>
    </p:spTree>
    <p:extLst>
      <p:ext uri="{BB962C8B-B14F-4D97-AF65-F5344CB8AC3E}">
        <p14:creationId xmlns:p14="http://schemas.microsoft.com/office/powerpoint/2010/main" val="1504732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60113D-7AB1-BA41-512F-105F2B4308B9}"/>
              </a:ext>
            </a:extLst>
          </p:cNvPr>
          <p:cNvSpPr>
            <a:spLocks noGrp="1"/>
          </p:cNvSpPr>
          <p:nvPr>
            <p:ph type="title"/>
          </p:nvPr>
        </p:nvSpPr>
        <p:spPr>
          <a:xfrm>
            <a:off x="1000433" y="982132"/>
            <a:ext cx="9601196" cy="1303867"/>
          </a:xfrm>
        </p:spPr>
        <p:txBody>
          <a:bodyPr>
            <a:normAutofit/>
          </a:bodyPr>
          <a:lstStyle/>
          <a:p>
            <a:r>
              <a:rPr lang="el-GR" sz="3600" b="1" i="1" dirty="0"/>
              <a:t>Μετάβαση στην Εφηβεία..</a:t>
            </a:r>
          </a:p>
        </p:txBody>
      </p:sp>
      <p:graphicFrame>
        <p:nvGraphicFramePr>
          <p:cNvPr id="4" name="Θέση περιεχομένου 3">
            <a:extLst>
              <a:ext uri="{FF2B5EF4-FFF2-40B4-BE49-F238E27FC236}">
                <a16:creationId xmlns:a16="http://schemas.microsoft.com/office/drawing/2014/main" id="{E9C7D952-0078-4F16-9988-3463AB822098}"/>
              </a:ext>
            </a:extLst>
          </p:cNvPr>
          <p:cNvGraphicFramePr>
            <a:graphicFrameLocks noGrp="1"/>
          </p:cNvGraphicFramePr>
          <p:nvPr>
            <p:ph idx="1"/>
            <p:extLst>
              <p:ext uri="{D42A27DB-BD31-4B8C-83A1-F6EECF244321}">
                <p14:modId xmlns:p14="http://schemas.microsoft.com/office/powerpoint/2010/main" val="3261012610"/>
              </p:ext>
            </p:extLst>
          </p:nvPr>
        </p:nvGraphicFramePr>
        <p:xfrm>
          <a:off x="1295400" y="2557463"/>
          <a:ext cx="9601200" cy="331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Εικόνα 5">
            <a:extLst>
              <a:ext uri="{FF2B5EF4-FFF2-40B4-BE49-F238E27FC236}">
                <a16:creationId xmlns:a16="http://schemas.microsoft.com/office/drawing/2014/main" id="{22FEB8FB-1474-CED7-5957-B00E28E1D6B3}"/>
              </a:ext>
            </a:extLst>
          </p:cNvPr>
          <p:cNvPicPr>
            <a:picLocks noChangeAspect="1"/>
          </p:cNvPicPr>
          <p:nvPr/>
        </p:nvPicPr>
        <p:blipFill>
          <a:blip r:embed="rId7"/>
          <a:stretch>
            <a:fillRect/>
          </a:stretch>
        </p:blipFill>
        <p:spPr>
          <a:xfrm>
            <a:off x="8668611" y="594166"/>
            <a:ext cx="2069704" cy="1691833"/>
          </a:xfrm>
          <a:prstGeom prst="rect">
            <a:avLst/>
          </a:prstGeom>
          <a:solidFill>
            <a:schemeClr val="bg1"/>
          </a:solidFill>
        </p:spPr>
      </p:pic>
    </p:spTree>
    <p:extLst>
      <p:ext uri="{BB962C8B-B14F-4D97-AF65-F5344CB8AC3E}">
        <p14:creationId xmlns:p14="http://schemas.microsoft.com/office/powerpoint/2010/main" val="2487929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FA7B11-997D-3FC9-FF29-3F4D03ECE355}"/>
              </a:ext>
            </a:extLst>
          </p:cNvPr>
          <p:cNvSpPr>
            <a:spLocks noGrp="1"/>
          </p:cNvSpPr>
          <p:nvPr>
            <p:ph type="title"/>
          </p:nvPr>
        </p:nvSpPr>
        <p:spPr/>
        <p:txBody>
          <a:bodyPr>
            <a:normAutofit/>
          </a:bodyPr>
          <a:lstStyle/>
          <a:p>
            <a:r>
              <a:rPr lang="el-GR" sz="2400" b="1" dirty="0"/>
              <a:t>Βιβλιογραφία</a:t>
            </a:r>
          </a:p>
        </p:txBody>
      </p:sp>
      <p:sp>
        <p:nvSpPr>
          <p:cNvPr id="3" name="Θέση περιεχομένου 2">
            <a:extLst>
              <a:ext uri="{FF2B5EF4-FFF2-40B4-BE49-F238E27FC236}">
                <a16:creationId xmlns:a16="http://schemas.microsoft.com/office/drawing/2014/main" id="{BE602446-0116-2D8B-DBFB-83B64BC511FE}"/>
              </a:ext>
            </a:extLst>
          </p:cNvPr>
          <p:cNvSpPr>
            <a:spLocks noGrp="1"/>
          </p:cNvSpPr>
          <p:nvPr>
            <p:ph idx="1"/>
          </p:nvPr>
        </p:nvSpPr>
        <p:spPr>
          <a:xfrm>
            <a:off x="801284" y="2461766"/>
            <a:ext cx="10821797" cy="3533475"/>
          </a:xfrm>
        </p:spPr>
        <p:txBody>
          <a:bodyPr>
            <a:normAutofit fontScale="25000" lnSpcReduction="20000"/>
          </a:bodyPr>
          <a:lstStyle/>
          <a:p>
            <a:pPr algn="just">
              <a:lnSpc>
                <a:spcPct val="120000"/>
              </a:lnSpc>
              <a:spcAft>
                <a:spcPts val="800"/>
              </a:spcAft>
              <a:buClr>
                <a:schemeClr val="tx1"/>
              </a:buClr>
            </a:pPr>
            <a:r>
              <a:rPr lang="en-US" sz="6400" dirty="0">
                <a:solidFill>
                  <a:schemeClr val="tx1"/>
                </a:solidFill>
                <a:effectLst/>
                <a:ea typeface="Calibri" panose="020F0502020204030204" pitchFamily="34" charset="0"/>
                <a:cs typeface="Times New Roman" panose="02020603050405020304" pitchFamily="18" charset="0"/>
              </a:rPr>
              <a:t>Entwistle, N. (1988) “Motivational factors in students’ approaches to learning”, </a:t>
            </a:r>
            <a:r>
              <a:rPr lang="el-GR" sz="6400" dirty="0">
                <a:solidFill>
                  <a:schemeClr val="tx1"/>
                </a:solidFill>
                <a:effectLst/>
                <a:ea typeface="Calibri" panose="020F0502020204030204" pitchFamily="34" charset="0"/>
                <a:cs typeface="Times New Roman" panose="02020603050405020304" pitchFamily="18" charset="0"/>
              </a:rPr>
              <a:t>Στο</a:t>
            </a:r>
            <a:r>
              <a:rPr lang="en-US" sz="6400" dirty="0">
                <a:solidFill>
                  <a:schemeClr val="tx1"/>
                </a:solidFill>
                <a:effectLst/>
                <a:ea typeface="Calibri" panose="020F0502020204030204" pitchFamily="34" charset="0"/>
                <a:cs typeface="Times New Roman" panose="02020603050405020304" pitchFamily="18" charset="0"/>
              </a:rPr>
              <a:t> R.</a:t>
            </a:r>
            <a:r>
              <a:rPr lang="el-GR" sz="6400" dirty="0">
                <a:solidFill>
                  <a:schemeClr val="tx1"/>
                </a:solidFill>
                <a:ea typeface="Calibri" panose="020F0502020204030204" pitchFamily="34" charset="0"/>
                <a:cs typeface="Times New Roman" panose="02020603050405020304" pitchFamily="18" charset="0"/>
              </a:rPr>
              <a:t> </a:t>
            </a:r>
            <a:r>
              <a:rPr lang="en-US" sz="6400" dirty="0">
                <a:solidFill>
                  <a:schemeClr val="tx1"/>
                </a:solidFill>
                <a:effectLst/>
                <a:ea typeface="Calibri" panose="020F0502020204030204" pitchFamily="34" charset="0"/>
                <a:cs typeface="Times New Roman" panose="02020603050405020304" pitchFamily="18" charset="0"/>
              </a:rPr>
              <a:t>R. Schmeck (Ed.) </a:t>
            </a:r>
            <a:r>
              <a:rPr lang="en-US" sz="6400" i="1" dirty="0">
                <a:solidFill>
                  <a:schemeClr val="tx1"/>
                </a:solidFill>
                <a:effectLst/>
                <a:ea typeface="UB-Optima-Italic"/>
                <a:cs typeface="Times New Roman" panose="02020603050405020304" pitchFamily="18" charset="0"/>
              </a:rPr>
              <a:t>Learning strategies and learning styles</a:t>
            </a:r>
            <a:r>
              <a:rPr lang="en-US" sz="6400" dirty="0">
                <a:solidFill>
                  <a:schemeClr val="tx1"/>
                </a:solidFill>
                <a:effectLst/>
                <a:ea typeface="Calibri" panose="020F0502020204030204" pitchFamily="34" charset="0"/>
                <a:cs typeface="Times New Roman" panose="02020603050405020304" pitchFamily="18" charset="0"/>
              </a:rPr>
              <a:t>. </a:t>
            </a:r>
            <a:r>
              <a:rPr lang="el-GR" sz="6400" dirty="0" err="1">
                <a:solidFill>
                  <a:schemeClr val="tx1"/>
                </a:solidFill>
                <a:effectLst/>
                <a:ea typeface="Calibri" panose="020F0502020204030204" pitchFamily="34" charset="0"/>
                <a:cs typeface="Times New Roman" panose="02020603050405020304" pitchFamily="18" charset="0"/>
              </a:rPr>
              <a:t>New</a:t>
            </a:r>
            <a:r>
              <a:rPr lang="el-GR" sz="6400" dirty="0">
                <a:solidFill>
                  <a:schemeClr val="tx1"/>
                </a:solidFill>
                <a:effectLst/>
                <a:ea typeface="Calibri" panose="020F0502020204030204" pitchFamily="34" charset="0"/>
                <a:cs typeface="Times New Roman" panose="02020603050405020304" pitchFamily="18" charset="0"/>
              </a:rPr>
              <a:t> </a:t>
            </a:r>
            <a:r>
              <a:rPr lang="el-GR" sz="6400" dirty="0" err="1">
                <a:solidFill>
                  <a:schemeClr val="tx1"/>
                </a:solidFill>
                <a:effectLst/>
                <a:ea typeface="Calibri" panose="020F0502020204030204" pitchFamily="34" charset="0"/>
                <a:cs typeface="Times New Roman" panose="02020603050405020304" pitchFamily="18" charset="0"/>
              </a:rPr>
              <a:t>York</a:t>
            </a:r>
            <a:r>
              <a:rPr lang="el-GR" sz="6400" dirty="0">
                <a:solidFill>
                  <a:schemeClr val="tx1"/>
                </a:solidFill>
                <a:effectLst/>
                <a:ea typeface="Calibri" panose="020F0502020204030204" pitchFamily="34" charset="0"/>
                <a:cs typeface="Times New Roman" panose="02020603050405020304" pitchFamily="18" charset="0"/>
              </a:rPr>
              <a:t>: </a:t>
            </a:r>
            <a:r>
              <a:rPr lang="el-GR" sz="6400" dirty="0" err="1">
                <a:solidFill>
                  <a:schemeClr val="tx1"/>
                </a:solidFill>
                <a:effectLst/>
                <a:ea typeface="Calibri" panose="020F0502020204030204" pitchFamily="34" charset="0"/>
                <a:cs typeface="Times New Roman" panose="02020603050405020304" pitchFamily="18" charset="0"/>
              </a:rPr>
              <a:t>Plenum</a:t>
            </a:r>
            <a:r>
              <a:rPr lang="el-GR" sz="6400" dirty="0">
                <a:solidFill>
                  <a:schemeClr val="tx1"/>
                </a:solidFill>
                <a:effectLst/>
                <a:ea typeface="Calibri" panose="020F0502020204030204" pitchFamily="34" charset="0"/>
                <a:cs typeface="Times New Roman" panose="02020603050405020304" pitchFamily="18" charset="0"/>
              </a:rPr>
              <a:t>  </a:t>
            </a:r>
            <a:r>
              <a:rPr lang="el-GR" sz="6400" dirty="0" err="1">
                <a:solidFill>
                  <a:schemeClr val="tx1"/>
                </a:solidFill>
                <a:effectLst/>
                <a:ea typeface="Calibri" panose="020F0502020204030204" pitchFamily="34" charset="0"/>
                <a:cs typeface="Times New Roman" panose="02020603050405020304" pitchFamily="18" charset="0"/>
              </a:rPr>
              <a:t>Press</a:t>
            </a:r>
            <a:r>
              <a:rPr lang="el-GR" sz="6400" dirty="0">
                <a:solidFill>
                  <a:schemeClr val="tx1"/>
                </a:solidFill>
                <a:effectLst/>
                <a:ea typeface="Calibri" panose="020F0502020204030204" pitchFamily="34" charset="0"/>
                <a:cs typeface="Times New Roman" panose="02020603050405020304" pitchFamily="18" charset="0"/>
              </a:rPr>
              <a:t>, 21-49.</a:t>
            </a:r>
          </a:p>
          <a:p>
            <a:pPr algn="just">
              <a:lnSpc>
                <a:spcPct val="120000"/>
              </a:lnSpc>
              <a:spcAft>
                <a:spcPts val="800"/>
              </a:spcAft>
              <a:buClr>
                <a:schemeClr val="tx1"/>
              </a:buClr>
            </a:pPr>
            <a:r>
              <a:rPr lang="en-US" sz="6400" dirty="0">
                <a:solidFill>
                  <a:schemeClr val="tx1"/>
                </a:solidFill>
                <a:effectLst/>
                <a:ea typeface="Calibri" panose="020F0502020204030204" pitchFamily="34" charset="0"/>
                <a:cs typeface="Times New Roman" panose="02020603050405020304" pitchFamily="18" charset="0"/>
              </a:rPr>
              <a:t>Seidman, E., L. Allen, J. L. Aber, C. Mitchell &amp; J. Feinman (1994) The impact of school transitions in early adolescence on the self-system and perceived social context of poor urban youth. </a:t>
            </a:r>
            <a:r>
              <a:rPr lang="en-US" sz="6400" i="1" dirty="0">
                <a:solidFill>
                  <a:schemeClr val="tx1"/>
                </a:solidFill>
                <a:effectLst/>
                <a:ea typeface="UB-Optima-Italic"/>
                <a:cs typeface="Times New Roman" panose="02020603050405020304" pitchFamily="18" charset="0"/>
              </a:rPr>
              <a:t>Child Development</a:t>
            </a:r>
            <a:r>
              <a:rPr lang="en-US" sz="6400" dirty="0">
                <a:solidFill>
                  <a:schemeClr val="tx1"/>
                </a:solidFill>
                <a:effectLst/>
                <a:ea typeface="Calibri" panose="020F0502020204030204" pitchFamily="34" charset="0"/>
                <a:cs typeface="Times New Roman" panose="02020603050405020304" pitchFamily="18" charset="0"/>
              </a:rPr>
              <a:t>, 65: 507-522</a:t>
            </a:r>
            <a:endParaRPr lang="el-GR" sz="6400" dirty="0">
              <a:solidFill>
                <a:schemeClr val="tx1"/>
              </a:solidFill>
              <a:effectLst/>
              <a:ea typeface="Calibri" panose="020F0502020204030204" pitchFamily="34" charset="0"/>
              <a:cs typeface="Times New Roman" panose="02020603050405020304" pitchFamily="18" charset="0"/>
            </a:endParaRPr>
          </a:p>
          <a:p>
            <a:pPr algn="just">
              <a:lnSpc>
                <a:spcPct val="120000"/>
              </a:lnSpc>
              <a:spcAft>
                <a:spcPts val="800"/>
              </a:spcAft>
              <a:buClr>
                <a:schemeClr val="tx1"/>
              </a:buClr>
            </a:pPr>
            <a:r>
              <a:rPr lang="en-US" sz="6400" dirty="0" err="1">
                <a:solidFill>
                  <a:schemeClr val="tx1"/>
                </a:solidFill>
                <a:effectLst/>
                <a:ea typeface="Calibri" panose="020F0502020204030204" pitchFamily="34" charset="0"/>
                <a:cs typeface="Times New Roman" panose="02020603050405020304" pitchFamily="18" charset="0"/>
              </a:rPr>
              <a:t>Sirsch</a:t>
            </a:r>
            <a:r>
              <a:rPr lang="en-US" sz="6400" dirty="0">
                <a:solidFill>
                  <a:schemeClr val="tx1"/>
                </a:solidFill>
                <a:effectLst/>
                <a:ea typeface="Calibri" panose="020F0502020204030204" pitchFamily="34" charset="0"/>
                <a:cs typeface="Times New Roman" panose="02020603050405020304" pitchFamily="18" charset="0"/>
              </a:rPr>
              <a:t>, U. (2003) The impending transition from primary to secondary school: Challenge</a:t>
            </a:r>
            <a:r>
              <a:rPr lang="el-GR" sz="6400" dirty="0">
                <a:solidFill>
                  <a:schemeClr val="tx1"/>
                </a:solidFill>
                <a:ea typeface="Calibri" panose="020F0502020204030204" pitchFamily="34" charset="0"/>
                <a:cs typeface="Times New Roman" panose="02020603050405020304" pitchFamily="18" charset="0"/>
              </a:rPr>
              <a:t> </a:t>
            </a:r>
            <a:r>
              <a:rPr lang="en-US" sz="6400" dirty="0">
                <a:solidFill>
                  <a:schemeClr val="tx1"/>
                </a:solidFill>
                <a:effectLst/>
                <a:ea typeface="Calibri" panose="020F0502020204030204" pitchFamily="34" charset="0"/>
                <a:cs typeface="Times New Roman" panose="02020603050405020304" pitchFamily="18" charset="0"/>
              </a:rPr>
              <a:t>or threat? </a:t>
            </a:r>
            <a:r>
              <a:rPr lang="en-US" sz="6400" i="1" dirty="0">
                <a:solidFill>
                  <a:schemeClr val="tx1"/>
                </a:solidFill>
                <a:effectLst/>
                <a:ea typeface="UB-Optima-Italic"/>
                <a:cs typeface="Times New Roman" panose="02020603050405020304" pitchFamily="18" charset="0"/>
              </a:rPr>
              <a:t>International Journal of Behavioral Development</a:t>
            </a:r>
            <a:r>
              <a:rPr lang="en-US" sz="6400" dirty="0">
                <a:solidFill>
                  <a:schemeClr val="tx1"/>
                </a:solidFill>
                <a:effectLst/>
                <a:ea typeface="Calibri" panose="020F0502020204030204" pitchFamily="34" charset="0"/>
                <a:cs typeface="Times New Roman" panose="02020603050405020304" pitchFamily="18" charset="0"/>
              </a:rPr>
              <a:t>, 27(5): 385-395.</a:t>
            </a:r>
            <a:r>
              <a:rPr lang="el-GR" sz="6400" dirty="0">
                <a:solidFill>
                  <a:schemeClr val="tx1"/>
                </a:solidFill>
                <a:effectLst/>
                <a:ea typeface="Times New Roman" panose="02020603050405020304" pitchFamily="18" charset="0"/>
                <a:cs typeface="Times New Roman" panose="02020603050405020304" pitchFamily="18" charset="0"/>
              </a:rPr>
              <a:t> </a:t>
            </a:r>
            <a:endParaRPr lang="el-GR" sz="6400" dirty="0">
              <a:solidFill>
                <a:schemeClr val="tx1"/>
              </a:solidFill>
              <a:ea typeface="Calibri" panose="020F0502020204030204" pitchFamily="34" charset="0"/>
              <a:cs typeface="Times New Roman" panose="02020603050405020304" pitchFamily="18" charset="0"/>
            </a:endParaRPr>
          </a:p>
          <a:p>
            <a:pPr algn="just">
              <a:lnSpc>
                <a:spcPct val="120000"/>
              </a:lnSpc>
              <a:spcAft>
                <a:spcPts val="800"/>
              </a:spcAft>
              <a:buClr>
                <a:schemeClr val="tx1"/>
              </a:buClr>
            </a:pPr>
            <a:r>
              <a:rPr lang="el-GR" sz="6400" dirty="0" err="1"/>
              <a:t>Βλαχάβα</a:t>
            </a:r>
            <a:r>
              <a:rPr lang="el-GR" sz="6400" dirty="0"/>
              <a:t>, Ε., Γκιαούρη, Σ., </a:t>
            </a:r>
            <a:r>
              <a:rPr lang="el-GR" sz="6400" dirty="0" err="1"/>
              <a:t>Μαλούτα</a:t>
            </a:r>
            <a:r>
              <a:rPr lang="el-GR" sz="6400" dirty="0"/>
              <a:t>, Μ., &amp; Μήλιου, Ζ. (2017). </a:t>
            </a:r>
            <a:r>
              <a:rPr lang="el-GR" sz="6400" i="1" dirty="0"/>
              <a:t>Στο Γυμνάσιο λέμε ΝΑΙ</a:t>
            </a:r>
            <a:r>
              <a:rPr lang="el-GR" sz="6400" dirty="0"/>
              <a:t>. Εκδόσεις Εν-τύπωση.</a:t>
            </a:r>
            <a:r>
              <a:rPr lang="el-GR" sz="6400" dirty="0">
                <a:solidFill>
                  <a:schemeClr val="tx1"/>
                </a:solidFill>
                <a:effectLst/>
                <a:ea typeface="Calibri" panose="020F0502020204030204" pitchFamily="34" charset="0"/>
                <a:cs typeface="Times New Roman" panose="02020603050405020304" pitchFamily="18" charset="0"/>
              </a:rPr>
              <a:t> .  Ανακτήθηκε στο διαδίκτυο: </a:t>
            </a:r>
            <a:r>
              <a:rPr lang="en-US" sz="6400" dirty="0"/>
              <a:t>https://blogs.sch.gr/mkoumanakou/files/2022/01/metavasi17.pdf </a:t>
            </a:r>
            <a:r>
              <a:rPr lang="el-GR" sz="6400" dirty="0">
                <a:solidFill>
                  <a:schemeClr val="tx1"/>
                </a:solidFill>
                <a:effectLst/>
                <a:ea typeface="Calibri" panose="020F0502020204030204" pitchFamily="34" charset="0"/>
                <a:cs typeface="Times New Roman" panose="02020603050405020304" pitchFamily="18" charset="0"/>
              </a:rPr>
              <a:t>στις 18/05/2025.</a:t>
            </a:r>
            <a:r>
              <a:rPr lang="el-GR" sz="6400" dirty="0">
                <a:solidFill>
                  <a:schemeClr val="tx1"/>
                </a:solidFill>
                <a:effectLst/>
                <a:ea typeface="Times New Roman" panose="02020603050405020304" pitchFamily="18" charset="0"/>
                <a:cs typeface="Times New Roman" panose="02020603050405020304" pitchFamily="18" charset="0"/>
              </a:rPr>
              <a:t> </a:t>
            </a:r>
            <a:endParaRPr lang="el-GR" sz="6400" dirty="0">
              <a:solidFill>
                <a:schemeClr val="tx1"/>
              </a:solidFill>
              <a:effectLst/>
              <a:ea typeface="Calibri" panose="020F0502020204030204" pitchFamily="34" charset="0"/>
              <a:cs typeface="Times New Roman" panose="02020603050405020304" pitchFamily="18" charset="0"/>
            </a:endParaRPr>
          </a:p>
          <a:p>
            <a:pPr algn="just">
              <a:lnSpc>
                <a:spcPct val="120000"/>
              </a:lnSpc>
              <a:spcAft>
                <a:spcPts val="800"/>
              </a:spcAft>
              <a:buClr>
                <a:schemeClr val="tx1"/>
              </a:buClr>
            </a:pPr>
            <a:r>
              <a:rPr lang="el-GR" sz="6400" dirty="0" err="1">
                <a:solidFill>
                  <a:schemeClr val="tx1"/>
                </a:solidFill>
                <a:ea typeface="Calibri" panose="020F0502020204030204" pitchFamily="34" charset="0"/>
                <a:cs typeface="Times New Roman" panose="02020603050405020304" pitchFamily="18" charset="0"/>
              </a:rPr>
              <a:t>Κατσιαφλιάνη</a:t>
            </a:r>
            <a:r>
              <a:rPr lang="el-GR" sz="6400" dirty="0">
                <a:solidFill>
                  <a:schemeClr val="tx1"/>
                </a:solidFill>
                <a:ea typeface="Calibri" panose="020F0502020204030204" pitchFamily="34" charset="0"/>
                <a:cs typeface="Times New Roman" panose="02020603050405020304" pitchFamily="18" charset="0"/>
              </a:rPr>
              <a:t>, Ι., </a:t>
            </a:r>
            <a:r>
              <a:rPr lang="el-GR" sz="6400" dirty="0" err="1">
                <a:solidFill>
                  <a:schemeClr val="tx1"/>
                </a:solidFill>
                <a:ea typeface="Calibri" panose="020F0502020204030204" pitchFamily="34" charset="0"/>
                <a:cs typeface="Times New Roman" panose="02020603050405020304" pitchFamily="18" charset="0"/>
              </a:rPr>
              <a:t>Μαμιδάκη</a:t>
            </a:r>
            <a:r>
              <a:rPr lang="el-GR" sz="6400" dirty="0">
                <a:solidFill>
                  <a:schemeClr val="tx1"/>
                </a:solidFill>
                <a:effectLst/>
                <a:ea typeface="Calibri" panose="020F0502020204030204" pitchFamily="34" charset="0"/>
                <a:cs typeface="Times New Roman" panose="02020603050405020304" pitchFamily="18" charset="0"/>
              </a:rPr>
              <a:t>, Μ., </a:t>
            </a:r>
            <a:r>
              <a:rPr lang="el-GR" sz="6400" dirty="0" err="1">
                <a:solidFill>
                  <a:schemeClr val="tx1"/>
                </a:solidFill>
                <a:effectLst/>
                <a:ea typeface="Calibri" panose="020F0502020204030204" pitchFamily="34" charset="0"/>
                <a:cs typeface="Times New Roman" panose="02020603050405020304" pitchFamily="18" charset="0"/>
              </a:rPr>
              <a:t>Σάλτη</a:t>
            </a:r>
            <a:r>
              <a:rPr lang="el-GR" sz="6400" dirty="0">
                <a:solidFill>
                  <a:schemeClr val="tx1"/>
                </a:solidFill>
                <a:effectLst/>
                <a:ea typeface="Calibri" panose="020F0502020204030204" pitchFamily="34" charset="0"/>
                <a:cs typeface="Times New Roman" panose="02020603050405020304" pitchFamily="18" charset="0"/>
              </a:rPr>
              <a:t>, Β. (2015). «</a:t>
            </a:r>
            <a:r>
              <a:rPr lang="el-GR" sz="6400" i="1" dirty="0">
                <a:solidFill>
                  <a:schemeClr val="tx1"/>
                </a:solidFill>
                <a:effectLst/>
                <a:ea typeface="Calibri" panose="020F0502020204030204" pitchFamily="34" charset="0"/>
                <a:cs typeface="Times New Roman" panose="02020603050405020304" pitchFamily="18" charset="0"/>
              </a:rPr>
              <a:t>Γυμνάσιο, σου ερχόμαστε!» </a:t>
            </a:r>
            <a:r>
              <a:rPr lang="en-US" sz="6400" i="1" dirty="0">
                <a:solidFill>
                  <a:schemeClr val="tx1"/>
                </a:solidFill>
                <a:effectLst/>
                <a:ea typeface="Calibri" panose="020F0502020204030204" pitchFamily="34" charset="0"/>
                <a:cs typeface="Times New Roman" panose="02020603050405020304" pitchFamily="18" charset="0"/>
              </a:rPr>
              <a:t>H</a:t>
            </a:r>
            <a:r>
              <a:rPr lang="el-GR" sz="6400" i="1" dirty="0">
                <a:solidFill>
                  <a:schemeClr val="tx1"/>
                </a:solidFill>
                <a:effectLst/>
                <a:ea typeface="Calibri" panose="020F0502020204030204" pitchFamily="34" charset="0"/>
                <a:cs typeface="Times New Roman" panose="02020603050405020304" pitchFamily="18" charset="0"/>
              </a:rPr>
              <a:t> μετάβαση από το δημοτικό στο γυμνάσιο</a:t>
            </a:r>
            <a:r>
              <a:rPr lang="el-GR" sz="6400" dirty="0">
                <a:solidFill>
                  <a:schemeClr val="tx1"/>
                </a:solidFill>
                <a:effectLst/>
                <a:ea typeface="Calibri" panose="020F0502020204030204" pitchFamily="34" charset="0"/>
                <a:cs typeface="Times New Roman" panose="02020603050405020304" pitchFamily="18" charset="0"/>
              </a:rPr>
              <a:t>. Εκπαιδευτικό υλικό για μαθητές </a:t>
            </a:r>
            <a:r>
              <a:rPr lang="el-GR" sz="6400" dirty="0" err="1">
                <a:solidFill>
                  <a:schemeClr val="tx1"/>
                </a:solidFill>
                <a:effectLst/>
                <a:ea typeface="Calibri" panose="020F0502020204030204" pitchFamily="34" charset="0"/>
                <a:cs typeface="Times New Roman" panose="02020603050405020304" pitchFamily="18" charset="0"/>
              </a:rPr>
              <a:t>Στ</a:t>
            </a:r>
            <a:r>
              <a:rPr lang="el-GR" sz="6400" dirty="0">
                <a:solidFill>
                  <a:schemeClr val="tx1"/>
                </a:solidFill>
                <a:effectLst/>
                <a:ea typeface="Calibri" panose="020F0502020204030204" pitchFamily="34" charset="0"/>
                <a:cs typeface="Times New Roman" panose="02020603050405020304" pitchFamily="18" charset="0"/>
              </a:rPr>
              <a:t>΄ Δημοτικού, Κέντρα Πρόληψης των Εξαρτήσεων και Προαγωγής της Ψυχοκοινωνικής Υγείας Δήμου Ζωγράφου. «Σταθμός» Δήμων Καλλιθέας, </a:t>
            </a:r>
            <a:r>
              <a:rPr lang="el-GR" sz="6400" dirty="0" err="1">
                <a:solidFill>
                  <a:schemeClr val="tx1"/>
                </a:solidFill>
                <a:effectLst/>
                <a:ea typeface="Calibri" panose="020F0502020204030204" pitchFamily="34" charset="0"/>
                <a:cs typeface="Times New Roman" panose="02020603050405020304" pitchFamily="18" charset="0"/>
              </a:rPr>
              <a:t>Μοσθάτου</a:t>
            </a:r>
            <a:r>
              <a:rPr lang="el-GR" sz="6400" dirty="0">
                <a:solidFill>
                  <a:schemeClr val="tx1"/>
                </a:solidFill>
                <a:effectLst/>
                <a:ea typeface="Calibri" panose="020F0502020204030204" pitchFamily="34" charset="0"/>
                <a:cs typeface="Times New Roman" panose="02020603050405020304" pitchFamily="18" charset="0"/>
              </a:rPr>
              <a:t>- Ταύρου σε συνεργασία με τον </a:t>
            </a:r>
            <a:r>
              <a:rPr lang="el-GR" sz="6400" dirty="0" err="1">
                <a:solidFill>
                  <a:schemeClr val="tx1"/>
                </a:solidFill>
                <a:effectLst/>
                <a:ea typeface="Calibri" panose="020F0502020204030204" pitchFamily="34" charset="0"/>
                <a:cs typeface="Times New Roman" panose="02020603050405020304" pitchFamily="18" charset="0"/>
              </a:rPr>
              <a:t>ΟΚΑΝΑ:Β΄Εκδοση</a:t>
            </a:r>
            <a:r>
              <a:rPr lang="el-GR" sz="6400" dirty="0">
                <a:solidFill>
                  <a:schemeClr val="tx1"/>
                </a:solidFill>
                <a:effectLst/>
                <a:ea typeface="Calibri" panose="020F0502020204030204" pitchFamily="34" charset="0"/>
                <a:cs typeface="Times New Roman" panose="02020603050405020304" pitchFamily="18" charset="0"/>
              </a:rPr>
              <a:t>.  Ανακτήθηκε στο διαδίκτυο: </a:t>
            </a:r>
            <a:r>
              <a:rPr lang="en-US" sz="6400" dirty="0">
                <a:solidFill>
                  <a:schemeClr val="tx1"/>
                </a:solidFill>
                <a:effectLst/>
                <a:ea typeface="Calibri" panose="020F0502020204030204" pitchFamily="34" charset="0"/>
                <a:cs typeface="Times New Roman" panose="02020603050405020304" pitchFamily="18" charset="0"/>
              </a:rPr>
              <a:t>https://docplayer.gr/21095870-Mamidaki-maria-psyhologos-dea-stelehos-prolipsis-kp-d-zografoy-salti-valentina-koinoniki-leitoyrgos-kerasidis-dimosthenis.html</a:t>
            </a:r>
            <a:r>
              <a:rPr lang="el-GR" sz="6400" dirty="0">
                <a:solidFill>
                  <a:schemeClr val="tx1"/>
                </a:solidFill>
                <a:effectLst/>
                <a:ea typeface="Calibri" panose="020F0502020204030204" pitchFamily="34" charset="0"/>
                <a:cs typeface="Times New Roman" panose="02020603050405020304" pitchFamily="18" charset="0"/>
              </a:rPr>
              <a:t> στις 18/05/2025.</a:t>
            </a:r>
            <a:r>
              <a:rPr lang="el-GR" sz="6400" dirty="0">
                <a:solidFill>
                  <a:schemeClr val="tx1"/>
                </a:solidFill>
                <a:effectLst/>
                <a:ea typeface="Times New Roman" panose="02020603050405020304" pitchFamily="18" charset="0"/>
                <a:cs typeface="Times New Roman" panose="02020603050405020304" pitchFamily="18" charset="0"/>
              </a:rPr>
              <a:t> </a:t>
            </a:r>
            <a:endParaRPr lang="el-GR" sz="6400" dirty="0">
              <a:solidFill>
                <a:schemeClr val="tx1"/>
              </a:solidFill>
              <a:effectLst/>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13891042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80269F-4AAA-6F02-B80C-E287EF68F780}"/>
              </a:ext>
            </a:extLst>
          </p:cNvPr>
          <p:cNvSpPr txBox="1"/>
          <p:nvPr/>
        </p:nvSpPr>
        <p:spPr>
          <a:xfrm>
            <a:off x="802546" y="660998"/>
            <a:ext cx="10782650" cy="5536003"/>
          </a:xfrm>
          <a:prstGeom prst="rect">
            <a:avLst/>
          </a:prstGeom>
          <a:noFill/>
        </p:spPr>
        <p:txBody>
          <a:bodyPr wrap="square">
            <a:spAutoFit/>
          </a:bodyPr>
          <a:lstStyle/>
          <a:p>
            <a:pPr marL="285750" indent="-285750" algn="just">
              <a:lnSpc>
                <a:spcPct val="150000"/>
              </a:lnSpc>
              <a:spcAft>
                <a:spcPts val="800"/>
              </a:spcAft>
              <a:buFont typeface="Arial" panose="020B0604020202020204" pitchFamily="34" charset="0"/>
              <a:buChar char="•"/>
            </a:pPr>
            <a:r>
              <a:rPr lang="el-GR" sz="1600" dirty="0">
                <a:solidFill>
                  <a:schemeClr val="tx1"/>
                </a:solidFill>
                <a:effectLst/>
                <a:ea typeface="Calibri" panose="020F0502020204030204" pitchFamily="34" charset="0"/>
                <a:cs typeface="Times New Roman" panose="02020603050405020304" pitchFamily="18" charset="0"/>
              </a:rPr>
              <a:t>Μπότσας, Γ., Κωτούλας, Β., &amp; Μπότσας, Θ. (2023). Μετάβαση από το Δημοτικό στο Γυμνάσιο: Μελέτη των ατομικών χαρακτηριστικών. </a:t>
            </a:r>
            <a:r>
              <a:rPr lang="el-GR" sz="1600" i="1" dirty="0">
                <a:solidFill>
                  <a:schemeClr val="tx1"/>
                </a:solidFill>
                <a:effectLst/>
                <a:ea typeface="Calibri" panose="020F0502020204030204" pitchFamily="34" charset="0"/>
                <a:cs typeface="Times New Roman" panose="02020603050405020304" pitchFamily="18" charset="0"/>
              </a:rPr>
              <a:t>Επιστήμες της Αγωγής</a:t>
            </a:r>
            <a:r>
              <a:rPr lang="el-GR" sz="1600" dirty="0">
                <a:solidFill>
                  <a:schemeClr val="tx1"/>
                </a:solidFill>
                <a:effectLst/>
                <a:ea typeface="Calibri" panose="020F0502020204030204" pitchFamily="34" charset="0"/>
                <a:cs typeface="Times New Roman" panose="02020603050405020304" pitchFamily="18" charset="0"/>
              </a:rPr>
              <a:t>, 4, 93–112. Ανακτήθηκε στο διαδίκτυο : </a:t>
            </a:r>
            <a:r>
              <a:rPr lang="el-GR" sz="1600" dirty="0">
                <a:solidFill>
                  <a:schemeClr val="tx1"/>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https://www.researchgate.net/publication/260796946_METABASE_APO_TO_DEMOTIKO_STO_GYMNASIO_MELETE_TON_ATOMIKON_CHARAKTERISTIKON</a:t>
            </a:r>
            <a:r>
              <a:rPr lang="el-GR" sz="1600" dirty="0">
                <a:solidFill>
                  <a:schemeClr val="tx1"/>
                </a:solidFill>
                <a:effectLst/>
                <a:ea typeface="Calibri" panose="020F0502020204030204" pitchFamily="34" charset="0"/>
                <a:cs typeface="Times New Roman" panose="02020603050405020304" pitchFamily="18" charset="0"/>
              </a:rPr>
              <a:t> στις 18/05/2025.</a:t>
            </a:r>
            <a:endParaRPr lang="el-GR" sz="1600" dirty="0">
              <a:effectLst/>
              <a:ea typeface="Times New Roman" panose="02020603050405020304" pitchFamily="18" charset="0"/>
              <a:cs typeface="Times New Roman" panose="02020603050405020304" pitchFamily="18" charset="0"/>
            </a:endParaRPr>
          </a:p>
          <a:p>
            <a:pPr marL="285750" indent="-285750" algn="just">
              <a:lnSpc>
                <a:spcPct val="150000"/>
              </a:lnSpc>
              <a:spcAft>
                <a:spcPts val="800"/>
              </a:spcAft>
              <a:buFont typeface="Arial" panose="020B0604020202020204" pitchFamily="34" charset="0"/>
              <a:buChar char="•"/>
            </a:pPr>
            <a:r>
              <a:rPr lang="el-GR" sz="1600" dirty="0">
                <a:effectLst/>
                <a:ea typeface="Times New Roman" panose="02020603050405020304" pitchFamily="18" charset="0"/>
                <a:cs typeface="Times New Roman" panose="02020603050405020304" pitchFamily="18" charset="0"/>
              </a:rPr>
              <a:t>Παρασκευόπουλος, Ι. (1985). </a:t>
            </a:r>
            <a:r>
              <a:rPr lang="el-GR" sz="1600" i="1" dirty="0">
                <a:effectLst/>
                <a:ea typeface="Times New Roman" panose="02020603050405020304" pitchFamily="18" charset="0"/>
                <a:cs typeface="Times New Roman" panose="02020603050405020304" pitchFamily="18" charset="0"/>
              </a:rPr>
              <a:t>Εξελικτική Ψυχολογία (Τόμος 3)</a:t>
            </a:r>
            <a:r>
              <a:rPr lang="el-GR" sz="1600" dirty="0">
                <a:effectLst/>
                <a:ea typeface="Times New Roman" panose="02020603050405020304" pitchFamily="18" charset="0"/>
                <a:cs typeface="Times New Roman" panose="02020603050405020304" pitchFamily="18" charset="0"/>
              </a:rPr>
              <a:t>. Αθήνα: Εκδόσεις </a:t>
            </a:r>
            <a:r>
              <a:rPr lang="el-GR" sz="1600" dirty="0" err="1">
                <a:effectLst/>
                <a:ea typeface="Times New Roman" panose="02020603050405020304" pitchFamily="18" charset="0"/>
                <a:cs typeface="Times New Roman" panose="02020603050405020304" pitchFamily="18" charset="0"/>
              </a:rPr>
              <a:t>Παπαζήση</a:t>
            </a:r>
            <a:r>
              <a:rPr lang="el-GR" sz="1600" dirty="0">
                <a:effectLst/>
                <a:ea typeface="Times New Roman" panose="02020603050405020304" pitchFamily="18" charset="0"/>
                <a:cs typeface="Times New Roman" panose="02020603050405020304" pitchFamily="18" charset="0"/>
              </a:rPr>
              <a:t>.</a:t>
            </a:r>
            <a:endParaRPr lang="el-GR" sz="1600" dirty="0">
              <a:effectLst/>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Arial" panose="020B0604020202020204" pitchFamily="34" charset="0"/>
              <a:buChar char="•"/>
            </a:pPr>
            <a:r>
              <a:rPr lang="el-GR" sz="1600" dirty="0" err="1">
                <a:effectLst/>
                <a:ea typeface="Calibri" panose="020F0502020204030204" pitchFamily="34" charset="0"/>
                <a:cs typeface="Times New Roman" panose="02020603050405020304" pitchFamily="18" charset="0"/>
              </a:rPr>
              <a:t>Σιάνου-Χατζηκαμάρη</a:t>
            </a:r>
            <a:r>
              <a:rPr lang="el-GR" sz="1600" dirty="0">
                <a:effectLst/>
                <a:ea typeface="Calibri" panose="020F0502020204030204" pitchFamily="34" charset="0"/>
                <a:cs typeface="Times New Roman" panose="02020603050405020304" pitchFamily="18" charset="0"/>
              </a:rPr>
              <a:t>, Π., &amp; </a:t>
            </a:r>
            <a:r>
              <a:rPr lang="el-GR" sz="1600" dirty="0" err="1">
                <a:effectLst/>
                <a:ea typeface="Calibri" panose="020F0502020204030204" pitchFamily="34" charset="0"/>
                <a:cs typeface="Times New Roman" panose="02020603050405020304" pitchFamily="18" charset="0"/>
              </a:rPr>
              <a:t>Κατσιούλα</a:t>
            </a:r>
            <a:r>
              <a:rPr lang="el-GR" sz="1600" dirty="0">
                <a:effectLst/>
                <a:ea typeface="Calibri" panose="020F0502020204030204" pitchFamily="34" charset="0"/>
                <a:cs typeface="Times New Roman" panose="02020603050405020304" pitchFamily="18" charset="0"/>
              </a:rPr>
              <a:t>, Π. (2016). </a:t>
            </a:r>
            <a:r>
              <a:rPr lang="el-GR" sz="1600" i="1" dirty="0">
                <a:effectLst/>
                <a:ea typeface="Calibri" panose="020F0502020204030204" pitchFamily="34" charset="0"/>
                <a:cs typeface="Times New Roman" panose="02020603050405020304" pitchFamily="18" charset="0"/>
              </a:rPr>
              <a:t>Η μετάβαση από το Δημοτικό στο Γυμνάσιο: Πρώτος σημαντικός σταθμός στη Συμβουλευτική και τον Εκπαιδευτικό – Επαγγελματικό Προσανατολισμό</a:t>
            </a:r>
            <a:r>
              <a:rPr lang="el-GR" sz="1600" dirty="0">
                <a:effectLst/>
                <a:ea typeface="Calibri" panose="020F0502020204030204" pitchFamily="34" charset="0"/>
                <a:cs typeface="Times New Roman" panose="02020603050405020304" pitchFamily="18" charset="0"/>
              </a:rPr>
              <a:t>. Ανακτήθηκε στο διαδίκτυο:  </a:t>
            </a:r>
            <a:r>
              <a:rPr lang="el-GR" sz="1600" u="sng" dirty="0">
                <a:solidFill>
                  <a:srgbClr val="0563C1"/>
                </a:solidFill>
                <a:effectLst/>
                <a:ea typeface="Calibri" panose="020F0502020204030204" pitchFamily="34" charset="0"/>
                <a:cs typeface="Times New Roman" panose="02020603050405020304" pitchFamily="18" charset="0"/>
                <a:hlinkClick r:id="rId3"/>
              </a:rPr>
              <a:t>https://sch.cy/mc/618/metavasi_apo_to_dimotiko_sto_gymnasio.pdf</a:t>
            </a:r>
            <a:r>
              <a:rPr lang="el-GR" sz="1600" u="sng" dirty="0">
                <a:solidFill>
                  <a:srgbClr val="0563C1"/>
                </a:solidFill>
                <a:ea typeface="Calibri" panose="020F0502020204030204" pitchFamily="34" charset="0"/>
                <a:cs typeface="Times New Roman" panose="02020603050405020304" pitchFamily="18" charset="0"/>
              </a:rPr>
              <a:t> </a:t>
            </a:r>
            <a:r>
              <a:rPr lang="el-GR" sz="1600" dirty="0">
                <a:effectLst/>
                <a:ea typeface="Calibri" panose="020F0502020204030204" pitchFamily="34" charset="0"/>
                <a:cs typeface="Times New Roman" panose="02020603050405020304" pitchFamily="18" charset="0"/>
              </a:rPr>
              <a:t>στις 18/05/2025.</a:t>
            </a:r>
          </a:p>
          <a:p>
            <a:pPr marL="285750" indent="-285750" algn="just">
              <a:lnSpc>
                <a:spcPct val="150000"/>
              </a:lnSpc>
              <a:spcAft>
                <a:spcPts val="800"/>
              </a:spcAft>
              <a:buFont typeface="Arial" panose="020B0604020202020204" pitchFamily="34" charset="0"/>
              <a:buChar char="•"/>
            </a:pPr>
            <a:r>
              <a:rPr lang="el-GR" sz="1600" dirty="0">
                <a:effectLst/>
                <a:ea typeface="Calibri" panose="020F0502020204030204" pitchFamily="34" charset="0"/>
                <a:cs typeface="Times New Roman" panose="02020603050405020304" pitchFamily="18" charset="0"/>
              </a:rPr>
              <a:t>Φυλακτού, Κ., Τερζοπούλου, Γ., </a:t>
            </a:r>
            <a:r>
              <a:rPr lang="el-GR" sz="1600" dirty="0" err="1">
                <a:effectLst/>
                <a:ea typeface="Calibri" panose="020F0502020204030204" pitchFamily="34" charset="0"/>
                <a:cs typeface="Times New Roman" panose="02020603050405020304" pitchFamily="18" charset="0"/>
              </a:rPr>
              <a:t>Κουφοκώτσιος</a:t>
            </a:r>
            <a:r>
              <a:rPr lang="el-GR" sz="1600" dirty="0">
                <a:effectLst/>
                <a:ea typeface="Calibri" panose="020F0502020204030204" pitchFamily="34" charset="0"/>
                <a:cs typeface="Times New Roman" panose="02020603050405020304" pitchFamily="18" charset="0"/>
              </a:rPr>
              <a:t>, Τ., &amp; Κυριακίδου, Μ. (2017). «</a:t>
            </a:r>
            <a:r>
              <a:rPr lang="el-GR" sz="1600" i="1" dirty="0">
                <a:effectLst/>
                <a:ea typeface="Calibri" panose="020F0502020204030204" pitchFamily="34" charset="0"/>
                <a:cs typeface="Times New Roman" panose="02020603050405020304" pitchFamily="18" charset="0"/>
              </a:rPr>
              <a:t>Εφηβεία και σχολική ζωή» </a:t>
            </a:r>
            <a:r>
              <a:rPr lang="el-GR" sz="1600" dirty="0">
                <a:effectLst/>
                <a:ea typeface="Calibri" panose="020F0502020204030204" pitchFamily="34" charset="0"/>
                <a:cs typeface="Times New Roman" panose="02020603050405020304" pitchFamily="18" charset="0"/>
              </a:rPr>
              <a:t>– Εκπαιδευτικό υλικό για εφήβους. Στην 11η Πανελλήνια Συνάντηση Φορέων Πρόληψης της Εξάρτησης, «</a:t>
            </a:r>
            <a:r>
              <a:rPr lang="el-GR" sz="1600" dirty="0" err="1">
                <a:effectLst/>
                <a:ea typeface="Calibri" panose="020F0502020204030204" pitchFamily="34" charset="0"/>
                <a:cs typeface="Times New Roman" panose="02020603050405020304" pitchFamily="18" charset="0"/>
              </a:rPr>
              <a:t>ΣυμΠλέοντας</a:t>
            </a:r>
            <a:r>
              <a:rPr lang="el-GR" sz="1600" dirty="0">
                <a:effectLst/>
                <a:ea typeface="Calibri" panose="020F0502020204030204" pitchFamily="34" charset="0"/>
                <a:cs typeface="Times New Roman" panose="02020603050405020304" pitchFamily="18" charset="0"/>
              </a:rPr>
              <a:t>, Ξαναχτίζουμε Κοινότητες», Ερμούπολη, Σύρος, 18–21 Οκτωβρίου 2017. Κέντρο Πρόληψης «ΠΥΞΙΔΑ». Ανακτήθηκε στο διαδίκτυο:  </a:t>
            </a:r>
            <a:r>
              <a:rPr lang="el-GR" sz="1600" dirty="0">
                <a:effectLst/>
                <a:ea typeface="Calibri" panose="020F0502020204030204" pitchFamily="34" charset="0"/>
                <a:cs typeface="Times New Roman" panose="02020603050405020304" pitchFamily="18" charset="0"/>
                <a:hlinkClick r:id="rId4"/>
              </a:rPr>
              <a:t>https://blogs.sch.gr/sym23-pegath/files/2024/01/%CE%95%CE%A6%CE%97%CE%92%CE%95%CE%99%CE%91-%CE%9A%CE%91%CE%99-%CE%A3%CE%A7%CE%9F%CE%9B%CE%99%CE%9A%CE%97-%CE%96%CE%A9%CE%97.pdf?x78262</a:t>
            </a:r>
            <a:r>
              <a:rPr lang="el-GR" sz="1600" dirty="0">
                <a:effectLst/>
                <a:ea typeface="Calibri" panose="020F0502020204030204" pitchFamily="34" charset="0"/>
                <a:cs typeface="Times New Roman" panose="02020603050405020304" pitchFamily="18" charset="0"/>
              </a:rPr>
              <a:t> στις 18/05/2025.</a:t>
            </a:r>
            <a:endParaRPr lang="en-US" sz="16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48868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92F4D2-F642-70FB-9362-D7C842E8152E}"/>
              </a:ext>
            </a:extLst>
          </p:cNvPr>
          <p:cNvSpPr txBox="1"/>
          <p:nvPr/>
        </p:nvSpPr>
        <p:spPr>
          <a:xfrm>
            <a:off x="640449" y="1383641"/>
            <a:ext cx="10627319" cy="4820550"/>
          </a:xfrm>
          <a:prstGeom prst="rect">
            <a:avLst/>
          </a:prstGeom>
          <a:noFill/>
        </p:spPr>
        <p:txBody>
          <a:bodyPr wrap="square">
            <a:spAutoFit/>
          </a:bodyPr>
          <a:lstStyle/>
          <a:p>
            <a:pPr marL="285750" indent="-285750">
              <a:lnSpc>
                <a:spcPct val="150000"/>
              </a:lnSpc>
              <a:spcAft>
                <a:spcPts val="800"/>
              </a:spcAft>
              <a:buFont typeface="Arial" panose="020B0604020202020204" pitchFamily="34" charset="0"/>
              <a:buChar char="•"/>
            </a:pPr>
            <a:r>
              <a:rPr lang="el-GR" sz="1600" dirty="0"/>
              <a:t>Ινστιτούτο Εκπαιδευτικής Πολιτικής. (</a:t>
            </a:r>
            <a:r>
              <a:rPr lang="el-GR" sz="1600" dirty="0" err="1"/>
              <a:t>χ.χ</a:t>
            </a:r>
            <a:r>
              <a:rPr lang="el-GR" sz="1600" dirty="0"/>
              <a:t>.). </a:t>
            </a:r>
            <a:r>
              <a:rPr lang="el-GR" sz="1600" i="1" dirty="0"/>
              <a:t>Οδηγός βιωματικών δραστηριοτήτων για την ομαλή μετάβαση από το Δημοτικό στο Γυμνάσιο</a:t>
            </a:r>
            <a:r>
              <a:rPr lang="el-GR" sz="1600" dirty="0"/>
              <a:t>. </a:t>
            </a:r>
            <a:r>
              <a:rPr lang="el-GR" sz="1600" dirty="0">
                <a:effectLst/>
                <a:ea typeface="Calibri" panose="020F0502020204030204" pitchFamily="34" charset="0"/>
                <a:cs typeface="Times New Roman" panose="02020603050405020304" pitchFamily="18" charset="0"/>
              </a:rPr>
              <a:t>Ανακτήθηκε στο διαδίκτυο:</a:t>
            </a:r>
            <a:r>
              <a:rPr lang="en-US" sz="1600" dirty="0">
                <a:effectLst/>
                <a:ea typeface="Calibri" panose="020F0502020204030204" pitchFamily="34" charset="0"/>
                <a:cs typeface="Times New Roman" panose="02020603050405020304" pitchFamily="18" charset="0"/>
              </a:rPr>
              <a:t> </a:t>
            </a:r>
            <a:r>
              <a:rPr lang="el-GR" sz="1600" dirty="0">
                <a:hlinkClick r:id="rId2"/>
              </a:rPr>
              <a:t>https://elearning.iep.edu.gr/study/pluginfile.php/1299779/mod_folder/content/0/2_EKPAIDEUTIKO%20YLIKO%202ou%20PEKES%20K%20MAKEDONIAS.pdf?forcedownload=1</a:t>
            </a:r>
            <a:r>
              <a:rPr lang="el-GR" sz="1600" dirty="0">
                <a:effectLst/>
                <a:ea typeface="Calibri" panose="020F0502020204030204" pitchFamily="34" charset="0"/>
                <a:cs typeface="Times New Roman" panose="02020603050405020304" pitchFamily="18" charset="0"/>
              </a:rPr>
              <a:t> στις 18/05/2025.</a:t>
            </a:r>
            <a:endParaRPr lang="en-US" sz="1600" dirty="0">
              <a:effectLst/>
              <a:ea typeface="Calibri" panose="020F0502020204030204" pitchFamily="34" charset="0"/>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r>
              <a:rPr lang="el-GR" sz="1600" dirty="0"/>
              <a:t>Παιδαγωγικό Ινστιτούτο Κύπρου. (2021).</a:t>
            </a:r>
            <a:r>
              <a:rPr lang="en-US" sz="1600" dirty="0"/>
              <a:t> </a:t>
            </a:r>
            <a:r>
              <a:rPr lang="el-GR" sz="1600" i="1" dirty="0"/>
              <a:t>Οδηγός ομαλής μετάβασης από το Δημοτικό στο Γυμνάσιο (Αναθεωρημένη έκδοση 2021).</a:t>
            </a:r>
            <a:br>
              <a:rPr lang="el-GR" sz="1600" dirty="0"/>
            </a:br>
            <a:r>
              <a:rPr lang="el-GR" sz="1600" dirty="0"/>
              <a:t>Υπουργείο Παιδείας, Αθλητισμού και Νεολαίας.</a:t>
            </a:r>
            <a:br>
              <a:rPr lang="el-GR" sz="1600" dirty="0"/>
            </a:br>
            <a:r>
              <a:rPr lang="el-GR" sz="1600" dirty="0">
                <a:effectLst/>
                <a:ea typeface="Calibri" panose="020F0502020204030204" pitchFamily="34" charset="0"/>
                <a:cs typeface="Times New Roman" panose="02020603050405020304" pitchFamily="18" charset="0"/>
              </a:rPr>
              <a:t>Ανακτήθηκε στο διαδίκτυο:</a:t>
            </a:r>
            <a:r>
              <a:rPr lang="en-US" sz="1600" dirty="0">
                <a:effectLst/>
                <a:ea typeface="Calibri" panose="020F0502020204030204" pitchFamily="34" charset="0"/>
                <a:cs typeface="Times New Roman" panose="02020603050405020304" pitchFamily="18" charset="0"/>
              </a:rPr>
              <a:t> </a:t>
            </a:r>
            <a:r>
              <a:rPr lang="el-GR" sz="1600" dirty="0"/>
              <a:t>: </a:t>
            </a:r>
            <a:r>
              <a:rPr lang="el-GR" sz="1600" dirty="0">
                <a:hlinkClick r:id="rId3"/>
              </a:rPr>
              <a:t>https://www.moec.gov.cy/dde/programs/omali-metavasi/odigos_omalis_metavasis.html</a:t>
            </a:r>
            <a:r>
              <a:rPr lang="en-US" sz="1600" dirty="0"/>
              <a:t>  </a:t>
            </a:r>
            <a:r>
              <a:rPr lang="el-GR" sz="1600" dirty="0">
                <a:effectLst/>
                <a:ea typeface="Calibri" panose="020F0502020204030204" pitchFamily="34" charset="0"/>
                <a:cs typeface="Times New Roman" panose="02020603050405020304" pitchFamily="18" charset="0"/>
              </a:rPr>
              <a:t>στις 18/05/2025.</a:t>
            </a:r>
          </a:p>
          <a:p>
            <a:pPr marL="285750" indent="-285750">
              <a:lnSpc>
                <a:spcPct val="150000"/>
              </a:lnSpc>
              <a:spcAft>
                <a:spcPts val="800"/>
              </a:spcAft>
              <a:buFont typeface="Arial" panose="020B0604020202020204" pitchFamily="34" charset="0"/>
              <a:buChar char="•"/>
            </a:pPr>
            <a:r>
              <a:rPr lang="el-GR" sz="1600" dirty="0"/>
              <a:t>1ο ΚΕ.Δ.Α.Σ.Υ. Αχαΐας. (</a:t>
            </a:r>
            <a:r>
              <a:rPr lang="el-GR" sz="1600" dirty="0" err="1"/>
              <a:t>χ.χ</a:t>
            </a:r>
            <a:r>
              <a:rPr lang="el-GR" sz="1600" dirty="0"/>
              <a:t>.). </a:t>
            </a:r>
            <a:r>
              <a:rPr lang="el-GR" sz="1600" i="1" dirty="0"/>
              <a:t>Βιωματικές δραστηριότητες για την ομαλή μετάβαση από το δημοτικό στο γυμνάσιο</a:t>
            </a:r>
            <a:r>
              <a:rPr lang="el-GR" sz="1600" dirty="0"/>
              <a:t>. Ανακτήθηκε </a:t>
            </a:r>
            <a:r>
              <a:rPr lang="el-GR" sz="1600" dirty="0">
                <a:effectLst/>
                <a:ea typeface="Calibri" panose="020F0502020204030204" pitchFamily="34" charset="0"/>
                <a:cs typeface="Times New Roman" panose="02020603050405020304" pitchFamily="18" charset="0"/>
              </a:rPr>
              <a:t>στο διαδίκτυο</a:t>
            </a:r>
            <a:r>
              <a:rPr lang="el-GR" sz="1600" dirty="0"/>
              <a:t> </a:t>
            </a:r>
            <a:r>
              <a:rPr lang="el-GR" sz="1600" dirty="0">
                <a:hlinkClick r:id="rId4"/>
              </a:rPr>
              <a:t>http://1kesy.ach.sch.gr/autosch/joomla15/images/PDF/viomat_drast_metavasi.pdf</a:t>
            </a:r>
            <a:r>
              <a:rPr lang="el-GR" sz="1600" dirty="0">
                <a:effectLst/>
                <a:ea typeface="Calibri" panose="020F0502020204030204" pitchFamily="34" charset="0"/>
                <a:cs typeface="Times New Roman" panose="02020603050405020304" pitchFamily="18" charset="0"/>
              </a:rPr>
              <a:t> στις 18/05/2025.</a:t>
            </a:r>
            <a:endParaRPr lang="en-US" sz="1600" dirty="0">
              <a:effectLst/>
              <a:ea typeface="Calibri" panose="020F0502020204030204" pitchFamily="34" charset="0"/>
              <a:cs typeface="Times New Roman" panose="02020603050405020304" pitchFamily="18" charset="0"/>
            </a:endParaRPr>
          </a:p>
          <a:p>
            <a:pPr marL="285750" indent="-285750">
              <a:lnSpc>
                <a:spcPct val="150000"/>
              </a:lnSpc>
              <a:spcAft>
                <a:spcPts val="800"/>
              </a:spcAft>
              <a:buFont typeface="Arial" panose="020B0604020202020204" pitchFamily="34" charset="0"/>
              <a:buChar char="•"/>
            </a:pPr>
            <a:endParaRPr lang="el-GR" sz="1600" dirty="0">
              <a:effectLst/>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endParaRPr lang="el-GR"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0755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0E4FF-BBE3-6AED-790A-A9CEE168D19E}"/>
              </a:ext>
            </a:extLst>
          </p:cNvPr>
          <p:cNvSpPr>
            <a:spLocks noGrp="1"/>
          </p:cNvSpPr>
          <p:nvPr>
            <p:ph type="title"/>
          </p:nvPr>
        </p:nvSpPr>
        <p:spPr>
          <a:xfrm>
            <a:off x="746369" y="1221323"/>
            <a:ext cx="10058400" cy="717283"/>
          </a:xfrm>
        </p:spPr>
        <p:txBody>
          <a:bodyPr>
            <a:normAutofit/>
          </a:bodyPr>
          <a:lstStyle/>
          <a:p>
            <a:r>
              <a:rPr lang="el-GR" sz="3600" b="1" i="1" dirty="0"/>
              <a:t>Βιωματική Δραστηριότητα</a:t>
            </a:r>
          </a:p>
        </p:txBody>
      </p:sp>
      <p:sp>
        <p:nvSpPr>
          <p:cNvPr id="3" name="Θέση περιεχομένου 2">
            <a:extLst>
              <a:ext uri="{FF2B5EF4-FFF2-40B4-BE49-F238E27FC236}">
                <a16:creationId xmlns:a16="http://schemas.microsoft.com/office/drawing/2014/main" id="{BBDD1C81-6187-6B84-6CC8-853FE9415770}"/>
              </a:ext>
            </a:extLst>
          </p:cNvPr>
          <p:cNvSpPr>
            <a:spLocks noGrp="1"/>
          </p:cNvSpPr>
          <p:nvPr>
            <p:ph idx="1"/>
          </p:nvPr>
        </p:nvSpPr>
        <p:spPr>
          <a:xfrm>
            <a:off x="746369" y="1359877"/>
            <a:ext cx="10058400" cy="3931920"/>
          </a:xfrm>
        </p:spPr>
        <p:txBody>
          <a:bodyPr/>
          <a:lstStyle/>
          <a:p>
            <a:pPr marL="0" indent="0">
              <a:lnSpc>
                <a:spcPct val="107000"/>
              </a:lnSpc>
              <a:spcAft>
                <a:spcPts val="800"/>
              </a:spcAft>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l-GR" dirty="0"/>
              <a:t> </a:t>
            </a:r>
          </a:p>
          <a:p>
            <a:endParaRPr lang="el-GR" dirty="0"/>
          </a:p>
          <a:p>
            <a:endParaRPr lang="el-GR" dirty="0"/>
          </a:p>
        </p:txBody>
      </p:sp>
      <p:sp>
        <p:nvSpPr>
          <p:cNvPr id="11" name="TextBox 10">
            <a:extLst>
              <a:ext uri="{FF2B5EF4-FFF2-40B4-BE49-F238E27FC236}">
                <a16:creationId xmlns:a16="http://schemas.microsoft.com/office/drawing/2014/main" id="{096D7334-5D3E-E73E-6362-81CF12AC0EF1}"/>
              </a:ext>
            </a:extLst>
          </p:cNvPr>
          <p:cNvSpPr txBox="1"/>
          <p:nvPr/>
        </p:nvSpPr>
        <p:spPr>
          <a:xfrm>
            <a:off x="1563077" y="2623808"/>
            <a:ext cx="8049846" cy="2431628"/>
          </a:xfrm>
          <a:prstGeom prst="rect">
            <a:avLst/>
          </a:prstGeom>
          <a:noFill/>
        </p:spPr>
        <p:txBody>
          <a:bodyPr wrap="square">
            <a:spAutoFit/>
          </a:bodyPr>
          <a:lstStyle/>
          <a:p>
            <a:pPr algn="just">
              <a:lnSpc>
                <a:spcPct val="150000"/>
              </a:lnSpc>
              <a:spcAft>
                <a:spcPts val="800"/>
              </a:spcAft>
              <a:buNone/>
            </a:pPr>
            <a:r>
              <a:rPr lang="el-GR" kern="0" dirty="0">
                <a:effectLst/>
                <a:latin typeface="Comic Sans MS" panose="030F0702030302020204" pitchFamily="66" charset="0"/>
                <a:ea typeface="Times New Roman" panose="02020603050405020304" pitchFamily="18" charset="0"/>
                <a:cs typeface="Arial" panose="020B0604020202020204" pitchFamily="34" charset="0"/>
              </a:rPr>
              <a:t>«Αν ήσασταν ξανά 12 ετών και ετοιμαζόσασταν να αφήσετε το Δημοτικό και να πάτε στο Γυμνάσιο... </a:t>
            </a:r>
          </a:p>
          <a:p>
            <a:pPr marL="285750" indent="-285750" algn="just">
              <a:lnSpc>
                <a:spcPct val="150000"/>
              </a:lnSpc>
              <a:spcAft>
                <a:spcPts val="800"/>
              </a:spcAft>
              <a:buFont typeface="Wingdings" panose="05000000000000000000" pitchFamily="2" charset="2"/>
              <a:buChar char="ü"/>
            </a:pPr>
            <a:r>
              <a:rPr lang="el-GR" kern="0" dirty="0">
                <a:effectLst/>
                <a:latin typeface="Comic Sans MS" panose="030F0702030302020204" pitchFamily="66" charset="0"/>
                <a:ea typeface="Times New Roman" panose="02020603050405020304" pitchFamily="18" charset="0"/>
                <a:cs typeface="Arial" panose="020B0604020202020204" pitchFamily="34" charset="0"/>
              </a:rPr>
              <a:t>Ποια συναισθήματα θα σας κατέκλυζαν; </a:t>
            </a:r>
          </a:p>
          <a:p>
            <a:pPr marL="285750" indent="-285750" algn="just">
              <a:lnSpc>
                <a:spcPct val="150000"/>
              </a:lnSpc>
              <a:spcAft>
                <a:spcPts val="800"/>
              </a:spcAft>
              <a:buFont typeface="Wingdings" panose="05000000000000000000" pitchFamily="2" charset="2"/>
              <a:buChar char="ü"/>
            </a:pPr>
            <a:r>
              <a:rPr lang="el-GR" kern="0" dirty="0">
                <a:effectLst/>
                <a:latin typeface="Comic Sans MS" panose="030F0702030302020204" pitchFamily="66" charset="0"/>
                <a:ea typeface="Times New Roman" panose="02020603050405020304" pitchFamily="18" charset="0"/>
                <a:cs typeface="Arial" panose="020B0604020202020204" pitchFamily="34" charset="0"/>
              </a:rPr>
              <a:t>Τι θα φοβόσασταν; </a:t>
            </a:r>
          </a:p>
          <a:p>
            <a:pPr marL="285750" indent="-285750" algn="just">
              <a:lnSpc>
                <a:spcPct val="150000"/>
              </a:lnSpc>
              <a:spcAft>
                <a:spcPts val="800"/>
              </a:spcAft>
              <a:buFont typeface="Wingdings" panose="05000000000000000000" pitchFamily="2" charset="2"/>
              <a:buChar char="ü"/>
            </a:pPr>
            <a:r>
              <a:rPr lang="el-GR" kern="0" dirty="0">
                <a:effectLst/>
                <a:latin typeface="Comic Sans MS" panose="030F0702030302020204" pitchFamily="66" charset="0"/>
                <a:ea typeface="Times New Roman" panose="02020603050405020304" pitchFamily="18" charset="0"/>
                <a:cs typeface="Arial" panose="020B0604020202020204" pitchFamily="34" charset="0"/>
              </a:rPr>
              <a:t>Τι θα ανυπομονούσατε να ζήσετε;»</a:t>
            </a:r>
            <a:endParaRPr lang="el-GR" kern="100" dirty="0">
              <a:effectLst/>
              <a:latin typeface="Comic Sans MS" panose="030F0702030302020204" pitchFamily="66" charset="0"/>
              <a:ea typeface="Aptos" panose="020B00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434A624E-01FE-0596-23B6-E81C9B12AD1D}"/>
              </a:ext>
            </a:extLst>
          </p:cNvPr>
          <p:cNvSpPr txBox="1"/>
          <p:nvPr/>
        </p:nvSpPr>
        <p:spPr>
          <a:xfrm>
            <a:off x="1336430" y="2517336"/>
            <a:ext cx="8878277" cy="2774461"/>
          </a:xfrm>
          <a:prstGeom prst="rect">
            <a:avLst/>
          </a:prstGeom>
          <a:noFill/>
          <a:ln w="28575">
            <a:solidFill>
              <a:srgbClr val="6666FF"/>
            </a:solidFill>
          </a:ln>
        </p:spPr>
        <p:txBody>
          <a:bodyPr wrap="square" rtlCol="0">
            <a:spAutoFit/>
          </a:bodyPr>
          <a:lstStyle/>
          <a:p>
            <a:endParaRPr lang="el-GR" dirty="0"/>
          </a:p>
        </p:txBody>
      </p:sp>
    </p:spTree>
    <p:extLst>
      <p:ext uri="{BB962C8B-B14F-4D97-AF65-F5344CB8AC3E}">
        <p14:creationId xmlns:p14="http://schemas.microsoft.com/office/powerpoint/2010/main" val="2182095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831964-1EDB-F289-84B4-287236C86D93}"/>
              </a:ext>
            </a:extLst>
          </p:cNvPr>
          <p:cNvSpPr>
            <a:spLocks noGrp="1"/>
          </p:cNvSpPr>
          <p:nvPr>
            <p:ph type="title"/>
          </p:nvPr>
        </p:nvSpPr>
        <p:spPr>
          <a:xfrm>
            <a:off x="1066800" y="642594"/>
            <a:ext cx="10058400" cy="1123683"/>
          </a:xfrm>
        </p:spPr>
        <p:txBody>
          <a:bodyPr>
            <a:normAutofit/>
          </a:bodyPr>
          <a:lstStyle/>
          <a:p>
            <a:r>
              <a:rPr lang="el-GR" sz="3600" b="1" i="1" dirty="0">
                <a:latin typeface="+mn-lt"/>
              </a:rPr>
              <a:t>Ποια συναισθήματα τους κατακλύζουν….</a:t>
            </a:r>
          </a:p>
        </p:txBody>
      </p:sp>
      <p:sp>
        <p:nvSpPr>
          <p:cNvPr id="4" name="TextBox 3">
            <a:extLst>
              <a:ext uri="{FF2B5EF4-FFF2-40B4-BE49-F238E27FC236}">
                <a16:creationId xmlns:a16="http://schemas.microsoft.com/office/drawing/2014/main" id="{EC361DD5-1111-DAEF-8357-BEE3E26B77E9}"/>
              </a:ext>
            </a:extLst>
          </p:cNvPr>
          <p:cNvSpPr txBox="1"/>
          <p:nvPr/>
        </p:nvSpPr>
        <p:spPr>
          <a:xfrm>
            <a:off x="1273908" y="2758831"/>
            <a:ext cx="1672492" cy="369332"/>
          </a:xfrm>
          <a:prstGeom prst="rect">
            <a:avLst/>
          </a:prstGeom>
          <a:noFill/>
        </p:spPr>
        <p:txBody>
          <a:bodyPr wrap="square" rtlCol="0">
            <a:spAutoFit/>
          </a:bodyPr>
          <a:lstStyle/>
          <a:p>
            <a:r>
              <a:rPr lang="el-GR" dirty="0">
                <a:latin typeface="+mj-lt"/>
              </a:rPr>
              <a:t>φόβος</a:t>
            </a:r>
            <a:r>
              <a:rPr lang="el-GR" dirty="0"/>
              <a:t> </a:t>
            </a:r>
          </a:p>
        </p:txBody>
      </p:sp>
      <p:sp>
        <p:nvSpPr>
          <p:cNvPr id="5" name="TextBox 4">
            <a:extLst>
              <a:ext uri="{FF2B5EF4-FFF2-40B4-BE49-F238E27FC236}">
                <a16:creationId xmlns:a16="http://schemas.microsoft.com/office/drawing/2014/main" id="{0A888489-DBD7-D9B3-C702-1F48A104BF32}"/>
              </a:ext>
            </a:extLst>
          </p:cNvPr>
          <p:cNvSpPr txBox="1"/>
          <p:nvPr/>
        </p:nvSpPr>
        <p:spPr>
          <a:xfrm>
            <a:off x="2243015" y="3128163"/>
            <a:ext cx="1289539" cy="369332"/>
          </a:xfrm>
          <a:prstGeom prst="rect">
            <a:avLst/>
          </a:prstGeom>
          <a:noFill/>
        </p:spPr>
        <p:txBody>
          <a:bodyPr wrap="square" rtlCol="0">
            <a:spAutoFit/>
          </a:bodyPr>
          <a:lstStyle/>
          <a:p>
            <a:r>
              <a:rPr lang="el-GR" dirty="0"/>
              <a:t>άγχος</a:t>
            </a:r>
          </a:p>
        </p:txBody>
      </p:sp>
      <p:sp>
        <p:nvSpPr>
          <p:cNvPr id="6" name="TextBox 5">
            <a:extLst>
              <a:ext uri="{FF2B5EF4-FFF2-40B4-BE49-F238E27FC236}">
                <a16:creationId xmlns:a16="http://schemas.microsoft.com/office/drawing/2014/main" id="{413B5BB7-CE4C-CDAC-C208-91C3004C6EC5}"/>
              </a:ext>
            </a:extLst>
          </p:cNvPr>
          <p:cNvSpPr txBox="1"/>
          <p:nvPr/>
        </p:nvSpPr>
        <p:spPr>
          <a:xfrm>
            <a:off x="3684954" y="2758831"/>
            <a:ext cx="1289539" cy="369332"/>
          </a:xfrm>
          <a:prstGeom prst="rect">
            <a:avLst/>
          </a:prstGeom>
          <a:noFill/>
        </p:spPr>
        <p:txBody>
          <a:bodyPr wrap="square" rtlCol="0">
            <a:spAutoFit/>
          </a:bodyPr>
          <a:lstStyle/>
          <a:p>
            <a:r>
              <a:rPr lang="el-GR" dirty="0"/>
              <a:t>στεναχώρια</a:t>
            </a:r>
          </a:p>
        </p:txBody>
      </p:sp>
      <p:sp>
        <p:nvSpPr>
          <p:cNvPr id="7" name="TextBox 6">
            <a:extLst>
              <a:ext uri="{FF2B5EF4-FFF2-40B4-BE49-F238E27FC236}">
                <a16:creationId xmlns:a16="http://schemas.microsoft.com/office/drawing/2014/main" id="{C9ED1749-AAAE-2278-FBD3-3F3B1F6AE4C9}"/>
              </a:ext>
            </a:extLst>
          </p:cNvPr>
          <p:cNvSpPr txBox="1"/>
          <p:nvPr/>
        </p:nvSpPr>
        <p:spPr>
          <a:xfrm>
            <a:off x="3946769" y="3751385"/>
            <a:ext cx="1578707" cy="369332"/>
          </a:xfrm>
          <a:prstGeom prst="rect">
            <a:avLst/>
          </a:prstGeom>
          <a:noFill/>
        </p:spPr>
        <p:txBody>
          <a:bodyPr wrap="square" rtlCol="0">
            <a:spAutoFit/>
          </a:bodyPr>
          <a:lstStyle/>
          <a:p>
            <a:r>
              <a:rPr lang="el-GR" dirty="0"/>
              <a:t>ανυπομονησία</a:t>
            </a:r>
          </a:p>
        </p:txBody>
      </p:sp>
      <p:sp>
        <p:nvSpPr>
          <p:cNvPr id="8" name="TextBox 7">
            <a:extLst>
              <a:ext uri="{FF2B5EF4-FFF2-40B4-BE49-F238E27FC236}">
                <a16:creationId xmlns:a16="http://schemas.microsoft.com/office/drawing/2014/main" id="{B3C7F89D-B287-9BE2-49C9-A6A55E77FD91}"/>
              </a:ext>
            </a:extLst>
          </p:cNvPr>
          <p:cNvSpPr txBox="1"/>
          <p:nvPr/>
        </p:nvSpPr>
        <p:spPr>
          <a:xfrm>
            <a:off x="6787662" y="2916254"/>
            <a:ext cx="1289539" cy="369332"/>
          </a:xfrm>
          <a:prstGeom prst="rect">
            <a:avLst/>
          </a:prstGeom>
          <a:noFill/>
        </p:spPr>
        <p:txBody>
          <a:bodyPr wrap="square" rtlCol="0">
            <a:spAutoFit/>
          </a:bodyPr>
          <a:lstStyle/>
          <a:p>
            <a:r>
              <a:rPr lang="el-GR" dirty="0"/>
              <a:t>χαρά</a:t>
            </a:r>
          </a:p>
        </p:txBody>
      </p:sp>
      <p:sp>
        <p:nvSpPr>
          <p:cNvPr id="9" name="TextBox 8">
            <a:extLst>
              <a:ext uri="{FF2B5EF4-FFF2-40B4-BE49-F238E27FC236}">
                <a16:creationId xmlns:a16="http://schemas.microsoft.com/office/drawing/2014/main" id="{357067FE-54BB-06EB-2954-C2DB1155DDFC}"/>
              </a:ext>
            </a:extLst>
          </p:cNvPr>
          <p:cNvSpPr txBox="1"/>
          <p:nvPr/>
        </p:nvSpPr>
        <p:spPr>
          <a:xfrm>
            <a:off x="6471139" y="3581400"/>
            <a:ext cx="1289539" cy="369332"/>
          </a:xfrm>
          <a:prstGeom prst="rect">
            <a:avLst/>
          </a:prstGeom>
          <a:noFill/>
        </p:spPr>
        <p:txBody>
          <a:bodyPr wrap="square" rtlCol="0">
            <a:spAutoFit/>
          </a:bodyPr>
          <a:lstStyle/>
          <a:p>
            <a:r>
              <a:rPr lang="el-GR" dirty="0"/>
              <a:t>περιέργεια</a:t>
            </a:r>
          </a:p>
        </p:txBody>
      </p:sp>
      <p:sp>
        <p:nvSpPr>
          <p:cNvPr id="11" name="TextBox 10">
            <a:extLst>
              <a:ext uri="{FF2B5EF4-FFF2-40B4-BE49-F238E27FC236}">
                <a16:creationId xmlns:a16="http://schemas.microsoft.com/office/drawing/2014/main" id="{9912D20D-78D6-A8E6-B85D-D1EED6B821F3}"/>
              </a:ext>
            </a:extLst>
          </p:cNvPr>
          <p:cNvSpPr txBox="1"/>
          <p:nvPr/>
        </p:nvSpPr>
        <p:spPr>
          <a:xfrm>
            <a:off x="5498123" y="4569229"/>
            <a:ext cx="1289539" cy="369332"/>
          </a:xfrm>
          <a:prstGeom prst="rect">
            <a:avLst/>
          </a:prstGeom>
          <a:noFill/>
        </p:spPr>
        <p:txBody>
          <a:bodyPr wrap="square" rtlCol="0">
            <a:spAutoFit/>
          </a:bodyPr>
          <a:lstStyle/>
          <a:p>
            <a:r>
              <a:rPr lang="el-GR" dirty="0"/>
              <a:t>ανασφάλεια</a:t>
            </a:r>
          </a:p>
        </p:txBody>
      </p:sp>
      <p:sp>
        <p:nvSpPr>
          <p:cNvPr id="12" name="TextBox 11">
            <a:extLst>
              <a:ext uri="{FF2B5EF4-FFF2-40B4-BE49-F238E27FC236}">
                <a16:creationId xmlns:a16="http://schemas.microsoft.com/office/drawing/2014/main" id="{BE74ADC8-7A4C-61EF-C6D5-E9F80F6F1A41}"/>
              </a:ext>
            </a:extLst>
          </p:cNvPr>
          <p:cNvSpPr txBox="1"/>
          <p:nvPr/>
        </p:nvSpPr>
        <p:spPr>
          <a:xfrm>
            <a:off x="2137507" y="4239791"/>
            <a:ext cx="1289539" cy="369332"/>
          </a:xfrm>
          <a:prstGeom prst="rect">
            <a:avLst/>
          </a:prstGeom>
          <a:noFill/>
        </p:spPr>
        <p:txBody>
          <a:bodyPr wrap="square" rtlCol="0">
            <a:spAutoFit/>
          </a:bodyPr>
          <a:lstStyle/>
          <a:p>
            <a:r>
              <a:rPr lang="el-GR" dirty="0"/>
              <a:t>αγωνία</a:t>
            </a:r>
          </a:p>
        </p:txBody>
      </p:sp>
      <p:sp>
        <p:nvSpPr>
          <p:cNvPr id="13" name="TextBox 12">
            <a:extLst>
              <a:ext uri="{FF2B5EF4-FFF2-40B4-BE49-F238E27FC236}">
                <a16:creationId xmlns:a16="http://schemas.microsoft.com/office/drawing/2014/main" id="{6109F005-BEBC-44D2-A40E-8C8CC03FBA2F}"/>
              </a:ext>
            </a:extLst>
          </p:cNvPr>
          <p:cNvSpPr txBox="1"/>
          <p:nvPr/>
        </p:nvSpPr>
        <p:spPr>
          <a:xfrm>
            <a:off x="7885126" y="4384563"/>
            <a:ext cx="1512278" cy="369332"/>
          </a:xfrm>
          <a:prstGeom prst="rect">
            <a:avLst/>
          </a:prstGeom>
          <a:noFill/>
        </p:spPr>
        <p:txBody>
          <a:bodyPr wrap="square" rtlCol="0">
            <a:spAutoFit/>
          </a:bodyPr>
          <a:lstStyle/>
          <a:p>
            <a:r>
              <a:rPr lang="el-GR" dirty="0"/>
              <a:t>ενθουσιασμός</a:t>
            </a:r>
          </a:p>
        </p:txBody>
      </p:sp>
      <p:sp>
        <p:nvSpPr>
          <p:cNvPr id="3" name="TextBox 2">
            <a:extLst>
              <a:ext uri="{FF2B5EF4-FFF2-40B4-BE49-F238E27FC236}">
                <a16:creationId xmlns:a16="http://schemas.microsoft.com/office/drawing/2014/main" id="{9BBB124A-7F7A-E169-C269-5BFF1B266461}"/>
              </a:ext>
            </a:extLst>
          </p:cNvPr>
          <p:cNvSpPr txBox="1"/>
          <p:nvPr/>
        </p:nvSpPr>
        <p:spPr>
          <a:xfrm>
            <a:off x="4491891" y="5466861"/>
            <a:ext cx="1512278" cy="369332"/>
          </a:xfrm>
          <a:prstGeom prst="rect">
            <a:avLst/>
          </a:prstGeom>
          <a:noFill/>
        </p:spPr>
        <p:txBody>
          <a:bodyPr wrap="square" rtlCol="0">
            <a:spAutoFit/>
          </a:bodyPr>
          <a:lstStyle/>
          <a:p>
            <a:r>
              <a:rPr lang="el-GR" dirty="0"/>
              <a:t>νευρικότητα</a:t>
            </a:r>
          </a:p>
        </p:txBody>
      </p:sp>
      <p:sp>
        <p:nvSpPr>
          <p:cNvPr id="10" name="TextBox 9">
            <a:extLst>
              <a:ext uri="{FF2B5EF4-FFF2-40B4-BE49-F238E27FC236}">
                <a16:creationId xmlns:a16="http://schemas.microsoft.com/office/drawing/2014/main" id="{C603CE89-3DEB-66B4-F821-8B588D7C77EB}"/>
              </a:ext>
            </a:extLst>
          </p:cNvPr>
          <p:cNvSpPr txBox="1"/>
          <p:nvPr/>
        </p:nvSpPr>
        <p:spPr>
          <a:xfrm>
            <a:off x="8331995" y="3241916"/>
            <a:ext cx="1512278" cy="369332"/>
          </a:xfrm>
          <a:prstGeom prst="rect">
            <a:avLst/>
          </a:prstGeom>
          <a:noFill/>
        </p:spPr>
        <p:txBody>
          <a:bodyPr wrap="square" rtlCol="0">
            <a:spAutoFit/>
          </a:bodyPr>
          <a:lstStyle/>
          <a:p>
            <a:r>
              <a:rPr lang="el-GR" dirty="0"/>
              <a:t>ενδιαφέρον</a:t>
            </a:r>
          </a:p>
        </p:txBody>
      </p:sp>
      <p:sp>
        <p:nvSpPr>
          <p:cNvPr id="14" name="TextBox 13">
            <a:extLst>
              <a:ext uri="{FF2B5EF4-FFF2-40B4-BE49-F238E27FC236}">
                <a16:creationId xmlns:a16="http://schemas.microsoft.com/office/drawing/2014/main" id="{71726C59-752D-3971-2C59-230213AC5FF3}"/>
              </a:ext>
            </a:extLst>
          </p:cNvPr>
          <p:cNvSpPr txBox="1"/>
          <p:nvPr/>
        </p:nvSpPr>
        <p:spPr>
          <a:xfrm>
            <a:off x="2573446" y="5113271"/>
            <a:ext cx="1512278" cy="369332"/>
          </a:xfrm>
          <a:prstGeom prst="rect">
            <a:avLst/>
          </a:prstGeom>
          <a:noFill/>
        </p:spPr>
        <p:txBody>
          <a:bodyPr wrap="square" rtlCol="0">
            <a:spAutoFit/>
          </a:bodyPr>
          <a:lstStyle/>
          <a:p>
            <a:r>
              <a:rPr lang="el-GR" dirty="0"/>
              <a:t>ντροπή</a:t>
            </a:r>
          </a:p>
        </p:txBody>
      </p:sp>
    </p:spTree>
    <p:extLst>
      <p:ext uri="{BB962C8B-B14F-4D97-AF65-F5344CB8AC3E}">
        <p14:creationId xmlns:p14="http://schemas.microsoft.com/office/powerpoint/2010/main" val="271550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fade">
                                      <p:cBhvr>
                                        <p:cTn id="57" dur="500"/>
                                        <p:tgtEl>
                                          <p:spTgt spid="1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1" grpId="0"/>
      <p:bldP spid="12" grpId="0"/>
      <p:bldP spid="13" grpId="0"/>
      <p:bldP spid="3" grpId="0"/>
      <p:bldP spid="10"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37E40E-5B9F-E99E-7F08-7F52082FF843}"/>
              </a:ext>
            </a:extLst>
          </p:cNvPr>
          <p:cNvSpPr>
            <a:spLocks noGrp="1"/>
          </p:cNvSpPr>
          <p:nvPr>
            <p:ph type="title"/>
          </p:nvPr>
        </p:nvSpPr>
        <p:spPr/>
        <p:txBody>
          <a:bodyPr>
            <a:normAutofit/>
          </a:bodyPr>
          <a:lstStyle/>
          <a:p>
            <a:r>
              <a:rPr lang="el-GR" sz="3600" b="1" i="1" dirty="0"/>
              <a:t>Τι φοβούνται τελικά τα παιδιά…</a:t>
            </a:r>
          </a:p>
        </p:txBody>
      </p:sp>
      <p:sp>
        <p:nvSpPr>
          <p:cNvPr id="3" name="Θέση περιεχομένου 2">
            <a:extLst>
              <a:ext uri="{FF2B5EF4-FFF2-40B4-BE49-F238E27FC236}">
                <a16:creationId xmlns:a16="http://schemas.microsoft.com/office/drawing/2014/main" id="{024600BE-1FB6-B4EA-E755-B6263700E6FF}"/>
              </a:ext>
            </a:extLst>
          </p:cNvPr>
          <p:cNvSpPr>
            <a:spLocks noGrp="1"/>
          </p:cNvSpPr>
          <p:nvPr>
            <p:ph idx="1"/>
          </p:nvPr>
        </p:nvSpPr>
        <p:spPr>
          <a:xfrm>
            <a:off x="949569" y="2754534"/>
            <a:ext cx="10058400" cy="3931920"/>
          </a:xfrm>
        </p:spPr>
        <p:txBody>
          <a:bodyPr>
            <a:normAutofit/>
          </a:bodyPr>
          <a:lstStyle/>
          <a:p>
            <a:pPr>
              <a:buFont typeface="Wingdings" panose="05000000000000000000" pitchFamily="2" charset="2"/>
              <a:buChar char="v"/>
            </a:pPr>
            <a:r>
              <a:rPr lang="el-GR" sz="1800" dirty="0"/>
              <a:t>Φόβος για το άγνωστο</a:t>
            </a:r>
          </a:p>
          <a:p>
            <a:pPr>
              <a:buFont typeface="Wingdings" panose="05000000000000000000" pitchFamily="2" charset="2"/>
              <a:buChar char="v"/>
            </a:pPr>
            <a:r>
              <a:rPr lang="el-GR" sz="1800" dirty="0"/>
              <a:t>Φόβος για τις αυξημένες απαιτήσεις</a:t>
            </a:r>
          </a:p>
          <a:p>
            <a:pPr>
              <a:buFont typeface="Wingdings" panose="05000000000000000000" pitchFamily="2" charset="2"/>
              <a:buChar char="v"/>
            </a:pPr>
            <a:r>
              <a:rPr lang="el-GR" sz="1800" dirty="0"/>
              <a:t>Αγωνία για τις σχέσεις με καθηγητές</a:t>
            </a:r>
          </a:p>
          <a:p>
            <a:pPr>
              <a:buFont typeface="Wingdings" panose="05000000000000000000" pitchFamily="2" charset="2"/>
              <a:buChar char="v"/>
            </a:pPr>
            <a:r>
              <a:rPr lang="el-GR" sz="1800" dirty="0"/>
              <a:t>Κοινωνικοί φόβοι</a:t>
            </a:r>
          </a:p>
          <a:p>
            <a:pPr>
              <a:buFont typeface="Wingdings" panose="05000000000000000000" pitchFamily="2" charset="2"/>
              <a:buChar char="v"/>
            </a:pPr>
            <a:r>
              <a:rPr lang="el-GR" sz="1800" dirty="0"/>
              <a:t>Φόβος για απώλεια της ασφάλειας</a:t>
            </a:r>
          </a:p>
          <a:p>
            <a:pPr>
              <a:buFont typeface="Wingdings" panose="05000000000000000000" pitchFamily="2" charset="2"/>
              <a:buChar char="v"/>
            </a:pPr>
            <a:r>
              <a:rPr lang="el-GR" sz="1800" dirty="0"/>
              <a:t>Ανασφάλεια για τον εαυτό τους</a:t>
            </a:r>
          </a:p>
          <a:p>
            <a:pPr marL="0" indent="0">
              <a:buNone/>
            </a:pPr>
            <a:endParaRPr lang="el-GR" sz="1400" dirty="0">
              <a:latin typeface="Comic Sans MS" panose="030F0702030302020204" pitchFamily="66" charset="0"/>
            </a:endParaRPr>
          </a:p>
        </p:txBody>
      </p:sp>
      <p:pic>
        <p:nvPicPr>
          <p:cNvPr id="4" name="Εικόνα 3" descr="Η μετάβαση μαθητών από το Δημοτικό στο Γυμνάσιο - διαβάΖω">
            <a:extLst>
              <a:ext uri="{FF2B5EF4-FFF2-40B4-BE49-F238E27FC236}">
                <a16:creationId xmlns:a16="http://schemas.microsoft.com/office/drawing/2014/main" id="{71C0A239-8BCD-2229-6F13-09A3168CCDA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71508" y="2754534"/>
            <a:ext cx="2895207" cy="2895989"/>
          </a:xfrm>
          <a:prstGeom prst="rect">
            <a:avLst/>
          </a:prstGeom>
          <a:ln>
            <a:noFill/>
          </a:ln>
          <a:effectLst>
            <a:softEdge rad="112500"/>
          </a:effectLst>
        </p:spPr>
      </p:pic>
    </p:spTree>
    <p:extLst>
      <p:ext uri="{BB962C8B-B14F-4D97-AF65-F5344CB8AC3E}">
        <p14:creationId xmlns:p14="http://schemas.microsoft.com/office/powerpoint/2010/main" val="3270923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543553-8C21-B198-9942-C28A8CB33BFD}"/>
              </a:ext>
            </a:extLst>
          </p:cNvPr>
          <p:cNvSpPr>
            <a:spLocks noGrp="1"/>
          </p:cNvSpPr>
          <p:nvPr>
            <p:ph type="title"/>
          </p:nvPr>
        </p:nvSpPr>
        <p:spPr/>
        <p:txBody>
          <a:bodyPr>
            <a:normAutofit/>
          </a:bodyPr>
          <a:lstStyle/>
          <a:p>
            <a:r>
              <a:rPr lang="el-GR" sz="3600" b="1" i="1" dirty="0"/>
              <a:t>Τι ανυπομονούν να ζήσουν στο Γυμνάσιο….. </a:t>
            </a:r>
          </a:p>
        </p:txBody>
      </p:sp>
      <p:sp>
        <p:nvSpPr>
          <p:cNvPr id="3" name="Θέση περιεχομένου 2">
            <a:extLst>
              <a:ext uri="{FF2B5EF4-FFF2-40B4-BE49-F238E27FC236}">
                <a16:creationId xmlns:a16="http://schemas.microsoft.com/office/drawing/2014/main" id="{1FAFB553-A6C5-81A0-29CA-4BA7F0314629}"/>
              </a:ext>
            </a:extLst>
          </p:cNvPr>
          <p:cNvSpPr>
            <a:spLocks noGrp="1"/>
          </p:cNvSpPr>
          <p:nvPr>
            <p:ph idx="1"/>
          </p:nvPr>
        </p:nvSpPr>
        <p:spPr/>
        <p:txBody>
          <a:bodyPr/>
          <a:lstStyle/>
          <a:p>
            <a:pPr>
              <a:lnSpc>
                <a:spcPct val="107000"/>
              </a:lnSpc>
              <a:spcAft>
                <a:spcPts val="800"/>
              </a:spcAft>
              <a:buNone/>
            </a:pPr>
            <a:endParaRPr lang="el-GR" sz="1800" dirty="0">
              <a:effectLst/>
              <a:ea typeface="Times New Roman" panose="02020603050405020304" pitchFamily="18" charset="0"/>
              <a:cs typeface="Times New Roman" panose="02020603050405020304" pitchFamily="18" charset="0"/>
            </a:endParaRPr>
          </a:p>
          <a:p>
            <a:pPr>
              <a:lnSpc>
                <a:spcPct val="107000"/>
              </a:lnSpc>
              <a:spcAft>
                <a:spcPts val="800"/>
              </a:spcAft>
              <a:buFont typeface="Wingdings" panose="05000000000000000000" pitchFamily="2" charset="2"/>
              <a:buChar char="v"/>
            </a:pPr>
            <a:r>
              <a:rPr lang="el-GR" sz="1800" dirty="0">
                <a:effectLst/>
                <a:ea typeface="Times New Roman" panose="02020603050405020304" pitchFamily="18" charset="0"/>
                <a:cs typeface="Times New Roman" panose="02020603050405020304" pitchFamily="18" charset="0"/>
              </a:rPr>
              <a:t>Το «καινούριο» περιβάλλον</a:t>
            </a:r>
            <a:endParaRPr lang="el-GR" sz="1800" dirty="0">
              <a:effectLst/>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v"/>
            </a:pPr>
            <a:r>
              <a:rPr lang="el-GR" sz="1800" dirty="0">
                <a:effectLst/>
                <a:ea typeface="Times New Roman" panose="02020603050405020304" pitchFamily="18" charset="0"/>
                <a:cs typeface="Times New Roman" panose="02020603050405020304" pitchFamily="18" charset="0"/>
              </a:rPr>
              <a:t>Περισσότερη ανεξαρτησία</a:t>
            </a:r>
            <a:endParaRPr lang="el-GR" sz="1800" dirty="0">
              <a:effectLst/>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v"/>
            </a:pPr>
            <a:r>
              <a:rPr lang="el-GR" sz="1800" dirty="0">
                <a:effectLst/>
                <a:ea typeface="Times New Roman" panose="02020603050405020304" pitchFamily="18" charset="0"/>
                <a:cs typeface="Times New Roman" panose="02020603050405020304" pitchFamily="18" charset="0"/>
              </a:rPr>
              <a:t>Νέα μαθήματα και καθηγητές</a:t>
            </a:r>
            <a:endParaRPr lang="el-GR" sz="1800" dirty="0">
              <a:effectLst/>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v"/>
            </a:pPr>
            <a:r>
              <a:rPr lang="el-GR" sz="1800" dirty="0">
                <a:effectLst/>
                <a:ea typeface="Times New Roman" panose="02020603050405020304" pitchFamily="18" charset="0"/>
                <a:cs typeface="Times New Roman" panose="02020603050405020304" pitchFamily="18" charset="0"/>
              </a:rPr>
              <a:t>Νέες φιλίες</a:t>
            </a:r>
            <a:endParaRPr lang="el-GR" sz="1800" dirty="0">
              <a:effectLst/>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v"/>
            </a:pPr>
            <a:r>
              <a:rPr lang="el-GR" sz="1800" dirty="0">
                <a:effectLst/>
                <a:ea typeface="Times New Roman" panose="02020603050405020304" pitchFamily="18" charset="0"/>
                <a:cs typeface="Times New Roman" panose="02020603050405020304" pitchFamily="18" charset="0"/>
              </a:rPr>
              <a:t>Σχολικές δραστηριότητες</a:t>
            </a:r>
            <a:endParaRPr lang="el-GR" sz="1800" dirty="0">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v"/>
            </a:pPr>
            <a:r>
              <a:rPr lang="el-GR" sz="1800" dirty="0">
                <a:effectLst/>
                <a:ea typeface="Times New Roman" panose="02020603050405020304" pitchFamily="18" charset="0"/>
                <a:cs typeface="Times New Roman" panose="02020603050405020304" pitchFamily="18" charset="0"/>
              </a:rPr>
              <a:t>Αίσθηση ότι μεγαλώνουν</a:t>
            </a:r>
            <a:endParaRPr lang="el-GR" sz="1800" dirty="0">
              <a:effectLst/>
              <a:ea typeface="Calibri" panose="020F0502020204030204" pitchFamily="34" charset="0"/>
              <a:cs typeface="Times New Roman" panose="02020603050405020304" pitchFamily="18" charset="0"/>
            </a:endParaRPr>
          </a:p>
          <a:p>
            <a:endParaRPr lang="el-GR" dirty="0"/>
          </a:p>
        </p:txBody>
      </p:sp>
      <p:pic>
        <p:nvPicPr>
          <p:cNvPr id="26" name="Εικόνα 25">
            <a:extLst>
              <a:ext uri="{FF2B5EF4-FFF2-40B4-BE49-F238E27FC236}">
                <a16:creationId xmlns:a16="http://schemas.microsoft.com/office/drawing/2014/main" id="{D8B06B79-C13E-6786-7815-DB73923FF86A}"/>
              </a:ext>
            </a:extLst>
          </p:cNvPr>
          <p:cNvPicPr>
            <a:picLocks noChangeAspect="1"/>
          </p:cNvPicPr>
          <p:nvPr/>
        </p:nvPicPr>
        <p:blipFill>
          <a:blip r:embed="rId2"/>
          <a:stretch>
            <a:fillRect/>
          </a:stretch>
        </p:blipFill>
        <p:spPr>
          <a:xfrm>
            <a:off x="8361336" y="2705675"/>
            <a:ext cx="2535261" cy="3318936"/>
          </a:xfrm>
          <a:prstGeom prst="rect">
            <a:avLst/>
          </a:prstGeom>
          <a:ln>
            <a:noFill/>
          </a:ln>
          <a:effectLst>
            <a:softEdge rad="112500"/>
          </a:effectLst>
        </p:spPr>
      </p:pic>
    </p:spTree>
    <p:extLst>
      <p:ext uri="{BB962C8B-B14F-4D97-AF65-F5344CB8AC3E}">
        <p14:creationId xmlns:p14="http://schemas.microsoft.com/office/powerpoint/2010/main" val="1981743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F9FE32-55EE-5F4F-0C3D-2CF181BB3DE1}"/>
              </a:ext>
            </a:extLst>
          </p:cNvPr>
          <p:cNvSpPr>
            <a:spLocks noGrp="1"/>
          </p:cNvSpPr>
          <p:nvPr>
            <p:ph type="title"/>
          </p:nvPr>
        </p:nvSpPr>
        <p:spPr/>
        <p:txBody>
          <a:bodyPr/>
          <a:lstStyle/>
          <a:p>
            <a:r>
              <a:rPr lang="el-GR" sz="3600" b="1" i="1" dirty="0"/>
              <a:t>Τι</a:t>
            </a:r>
            <a:r>
              <a:rPr lang="el-GR" b="1" i="1" dirty="0"/>
              <a:t> μας δείχνουν τα παιδιά;</a:t>
            </a:r>
          </a:p>
        </p:txBody>
      </p:sp>
      <p:pic>
        <p:nvPicPr>
          <p:cNvPr id="8" name="Θέση περιεχομένου 7">
            <a:extLst>
              <a:ext uri="{FF2B5EF4-FFF2-40B4-BE49-F238E27FC236}">
                <a16:creationId xmlns:a16="http://schemas.microsoft.com/office/drawing/2014/main" id="{5E0EDBED-BE97-B9CB-43C6-C968B4A59E6B}"/>
              </a:ext>
            </a:extLst>
          </p:cNvPr>
          <p:cNvPicPr>
            <a:picLocks noGrp="1" noChangeAspect="1"/>
          </p:cNvPicPr>
          <p:nvPr>
            <p:ph idx="1"/>
          </p:nvPr>
        </p:nvPicPr>
        <p:blipFill>
          <a:blip r:embed="rId2"/>
          <a:stretch>
            <a:fillRect/>
          </a:stretch>
        </p:blipFill>
        <p:spPr>
          <a:xfrm>
            <a:off x="1504335" y="2457975"/>
            <a:ext cx="3210278" cy="3917658"/>
          </a:xfrm>
          <a:prstGeom prst="rect">
            <a:avLst/>
          </a:prstGeom>
          <a:ln>
            <a:noFill/>
          </a:ln>
          <a:effectLst>
            <a:softEdge rad="112500"/>
          </a:effectLst>
        </p:spPr>
      </p:pic>
      <p:pic>
        <p:nvPicPr>
          <p:cNvPr id="4" name="Εικόνα 3">
            <a:extLst>
              <a:ext uri="{FF2B5EF4-FFF2-40B4-BE49-F238E27FC236}">
                <a16:creationId xmlns:a16="http://schemas.microsoft.com/office/drawing/2014/main" id="{BE709021-A1DB-B0E5-2888-C90AE3DAA69E}"/>
              </a:ext>
            </a:extLst>
          </p:cNvPr>
          <p:cNvPicPr>
            <a:picLocks noChangeAspect="1"/>
          </p:cNvPicPr>
          <p:nvPr/>
        </p:nvPicPr>
        <p:blipFill>
          <a:blip r:embed="rId3"/>
          <a:stretch>
            <a:fillRect/>
          </a:stretch>
        </p:blipFill>
        <p:spPr>
          <a:xfrm>
            <a:off x="7477390" y="2557993"/>
            <a:ext cx="3134684" cy="3718384"/>
          </a:xfrm>
          <a:prstGeom prst="rect">
            <a:avLst/>
          </a:prstGeom>
          <a:ln>
            <a:noFill/>
          </a:ln>
          <a:effectLst>
            <a:softEdge rad="112500"/>
          </a:effectLst>
        </p:spPr>
      </p:pic>
    </p:spTree>
    <p:extLst>
      <p:ext uri="{BB962C8B-B14F-4D97-AF65-F5344CB8AC3E}">
        <p14:creationId xmlns:p14="http://schemas.microsoft.com/office/powerpoint/2010/main" val="203602226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Οργανικό">
  <a:themeElements>
    <a:clrScheme name="Οργανικό">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Οργανικό">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Οργανικό">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Organic</Template>
  <TotalTime>4473</TotalTime>
  <Words>3768</Words>
  <Application>Microsoft Office PowerPoint</Application>
  <PresentationFormat>Ευρεία οθόνη</PresentationFormat>
  <Paragraphs>295</Paragraphs>
  <Slides>42</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42</vt:i4>
      </vt:variant>
    </vt:vector>
  </HeadingPairs>
  <TitlesOfParts>
    <vt:vector size="50" baseType="lpstr">
      <vt:lpstr>Arial</vt:lpstr>
      <vt:lpstr>Calibri</vt:lpstr>
      <vt:lpstr>Comic Sans MS</vt:lpstr>
      <vt:lpstr>Garamond</vt:lpstr>
      <vt:lpstr>Times New Roman</vt:lpstr>
      <vt:lpstr>UB-Optima-Italic</vt:lpstr>
      <vt:lpstr>Wingdings</vt:lpstr>
      <vt:lpstr>Οργανικό</vt:lpstr>
      <vt:lpstr>Πρόγραμμα ομαλής μετάβασης από το Δημοτικό στο Γυμνάσιο</vt:lpstr>
      <vt:lpstr>Μετάβαση είναι……</vt:lpstr>
      <vt:lpstr>Παρουσίαση του PowerPoint</vt:lpstr>
      <vt:lpstr>Μετάβαση στην Εφηβεία..</vt:lpstr>
      <vt:lpstr>Βιωματική Δραστηριότητα</vt:lpstr>
      <vt:lpstr>Ποια συναισθήματα τους κατακλύζουν….</vt:lpstr>
      <vt:lpstr>Τι φοβούνται τελικά τα παιδιά…</vt:lpstr>
      <vt:lpstr>Τι ανυπομονούν να ζήσουν στο Γυμνάσιο….. </vt:lpstr>
      <vt:lpstr>Τι μας δείχνουν τα παιδιά;</vt:lpstr>
      <vt:lpstr>Παρουσίαση του PowerPoint</vt:lpstr>
      <vt:lpstr>Παρουσίαση του PowerPoint</vt:lpstr>
      <vt:lpstr>Σημαντικά….</vt:lpstr>
      <vt:lpstr>Δομή προγράμματος μετάβασης</vt:lpstr>
      <vt:lpstr>Βιωματική Δραστηριότητα</vt:lpstr>
      <vt:lpstr>Ενδεικτικές Δραστηριότητες!!!</vt:lpstr>
      <vt:lpstr>Πρώτες Συναντήσεις/ Ασκήσεις Γνωριμίας/Ενεργοποίηση ομάδας /Συμβόλαιο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Δραστηριότητες για το Δημοτικό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Δραστηριότητες για το Γυμνάσιο </vt:lpstr>
      <vt:lpstr>Παρουσίαση του PowerPoint</vt:lpstr>
      <vt:lpstr>Παρουσίαση του PowerPoint</vt:lpstr>
      <vt:lpstr>Παρουσίαση του PowerPoint</vt:lpstr>
      <vt:lpstr>Επίσκεψη στο Γυμνάσιο </vt:lpstr>
      <vt:lpstr>Παρουσίαση του PowerPoint</vt:lpstr>
      <vt:lpstr>Μετά την επίσκεψη </vt:lpstr>
      <vt:lpstr>Αποτίμηση/Αξιολόγηση </vt:lpstr>
      <vt:lpstr>Παρουσίαση του PowerPoint</vt:lpstr>
      <vt:lpstr>Παρουσίαση του PowerPoint</vt:lpstr>
      <vt:lpstr>Παρουσίαση του PowerPoint</vt:lpstr>
      <vt:lpstr>Βιβλιογραφία</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elinapaschalidou@gmail.com</dc:creator>
  <cp:lastModifiedBy>ΑΘΑΝΑΣΙΑ ΧΡΟΝΟΠΟΥΛΟΥ</cp:lastModifiedBy>
  <cp:revision>92</cp:revision>
  <dcterms:created xsi:type="dcterms:W3CDTF">2025-05-15T14:54:31Z</dcterms:created>
  <dcterms:modified xsi:type="dcterms:W3CDTF">2025-05-22T08:46:24Z</dcterms:modified>
</cp:coreProperties>
</file>