
<file path=[Content_Types].xml><?xml version="1.0" encoding="utf-8"?>
<Types xmlns="http://schemas.openxmlformats.org/package/2006/content-types">
  <Default Extension="emf" ContentType="image/x-emf"/>
  <Default Extension="jpg" ContentType="image/jpeg"/>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handoutMasterIdLst>
    <p:handoutMasterId r:id="rId41"/>
  </p:handoutMasterIdLst>
  <p:sldIdLst>
    <p:sldId id="256" r:id="rId2"/>
    <p:sldId id="284" r:id="rId3"/>
    <p:sldId id="285" r:id="rId4"/>
    <p:sldId id="287" r:id="rId5"/>
    <p:sldId id="288" r:id="rId6"/>
    <p:sldId id="289" r:id="rId7"/>
    <p:sldId id="286" r:id="rId8"/>
    <p:sldId id="290" r:id="rId9"/>
    <p:sldId id="291" r:id="rId10"/>
    <p:sldId id="292" r:id="rId11"/>
    <p:sldId id="293" r:id="rId12"/>
    <p:sldId id="294" r:id="rId13"/>
    <p:sldId id="295" r:id="rId14"/>
    <p:sldId id="283" r:id="rId15"/>
    <p:sldId id="296" r:id="rId16"/>
    <p:sldId id="297" r:id="rId17"/>
    <p:sldId id="298" r:id="rId18"/>
    <p:sldId id="299" r:id="rId19"/>
    <p:sldId id="300" r:id="rId20"/>
    <p:sldId id="301" r:id="rId21"/>
    <p:sldId id="308" r:id="rId22"/>
    <p:sldId id="310" r:id="rId23"/>
    <p:sldId id="311" r:id="rId24"/>
    <p:sldId id="312" r:id="rId25"/>
    <p:sldId id="302" r:id="rId26"/>
    <p:sldId id="303" r:id="rId27"/>
    <p:sldId id="304" r:id="rId28"/>
    <p:sldId id="305" r:id="rId29"/>
    <p:sldId id="306" r:id="rId30"/>
    <p:sldId id="307" r:id="rId31"/>
    <p:sldId id="271" r:id="rId32"/>
    <p:sldId id="279" r:id="rId33"/>
    <p:sldId id="281" r:id="rId34"/>
    <p:sldId id="280" r:id="rId35"/>
    <p:sldId id="257" r:id="rId36"/>
    <p:sldId id="275" r:id="rId37"/>
    <p:sldId id="276" r:id="rId38"/>
    <p:sldId id="282" r:id="rId39"/>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Καλως ορίσατε" id="{E75E278A-FF0E-49A4-B170-79828D63BBAD}">
          <p14:sldIdLst>
            <p14:sldId id="256"/>
            <p14:sldId id="284"/>
            <p14:sldId id="285"/>
            <p14:sldId id="287"/>
            <p14:sldId id="288"/>
            <p14:sldId id="289"/>
            <p14:sldId id="286"/>
            <p14:sldId id="290"/>
            <p14:sldId id="291"/>
            <p14:sldId id="292"/>
            <p14:sldId id="293"/>
            <p14:sldId id="294"/>
            <p14:sldId id="295"/>
            <p14:sldId id="283"/>
            <p14:sldId id="296"/>
            <p14:sldId id="297"/>
            <p14:sldId id="298"/>
            <p14:sldId id="299"/>
            <p14:sldId id="300"/>
            <p14:sldId id="301"/>
            <p14:sldId id="308"/>
            <p14:sldId id="310"/>
            <p14:sldId id="311"/>
            <p14:sldId id="312"/>
            <p14:sldId id="302"/>
            <p14:sldId id="303"/>
            <p14:sldId id="304"/>
            <p14:sldId id="305"/>
            <p14:sldId id="306"/>
            <p14:sldId id="307"/>
          </p14:sldIdLst>
        </p14:section>
        <p14:section name="Σχεδίαση, Μεταμόρφωση, Σχολιασμός, Συνεργασία, Πείτε μου" id="{B9B51309-D148-4332-87C2-07BE32FBCA3B}">
          <p14:sldIdLst>
            <p14:sldId id="271"/>
            <p14:sldId id="279"/>
            <p14:sldId id="281"/>
            <p14:sldId id="280"/>
            <p14:sldId id="257"/>
            <p14:sldId id="275"/>
            <p14:sldId id="276"/>
          </p14:sldIdLst>
        </p14:section>
        <p14:section name="Μάθετε περισσότερα"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Συντάκτης" initials="Α"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1" autoAdjust="0"/>
  </p:normalViewPr>
  <p:slideViewPr>
    <p:cSldViewPr snapToGrid="0">
      <p:cViewPr varScale="1">
        <p:scale>
          <a:sx n="68" d="100"/>
          <a:sy n="68" d="100"/>
        </p:scale>
        <p:origin x="81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8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9330972-3CDE-45CD-9C28-B819520E743D}" type="datetime1">
              <a:rPr lang="el-GR" smtClean="0"/>
              <a:t>5/12/2021</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l-GR" smtClean="0"/>
              <a:t>‹#›</a:t>
            </a:fld>
            <a:endParaRPr lang="el-G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AFAFFA7-AA85-4C23-8D66-066A796F30C7}" type="datetime1">
              <a:rPr lang="el-GR" noProof="0" smtClean="0"/>
              <a:t>5/12/2021</a:t>
            </a:fld>
            <a:endParaRPr lang="el-GR" noProof="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l-GR" noProof="0" smtClean="0"/>
              <a:t>‹#›</a:t>
            </a:fld>
            <a:endParaRPr lang="el-GR"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10"/>
          </p:nvPr>
        </p:nvSpPr>
        <p:spPr/>
        <p:txBody>
          <a:bodyPr rtlCol="0"/>
          <a:lstStyle/>
          <a:p>
            <a:pPr rtl="0"/>
            <a:fld id="{DF61EA0F-A667-4B49-8422-0062BC55E249}" type="slidenum">
              <a:rPr lang="el-GR" smtClean="0"/>
              <a:t>1</a:t>
            </a:fld>
            <a:endParaRPr lang="el-GR"/>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31</a:t>
            </a:fld>
            <a:endParaRPr lang="el-GR"/>
          </a:p>
        </p:txBody>
      </p:sp>
    </p:spTree>
    <p:extLst>
      <p:ext uri="{BB962C8B-B14F-4D97-AF65-F5344CB8AC3E}">
        <p14:creationId xmlns:p14="http://schemas.microsoft.com/office/powerpoint/2010/main" val="343008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32</a:t>
            </a:fld>
            <a:endParaRPr lang="el-GR"/>
          </a:p>
        </p:txBody>
      </p:sp>
    </p:spTree>
    <p:extLst>
      <p:ext uri="{BB962C8B-B14F-4D97-AF65-F5344CB8AC3E}">
        <p14:creationId xmlns:p14="http://schemas.microsoft.com/office/powerpoint/2010/main" val="5678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33</a:t>
            </a:fld>
            <a:endParaRPr lang="el-GR"/>
          </a:p>
        </p:txBody>
      </p:sp>
    </p:spTree>
    <p:extLst>
      <p:ext uri="{BB962C8B-B14F-4D97-AF65-F5344CB8AC3E}">
        <p14:creationId xmlns:p14="http://schemas.microsoft.com/office/powerpoint/2010/main" val="192657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34</a:t>
            </a:fld>
            <a:endParaRPr lang="el-GR"/>
          </a:p>
        </p:txBody>
      </p:sp>
    </p:spTree>
    <p:extLst>
      <p:ext uri="{BB962C8B-B14F-4D97-AF65-F5344CB8AC3E}">
        <p14:creationId xmlns:p14="http://schemas.microsoft.com/office/powerpoint/2010/main" val="7682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DF61EA0F-A667-4B49-8422-0062BC55E249}" type="slidenum">
              <a:rPr lang="el-GR" smtClean="0"/>
              <a:t>35</a:t>
            </a:fld>
            <a:endParaRPr lang="el-GR"/>
          </a:p>
        </p:txBody>
      </p:sp>
    </p:spTree>
    <p:extLst>
      <p:ext uri="{BB962C8B-B14F-4D97-AF65-F5344CB8AC3E}">
        <p14:creationId xmlns:p14="http://schemas.microsoft.com/office/powerpoint/2010/main" val="303423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36</a:t>
            </a:fld>
            <a:endParaRPr lang="el-GR"/>
          </a:p>
        </p:txBody>
      </p:sp>
    </p:spTree>
    <p:extLst>
      <p:ext uri="{BB962C8B-B14F-4D97-AF65-F5344CB8AC3E}">
        <p14:creationId xmlns:p14="http://schemas.microsoft.com/office/powerpoint/2010/main" val="1431519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37</a:t>
            </a:fld>
            <a:endParaRPr lang="el-GR"/>
          </a:p>
        </p:txBody>
      </p:sp>
    </p:spTree>
    <p:extLst>
      <p:ext uri="{BB962C8B-B14F-4D97-AF65-F5344CB8AC3E}">
        <p14:creationId xmlns:p14="http://schemas.microsoft.com/office/powerpoint/2010/main" val="3852381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10"/>
          </p:nvPr>
        </p:nvSpPr>
        <p:spPr/>
        <p:txBody>
          <a:bodyPr rtlCol="0"/>
          <a:lstStyle/>
          <a:p>
            <a:pPr rtl="0"/>
            <a:fld id="{DF61EA0F-A667-4B49-8422-0062BC55E249}" type="slidenum">
              <a:rPr lang="el-GR" smtClean="0"/>
              <a:t>38</a:t>
            </a:fld>
            <a:endParaRPr lang="el-GR"/>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7" name="Ορθογώνιο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noProof="0"/>
          </a:p>
        </p:txBody>
      </p:sp>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9" name="Ορθογώνιο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l-GR" sz="1800" noProof="0"/>
          </a:p>
        </p:txBody>
      </p:sp>
      <p:cxnSp>
        <p:nvCxnSpPr>
          <p:cNvPr id="12" name="Ευθεία γραμμή σύνδεσης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Τίτλος 3"/>
          <p:cNvSpPr>
            <a:spLocks noGrp="1"/>
          </p:cNvSpPr>
          <p:nvPr>
            <p:ph type="title" hasCustomPrompt="1"/>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l-GR" noProof="0"/>
              <a:t>Στυλ υποδείγματος κειμένου</a:t>
            </a:r>
          </a:p>
          <a:p>
            <a:pPr marL="0" lvl="1" indent="0" rtl="0">
              <a:lnSpc>
                <a:spcPct val="150000"/>
              </a:lnSpc>
              <a:spcBef>
                <a:spcPts val="1000"/>
              </a:spcBef>
              <a:spcAft>
                <a:spcPts val="1200"/>
              </a:spcAft>
              <a:buNone/>
            </a:pPr>
            <a:r>
              <a:rPr lang="el-GR" noProof="0"/>
              <a:t>Δεύτερου επιπέδου</a:t>
            </a:r>
          </a:p>
          <a:p>
            <a:pPr marL="0" lvl="2" indent="0" rtl="0">
              <a:lnSpc>
                <a:spcPct val="150000"/>
              </a:lnSpc>
              <a:spcBef>
                <a:spcPts val="1000"/>
              </a:spcBef>
              <a:spcAft>
                <a:spcPts val="1200"/>
              </a:spcAft>
              <a:buNone/>
            </a:pPr>
            <a:r>
              <a:rPr lang="el-GR" noProof="0"/>
              <a:t>Τρίτου επιπέδου</a:t>
            </a:r>
          </a:p>
          <a:p>
            <a:pPr marL="0" lvl="3" indent="0" rtl="0">
              <a:lnSpc>
                <a:spcPct val="150000"/>
              </a:lnSpc>
              <a:spcBef>
                <a:spcPts val="1000"/>
              </a:spcBef>
              <a:spcAft>
                <a:spcPts val="1200"/>
              </a:spcAft>
              <a:buNone/>
            </a:pPr>
            <a:r>
              <a:rPr lang="el-GR" noProof="0"/>
              <a:t>Τέταρτου επιπέδου</a:t>
            </a:r>
          </a:p>
          <a:p>
            <a:pPr marL="0" lvl="4" indent="0" rtl="0">
              <a:lnSpc>
                <a:spcPct val="150000"/>
              </a:lnSpc>
              <a:spcBef>
                <a:spcPts val="1000"/>
              </a:spcBef>
              <a:spcAft>
                <a:spcPts val="1200"/>
              </a:spcAft>
              <a:buNone/>
            </a:pPr>
            <a:r>
              <a:rPr lang="el-GR" noProof="0"/>
              <a:t>Πέμπτου επιπέδου</a:t>
            </a:r>
          </a:p>
        </p:txBody>
      </p:sp>
      <p:sp>
        <p:nvSpPr>
          <p:cNvPr id="6" name="Θέση ημερομηνίας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9141EEEB-633B-42C6-B9A3-9DE8D7216EBC}" type="datetime1">
              <a:rPr lang="el-GR" noProof="0" smtClean="0"/>
              <a:t>5/12/2021</a:t>
            </a:fld>
            <a:endParaRPr lang="el-GR" noProof="0"/>
          </a:p>
        </p:txBody>
      </p:sp>
      <p:sp>
        <p:nvSpPr>
          <p:cNvPr id="7" name="Θέση υποσέλιδου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l-GR" noProof="0"/>
          </a:p>
        </p:txBody>
      </p:sp>
      <p:sp>
        <p:nvSpPr>
          <p:cNvPr id="8" name="Θέση αριθμού διαφάνειας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l-GR" noProof="0" smtClean="0"/>
              <a:pPr/>
              <a:t>‹#›</a:t>
            </a:fld>
            <a:endParaRPr lang="el-GR"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9" name="Ορθογώνιο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noProof="0"/>
          </a:p>
        </p:txBody>
      </p:sp>
      <p:sp>
        <p:nvSpPr>
          <p:cNvPr id="10" name="Ορθογώνιο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noProof="0"/>
          </a:p>
        </p:txBody>
      </p:sp>
      <p:sp>
        <p:nvSpPr>
          <p:cNvPr id="2" name="Τίτλος 1"/>
          <p:cNvSpPr>
            <a:spLocks noGrp="1"/>
          </p:cNvSpPr>
          <p:nvPr>
            <p:ph type="title" hasCustomPrompt="1"/>
          </p:nvPr>
        </p:nvSpPr>
        <p:spPr>
          <a:xfrm>
            <a:off x="521208" y="1536192"/>
            <a:ext cx="6876288" cy="640080"/>
          </a:xfrm>
        </p:spPr>
        <p:txBody>
          <a:bodyPr rtlCol="0">
            <a:normAutofit/>
          </a:bodyPr>
          <a:lstStyle>
            <a:lvl1pPr>
              <a:defRPr sz="3600">
                <a:solidFill>
                  <a:schemeClr val="bg1"/>
                </a:solidFill>
              </a:defRPr>
            </a:lvl1pPr>
          </a:lstStyle>
          <a:p>
            <a:pPr rtl="0"/>
            <a:r>
              <a:rPr lang="el-GR" noProof="0"/>
              <a:t>Κάντε κλικ για να επεξεργαστείτε το Στυλ κύριου τίτλου</a:t>
            </a:r>
          </a:p>
        </p:txBody>
      </p:sp>
      <p:sp>
        <p:nvSpPr>
          <p:cNvPr id="7" name="Θέση περιεχομένου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l-GR" noProof="0"/>
              <a:t>Στυλ υποδείγματος κειμένου</a:t>
            </a:r>
          </a:p>
          <a:p>
            <a:pPr marL="0" lvl="1" indent="0" rtl="0">
              <a:lnSpc>
                <a:spcPct val="150000"/>
              </a:lnSpc>
              <a:spcBef>
                <a:spcPts val="1000"/>
              </a:spcBef>
              <a:spcAft>
                <a:spcPts val="1200"/>
              </a:spcAft>
              <a:buNone/>
            </a:pPr>
            <a:r>
              <a:rPr lang="el-GR" noProof="0"/>
              <a:t>Δεύτερου επιπέδου</a:t>
            </a:r>
          </a:p>
          <a:p>
            <a:pPr marL="0" lvl="2" indent="0" rtl="0">
              <a:lnSpc>
                <a:spcPct val="150000"/>
              </a:lnSpc>
              <a:spcBef>
                <a:spcPts val="1000"/>
              </a:spcBef>
              <a:spcAft>
                <a:spcPts val="1200"/>
              </a:spcAft>
              <a:buNone/>
            </a:pPr>
            <a:r>
              <a:rPr lang="el-GR" noProof="0"/>
              <a:t>Τρίτου επιπέδου</a:t>
            </a:r>
          </a:p>
          <a:p>
            <a:pPr marL="0" lvl="3" indent="0" rtl="0">
              <a:lnSpc>
                <a:spcPct val="150000"/>
              </a:lnSpc>
              <a:spcBef>
                <a:spcPts val="1000"/>
              </a:spcBef>
              <a:spcAft>
                <a:spcPts val="1200"/>
              </a:spcAft>
              <a:buNone/>
            </a:pPr>
            <a:r>
              <a:rPr lang="el-GR" noProof="0"/>
              <a:t>Τέταρτου επιπέδου</a:t>
            </a:r>
          </a:p>
          <a:p>
            <a:pPr marL="0" lvl="4" indent="0" rtl="0">
              <a:lnSpc>
                <a:spcPct val="150000"/>
              </a:lnSpc>
              <a:spcBef>
                <a:spcPts val="1000"/>
              </a:spcBef>
              <a:spcAft>
                <a:spcPts val="1200"/>
              </a:spcAft>
              <a:buNone/>
            </a:pPr>
            <a:r>
              <a:rPr lang="el-GR" noProof="0"/>
              <a:t>Πέμπτου επιπέδου</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l-GR" sz="1800" noProof="0"/>
          </a:p>
        </p:txBody>
      </p:sp>
      <p:sp>
        <p:nvSpPr>
          <p:cNvPr id="2" name="Θέση τίτλου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644AEA0E-9AD1-47A0-8A6C-B647B226A8DF}" type="datetime1">
              <a:rPr lang="el-GR" noProof="0" smtClean="0"/>
              <a:t>5/12/2021</a:t>
            </a:fld>
            <a:endParaRPr lang="el-GR" noProof="0"/>
          </a:p>
        </p:txBody>
      </p:sp>
      <p:sp>
        <p:nvSpPr>
          <p:cNvPr id="5" name="Θέση υποσέλιδου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l-GR" noProof="0"/>
          </a:p>
        </p:txBody>
      </p:sp>
      <p:sp>
        <p:nvSpPr>
          <p:cNvPr id="6" name="Θέση αριθμού διαφάνειας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l-GR" noProof="0" smtClean="0"/>
              <a:pPr/>
              <a:t>‹#›</a:t>
            </a:fld>
            <a:endParaRPr lang="el-GR" noProof="0"/>
          </a:p>
        </p:txBody>
      </p:sp>
      <p:cxnSp>
        <p:nvCxnSpPr>
          <p:cNvPr id="8" name="Ευθεία γραμμή σύνδεσης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pngimg.com/download/103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freepngimg.com/png/33934-flying-butterflies" TargetMode="External"/><Relationship Id="rId4" Type="http://schemas.openxmlformats.org/officeDocument/2006/relationships/image" Target="../media/image2.png"/><Relationship Id="rId9"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publicdomainpictures.net/view-image.php?image=169651&amp;picture=yellow-roses"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nativeremedies.com/" TargetMode="External"/><Relationship Id="rId2" Type="http://schemas.openxmlformats.org/officeDocument/2006/relationships/hyperlink" Target="http://www.brookes.ac.uk/" TargetMode="External"/><Relationship Id="rId1" Type="http://schemas.openxmlformats.org/officeDocument/2006/relationships/slideLayout" Target="../slideLayouts/slideLayout2.xml"/><Relationship Id="rId4" Type="http://schemas.openxmlformats.org/officeDocument/2006/relationships/hyperlink" Target="http://www.quotegarden.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microsoft.com/office/2017/04/relationships/track" Target="../media/track1.vtt"/><Relationship Id="rId4"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go.microsoft.com/fwlink/?LinkId=617172" TargetMode="External"/><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go.microsoft.com/fwlink/?LinkId=62332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38200" y="1164324"/>
            <a:ext cx="10515600" cy="2387600"/>
          </a:xfrm>
        </p:spPr>
        <p:txBody>
          <a:bodyPr rtlCol="0" anchor="ctr" anchorCtr="0">
            <a:normAutofit/>
          </a:bodyPr>
          <a:lstStyle/>
          <a:p>
            <a:pPr algn="ctr" rtl="0"/>
            <a:r>
              <a:rPr lang="el-GR" sz="4800" dirty="0">
                <a:solidFill>
                  <a:schemeClr val="bg1"/>
                </a:solidFill>
                <a:latin typeface="Comic Sans MS" panose="030F0702030302020204" pitchFamily="66" charset="0"/>
              </a:rPr>
              <a:t>Το άγχος των εξετάσεων</a:t>
            </a:r>
            <a:br>
              <a:rPr lang="el-GR" sz="4800" dirty="0">
                <a:solidFill>
                  <a:schemeClr val="bg1"/>
                </a:solidFill>
                <a:latin typeface="Comic Sans MS" panose="030F0702030302020204" pitchFamily="66" charset="0"/>
              </a:rPr>
            </a:br>
            <a:br>
              <a:rPr lang="el-GR" sz="4800" dirty="0">
                <a:solidFill>
                  <a:schemeClr val="bg1"/>
                </a:solidFill>
                <a:latin typeface="Comic Sans MS" panose="030F0702030302020204" pitchFamily="66" charset="0"/>
              </a:rPr>
            </a:br>
            <a:endParaRPr lang="el-GR" sz="4800" dirty="0">
              <a:solidFill>
                <a:schemeClr val="bg1"/>
              </a:solidFill>
              <a:latin typeface="Comic Sans MS" panose="030F0702030302020204" pitchFamily="66" charset="0"/>
            </a:endParaRPr>
          </a:p>
        </p:txBody>
      </p:sp>
      <p:sp>
        <p:nvSpPr>
          <p:cNvPr id="3" name="Υπότιτλος 2"/>
          <p:cNvSpPr>
            <a:spLocks noGrp="1"/>
          </p:cNvSpPr>
          <p:nvPr>
            <p:ph type="subTitle" idx="4294967295"/>
          </p:nvPr>
        </p:nvSpPr>
        <p:spPr>
          <a:xfrm>
            <a:off x="855620" y="2933105"/>
            <a:ext cx="9582736" cy="1137793"/>
          </a:xfrm>
        </p:spPr>
        <p:txBody>
          <a:bodyPr rtlCol="0">
            <a:normAutofit fontScale="85000" lnSpcReduction="20000"/>
          </a:bodyPr>
          <a:lstStyle/>
          <a:p>
            <a:pPr marL="0" indent="0" algn="ctr" rtl="0">
              <a:buNone/>
            </a:pPr>
            <a:r>
              <a:rPr lang="el-GR" sz="2400" dirty="0">
                <a:solidFill>
                  <a:schemeClr val="bg1"/>
                </a:solidFill>
                <a:latin typeface="Comic Sans MS" panose="030F0702030302020204" pitchFamily="66" charset="0"/>
              </a:rPr>
              <a:t>Γυμνάσιο Σκιάθου</a:t>
            </a:r>
          </a:p>
          <a:p>
            <a:pPr marL="0" indent="0" algn="ctr" rtl="0">
              <a:buNone/>
            </a:pPr>
            <a:r>
              <a:rPr lang="el-GR" sz="2400" dirty="0">
                <a:solidFill>
                  <a:schemeClr val="bg1"/>
                </a:solidFill>
                <a:latin typeface="Comic Sans MS" panose="030F0702030302020204" pitchFamily="66" charset="0"/>
              </a:rPr>
              <a:t>2021-2022</a:t>
            </a:r>
          </a:p>
        </p:txBody>
      </p:sp>
      <p:pic>
        <p:nvPicPr>
          <p:cNvPr id="4" name="Εικόνα 3" descr="Εικονίδιο προγράμματος PowerPoint"/>
          <p:cNvPicPr>
            <a:picLocks noChangeAspect="1"/>
          </p:cNvPicPr>
          <p:nvPr/>
        </p:nvPicPr>
        <p:blipFill>
          <a:blip r:embed="rId3"/>
          <a:srcRect/>
          <a:stretch/>
        </p:blipFill>
        <p:spPr bwMode="invGray">
          <a:xfrm>
            <a:off x="670216" y="5193062"/>
            <a:ext cx="822960" cy="822960"/>
          </a:xfrm>
          <a:prstGeom prst="rect">
            <a:avLst/>
          </a:prstGeom>
        </p:spPr>
      </p:pic>
      <p:pic>
        <p:nvPicPr>
          <p:cNvPr id="6" name="Εικόνα 5">
            <a:extLst>
              <a:ext uri="{FF2B5EF4-FFF2-40B4-BE49-F238E27FC236}">
                <a16:creationId xmlns:a16="http://schemas.microsoft.com/office/drawing/2014/main" id="{16FC33DD-EFFA-4CFF-9338-A3C5D762454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668513" y="4496214"/>
            <a:ext cx="1756288" cy="1343465"/>
          </a:xfrm>
          <a:prstGeom prst="rect">
            <a:avLst/>
          </a:prstGeom>
        </p:spPr>
      </p:pic>
      <p:pic>
        <p:nvPicPr>
          <p:cNvPr id="12" name="Εικόνα 11">
            <a:extLst>
              <a:ext uri="{FF2B5EF4-FFF2-40B4-BE49-F238E27FC236}">
                <a16:creationId xmlns:a16="http://schemas.microsoft.com/office/drawing/2014/main" id="{8EC4C6C3-68D6-4BD3-9C7B-973D0172417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flipH="1">
            <a:off x="7846759" y="3671668"/>
            <a:ext cx="1543683" cy="1809004"/>
          </a:xfrm>
          <a:prstGeom prst="rect">
            <a:avLst/>
          </a:prstGeom>
        </p:spPr>
      </p:pic>
      <p:pic>
        <p:nvPicPr>
          <p:cNvPr id="18" name="Εικόνα 17">
            <a:extLst>
              <a:ext uri="{FF2B5EF4-FFF2-40B4-BE49-F238E27FC236}">
                <a16:creationId xmlns:a16="http://schemas.microsoft.com/office/drawing/2014/main" id="{46787CE7-7488-47D2-8F82-815A47090E10}"/>
              </a:ext>
            </a:extLst>
          </p:cNvPr>
          <p:cNvPicPr>
            <a:picLocks noChangeAspect="1"/>
          </p:cNvPicPr>
          <p:nvPr/>
        </p:nvPicPr>
        <p:blipFill>
          <a:blip r:embed="rId8">
            <a:extLst>
              <a:ext uri="{837473B0-CC2E-450A-ABE3-18F120FF3D39}">
                <a1611:picAttrSrcUrl xmlns:a1611="http://schemas.microsoft.com/office/drawing/2016/11/main" r:id="rId7"/>
              </a:ext>
            </a:extLst>
          </a:blip>
          <a:stretch>
            <a:fillRect/>
          </a:stretch>
        </p:blipFill>
        <p:spPr>
          <a:xfrm>
            <a:off x="366165" y="583337"/>
            <a:ext cx="2180492" cy="2555264"/>
          </a:xfrm>
          <a:prstGeom prst="rect">
            <a:avLst/>
          </a:prstGeom>
        </p:spPr>
      </p:pic>
      <p:sp>
        <p:nvSpPr>
          <p:cNvPr id="19" name="TextBox 18">
            <a:extLst>
              <a:ext uri="{FF2B5EF4-FFF2-40B4-BE49-F238E27FC236}">
                <a16:creationId xmlns:a16="http://schemas.microsoft.com/office/drawing/2014/main" id="{4FF913AF-422E-49D1-A485-315C627E4C6D}"/>
              </a:ext>
            </a:extLst>
          </p:cNvPr>
          <p:cNvSpPr txBox="1"/>
          <p:nvPr/>
        </p:nvSpPr>
        <p:spPr>
          <a:xfrm>
            <a:off x="5401994" y="6420666"/>
            <a:ext cx="2180492" cy="369332"/>
          </a:xfrm>
          <a:prstGeom prst="rect">
            <a:avLst/>
          </a:prstGeom>
          <a:noFill/>
        </p:spPr>
        <p:txBody>
          <a:bodyPr wrap="square" rtlCol="0">
            <a:spAutoFit/>
          </a:bodyPr>
          <a:lstStyle/>
          <a:p>
            <a:r>
              <a:rPr lang="el-GR" sz="900">
                <a:hlinkClick r:id="rId7" tooltip="http://pngimg.com/download/1039"/>
              </a:rPr>
              <a:t>Αυτή η φωτογραφία</a:t>
            </a:r>
            <a:r>
              <a:rPr lang="el-GR" sz="900"/>
              <a:t> από Άγνωστος συντάκτης με άδεια χρήσης </a:t>
            </a:r>
            <a:r>
              <a:rPr lang="el-GR" sz="900">
                <a:hlinkClick r:id="rId9" tooltip="https://creativecommons.org/licenses/by-nc/3.0/"/>
              </a:rPr>
              <a:t>CC BY-NC</a:t>
            </a:r>
            <a:endParaRPr lang="el-GR" sz="900"/>
          </a:p>
        </p:txBody>
      </p:sp>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95E3CB-553F-4555-A8D2-5746FB7B677E}"/>
              </a:ext>
            </a:extLst>
          </p:cNvPr>
          <p:cNvSpPr>
            <a:spLocks noGrp="1"/>
          </p:cNvSpPr>
          <p:nvPr>
            <p:ph type="title"/>
          </p:nvPr>
        </p:nvSpPr>
        <p:spPr>
          <a:xfrm>
            <a:off x="521208" y="320040"/>
            <a:ext cx="11084638" cy="1856232"/>
          </a:xfrm>
        </p:spPr>
        <p:txBody>
          <a:bodyPr>
            <a:normAutofit/>
          </a:bodyPr>
          <a:lstStyle/>
          <a:p>
            <a:r>
              <a:rPr lang="el-GR" b="1" dirty="0">
                <a:latin typeface="Comic Sans MS" panose="030F0702030302020204" pitchFamily="66" charset="0"/>
              </a:rPr>
              <a:t>Κατά τη διάρκεια των εξετάσεων…</a:t>
            </a:r>
          </a:p>
        </p:txBody>
      </p:sp>
      <p:sp>
        <p:nvSpPr>
          <p:cNvPr id="3" name="Θέση περιεχομένου 2">
            <a:extLst>
              <a:ext uri="{FF2B5EF4-FFF2-40B4-BE49-F238E27FC236}">
                <a16:creationId xmlns:a16="http://schemas.microsoft.com/office/drawing/2014/main" id="{28862C00-216E-475F-BC07-028CF58D40FE}"/>
              </a:ext>
            </a:extLst>
          </p:cNvPr>
          <p:cNvSpPr>
            <a:spLocks noGrp="1"/>
          </p:cNvSpPr>
          <p:nvPr>
            <p:ph sz="quarter" idx="13"/>
          </p:nvPr>
        </p:nvSpPr>
        <p:spPr>
          <a:xfrm>
            <a:off x="140677" y="2433711"/>
            <a:ext cx="11718388" cy="4424289"/>
          </a:xfrm>
        </p:spPr>
        <p:txBody>
          <a:bodyPr>
            <a:normAutofit lnSpcReduction="10000"/>
          </a:bodyPr>
          <a:lstStyle/>
          <a:p>
            <a:pPr marL="342900" indent="-342900">
              <a:buFont typeface="Arial" panose="020B0604020202020204" pitchFamily="34" charset="0"/>
              <a:buChar char="•"/>
            </a:pPr>
            <a:r>
              <a:rPr lang="el-GR" dirty="0">
                <a:latin typeface="Comic Sans MS" panose="030F0702030302020204" pitchFamily="66" charset="0"/>
              </a:rPr>
              <a:t>Διάβασε όλα τα θέματα προσεκτικά.</a:t>
            </a:r>
          </a:p>
          <a:p>
            <a:pPr marL="342900" indent="-342900">
              <a:buFont typeface="Arial" panose="020B0604020202020204" pitchFamily="34" charset="0"/>
              <a:buChar char="•"/>
            </a:pPr>
            <a:r>
              <a:rPr lang="el-GR" dirty="0">
                <a:latin typeface="Comic Sans MS" panose="030F0702030302020204" pitchFamily="66" charset="0"/>
              </a:rPr>
              <a:t>Εστίασε την προσοχή σου σε μία ερώτηση κάθε φορά.</a:t>
            </a:r>
          </a:p>
          <a:p>
            <a:pPr marL="342900" indent="-342900">
              <a:buFont typeface="Arial" panose="020B0604020202020204" pitchFamily="34" charset="0"/>
              <a:buChar char="•"/>
            </a:pPr>
            <a:r>
              <a:rPr lang="el-GR" dirty="0">
                <a:latin typeface="Comic Sans MS" panose="030F0702030302020204" pitchFamily="66" charset="0"/>
              </a:rPr>
              <a:t>Ξεκίνησε από τα θέματα που γνωρίζεις καλύτερα.</a:t>
            </a:r>
          </a:p>
          <a:p>
            <a:pPr marL="342900" indent="-342900">
              <a:buFont typeface="Arial" panose="020B0604020202020204" pitchFamily="34" charset="0"/>
              <a:buChar char="•"/>
            </a:pPr>
            <a:r>
              <a:rPr lang="el-GR" dirty="0">
                <a:latin typeface="Comic Sans MS" panose="030F0702030302020204" pitchFamily="66" charset="0"/>
              </a:rPr>
              <a:t>Φρόντισε να έχεις λίγο χρόνο πριν παραδώσεις το γραπτό σου, ώστε να ελέγξεις τις απαντήσεις.</a:t>
            </a:r>
          </a:p>
          <a:p>
            <a:pPr marL="342900" indent="-342900">
              <a:buFont typeface="Arial" panose="020B0604020202020204" pitchFamily="34" charset="0"/>
              <a:buChar char="•"/>
            </a:pPr>
            <a:r>
              <a:rPr lang="el-GR" dirty="0">
                <a:latin typeface="Comic Sans MS" panose="030F0702030302020204" pitchFamily="66" charset="0"/>
              </a:rPr>
              <a:t>Αν νιώσεις έντονο άγχος ή πανικό, εφάρμοσε τεχνικές διαχείρισης άγχους</a:t>
            </a:r>
          </a:p>
        </p:txBody>
      </p:sp>
    </p:spTree>
    <p:extLst>
      <p:ext uri="{BB962C8B-B14F-4D97-AF65-F5344CB8AC3E}">
        <p14:creationId xmlns:p14="http://schemas.microsoft.com/office/powerpoint/2010/main" val="225054722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FC7EC2D3-2FCD-4AD2-AA8B-1326F9D66B32}"/>
              </a:ext>
            </a:extLst>
          </p:cNvPr>
          <p:cNvSpPr>
            <a:spLocks noGrp="1"/>
          </p:cNvSpPr>
          <p:nvPr>
            <p:ph type="title"/>
          </p:nvPr>
        </p:nvSpPr>
        <p:spPr>
          <a:xfrm>
            <a:off x="478302" y="422031"/>
            <a:ext cx="11507372" cy="6077243"/>
          </a:xfrm>
        </p:spPr>
        <p:txBody>
          <a:bodyPr>
            <a:normAutofit/>
          </a:bodyPr>
          <a:lstStyle/>
          <a:p>
            <a:r>
              <a:rPr lang="el-GR" sz="8800" b="1" i="1" dirty="0">
                <a:latin typeface="Comic Sans MS" panose="030F0702030302020204" pitchFamily="66" charset="0"/>
              </a:rPr>
              <a:t>Τεχνικές Διαχείρισης </a:t>
            </a:r>
            <a:br>
              <a:rPr lang="el-GR" sz="8800" b="1" i="1" dirty="0">
                <a:latin typeface="Comic Sans MS" panose="030F0702030302020204" pitchFamily="66" charset="0"/>
              </a:rPr>
            </a:br>
            <a:r>
              <a:rPr lang="el-GR" sz="8800" b="1" i="1" dirty="0">
                <a:latin typeface="Comic Sans MS" panose="030F0702030302020204" pitchFamily="66" charset="0"/>
              </a:rPr>
              <a:t>       Άγχους</a:t>
            </a:r>
          </a:p>
        </p:txBody>
      </p:sp>
    </p:spTree>
    <p:extLst>
      <p:ext uri="{BB962C8B-B14F-4D97-AF65-F5344CB8AC3E}">
        <p14:creationId xmlns:p14="http://schemas.microsoft.com/office/powerpoint/2010/main" val="1487251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C52279-11BD-4F47-B59E-B01EBC02AF82}"/>
              </a:ext>
            </a:extLst>
          </p:cNvPr>
          <p:cNvSpPr>
            <a:spLocks noGrp="1"/>
          </p:cNvSpPr>
          <p:nvPr>
            <p:ph type="title"/>
          </p:nvPr>
        </p:nvSpPr>
        <p:spPr/>
        <p:txBody>
          <a:bodyPr>
            <a:noAutofit/>
          </a:bodyPr>
          <a:lstStyle/>
          <a:p>
            <a:r>
              <a:rPr lang="el-GR" sz="4400" dirty="0">
                <a:latin typeface="Comic Sans MS" panose="030F0702030302020204" pitchFamily="66" charset="0"/>
              </a:rPr>
              <a:t>Παύση της σκέψης</a:t>
            </a:r>
          </a:p>
        </p:txBody>
      </p:sp>
      <p:sp>
        <p:nvSpPr>
          <p:cNvPr id="3" name="Θέση περιεχομένου 2">
            <a:extLst>
              <a:ext uri="{FF2B5EF4-FFF2-40B4-BE49-F238E27FC236}">
                <a16:creationId xmlns:a16="http://schemas.microsoft.com/office/drawing/2014/main" id="{CD221B59-23D5-4275-9FF2-736013A5697A}"/>
              </a:ext>
            </a:extLst>
          </p:cNvPr>
          <p:cNvSpPr>
            <a:spLocks noGrp="1"/>
          </p:cNvSpPr>
          <p:nvPr>
            <p:ph sz="quarter" idx="10"/>
          </p:nvPr>
        </p:nvSpPr>
        <p:spPr>
          <a:xfrm>
            <a:off x="539496" y="1435607"/>
            <a:ext cx="11066350" cy="5190275"/>
          </a:xfrm>
        </p:spPr>
        <p:txBody>
          <a:bodyPr>
            <a:normAutofit/>
          </a:bodyPr>
          <a:lstStyle/>
          <a:p>
            <a:r>
              <a:rPr lang="el-GR" sz="2800" dirty="0">
                <a:solidFill>
                  <a:srgbClr val="C00000"/>
                </a:solidFill>
                <a:latin typeface="Comic Sans MS" panose="030F0702030302020204" pitchFamily="66" charset="0"/>
              </a:rPr>
              <a:t>Φαντάσου μία εικόνα που αντιπροσωπεύει την παύση</a:t>
            </a:r>
          </a:p>
          <a:p>
            <a:r>
              <a:rPr lang="el-GR" sz="2800" dirty="0">
                <a:solidFill>
                  <a:srgbClr val="C00000"/>
                </a:solidFill>
                <a:latin typeface="Comic Sans MS" panose="030F0702030302020204" pitchFamily="66" charset="0"/>
              </a:rPr>
              <a:t>πχ. Το σχήμα του ΣΤΟΠ </a:t>
            </a:r>
          </a:p>
          <a:p>
            <a:r>
              <a:rPr lang="el-GR" sz="2800" dirty="0">
                <a:solidFill>
                  <a:srgbClr val="C00000"/>
                </a:solidFill>
                <a:latin typeface="Comic Sans MS" panose="030F0702030302020204" pitchFamily="66" charset="0"/>
              </a:rPr>
              <a:t>ή  ένα κόκκινο  φως </a:t>
            </a:r>
          </a:p>
          <a:p>
            <a:r>
              <a:rPr lang="el-GR" sz="2800" dirty="0">
                <a:solidFill>
                  <a:srgbClr val="C00000"/>
                </a:solidFill>
                <a:latin typeface="Comic Sans MS" panose="030F0702030302020204" pitchFamily="66" charset="0"/>
              </a:rPr>
              <a:t>ή ακόμα φώναξε από μέσα σου στον εαυτό σου ΣΤΑΜΑΤΑ. </a:t>
            </a:r>
          </a:p>
          <a:p>
            <a:r>
              <a:rPr lang="el-GR" sz="2800" dirty="0">
                <a:solidFill>
                  <a:srgbClr val="C00000"/>
                </a:solidFill>
                <a:latin typeface="Comic Sans MS" panose="030F0702030302020204" pitchFamily="66" charset="0"/>
              </a:rPr>
              <a:t>Συγκεντρώσου και πάλι στο γραπτό σου.</a:t>
            </a:r>
          </a:p>
        </p:txBody>
      </p:sp>
    </p:spTree>
    <p:extLst>
      <p:ext uri="{BB962C8B-B14F-4D97-AF65-F5344CB8AC3E}">
        <p14:creationId xmlns:p14="http://schemas.microsoft.com/office/powerpoint/2010/main" val="231331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0A4EC3-1B20-4A94-9F86-799D6992FB85}"/>
              </a:ext>
            </a:extLst>
          </p:cNvPr>
          <p:cNvSpPr>
            <a:spLocks noGrp="1"/>
          </p:cNvSpPr>
          <p:nvPr>
            <p:ph type="title"/>
          </p:nvPr>
        </p:nvSpPr>
        <p:spPr>
          <a:xfrm>
            <a:off x="521207" y="448056"/>
            <a:ext cx="11028368" cy="640080"/>
          </a:xfrm>
        </p:spPr>
        <p:txBody>
          <a:bodyPr>
            <a:noAutofit/>
          </a:bodyPr>
          <a:lstStyle/>
          <a:p>
            <a:r>
              <a:rPr lang="el-GR" sz="4000" dirty="0">
                <a:latin typeface="Comic Sans MS" panose="030F0702030302020204" pitchFamily="66" charset="0"/>
              </a:rPr>
              <a:t>Απτική διάσπαση της προσοχής από το άγχος</a:t>
            </a:r>
          </a:p>
        </p:txBody>
      </p:sp>
      <p:sp>
        <p:nvSpPr>
          <p:cNvPr id="3" name="Θέση περιεχομένου 2">
            <a:extLst>
              <a:ext uri="{FF2B5EF4-FFF2-40B4-BE49-F238E27FC236}">
                <a16:creationId xmlns:a16="http://schemas.microsoft.com/office/drawing/2014/main" id="{9344C857-4887-44A6-9B79-3489553F37D5}"/>
              </a:ext>
            </a:extLst>
          </p:cNvPr>
          <p:cNvSpPr>
            <a:spLocks noGrp="1"/>
          </p:cNvSpPr>
          <p:nvPr>
            <p:ph sz="quarter" idx="10"/>
          </p:nvPr>
        </p:nvSpPr>
        <p:spPr>
          <a:xfrm>
            <a:off x="539495" y="1435607"/>
            <a:ext cx="11028367" cy="5091801"/>
          </a:xfrm>
        </p:spPr>
        <p:txBody>
          <a:bodyPr>
            <a:normAutofit/>
          </a:bodyPr>
          <a:lstStyle/>
          <a:p>
            <a:endParaRPr lang="el-GR" sz="2800" dirty="0">
              <a:solidFill>
                <a:srgbClr val="C00000"/>
              </a:solidFill>
              <a:latin typeface="Comic Sans MS" panose="030F0702030302020204" pitchFamily="66" charset="0"/>
            </a:endParaRPr>
          </a:p>
          <a:p>
            <a:r>
              <a:rPr lang="el-GR" sz="2800" dirty="0">
                <a:solidFill>
                  <a:srgbClr val="C00000"/>
                </a:solidFill>
                <a:latin typeface="Comic Sans MS" panose="030F0702030302020204" pitchFamily="66" charset="0"/>
              </a:rPr>
              <a:t>Αγγίζοντας, </a:t>
            </a:r>
          </a:p>
          <a:p>
            <a:r>
              <a:rPr lang="el-GR" sz="2800" dirty="0">
                <a:solidFill>
                  <a:srgbClr val="C00000"/>
                </a:solidFill>
                <a:latin typeface="Comic Sans MS" panose="030F0702030302020204" pitchFamily="66" charset="0"/>
              </a:rPr>
              <a:t>τσιμπώντας  ή</a:t>
            </a:r>
          </a:p>
          <a:p>
            <a:r>
              <a:rPr lang="el-GR" sz="2800" dirty="0">
                <a:solidFill>
                  <a:srgbClr val="C00000"/>
                </a:solidFill>
                <a:latin typeface="Comic Sans MS" panose="030F0702030302020204" pitchFamily="66" charset="0"/>
              </a:rPr>
              <a:t>σφίγγοντας ένα αντικείμενο ή ακόμα και το χέρι σου, </a:t>
            </a:r>
          </a:p>
          <a:p>
            <a:r>
              <a:rPr lang="el-GR" sz="2800" dirty="0">
                <a:solidFill>
                  <a:srgbClr val="C00000"/>
                </a:solidFill>
                <a:latin typeface="Comic Sans MS" panose="030F0702030302020204" pitchFamily="66" charset="0"/>
              </a:rPr>
              <a:t>θα σε βοηθήσει να αποσπάσεις την προσοχή σου από τις αρνητικές σκέψεις και να μειώσεις το άγχος</a:t>
            </a:r>
          </a:p>
        </p:txBody>
      </p:sp>
    </p:spTree>
    <p:extLst>
      <p:ext uri="{BB962C8B-B14F-4D97-AF65-F5344CB8AC3E}">
        <p14:creationId xmlns:p14="http://schemas.microsoft.com/office/powerpoint/2010/main" val="33624511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5B6197-808E-440F-B728-161B2851DE7A}"/>
              </a:ext>
            </a:extLst>
          </p:cNvPr>
          <p:cNvSpPr>
            <a:spLocks noGrp="1"/>
          </p:cNvSpPr>
          <p:nvPr>
            <p:ph type="title"/>
          </p:nvPr>
        </p:nvSpPr>
        <p:spPr>
          <a:xfrm>
            <a:off x="521207" y="448056"/>
            <a:ext cx="11169045" cy="640080"/>
          </a:xfrm>
        </p:spPr>
        <p:txBody>
          <a:bodyPr>
            <a:noAutofit/>
          </a:bodyPr>
          <a:lstStyle/>
          <a:p>
            <a:r>
              <a:rPr lang="el-GR" sz="4800" dirty="0">
                <a:latin typeface="Comic Sans MS" panose="030F0702030302020204" pitchFamily="66" charset="0"/>
              </a:rPr>
              <a:t>Μάντρα</a:t>
            </a:r>
          </a:p>
        </p:txBody>
      </p:sp>
      <p:sp>
        <p:nvSpPr>
          <p:cNvPr id="3" name="Θέση περιεχομένου 2">
            <a:extLst>
              <a:ext uri="{FF2B5EF4-FFF2-40B4-BE49-F238E27FC236}">
                <a16:creationId xmlns:a16="http://schemas.microsoft.com/office/drawing/2014/main" id="{12B3A1B6-4400-4AD2-9EDB-A1DC78E3FD98}"/>
              </a:ext>
            </a:extLst>
          </p:cNvPr>
          <p:cNvSpPr>
            <a:spLocks noGrp="1"/>
          </p:cNvSpPr>
          <p:nvPr>
            <p:ph sz="quarter" idx="10"/>
          </p:nvPr>
        </p:nvSpPr>
        <p:spPr>
          <a:xfrm>
            <a:off x="539495" y="1435608"/>
            <a:ext cx="11403975" cy="3977640"/>
          </a:xfrm>
        </p:spPr>
        <p:txBody>
          <a:bodyPr>
            <a:normAutofit/>
          </a:bodyPr>
          <a:lstStyle/>
          <a:p>
            <a:r>
              <a:rPr lang="el-GR" sz="2800" dirty="0">
                <a:solidFill>
                  <a:srgbClr val="C00000"/>
                </a:solidFill>
                <a:latin typeface="Comic Sans MS" panose="030F0702030302020204" pitchFamily="66" charset="0"/>
              </a:rPr>
              <a:t>Μια λέξη ή μια φράση που επαναλαμβάνεις νοητά</a:t>
            </a:r>
          </a:p>
          <a:p>
            <a:r>
              <a:rPr lang="el-GR" sz="2800" dirty="0">
                <a:solidFill>
                  <a:srgbClr val="C00000"/>
                </a:solidFill>
                <a:latin typeface="Comic Sans MS" panose="030F0702030302020204" pitchFamily="66" charset="0"/>
              </a:rPr>
              <a:t>Πχ. &lt;&lt;Ηρέμησε!&gt;&gt; ή  &lt;&lt;Χαλάρωσε&gt;&gt;</a:t>
            </a:r>
          </a:p>
        </p:txBody>
      </p:sp>
    </p:spTree>
    <p:extLst>
      <p:ext uri="{BB962C8B-B14F-4D97-AF65-F5344CB8AC3E}">
        <p14:creationId xmlns:p14="http://schemas.microsoft.com/office/powerpoint/2010/main" val="42609693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1BFBBC-FD16-4AAB-9440-6A2FD40511B6}"/>
              </a:ext>
            </a:extLst>
          </p:cNvPr>
          <p:cNvSpPr>
            <a:spLocks noGrp="1"/>
          </p:cNvSpPr>
          <p:nvPr>
            <p:ph type="title"/>
          </p:nvPr>
        </p:nvSpPr>
        <p:spPr/>
        <p:txBody>
          <a:bodyPr>
            <a:noAutofit/>
          </a:bodyPr>
          <a:lstStyle/>
          <a:p>
            <a:r>
              <a:rPr lang="el-GR" sz="4400" dirty="0">
                <a:latin typeface="Comic Sans MS" panose="030F0702030302020204" pitchFamily="66" charset="0"/>
              </a:rPr>
              <a:t>Εστίαση της προσοχής</a:t>
            </a:r>
          </a:p>
        </p:txBody>
      </p:sp>
      <p:sp>
        <p:nvSpPr>
          <p:cNvPr id="3" name="Θέση περιεχομένου 2">
            <a:extLst>
              <a:ext uri="{FF2B5EF4-FFF2-40B4-BE49-F238E27FC236}">
                <a16:creationId xmlns:a16="http://schemas.microsoft.com/office/drawing/2014/main" id="{5F7A6E70-B020-46FA-B1E2-538A80E2C37A}"/>
              </a:ext>
            </a:extLst>
          </p:cNvPr>
          <p:cNvSpPr>
            <a:spLocks noGrp="1"/>
          </p:cNvSpPr>
          <p:nvPr>
            <p:ph sz="quarter" idx="10"/>
          </p:nvPr>
        </p:nvSpPr>
        <p:spPr>
          <a:xfrm>
            <a:off x="539495" y="1435608"/>
            <a:ext cx="11207027" cy="4974336"/>
          </a:xfrm>
        </p:spPr>
        <p:txBody>
          <a:bodyPr>
            <a:normAutofit/>
          </a:bodyPr>
          <a:lstStyle/>
          <a:p>
            <a:r>
              <a:rPr lang="el-GR" sz="2800" dirty="0">
                <a:solidFill>
                  <a:srgbClr val="C00000"/>
                </a:solidFill>
                <a:latin typeface="Comic Sans MS" panose="030F0702030302020204" pitchFamily="66" charset="0"/>
              </a:rPr>
              <a:t>Αρνητικές σκέψεις μπορούν να αποσπάσουν την προσοχή σου.</a:t>
            </a:r>
          </a:p>
          <a:p>
            <a:r>
              <a:rPr lang="el-GR" sz="2800" dirty="0">
                <a:solidFill>
                  <a:srgbClr val="C00000"/>
                </a:solidFill>
                <a:latin typeface="Comic Sans MS" panose="030F0702030302020204" pitchFamily="66" charset="0"/>
              </a:rPr>
              <a:t>Στρέψε την προσοχή σου σε ένα ουδέτερο ερέθισμα </a:t>
            </a:r>
          </a:p>
          <a:p>
            <a:r>
              <a:rPr lang="el-GR" sz="2800" dirty="0">
                <a:solidFill>
                  <a:srgbClr val="C00000"/>
                </a:solidFill>
                <a:latin typeface="Comic Sans MS" panose="030F0702030302020204" pitchFamily="66" charset="0"/>
              </a:rPr>
              <a:t>πχ. ένα αντικείμενο μέσα στην αίθουσα-     </a:t>
            </a:r>
            <a:r>
              <a:rPr lang="el-GR" sz="2800" b="1" dirty="0">
                <a:solidFill>
                  <a:srgbClr val="C00000"/>
                </a:solidFill>
                <a:latin typeface="Comic Sans MS" panose="030F0702030302020204" pitchFamily="66" charset="0"/>
              </a:rPr>
              <a:t>ή</a:t>
            </a:r>
          </a:p>
          <a:p>
            <a:r>
              <a:rPr lang="el-GR" sz="2800" dirty="0">
                <a:solidFill>
                  <a:srgbClr val="C00000"/>
                </a:solidFill>
                <a:latin typeface="Comic Sans MS" panose="030F0702030302020204" pitchFamily="66" charset="0"/>
              </a:rPr>
              <a:t>σε κάποια άλλη νοητική δραστηριότητα</a:t>
            </a:r>
          </a:p>
          <a:p>
            <a:r>
              <a:rPr lang="el-GR" sz="2800" dirty="0">
                <a:solidFill>
                  <a:srgbClr val="C00000"/>
                </a:solidFill>
                <a:latin typeface="Comic Sans MS" panose="030F0702030302020204" pitchFamily="66" charset="0"/>
              </a:rPr>
              <a:t>πχ. μέτρησε τις καρέκλες στην αίθουσα.</a:t>
            </a:r>
          </a:p>
          <a:p>
            <a:endParaRPr lang="el-GR" sz="28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7101559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68ABFA-39F3-4EC9-8D17-F6660C972456}"/>
              </a:ext>
            </a:extLst>
          </p:cNvPr>
          <p:cNvSpPr>
            <a:spLocks noGrp="1"/>
          </p:cNvSpPr>
          <p:nvPr>
            <p:ph type="title"/>
          </p:nvPr>
        </p:nvSpPr>
        <p:spPr/>
        <p:txBody>
          <a:bodyPr/>
          <a:lstStyle/>
          <a:p>
            <a:r>
              <a:rPr lang="el-GR" b="1" dirty="0">
                <a:latin typeface="Comic Sans MS" panose="030F0702030302020204" pitchFamily="66" charset="0"/>
              </a:rPr>
              <a:t>Αντικείμενο - γέφυρα</a:t>
            </a:r>
          </a:p>
        </p:txBody>
      </p:sp>
      <p:sp>
        <p:nvSpPr>
          <p:cNvPr id="3" name="Θέση περιεχομένου 2">
            <a:extLst>
              <a:ext uri="{FF2B5EF4-FFF2-40B4-BE49-F238E27FC236}">
                <a16:creationId xmlns:a16="http://schemas.microsoft.com/office/drawing/2014/main" id="{436E6909-A336-433A-9B44-53CC3473812A}"/>
              </a:ext>
            </a:extLst>
          </p:cNvPr>
          <p:cNvSpPr>
            <a:spLocks noGrp="1"/>
          </p:cNvSpPr>
          <p:nvPr>
            <p:ph sz="quarter" idx="10"/>
          </p:nvPr>
        </p:nvSpPr>
        <p:spPr>
          <a:xfrm>
            <a:off x="539495" y="1435608"/>
            <a:ext cx="11024147" cy="4768244"/>
          </a:xfrm>
        </p:spPr>
        <p:txBody>
          <a:bodyPr>
            <a:normAutofit/>
          </a:bodyPr>
          <a:lstStyle/>
          <a:p>
            <a:r>
              <a:rPr lang="el-GR" sz="2800" dirty="0">
                <a:solidFill>
                  <a:srgbClr val="C00000"/>
                </a:solidFill>
                <a:latin typeface="Comic Sans MS" panose="030F0702030302020204" pitchFamily="66" charset="0"/>
              </a:rPr>
              <a:t>Αγγίζοντας ένα αγαπημένο αντικείμενο που έχεις συνδέσει με θετικές σκέψεις-εικόνες, με ένα πρόσωπο, μέρος ή γεγονός, μπορεί να είναι πολύ χαλαρωτικό.</a:t>
            </a:r>
          </a:p>
        </p:txBody>
      </p:sp>
    </p:spTree>
    <p:extLst>
      <p:ext uri="{BB962C8B-B14F-4D97-AF65-F5344CB8AC3E}">
        <p14:creationId xmlns:p14="http://schemas.microsoft.com/office/powerpoint/2010/main" val="12869000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9FBD9A-1E5F-46CC-A963-792B29197A19}"/>
              </a:ext>
            </a:extLst>
          </p:cNvPr>
          <p:cNvSpPr>
            <a:spLocks noGrp="1"/>
          </p:cNvSpPr>
          <p:nvPr>
            <p:ph type="title"/>
          </p:nvPr>
        </p:nvSpPr>
        <p:spPr>
          <a:xfrm>
            <a:off x="521207" y="448056"/>
            <a:ext cx="7595851" cy="640080"/>
          </a:xfrm>
        </p:spPr>
        <p:txBody>
          <a:bodyPr>
            <a:normAutofit fontScale="90000"/>
          </a:bodyPr>
          <a:lstStyle/>
          <a:p>
            <a:r>
              <a:rPr lang="el-GR" b="1" dirty="0">
                <a:latin typeface="Comic Sans MS" panose="030F0702030302020204" pitchFamily="66" charset="0"/>
              </a:rPr>
              <a:t>Αντικατάσταση αρνητικών σκέψεων με θετικές</a:t>
            </a:r>
          </a:p>
        </p:txBody>
      </p:sp>
      <p:sp>
        <p:nvSpPr>
          <p:cNvPr id="3" name="Θέση περιεχομένου 2">
            <a:extLst>
              <a:ext uri="{FF2B5EF4-FFF2-40B4-BE49-F238E27FC236}">
                <a16:creationId xmlns:a16="http://schemas.microsoft.com/office/drawing/2014/main" id="{6874C2B7-B768-4D84-8596-DE0CC208974F}"/>
              </a:ext>
            </a:extLst>
          </p:cNvPr>
          <p:cNvSpPr>
            <a:spLocks noGrp="1"/>
          </p:cNvSpPr>
          <p:nvPr>
            <p:ph sz="quarter" idx="10"/>
          </p:nvPr>
        </p:nvSpPr>
        <p:spPr>
          <a:xfrm>
            <a:off x="539495" y="1435608"/>
            <a:ext cx="10925673" cy="3977640"/>
          </a:xfrm>
        </p:spPr>
        <p:txBody>
          <a:bodyPr>
            <a:normAutofit/>
          </a:bodyPr>
          <a:lstStyle/>
          <a:p>
            <a:r>
              <a:rPr lang="el-GR" sz="2800" dirty="0">
                <a:solidFill>
                  <a:srgbClr val="C00000"/>
                </a:solidFill>
                <a:latin typeface="Comic Sans MS" panose="030F0702030302020204" pitchFamily="66" charset="0"/>
              </a:rPr>
              <a:t>&lt;&lt; Δεν θα τα καταφέρω&gt;&gt;, &lt;&lt; Θα αποτύχω&gt;&gt; --------------</a:t>
            </a:r>
            <a:r>
              <a:rPr lang="el-GR" sz="2800" dirty="0">
                <a:solidFill>
                  <a:srgbClr val="C00000"/>
                </a:solidFill>
                <a:latin typeface="Comic Sans MS" panose="030F0702030302020204" pitchFamily="66" charset="0"/>
                <a:sym typeface="Wingdings" panose="05000000000000000000" pitchFamily="2" charset="2"/>
              </a:rPr>
              <a:t></a:t>
            </a:r>
          </a:p>
          <a:p>
            <a:r>
              <a:rPr lang="el-GR" sz="2800" dirty="0">
                <a:solidFill>
                  <a:srgbClr val="C00000"/>
                </a:solidFill>
                <a:latin typeface="Comic Sans MS" panose="030F0702030302020204" pitchFamily="66" charset="0"/>
                <a:sym typeface="Wingdings" panose="05000000000000000000" pitchFamily="2" charset="2"/>
              </a:rPr>
              <a:t>&lt;&lt; Μπορώ να τα καταφέρω μια χαρά!&gt;&gt;, &lt;&lt;Δεν χρειάζεται να απαλλαγώ από το άγχος, μπορώ να τα καταφέρω θαυμάσια μαζί με αυτό. Το άγχος μου δίνει ενέργεια και δύναμη&gt;&gt;</a:t>
            </a:r>
            <a:endParaRPr lang="el-GR" sz="28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7655835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DDC3A2-37E8-4AC6-AD73-EBAAE695BBDE}"/>
              </a:ext>
            </a:extLst>
          </p:cNvPr>
          <p:cNvSpPr>
            <a:spLocks noGrp="1"/>
          </p:cNvSpPr>
          <p:nvPr>
            <p:ph type="title"/>
          </p:nvPr>
        </p:nvSpPr>
        <p:spPr/>
        <p:txBody>
          <a:bodyPr/>
          <a:lstStyle/>
          <a:p>
            <a:r>
              <a:rPr lang="el-GR" b="1" dirty="0">
                <a:latin typeface="Comic Sans MS" panose="030F0702030302020204" pitchFamily="66" charset="0"/>
              </a:rPr>
              <a:t>Κατευθυνόμενη φαντασία</a:t>
            </a:r>
          </a:p>
        </p:txBody>
      </p:sp>
      <p:sp>
        <p:nvSpPr>
          <p:cNvPr id="3" name="Θέση περιεχομένου 2">
            <a:extLst>
              <a:ext uri="{FF2B5EF4-FFF2-40B4-BE49-F238E27FC236}">
                <a16:creationId xmlns:a16="http://schemas.microsoft.com/office/drawing/2014/main" id="{1B6A6FE4-F141-41ED-BBDF-52FFABC3F8DC}"/>
              </a:ext>
            </a:extLst>
          </p:cNvPr>
          <p:cNvSpPr>
            <a:spLocks noGrp="1"/>
          </p:cNvSpPr>
          <p:nvPr>
            <p:ph sz="quarter" idx="10"/>
          </p:nvPr>
        </p:nvSpPr>
        <p:spPr>
          <a:xfrm>
            <a:off x="539495" y="1435608"/>
            <a:ext cx="11010079" cy="3977640"/>
          </a:xfrm>
        </p:spPr>
        <p:txBody>
          <a:bodyPr>
            <a:normAutofit/>
          </a:bodyPr>
          <a:lstStyle/>
          <a:p>
            <a:r>
              <a:rPr lang="el-GR" sz="2800" dirty="0">
                <a:solidFill>
                  <a:srgbClr val="C00000"/>
                </a:solidFill>
                <a:latin typeface="Comic Sans MS" panose="030F0702030302020204" pitchFamily="66" charset="0"/>
              </a:rPr>
              <a:t>Προσπάθησε να σκεφτείς χαλαρωτικές και ευχάριστες εικόνες από καταστάσεις της ζωής σου ή γεγονότα που θα ήθελες να συμβούν.</a:t>
            </a:r>
          </a:p>
        </p:txBody>
      </p:sp>
    </p:spTree>
    <p:extLst>
      <p:ext uri="{BB962C8B-B14F-4D97-AF65-F5344CB8AC3E}">
        <p14:creationId xmlns:p14="http://schemas.microsoft.com/office/powerpoint/2010/main" val="37734600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51366D-C379-4161-8FCB-05AB395CB7F9}"/>
              </a:ext>
            </a:extLst>
          </p:cNvPr>
          <p:cNvSpPr>
            <a:spLocks noGrp="1"/>
          </p:cNvSpPr>
          <p:nvPr>
            <p:ph type="title"/>
          </p:nvPr>
        </p:nvSpPr>
        <p:spPr/>
        <p:txBody>
          <a:bodyPr/>
          <a:lstStyle/>
          <a:p>
            <a:r>
              <a:rPr lang="el-GR" b="1" dirty="0">
                <a:latin typeface="Comic Sans MS" panose="030F0702030302020204" pitchFamily="66" charset="0"/>
              </a:rPr>
              <a:t>Διαφραγματική αναπνοή</a:t>
            </a:r>
          </a:p>
        </p:txBody>
      </p:sp>
      <p:sp>
        <p:nvSpPr>
          <p:cNvPr id="3" name="Θέση περιεχομένου 2">
            <a:extLst>
              <a:ext uri="{FF2B5EF4-FFF2-40B4-BE49-F238E27FC236}">
                <a16:creationId xmlns:a16="http://schemas.microsoft.com/office/drawing/2014/main" id="{DD16ADC0-FE99-4C6C-9AEA-E98FDA7375BD}"/>
              </a:ext>
            </a:extLst>
          </p:cNvPr>
          <p:cNvSpPr>
            <a:spLocks noGrp="1"/>
          </p:cNvSpPr>
          <p:nvPr>
            <p:ph sz="quarter" idx="10"/>
          </p:nvPr>
        </p:nvSpPr>
        <p:spPr>
          <a:xfrm>
            <a:off x="539496" y="1435608"/>
            <a:ext cx="10813132" cy="3977640"/>
          </a:xfrm>
        </p:spPr>
        <p:txBody>
          <a:bodyPr>
            <a:normAutofit/>
          </a:bodyPr>
          <a:lstStyle/>
          <a:p>
            <a:r>
              <a:rPr lang="el-GR" sz="2800" dirty="0">
                <a:solidFill>
                  <a:srgbClr val="C00000"/>
                </a:solidFill>
                <a:latin typeface="Comic Sans MS" panose="030F0702030302020204" pitchFamily="66" charset="0"/>
              </a:rPr>
              <a:t>Το έντονο άγχος συχνά διαταράσσει την αναπνοή μας. Τοποθετώντας το ένα χέρι στο στήθος και το άλλο στο στομάχι, είσπνευσε από τη μύτη και νιώσε το στομάχι σου να φουσκώνει. Έπειτα, έκπνευσε από το στόμα. Επανέλαβε τουλάχιστον 3 φορές.</a:t>
            </a:r>
          </a:p>
        </p:txBody>
      </p:sp>
    </p:spTree>
    <p:extLst>
      <p:ext uri="{BB962C8B-B14F-4D97-AF65-F5344CB8AC3E}">
        <p14:creationId xmlns:p14="http://schemas.microsoft.com/office/powerpoint/2010/main" val="13858436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03FE1D-C88D-41B4-9F1D-977B8BA7F4BD}"/>
              </a:ext>
            </a:extLst>
          </p:cNvPr>
          <p:cNvSpPr>
            <a:spLocks noGrp="1"/>
          </p:cNvSpPr>
          <p:nvPr>
            <p:ph type="title"/>
          </p:nvPr>
        </p:nvSpPr>
        <p:spPr>
          <a:xfrm>
            <a:off x="521208" y="492369"/>
            <a:ext cx="11253450" cy="1683903"/>
          </a:xfrm>
        </p:spPr>
        <p:txBody>
          <a:bodyPr/>
          <a:lstStyle/>
          <a:p>
            <a:pPr algn="ctr"/>
            <a:r>
              <a:rPr lang="el-GR" dirty="0">
                <a:latin typeface="Comic Sans MS" panose="030F0702030302020204" pitchFamily="66" charset="0"/>
              </a:rPr>
              <a:t>Τι είναι το άγχος των εξετάσεων</a:t>
            </a:r>
          </a:p>
        </p:txBody>
      </p:sp>
      <p:sp>
        <p:nvSpPr>
          <p:cNvPr id="8" name="Θέση περιεχομένου 7">
            <a:extLst>
              <a:ext uri="{FF2B5EF4-FFF2-40B4-BE49-F238E27FC236}">
                <a16:creationId xmlns:a16="http://schemas.microsoft.com/office/drawing/2014/main" id="{D3BDAEFE-F948-4E5F-A011-F96DD86B4E9E}"/>
              </a:ext>
            </a:extLst>
          </p:cNvPr>
          <p:cNvSpPr>
            <a:spLocks noGrp="1"/>
          </p:cNvSpPr>
          <p:nvPr>
            <p:ph sz="quarter" idx="13"/>
          </p:nvPr>
        </p:nvSpPr>
        <p:spPr/>
        <p:txBody>
          <a:bodyPr/>
          <a:lstStyle/>
          <a:p>
            <a:r>
              <a:rPr lang="el-GR" sz="1800" dirty="0">
                <a:latin typeface="Comic Sans MS" panose="030F0702030302020204" pitchFamily="66" charset="0"/>
              </a:rPr>
              <a:t>Πεταλούδες στο στομάχι και σκέψεις που προκαλούν ανησυχία. </a:t>
            </a:r>
          </a:p>
          <a:p>
            <a:r>
              <a:rPr lang="el-GR" sz="1800" i="1" dirty="0">
                <a:latin typeface="Comic Sans MS" panose="030F0702030302020204" pitchFamily="66" charset="0"/>
              </a:rPr>
              <a:t>&lt;&lt;Θα μπορέσω να απαντήσω τις ερωτήσεις?&gt;&gt;</a:t>
            </a:r>
          </a:p>
          <a:p>
            <a:r>
              <a:rPr lang="el-GR" sz="1800" i="1" dirty="0">
                <a:latin typeface="Comic Sans MS" panose="030F0702030302020204" pitchFamily="66" charset="0"/>
              </a:rPr>
              <a:t>&lt;&lt; Θα μου φτάσει ο χρόνος?»</a:t>
            </a:r>
          </a:p>
          <a:p>
            <a:r>
              <a:rPr lang="el-GR" sz="1800" i="1" dirty="0">
                <a:latin typeface="Comic Sans MS" panose="030F0702030302020204" pitchFamily="66" charset="0"/>
              </a:rPr>
              <a:t>&lt;&lt; Μπορεί ξαφνικά να μπλοκάρω και να μην μπορώ να θυμηθώ τίποτα!&gt;&gt;</a:t>
            </a:r>
          </a:p>
          <a:p>
            <a:r>
              <a:rPr lang="el-GR" sz="1800" i="1" dirty="0">
                <a:latin typeface="Comic Sans MS" panose="030F0702030302020204" pitchFamily="66" charset="0"/>
              </a:rPr>
              <a:t>Το άγχος των εξετάσεων είναι πολύ συνηθισμένο και προκαλείται όταν κάποιος πιέζεται να έχει καλή επίδοση σε κάτι</a:t>
            </a:r>
            <a:r>
              <a:rPr lang="en-US" sz="1800" i="1" dirty="0">
                <a:latin typeface="Comic Sans MS" panose="030F0702030302020204" pitchFamily="66" charset="0"/>
              </a:rPr>
              <a:t>.</a:t>
            </a:r>
            <a:endParaRPr lang="el-GR" sz="1800" i="1" dirty="0">
              <a:latin typeface="Comic Sans MS" panose="030F0702030302020204" pitchFamily="66" charset="0"/>
            </a:endParaRPr>
          </a:p>
          <a:p>
            <a:endParaRPr lang="el-GR" i="1" dirty="0">
              <a:latin typeface="Comic Sans MS" panose="030F0702030302020204" pitchFamily="66" charset="0"/>
            </a:endParaRPr>
          </a:p>
        </p:txBody>
      </p:sp>
    </p:spTree>
    <p:extLst>
      <p:ext uri="{BB962C8B-B14F-4D97-AF65-F5344CB8AC3E}">
        <p14:creationId xmlns:p14="http://schemas.microsoft.com/office/powerpoint/2010/main" val="264485497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D8E7BF-9C94-48E5-AF70-D612AF83599C}"/>
              </a:ext>
            </a:extLst>
          </p:cNvPr>
          <p:cNvSpPr>
            <a:spLocks noGrp="1"/>
          </p:cNvSpPr>
          <p:nvPr>
            <p:ph type="title"/>
          </p:nvPr>
        </p:nvSpPr>
        <p:spPr/>
        <p:txBody>
          <a:bodyPr/>
          <a:lstStyle/>
          <a:p>
            <a:r>
              <a:rPr lang="el-GR" b="1" dirty="0">
                <a:latin typeface="Comic Sans MS" panose="030F0702030302020204" pitchFamily="66" charset="0"/>
              </a:rPr>
              <a:t>Ένταση  - Χαλάρωση</a:t>
            </a:r>
          </a:p>
        </p:txBody>
      </p:sp>
      <p:sp>
        <p:nvSpPr>
          <p:cNvPr id="3" name="Θέση περιεχομένου 2">
            <a:extLst>
              <a:ext uri="{FF2B5EF4-FFF2-40B4-BE49-F238E27FC236}">
                <a16:creationId xmlns:a16="http://schemas.microsoft.com/office/drawing/2014/main" id="{496D2F8D-FEEF-4F6A-B4EE-7C9048365997}"/>
              </a:ext>
            </a:extLst>
          </p:cNvPr>
          <p:cNvSpPr>
            <a:spLocks noGrp="1"/>
          </p:cNvSpPr>
          <p:nvPr>
            <p:ph sz="quarter" idx="10"/>
          </p:nvPr>
        </p:nvSpPr>
        <p:spPr>
          <a:xfrm>
            <a:off x="539495" y="1435607"/>
            <a:ext cx="11108553" cy="5204343"/>
          </a:xfrm>
        </p:spPr>
        <p:txBody>
          <a:bodyPr>
            <a:normAutofit fontScale="92500"/>
          </a:bodyPr>
          <a:lstStyle/>
          <a:p>
            <a:r>
              <a:rPr lang="el-GR" sz="2800" dirty="0">
                <a:solidFill>
                  <a:srgbClr val="C00000"/>
                </a:solidFill>
                <a:latin typeface="Comic Sans MS" panose="030F0702030302020204" pitchFamily="66" charset="0"/>
              </a:rPr>
              <a:t>Ακούμπησε τις πατούσες σου στο πάτωμα. </a:t>
            </a:r>
          </a:p>
          <a:p>
            <a:r>
              <a:rPr lang="el-GR" sz="2800" dirty="0">
                <a:solidFill>
                  <a:srgbClr val="C00000"/>
                </a:solidFill>
                <a:latin typeface="Comic Sans MS" panose="030F0702030302020204" pitchFamily="66" charset="0"/>
              </a:rPr>
              <a:t>Πιάσε με τα χέρια σου την καρέκλα από κάτω και ταυτόχρονα τράβηξε την καρέκλα προς τα πάνω για 5 δευτερόλεπτα.</a:t>
            </a:r>
          </a:p>
          <a:p>
            <a:r>
              <a:rPr lang="el-GR" sz="2800" dirty="0">
                <a:solidFill>
                  <a:srgbClr val="C00000"/>
                </a:solidFill>
                <a:latin typeface="Comic Sans MS" panose="030F0702030302020204" pitchFamily="66" charset="0"/>
              </a:rPr>
              <a:t>Χαλάρωσε για 5-10 δευτερόλεπτα.</a:t>
            </a:r>
          </a:p>
          <a:p>
            <a:r>
              <a:rPr lang="el-GR" sz="2800" dirty="0">
                <a:solidFill>
                  <a:srgbClr val="C00000"/>
                </a:solidFill>
                <a:latin typeface="Comic Sans MS" panose="030F0702030302020204" pitchFamily="66" charset="0"/>
              </a:rPr>
              <a:t>Επανέλαβε τη διαδικασία 2-3 φορές και χαλάρωσε όλους τους μύες</a:t>
            </a:r>
          </a:p>
          <a:p>
            <a:r>
              <a:rPr lang="el-GR" sz="2800" dirty="0">
                <a:solidFill>
                  <a:srgbClr val="C00000"/>
                </a:solidFill>
                <a:latin typeface="Comic Sans MS" panose="030F0702030302020204" pitchFamily="66" charset="0"/>
              </a:rPr>
              <a:t> του σώματός σου εκτός από αυτούς που χρησιμοποιείς για να γράψεις.</a:t>
            </a:r>
          </a:p>
        </p:txBody>
      </p:sp>
    </p:spTree>
    <p:extLst>
      <p:ext uri="{BB962C8B-B14F-4D97-AF65-F5344CB8AC3E}">
        <p14:creationId xmlns:p14="http://schemas.microsoft.com/office/powerpoint/2010/main" val="2594144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747462-9BEC-4F32-B133-6204B39B8AD7}"/>
              </a:ext>
            </a:extLst>
          </p:cNvPr>
          <p:cNvSpPr>
            <a:spLocks noGrp="1"/>
          </p:cNvSpPr>
          <p:nvPr>
            <p:ph type="title"/>
          </p:nvPr>
        </p:nvSpPr>
        <p:spPr>
          <a:xfrm>
            <a:off x="521208" y="448055"/>
            <a:ext cx="11295654" cy="5530714"/>
          </a:xfrm>
        </p:spPr>
        <p:txBody>
          <a:bodyPr/>
          <a:lstStyle/>
          <a:p>
            <a:r>
              <a:rPr lang="el-GR" b="1" dirty="0">
                <a:latin typeface="Comic Sans MS" panose="030F0702030302020204" pitchFamily="66" charset="0"/>
              </a:rPr>
              <a:t>ΘΥΜΗΣΟΥ ΟΤΙ……</a:t>
            </a:r>
            <a:br>
              <a:rPr lang="el-GR" b="1" dirty="0">
                <a:latin typeface="Comic Sans MS" panose="030F0702030302020204" pitchFamily="66" charset="0"/>
              </a:rPr>
            </a:br>
            <a:br>
              <a:rPr lang="el-GR" b="1" dirty="0">
                <a:latin typeface="Comic Sans MS" panose="030F0702030302020204" pitchFamily="66" charset="0"/>
              </a:rPr>
            </a:br>
            <a:r>
              <a:rPr lang="el-GR" b="1" dirty="0">
                <a:latin typeface="Comic Sans MS" panose="030F0702030302020204" pitchFamily="66" charset="0"/>
              </a:rPr>
              <a:t>&gt; Ο τρόπος που διαβάζουμε και ο τρόπος που βιώνουμε και αντιμετωπίζουμε το άγχος είναι διαφορετικός για τον καθένα.</a:t>
            </a:r>
            <a:br>
              <a:rPr lang="el-GR" b="1" dirty="0">
                <a:latin typeface="Comic Sans MS" panose="030F0702030302020204" pitchFamily="66" charset="0"/>
              </a:rPr>
            </a:br>
            <a:r>
              <a:rPr lang="el-GR" b="1" dirty="0">
                <a:latin typeface="Comic Sans MS" panose="030F0702030302020204" pitchFamily="66" charset="0"/>
              </a:rPr>
              <a:t>&gt; Δεν είναι όλες οι τεχνικές διαχείρισης του άγχους εξίσου βοηθητικές για όλους</a:t>
            </a:r>
            <a:br>
              <a:rPr lang="el-GR" b="1" dirty="0">
                <a:latin typeface="Comic Sans MS" panose="030F0702030302020204" pitchFamily="66" charset="0"/>
              </a:rPr>
            </a:br>
            <a:r>
              <a:rPr lang="el-GR" b="1" dirty="0">
                <a:latin typeface="Comic Sans MS" panose="030F0702030302020204" pitchFamily="66" charset="0"/>
              </a:rPr>
              <a:t>&gt; Κάνε εξάσκηση πριν τις εξετάσεις για να ανακαλύψεις ποιες είναι κατάλληλες για σένα</a:t>
            </a:r>
          </a:p>
        </p:txBody>
      </p:sp>
    </p:spTree>
    <p:extLst>
      <p:ext uri="{BB962C8B-B14F-4D97-AF65-F5344CB8AC3E}">
        <p14:creationId xmlns:p14="http://schemas.microsoft.com/office/powerpoint/2010/main" val="8326448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36FC46-EA25-4A79-92AA-59409012D7D8}"/>
              </a:ext>
            </a:extLst>
          </p:cNvPr>
          <p:cNvSpPr>
            <a:spLocks noGrp="1"/>
          </p:cNvSpPr>
          <p:nvPr>
            <p:ph type="title"/>
          </p:nvPr>
        </p:nvSpPr>
        <p:spPr/>
        <p:txBody>
          <a:bodyPr/>
          <a:lstStyle/>
          <a:p>
            <a:r>
              <a:rPr lang="el-GR" b="1" dirty="0">
                <a:latin typeface="Comic Sans MS" panose="030F0702030302020204" pitchFamily="66" charset="0"/>
              </a:rPr>
              <a:t>Μετά τις εξετάσεις</a:t>
            </a:r>
          </a:p>
        </p:txBody>
      </p:sp>
      <p:sp>
        <p:nvSpPr>
          <p:cNvPr id="3" name="Θέση περιεχομένου 2">
            <a:extLst>
              <a:ext uri="{FF2B5EF4-FFF2-40B4-BE49-F238E27FC236}">
                <a16:creationId xmlns:a16="http://schemas.microsoft.com/office/drawing/2014/main" id="{48A54E3F-F3E8-446A-A772-00C6FD3F1FAC}"/>
              </a:ext>
            </a:extLst>
          </p:cNvPr>
          <p:cNvSpPr>
            <a:spLocks noGrp="1"/>
          </p:cNvSpPr>
          <p:nvPr>
            <p:ph sz="quarter" idx="13"/>
          </p:nvPr>
        </p:nvSpPr>
        <p:spPr/>
        <p:txBody>
          <a:bodyPr>
            <a:normAutofit fontScale="85000" lnSpcReduction="20000"/>
          </a:bodyPr>
          <a:lstStyle/>
          <a:p>
            <a:pPr marL="342900" indent="-342900">
              <a:buFont typeface="Wingdings" panose="05000000000000000000" pitchFamily="2" charset="2"/>
              <a:buChar char="Ø"/>
            </a:pPr>
            <a:r>
              <a:rPr lang="el-GR" dirty="0">
                <a:solidFill>
                  <a:srgbClr val="C00000"/>
                </a:solidFill>
                <a:latin typeface="Comic Sans MS" panose="030F0702030302020204" pitchFamily="66" charset="0"/>
              </a:rPr>
              <a:t>Ξεκουράσου</a:t>
            </a:r>
          </a:p>
          <a:p>
            <a:pPr marL="342900" indent="-342900">
              <a:buFont typeface="Wingdings" panose="05000000000000000000" pitchFamily="2" charset="2"/>
              <a:buChar char="Ø"/>
            </a:pPr>
            <a:r>
              <a:rPr lang="el-GR" dirty="0">
                <a:solidFill>
                  <a:srgbClr val="C00000"/>
                </a:solidFill>
                <a:latin typeface="Comic Sans MS" panose="030F0702030302020204" pitchFamily="66" charset="0"/>
              </a:rPr>
              <a:t>Αναγνώρισε τα δυνατά σου σημεία</a:t>
            </a:r>
          </a:p>
          <a:p>
            <a:pPr marL="342900" indent="-342900">
              <a:buFont typeface="Wingdings" panose="05000000000000000000" pitchFamily="2" charset="2"/>
              <a:buChar char="Ø"/>
            </a:pPr>
            <a:r>
              <a:rPr lang="el-GR" dirty="0">
                <a:solidFill>
                  <a:srgbClr val="C00000"/>
                </a:solidFill>
                <a:latin typeface="Comic Sans MS" panose="030F0702030302020204" pitchFamily="66" charset="0"/>
              </a:rPr>
              <a:t>Εντόπισε τυχόν αδυναμίες και δούλεψε σε αυτές για την επόμενη φορά.</a:t>
            </a:r>
          </a:p>
          <a:p>
            <a:pPr marL="342900" indent="-342900">
              <a:buFont typeface="Wingdings" panose="05000000000000000000" pitchFamily="2" charset="2"/>
              <a:buChar char="Ø"/>
            </a:pPr>
            <a:r>
              <a:rPr lang="el-GR" dirty="0">
                <a:solidFill>
                  <a:srgbClr val="C00000"/>
                </a:solidFill>
                <a:latin typeface="Comic Sans MS" panose="030F0702030302020204" pitchFamily="66" charset="0"/>
              </a:rPr>
              <a:t>Κάνε ένα δώρο στον εαυτό σου.</a:t>
            </a:r>
          </a:p>
          <a:p>
            <a:pPr marL="342900" indent="-342900">
              <a:buFont typeface="Wingdings" panose="05000000000000000000" pitchFamily="2" charset="2"/>
              <a:buChar char="Ø"/>
            </a:pPr>
            <a:r>
              <a:rPr lang="el-GR" dirty="0">
                <a:solidFill>
                  <a:srgbClr val="C00000"/>
                </a:solidFill>
                <a:latin typeface="Comic Sans MS" panose="030F0702030302020204" pitchFamily="66" charset="0"/>
              </a:rPr>
              <a:t>Δες αυτή τη διαδικασία σαν μια σημαντική εμπειρία.</a:t>
            </a:r>
          </a:p>
          <a:p>
            <a:pPr marL="342900" indent="-342900">
              <a:buFont typeface="Wingdings" panose="05000000000000000000" pitchFamily="2" charset="2"/>
              <a:buChar char="Ø"/>
            </a:pPr>
            <a:r>
              <a:rPr lang="el-GR" dirty="0">
                <a:solidFill>
                  <a:srgbClr val="C00000"/>
                </a:solidFill>
                <a:latin typeface="Comic Sans MS" panose="030F0702030302020204" pitchFamily="66" charset="0"/>
              </a:rPr>
              <a:t>Επιβράβευσε τον εαυτό σου για την προσπάθεια που κατέβαλε</a:t>
            </a:r>
          </a:p>
        </p:txBody>
      </p:sp>
    </p:spTree>
    <p:extLst>
      <p:ext uri="{BB962C8B-B14F-4D97-AF65-F5344CB8AC3E}">
        <p14:creationId xmlns:p14="http://schemas.microsoft.com/office/powerpoint/2010/main" val="395712779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10E1329-8E37-47B3-9126-7BCF3C33482B}"/>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1" y="0"/>
            <a:ext cx="12192000" cy="7962695"/>
          </a:xfrm>
          <a:prstGeom prst="rect">
            <a:avLst/>
          </a:prstGeom>
        </p:spPr>
      </p:pic>
      <p:sp>
        <p:nvSpPr>
          <p:cNvPr id="2" name="Τίτλος 1">
            <a:extLst>
              <a:ext uri="{FF2B5EF4-FFF2-40B4-BE49-F238E27FC236}">
                <a16:creationId xmlns:a16="http://schemas.microsoft.com/office/drawing/2014/main" id="{FEB20341-532A-441C-8C2A-54B3FC15304E}"/>
              </a:ext>
            </a:extLst>
          </p:cNvPr>
          <p:cNvSpPr>
            <a:spLocks noGrp="1"/>
          </p:cNvSpPr>
          <p:nvPr>
            <p:ph type="title"/>
          </p:nvPr>
        </p:nvSpPr>
        <p:spPr>
          <a:xfrm>
            <a:off x="521208" y="161778"/>
            <a:ext cx="6876288" cy="597877"/>
          </a:xfrm>
        </p:spPr>
        <p:txBody>
          <a:bodyPr>
            <a:normAutofit fontScale="90000"/>
          </a:bodyPr>
          <a:lstStyle/>
          <a:p>
            <a:r>
              <a:rPr lang="el-GR" dirty="0">
                <a:latin typeface="Comic Sans MS" panose="030F0702030302020204" pitchFamily="66" charset="0"/>
              </a:rPr>
              <a:t>Θυμήσου και κάτι τελευταίο…….</a:t>
            </a:r>
          </a:p>
        </p:txBody>
      </p:sp>
      <p:sp>
        <p:nvSpPr>
          <p:cNvPr id="3" name="Θέση περιεχομένου 2">
            <a:extLst>
              <a:ext uri="{FF2B5EF4-FFF2-40B4-BE49-F238E27FC236}">
                <a16:creationId xmlns:a16="http://schemas.microsoft.com/office/drawing/2014/main" id="{DBFE9244-B8CD-40BB-A4A2-10D455AE451E}"/>
              </a:ext>
            </a:extLst>
          </p:cNvPr>
          <p:cNvSpPr>
            <a:spLocks noGrp="1"/>
          </p:cNvSpPr>
          <p:nvPr>
            <p:ph sz="quarter" idx="13"/>
          </p:nvPr>
        </p:nvSpPr>
        <p:spPr>
          <a:xfrm>
            <a:off x="539495" y="921433"/>
            <a:ext cx="11192959" cy="5774789"/>
          </a:xfrm>
        </p:spPr>
        <p:txBody>
          <a:bodyPr>
            <a:normAutofit fontScale="62500" lnSpcReduction="20000"/>
          </a:bodyPr>
          <a:lstStyle/>
          <a:p>
            <a:r>
              <a:rPr lang="en-US" sz="3600" b="1" dirty="0">
                <a:solidFill>
                  <a:schemeClr val="bg1"/>
                </a:solidFill>
                <a:latin typeface="Lucida Calligraphy" panose="03010101010101010101" pitchFamily="66" charset="0"/>
              </a:rPr>
              <a:t>Worry never robs tomorrow of its sorrow, it only saps today of its joy.</a:t>
            </a:r>
          </a:p>
          <a:p>
            <a:r>
              <a:rPr lang="en-US" b="1" dirty="0">
                <a:solidFill>
                  <a:schemeClr val="bg1"/>
                </a:solidFill>
                <a:latin typeface="Lucida Calligraphy" panose="03010101010101010101" pitchFamily="66" charset="0"/>
              </a:rPr>
              <a:t>                                                                     Leo </a:t>
            </a:r>
            <a:r>
              <a:rPr lang="en-US" b="1" dirty="0" err="1">
                <a:solidFill>
                  <a:schemeClr val="bg1"/>
                </a:solidFill>
                <a:latin typeface="Lucida Calligraphy" panose="03010101010101010101" pitchFamily="66" charset="0"/>
              </a:rPr>
              <a:t>Buscaglia</a:t>
            </a:r>
            <a:endParaRPr lang="en-US" b="1" dirty="0">
              <a:solidFill>
                <a:schemeClr val="bg1"/>
              </a:solidFill>
              <a:latin typeface="Lucida Calligraphy" panose="03010101010101010101" pitchFamily="66" charset="0"/>
            </a:endParaRPr>
          </a:p>
          <a:p>
            <a:r>
              <a:rPr lang="en-US" sz="3600" b="1" dirty="0">
                <a:solidFill>
                  <a:schemeClr val="bg1"/>
                </a:solidFill>
                <a:latin typeface="Lucida Calligraphy" panose="03010101010101010101" pitchFamily="66" charset="0"/>
              </a:rPr>
              <a:t>That the birds of worry and care fly over your head, this you cannot change, but that they build nests in your hair, this you can prevent.</a:t>
            </a:r>
          </a:p>
          <a:p>
            <a:r>
              <a:rPr lang="en-US" b="1" dirty="0">
                <a:solidFill>
                  <a:schemeClr val="bg1"/>
                </a:solidFill>
                <a:latin typeface="Lucida Calligraphy" panose="03010101010101010101" pitchFamily="66" charset="0"/>
              </a:rPr>
              <a:t>                                                                    Chinese proverb</a:t>
            </a:r>
          </a:p>
          <a:p>
            <a:r>
              <a:rPr lang="en-US" sz="4200" b="1" dirty="0">
                <a:solidFill>
                  <a:schemeClr val="bg1"/>
                </a:solidFill>
                <a:latin typeface="Lucida Calligraphy" panose="03010101010101010101" pitchFamily="66" charset="0"/>
              </a:rPr>
              <a:t>Don’t hurry. Don’t worry. You’re only here for a short visit, so don’t forget to </a:t>
            </a:r>
          </a:p>
          <a:p>
            <a:r>
              <a:rPr lang="en-US" sz="4200" b="1" dirty="0">
                <a:solidFill>
                  <a:schemeClr val="bg1"/>
                </a:solidFill>
                <a:latin typeface="Lucida Calligraphy" panose="03010101010101010101" pitchFamily="66" charset="0"/>
              </a:rPr>
              <a:t>STOP AND SMELL THE ROSES!!!</a:t>
            </a:r>
          </a:p>
          <a:p>
            <a:r>
              <a:rPr lang="en-US" b="1" dirty="0">
                <a:solidFill>
                  <a:schemeClr val="bg1"/>
                </a:solidFill>
                <a:latin typeface="Lucida Calligraphy" panose="03010101010101010101" pitchFamily="66" charset="0"/>
              </a:rPr>
              <a:t>                                                                    Walter Hagen</a:t>
            </a:r>
          </a:p>
          <a:p>
            <a:endParaRPr lang="en-US" dirty="0"/>
          </a:p>
        </p:txBody>
      </p:sp>
    </p:spTree>
    <p:extLst>
      <p:ext uri="{BB962C8B-B14F-4D97-AF65-F5344CB8AC3E}">
        <p14:creationId xmlns:p14="http://schemas.microsoft.com/office/powerpoint/2010/main" val="9037242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A0E710-6B40-4537-9AB2-06A4D8A2D1F1}"/>
              </a:ext>
            </a:extLst>
          </p:cNvPr>
          <p:cNvSpPr>
            <a:spLocks noGrp="1"/>
          </p:cNvSpPr>
          <p:nvPr>
            <p:ph type="title"/>
          </p:nvPr>
        </p:nvSpPr>
        <p:spPr>
          <a:xfrm>
            <a:off x="521208" y="448056"/>
            <a:ext cx="11270742" cy="5933694"/>
          </a:xfrm>
        </p:spPr>
        <p:txBody>
          <a:bodyPr/>
          <a:lstStyle/>
          <a:p>
            <a:br>
              <a:rPr lang="el-GR" dirty="0">
                <a:latin typeface="Comic Sans MS" panose="030F0702030302020204" pitchFamily="66" charset="0"/>
              </a:rPr>
            </a:br>
            <a:r>
              <a:rPr lang="el-GR" dirty="0">
                <a:latin typeface="Comic Sans MS" panose="030F0702030302020204" pitchFamily="66" charset="0"/>
              </a:rPr>
              <a:t>Να είστε πάντα καλά και να πετυχαίνετε τους στόχους σας!!!</a:t>
            </a:r>
            <a:br>
              <a:rPr lang="el-GR" dirty="0">
                <a:latin typeface="Comic Sans MS" panose="030F0702030302020204" pitchFamily="66" charset="0"/>
              </a:rPr>
            </a:br>
            <a:br>
              <a:rPr lang="el-GR" dirty="0">
                <a:latin typeface="Comic Sans MS" panose="030F0702030302020204" pitchFamily="66" charset="0"/>
              </a:rPr>
            </a:br>
            <a:br>
              <a:rPr lang="el-GR" dirty="0">
                <a:latin typeface="Comic Sans MS" panose="030F0702030302020204" pitchFamily="66" charset="0"/>
              </a:rPr>
            </a:br>
            <a:br>
              <a:rPr lang="el-GR" dirty="0">
                <a:latin typeface="Comic Sans MS" panose="030F0702030302020204" pitchFamily="66" charset="0"/>
              </a:rPr>
            </a:br>
            <a:br>
              <a:rPr lang="el-GR" dirty="0">
                <a:latin typeface="Comic Sans MS" panose="030F0702030302020204" pitchFamily="66" charset="0"/>
              </a:rPr>
            </a:br>
            <a:br>
              <a:rPr lang="el-GR" dirty="0">
                <a:latin typeface="Comic Sans MS" panose="030F0702030302020204" pitchFamily="66" charset="0"/>
              </a:rPr>
            </a:br>
            <a:br>
              <a:rPr lang="el-GR" dirty="0">
                <a:latin typeface="Comic Sans MS" panose="030F0702030302020204" pitchFamily="66" charset="0"/>
              </a:rPr>
            </a:br>
            <a:br>
              <a:rPr lang="el-GR" dirty="0">
                <a:latin typeface="Comic Sans MS" panose="030F0702030302020204" pitchFamily="66" charset="0"/>
              </a:rPr>
            </a:br>
            <a:br>
              <a:rPr lang="el-GR" dirty="0">
                <a:latin typeface="Comic Sans MS" panose="030F0702030302020204" pitchFamily="66" charset="0"/>
              </a:rPr>
            </a:br>
            <a:br>
              <a:rPr lang="el-GR" dirty="0">
                <a:latin typeface="Comic Sans MS" panose="030F0702030302020204" pitchFamily="66" charset="0"/>
              </a:rPr>
            </a:br>
            <a:r>
              <a:rPr lang="el-GR" dirty="0">
                <a:latin typeface="Comic Sans MS" panose="030F0702030302020204" pitchFamily="66" charset="0"/>
              </a:rPr>
              <a:t>                                    Άννα </a:t>
            </a:r>
            <a:r>
              <a:rPr lang="el-GR" dirty="0" err="1">
                <a:latin typeface="Comic Sans MS" panose="030F0702030302020204" pitchFamily="66" charset="0"/>
              </a:rPr>
              <a:t>Αρμαμέντου</a:t>
            </a:r>
            <a:endParaRPr lang="el-GR" dirty="0">
              <a:latin typeface="Comic Sans MS" panose="030F0702030302020204" pitchFamily="66" charset="0"/>
            </a:endParaRPr>
          </a:p>
        </p:txBody>
      </p:sp>
    </p:spTree>
    <p:extLst>
      <p:ext uri="{BB962C8B-B14F-4D97-AF65-F5344CB8AC3E}">
        <p14:creationId xmlns:p14="http://schemas.microsoft.com/office/powerpoint/2010/main" val="1134135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B02316-A167-4528-9D38-EC76988EB731}"/>
              </a:ext>
            </a:extLst>
          </p:cNvPr>
          <p:cNvSpPr>
            <a:spLocks noGrp="1"/>
          </p:cNvSpPr>
          <p:nvPr>
            <p:ph type="title"/>
          </p:nvPr>
        </p:nvSpPr>
        <p:spPr/>
        <p:txBody>
          <a:bodyPr/>
          <a:lstStyle/>
          <a:p>
            <a:r>
              <a:rPr lang="el-GR" dirty="0">
                <a:solidFill>
                  <a:srgbClr val="C00000"/>
                </a:solidFill>
                <a:latin typeface="Comic Sans MS" panose="030F0702030302020204" pitchFamily="66" charset="0"/>
              </a:rPr>
              <a:t>Πηγές</a:t>
            </a:r>
          </a:p>
        </p:txBody>
      </p:sp>
      <p:sp>
        <p:nvSpPr>
          <p:cNvPr id="3" name="Θέση περιεχομένου 2">
            <a:extLst>
              <a:ext uri="{FF2B5EF4-FFF2-40B4-BE49-F238E27FC236}">
                <a16:creationId xmlns:a16="http://schemas.microsoft.com/office/drawing/2014/main" id="{741D062E-6DF8-464F-AFDB-1E83F26A7467}"/>
              </a:ext>
            </a:extLst>
          </p:cNvPr>
          <p:cNvSpPr>
            <a:spLocks noGrp="1"/>
          </p:cNvSpPr>
          <p:nvPr>
            <p:ph sz="quarter" idx="10"/>
          </p:nvPr>
        </p:nvSpPr>
        <p:spPr>
          <a:xfrm>
            <a:off x="539496" y="1435608"/>
            <a:ext cx="11100054" cy="3977640"/>
          </a:xfrm>
        </p:spPr>
        <p:txBody>
          <a:bodyPr>
            <a:normAutofit fontScale="92500" lnSpcReduction="20000"/>
          </a:bodyPr>
          <a:lstStyle/>
          <a:p>
            <a:r>
              <a:rPr lang="el-GR" sz="2400" dirty="0">
                <a:latin typeface="Comic Sans MS" panose="030F0702030302020204" pitchFamily="66" charset="0"/>
              </a:rPr>
              <a:t>Άγχος και εξετάσεις, Αργύρης </a:t>
            </a:r>
            <a:r>
              <a:rPr lang="el-GR" sz="2400" dirty="0" err="1">
                <a:latin typeface="Comic Sans MS" panose="030F0702030302020204" pitchFamily="66" charset="0"/>
              </a:rPr>
              <a:t>Μπίρης</a:t>
            </a:r>
            <a:r>
              <a:rPr lang="el-GR" sz="2400" dirty="0">
                <a:latin typeface="Comic Sans MS" panose="030F0702030302020204" pitchFamily="66" charset="0"/>
              </a:rPr>
              <a:t>, Βικτώρια Βερέμη Μαρία Ζαφείρη –Ψυχολόγοι</a:t>
            </a:r>
          </a:p>
          <a:p>
            <a:r>
              <a:rPr lang="el-GR" sz="2400" dirty="0">
                <a:latin typeface="Comic Sans MS" panose="030F0702030302020204" pitchFamily="66" charset="0"/>
              </a:rPr>
              <a:t>Το άγχος των εξετάσεων, </a:t>
            </a:r>
            <a:r>
              <a:rPr lang="el-GR" sz="2400" dirty="0" err="1">
                <a:latin typeface="Comic Sans MS" panose="030F0702030302020204" pitchFamily="66" charset="0"/>
              </a:rPr>
              <a:t>Μολλά</a:t>
            </a:r>
            <a:r>
              <a:rPr lang="el-GR" sz="2400" dirty="0">
                <a:latin typeface="Comic Sans MS" panose="030F0702030302020204" pitchFamily="66" charset="0"/>
              </a:rPr>
              <a:t> Αικατερίνη </a:t>
            </a:r>
            <a:r>
              <a:rPr lang="en-US" sz="2400" dirty="0">
                <a:latin typeface="Comic Sans MS" panose="030F0702030302020204" pitchFamily="66" charset="0"/>
              </a:rPr>
              <a:t>MSc – </a:t>
            </a:r>
            <a:r>
              <a:rPr lang="el-GR" sz="2400" dirty="0">
                <a:latin typeface="Comic Sans MS" panose="030F0702030302020204" pitchFamily="66" charset="0"/>
              </a:rPr>
              <a:t>Σύμβουλος Ψυχικής Υγείας – Ψυχοθεραπεύτρια</a:t>
            </a:r>
          </a:p>
          <a:p>
            <a:r>
              <a:rPr lang="en-US" sz="2400" dirty="0">
                <a:latin typeface="Comic Sans MS" panose="030F0702030302020204" pitchFamily="66" charset="0"/>
                <a:hlinkClick r:id="rId2"/>
              </a:rPr>
              <a:t>www.brookes.ac.uk</a:t>
            </a:r>
            <a:endParaRPr lang="en-US" sz="2400" dirty="0">
              <a:latin typeface="Comic Sans MS" panose="030F0702030302020204" pitchFamily="66" charset="0"/>
            </a:endParaRPr>
          </a:p>
          <a:p>
            <a:r>
              <a:rPr lang="en-US" sz="2400" dirty="0">
                <a:latin typeface="Comic Sans MS" panose="030F0702030302020204" pitchFamily="66" charset="0"/>
                <a:hlinkClick r:id="rId3"/>
              </a:rPr>
              <a:t>www.nativeremedies.com</a:t>
            </a:r>
            <a:endParaRPr lang="en-US" sz="2400" dirty="0">
              <a:latin typeface="Comic Sans MS" panose="030F0702030302020204" pitchFamily="66" charset="0"/>
            </a:endParaRPr>
          </a:p>
          <a:p>
            <a:r>
              <a:rPr lang="en-US" sz="2400" dirty="0">
                <a:latin typeface="Comic Sans MS" panose="030F0702030302020204" pitchFamily="66" charset="0"/>
                <a:hlinkClick r:id="rId4"/>
              </a:rPr>
              <a:t>www.quotegarden.com</a:t>
            </a:r>
            <a:endParaRPr lang="en-US" sz="2400" dirty="0">
              <a:latin typeface="Comic Sans MS" panose="030F0702030302020204" pitchFamily="66" charset="0"/>
            </a:endParaRPr>
          </a:p>
          <a:p>
            <a:endParaRPr lang="el-GR" sz="2400" dirty="0">
              <a:latin typeface="Comic Sans MS" panose="030F0702030302020204" pitchFamily="66" charset="0"/>
            </a:endParaRPr>
          </a:p>
        </p:txBody>
      </p:sp>
    </p:spTree>
    <p:extLst>
      <p:ext uri="{BB962C8B-B14F-4D97-AF65-F5344CB8AC3E}">
        <p14:creationId xmlns:p14="http://schemas.microsoft.com/office/powerpoint/2010/main" val="28717248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2298F1-4CE4-4173-9F54-ABC31D3D821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F638250-9FA2-4A6A-B276-3D291CD82274}"/>
              </a:ext>
            </a:extLst>
          </p:cNvPr>
          <p:cNvSpPr>
            <a:spLocks noGrp="1"/>
          </p:cNvSpPr>
          <p:nvPr>
            <p:ph sz="quarter" idx="10"/>
          </p:nvPr>
        </p:nvSpPr>
        <p:spPr/>
        <p:txBody>
          <a:bodyPr/>
          <a:lstStyle/>
          <a:p>
            <a:endParaRPr lang="el-GR"/>
          </a:p>
        </p:txBody>
      </p:sp>
    </p:spTree>
    <p:extLst>
      <p:ext uri="{BB962C8B-B14F-4D97-AF65-F5344CB8AC3E}">
        <p14:creationId xmlns:p14="http://schemas.microsoft.com/office/powerpoint/2010/main" val="3521751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5CA9DD-7C62-4ACD-9B0B-684A41D6FB3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4FD700A-E618-407B-930B-F3E9070F9464}"/>
              </a:ext>
            </a:extLst>
          </p:cNvPr>
          <p:cNvSpPr>
            <a:spLocks noGrp="1"/>
          </p:cNvSpPr>
          <p:nvPr>
            <p:ph sz="quarter" idx="10"/>
          </p:nvPr>
        </p:nvSpPr>
        <p:spPr/>
        <p:txBody>
          <a:bodyPr/>
          <a:lstStyle/>
          <a:p>
            <a:endParaRPr lang="el-GR"/>
          </a:p>
        </p:txBody>
      </p:sp>
    </p:spTree>
    <p:extLst>
      <p:ext uri="{BB962C8B-B14F-4D97-AF65-F5344CB8AC3E}">
        <p14:creationId xmlns:p14="http://schemas.microsoft.com/office/powerpoint/2010/main" val="1152243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89CDD4-0AA8-498D-B8E3-2E05D838413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65E6F03-2B06-4EF7-8816-F989CC97F1BB}"/>
              </a:ext>
            </a:extLst>
          </p:cNvPr>
          <p:cNvSpPr>
            <a:spLocks noGrp="1"/>
          </p:cNvSpPr>
          <p:nvPr>
            <p:ph sz="quarter" idx="10"/>
          </p:nvPr>
        </p:nvSpPr>
        <p:spPr/>
        <p:txBody>
          <a:bodyPr/>
          <a:lstStyle/>
          <a:p>
            <a:endParaRPr lang="el-GR"/>
          </a:p>
        </p:txBody>
      </p:sp>
    </p:spTree>
    <p:extLst>
      <p:ext uri="{BB962C8B-B14F-4D97-AF65-F5344CB8AC3E}">
        <p14:creationId xmlns:p14="http://schemas.microsoft.com/office/powerpoint/2010/main" val="2963900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EA058E-F28E-4C8E-9CE2-D233EBDFC20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D872D78-E0B7-420F-AFC7-9C69B578E7B9}"/>
              </a:ext>
            </a:extLst>
          </p:cNvPr>
          <p:cNvSpPr>
            <a:spLocks noGrp="1"/>
          </p:cNvSpPr>
          <p:nvPr>
            <p:ph sz="quarter" idx="10"/>
          </p:nvPr>
        </p:nvSpPr>
        <p:spPr/>
        <p:txBody>
          <a:bodyPr/>
          <a:lstStyle/>
          <a:p>
            <a:endParaRPr lang="el-GR"/>
          </a:p>
        </p:txBody>
      </p:sp>
    </p:spTree>
    <p:extLst>
      <p:ext uri="{BB962C8B-B14F-4D97-AF65-F5344CB8AC3E}">
        <p14:creationId xmlns:p14="http://schemas.microsoft.com/office/powerpoint/2010/main" val="1647070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27A5322-45AA-4AB9-A811-98FD5253FD5A}"/>
              </a:ext>
            </a:extLst>
          </p:cNvPr>
          <p:cNvSpPr>
            <a:spLocks noGrp="1"/>
          </p:cNvSpPr>
          <p:nvPr>
            <p:ph type="title"/>
          </p:nvPr>
        </p:nvSpPr>
        <p:spPr>
          <a:xfrm>
            <a:off x="521207" y="1536192"/>
            <a:ext cx="11056503" cy="640080"/>
          </a:xfrm>
        </p:spPr>
        <p:txBody>
          <a:bodyPr/>
          <a:lstStyle/>
          <a:p>
            <a:pPr algn="ctr"/>
            <a:r>
              <a:rPr lang="el-GR" dirty="0">
                <a:latin typeface="Comic Sans MS" panose="030F0702030302020204" pitchFamily="66" charset="0"/>
              </a:rPr>
              <a:t>Ποια είναι τα συμπτώματα</a:t>
            </a:r>
          </a:p>
        </p:txBody>
      </p:sp>
      <p:sp>
        <p:nvSpPr>
          <p:cNvPr id="5" name="Θέση περιεχομένου 4">
            <a:extLst>
              <a:ext uri="{FF2B5EF4-FFF2-40B4-BE49-F238E27FC236}">
                <a16:creationId xmlns:a16="http://schemas.microsoft.com/office/drawing/2014/main" id="{20876459-9584-4841-A55A-D1604FEBBBC3}"/>
              </a:ext>
            </a:extLst>
          </p:cNvPr>
          <p:cNvSpPr>
            <a:spLocks noGrp="1"/>
          </p:cNvSpPr>
          <p:nvPr>
            <p:ph sz="quarter" idx="13"/>
          </p:nvPr>
        </p:nvSpPr>
        <p:spPr>
          <a:xfrm>
            <a:off x="539495" y="2560320"/>
            <a:ext cx="11291433" cy="3977640"/>
          </a:xfrm>
        </p:spPr>
        <p:txBody>
          <a:bodyPr>
            <a:normAutofit/>
          </a:bodyPr>
          <a:lstStyle/>
          <a:p>
            <a:r>
              <a:rPr lang="el-GR" sz="1800" b="1" i="1" u="sng" dirty="0">
                <a:latin typeface="Comic Sans MS" panose="030F0702030302020204" pitchFamily="66" charset="0"/>
              </a:rPr>
              <a:t>Οργανικά  </a:t>
            </a:r>
            <a:r>
              <a:rPr lang="el-GR" sz="1800" dirty="0">
                <a:latin typeface="Comic Sans MS" panose="030F0702030302020204" pitchFamily="66" charset="0"/>
              </a:rPr>
              <a:t>Πονοκέφαλος, εφίδρωση, ταχυκαρδία, ζαλάδες, διαταραχές στην όρεξη, σπυράκια, διαταραχές στην έμμηνο ρύση</a:t>
            </a:r>
          </a:p>
          <a:p>
            <a:r>
              <a:rPr lang="el-GR" sz="1800" b="1" i="1" u="sng" dirty="0" err="1">
                <a:latin typeface="Comic Sans MS" panose="030F0702030302020204" pitchFamily="66" charset="0"/>
              </a:rPr>
              <a:t>Συμπεριφορικά</a:t>
            </a:r>
            <a:r>
              <a:rPr lang="el-GR" sz="1800" b="1" i="1" u="sng" dirty="0">
                <a:latin typeface="Comic Sans MS" panose="030F0702030302020204" pitchFamily="66" charset="0"/>
              </a:rPr>
              <a:t> </a:t>
            </a:r>
            <a:r>
              <a:rPr lang="el-GR" sz="1800" dirty="0">
                <a:latin typeface="Comic Sans MS" panose="030F0702030302020204" pitchFamily="66" charset="0"/>
              </a:rPr>
              <a:t>Νεύρα, κλάματα, συναισθηματικά ξεσπάσματα, κατάχρηση ουσιών, απομόνωση</a:t>
            </a:r>
          </a:p>
          <a:p>
            <a:r>
              <a:rPr lang="el-GR" sz="1800" b="1" i="1" u="sng" dirty="0">
                <a:latin typeface="Comic Sans MS" panose="030F0702030302020204" pitchFamily="66" charset="0"/>
              </a:rPr>
              <a:t>Γνωστικά </a:t>
            </a:r>
            <a:r>
              <a:rPr lang="el-GR" sz="1800" dirty="0">
                <a:latin typeface="Comic Sans MS" panose="030F0702030302020204" pitchFamily="66" charset="0"/>
              </a:rPr>
              <a:t>Αρνητικές σκέψεις, κενά μνήμης, χαμηλή αυτοπεποίθηση, εφιάλτες, δυσκολία συγκέντρωσης</a:t>
            </a:r>
          </a:p>
          <a:p>
            <a:r>
              <a:rPr lang="el-GR" sz="1800" b="1" i="1" u="sng" dirty="0">
                <a:latin typeface="Comic Sans MS" panose="030F0702030302020204" pitchFamily="66" charset="0"/>
              </a:rPr>
              <a:t>Συναισθηματικά </a:t>
            </a:r>
            <a:r>
              <a:rPr lang="el-GR" sz="1800" dirty="0">
                <a:latin typeface="Comic Sans MS" panose="030F0702030302020204" pitchFamily="66" charset="0"/>
              </a:rPr>
              <a:t>Αίσθημα φόβου και αδυναμίας, απογοήτευση, ευερεθιστότητα, κατάθλιψη, πανικός</a:t>
            </a:r>
            <a:endParaRPr lang="el-GR" sz="1800" b="1" i="1" u="sng" dirty="0">
              <a:latin typeface="Comic Sans MS" panose="030F0702030302020204" pitchFamily="66" charset="0"/>
            </a:endParaRPr>
          </a:p>
          <a:p>
            <a:endParaRPr lang="el-GR" sz="1800" b="1" i="1" dirty="0"/>
          </a:p>
        </p:txBody>
      </p:sp>
    </p:spTree>
    <p:extLst>
      <p:ext uri="{BB962C8B-B14F-4D97-AF65-F5344CB8AC3E}">
        <p14:creationId xmlns:p14="http://schemas.microsoft.com/office/powerpoint/2010/main" val="2703312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4587B3-3617-4A2A-8AF9-C87545635DD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BE2E0FB-7549-4E41-8177-D56A6FC0F964}"/>
              </a:ext>
            </a:extLst>
          </p:cNvPr>
          <p:cNvSpPr>
            <a:spLocks noGrp="1"/>
          </p:cNvSpPr>
          <p:nvPr>
            <p:ph sz="quarter" idx="10"/>
          </p:nvPr>
        </p:nvSpPr>
        <p:spPr/>
        <p:txBody>
          <a:bodyPr/>
          <a:lstStyle/>
          <a:p>
            <a:endParaRPr lang="el-GR"/>
          </a:p>
        </p:txBody>
      </p:sp>
    </p:spTree>
    <p:extLst>
      <p:ext uri="{BB962C8B-B14F-4D97-AF65-F5344CB8AC3E}">
        <p14:creationId xmlns:p14="http://schemas.microsoft.com/office/powerpoint/2010/main" val="1242163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521207" y="448056"/>
            <a:ext cx="10780777" cy="640080"/>
          </a:xfrm>
        </p:spPr>
        <p:txBody>
          <a:bodyPr rtlCol="0">
            <a:noAutofit/>
          </a:bodyPr>
          <a:lstStyle/>
          <a:p>
            <a:pPr rtl="0"/>
            <a:r>
              <a:rPr lang="el-GR">
                <a:latin typeface="Segoe UI Light" panose="020B0502040204020203" pitchFamily="34" charset="0"/>
                <a:cs typeface="Segoe UI Light" panose="020B0502040204020203" pitchFamily="34" charset="0"/>
              </a:rPr>
              <a:t>Το Εργαλείο σχεδίασης σάς βοηθά να μεταδώσετε το μήνυμά σας</a:t>
            </a:r>
          </a:p>
        </p:txBody>
      </p:sp>
      <p:sp>
        <p:nvSpPr>
          <p:cNvPr id="38" name="Θέση περιεχομένου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l-GR">
                <a:latin typeface="Segoe UI" panose="020B0502040204020203" pitchFamily="34" charset="0"/>
                <a:cs typeface="Segoe UI" panose="020B0502040204020203" pitchFamily="34" charset="0"/>
              </a:rPr>
              <a:t>Το Εργαλείο σχεδίασης PowerPoint προτείνει επαγγελματικά σχέδια για την παρουσίασή σας, με βάση το περιεχόμενο των διαφανειών σας. </a:t>
            </a:r>
          </a:p>
          <a:p>
            <a:pPr marL="0" lvl="0" indent="0" rtl="0">
              <a:spcAft>
                <a:spcPts val="600"/>
              </a:spcAft>
              <a:buNone/>
              <a:defRPr/>
            </a:pPr>
            <a:r>
              <a:rPr lang="el-GR">
                <a:latin typeface="Segoe UI" panose="020B0502040204020203" pitchFamily="34" charset="0"/>
                <a:cs typeface="Segoe UI" panose="020B0502040204020203" pitchFamily="34" charset="0"/>
              </a:rPr>
              <a:t>Το Εργαλείο σχεδίασης</a:t>
            </a:r>
            <a:r>
              <a:rPr lang="el-GR" b="1">
                <a:latin typeface="Segoe UI" panose="020B0502040204020203" pitchFamily="34" charset="0"/>
                <a:cs typeface="Segoe UI" panose="020B0502040204020203" pitchFamily="34" charset="0"/>
              </a:rPr>
              <a:t> </a:t>
            </a:r>
            <a:r>
              <a:rPr lang="el-GR">
                <a:latin typeface="Segoe UI" panose="020B0502040204020203" pitchFamily="34" charset="0"/>
                <a:cs typeface="Segoe UI" panose="020B0502040204020203" pitchFamily="34" charset="0"/>
              </a:rPr>
              <a:t>είναι μια δυνατότητα που παρέχεται μόνο με συνδρομή. </a:t>
            </a:r>
            <a:r>
              <a:rPr lang="el-GR">
                <a:solidFill>
                  <a:prstClr val="black">
                    <a:lumMod val="75000"/>
                    <a:lumOff val="25000"/>
                  </a:prstClr>
                </a:solidFill>
                <a:latin typeface="Segoe UI" panose="020B0502040204020203" pitchFamily="34" charset="0"/>
                <a:cs typeface="Segoe UI" panose="020B0502040204020203" pitchFamily="34" charset="0"/>
              </a:rPr>
              <a:t>Εάν έχετε μια συνδρομή στο Office 365, η επόμενη διαφάνεια σάς δείχνει πώς λειτουργεί σε μια νέα παρουσίαση.</a:t>
            </a:r>
            <a:endParaRPr lang="el-GR">
              <a:latin typeface="Segoe UI" panose="020B0502040204020203" pitchFamily="34" charset="0"/>
              <a:cs typeface="Segoe UI" panose="020B0502040204020203" pitchFamily="34" charset="0"/>
            </a:endParaRPr>
          </a:p>
        </p:txBody>
      </p:sp>
      <p:pic>
        <p:nvPicPr>
          <p:cNvPr id="5" name="Εικόνα 4" descr="Παράθυρο &quot;Ιδέες σχεδίασης&quot; που εμφανίζει διάφορες επιλογές σχεδίασης"/>
          <p:cNvPicPr>
            <a:picLocks noChangeAspect="1"/>
          </p:cNvPicPr>
          <p:nvPr/>
        </p:nvPicPr>
        <p:blipFill rotWithShape="1">
          <a:blip r:embed="rId3"/>
          <a:srcRect l="24614" r="-1098"/>
          <a:stretch/>
        </p:blipFill>
        <p:spPr>
          <a:xfrm>
            <a:off x="5052287" y="1385113"/>
            <a:ext cx="6520900" cy="4577621"/>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21207" y="448056"/>
            <a:ext cx="11466577" cy="640080"/>
          </a:xfrm>
        </p:spPr>
        <p:txBody>
          <a:bodyPr rtlCol="0">
            <a:normAutofit/>
          </a:bodyPr>
          <a:lstStyle/>
          <a:p>
            <a:pPr rtl="0"/>
            <a:r>
              <a:rPr lang="el-GR">
                <a:latin typeface="Segoe UI Light" panose="020B0502040204020203" pitchFamily="34" charset="0"/>
                <a:cs typeface="Segoe UI Light" panose="020B0502040204020203" pitchFamily="34" charset="0"/>
              </a:rPr>
              <a:t>Πώς μπορείτε να χρησιμοποιήσετε το Εργαλείο σχεδίασης PowerPoint</a:t>
            </a:r>
          </a:p>
        </p:txBody>
      </p:sp>
      <p:sp>
        <p:nvSpPr>
          <p:cNvPr id="25" name="Θέση περιεχομένου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sz="1100" spc="-30" dirty="0">
                <a:latin typeface="Segoe UI" panose="020B0502040204020203" pitchFamily="34" charset="0"/>
                <a:cs typeface="Segoe UI" panose="020B0502040204020203" pitchFamily="34" charset="0"/>
              </a:rPr>
              <a:t>Πώς λειτουργεί:</a:t>
            </a:r>
          </a:p>
        </p:txBody>
      </p:sp>
      <p:grpSp>
        <p:nvGrpSpPr>
          <p:cNvPr id="18" name="Ομάδα 17" descr="Μικρός κύκλος με τον αριθμό 1 που υποδεικνύει το βήμα 1"/>
          <p:cNvGrpSpPr/>
          <p:nvPr/>
        </p:nvGrpSpPr>
        <p:grpSpPr bwMode="blackWhite">
          <a:xfrm>
            <a:off x="531552" y="1917997"/>
            <a:ext cx="558179" cy="409838"/>
            <a:chOff x="6953426" y="711274"/>
            <a:chExt cx="558179" cy="409838"/>
          </a:xfrm>
        </p:grpSpPr>
        <p:sp>
          <p:nvSpPr>
            <p:cNvPr id="19" name="Έλλειψη 18"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20" name="Πλαίσιο κειμένου 19" descr="Αριθμός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1</a:t>
              </a:r>
            </a:p>
          </p:txBody>
        </p:sp>
      </p:grpSp>
      <p:sp>
        <p:nvSpPr>
          <p:cNvPr id="21" name="Θέση περιεχομένου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l-GR" sz="1100" spc="-30" dirty="0">
                <a:solidFill>
                  <a:prstClr val="black">
                    <a:lumMod val="75000"/>
                    <a:lumOff val="25000"/>
                  </a:prstClr>
                </a:solidFill>
                <a:latin typeface="Segoe UI" panose="020B0502040204020203" pitchFamily="34" charset="0"/>
                <a:cs typeface="Segoe UI" panose="020B0502040204020203" pitchFamily="34" charset="0"/>
              </a:rPr>
              <a:t>Ξεκινήστε μια νέα παρουσίαση, επιλέγοντας </a:t>
            </a:r>
            <a:r>
              <a:rPr lang="el-GR" sz="1100" spc="-30" dirty="0">
                <a:solidFill>
                  <a:srgbClr val="D24726"/>
                </a:solidFill>
                <a:latin typeface="Segoe UI Semibold" panose="020B0702040204020203" pitchFamily="34" charset="0"/>
                <a:cs typeface="Segoe UI Semibold" panose="020B0702040204020203" pitchFamily="34" charset="0"/>
              </a:rPr>
              <a:t>Αρχείο</a:t>
            </a:r>
            <a:r>
              <a:rPr lang="el-GR" sz="1100" spc="-30" dirty="0">
                <a:solidFill>
                  <a:prstClr val="black">
                    <a:lumMod val="75000"/>
                    <a:lumOff val="25000"/>
                  </a:prstClr>
                </a:solidFill>
                <a:cs typeface="Segoe UI"/>
              </a:rPr>
              <a:t> &gt; </a:t>
            </a:r>
            <a:r>
              <a:rPr lang="el-GR" sz="1100" spc="-30" dirty="0">
                <a:solidFill>
                  <a:srgbClr val="D24726"/>
                </a:solidFill>
                <a:latin typeface="Segoe UI Semibold" panose="020B0702040204020203" pitchFamily="34" charset="0"/>
                <a:cs typeface="Segoe UI Semibold" panose="020B0702040204020203" pitchFamily="34" charset="0"/>
              </a:rPr>
              <a:t>Νέο</a:t>
            </a:r>
            <a:r>
              <a:rPr lang="el-GR" sz="1100" spc="-30" dirty="0">
                <a:solidFill>
                  <a:prstClr val="black">
                    <a:lumMod val="75000"/>
                    <a:lumOff val="25000"/>
                  </a:prstClr>
                </a:solidFill>
                <a:cs typeface="Segoe UI"/>
              </a:rPr>
              <a:t> &gt; </a:t>
            </a:r>
            <a:r>
              <a:rPr lang="el-GR" sz="1100" spc="-30" dirty="0">
                <a:solidFill>
                  <a:srgbClr val="D24726"/>
                </a:solidFill>
                <a:latin typeface="Segoe UI Semibold" panose="020B0702040204020203" pitchFamily="34" charset="0"/>
                <a:cs typeface="Segoe UI Semibold" panose="020B0702040204020203" pitchFamily="34" charset="0"/>
              </a:rPr>
              <a:t>Κενή</a:t>
            </a:r>
            <a:r>
              <a:rPr lang="el-GR" sz="1100" spc="-30" dirty="0">
                <a:solidFill>
                  <a:prstClr val="black">
                    <a:lumMod val="75000"/>
                    <a:lumOff val="25000"/>
                  </a:prstClr>
                </a:solidFill>
                <a:cs typeface="Segoe UI"/>
              </a:rPr>
              <a:t> </a:t>
            </a:r>
            <a:r>
              <a:rPr lang="el-GR" sz="1100" spc="-30" dirty="0">
                <a:solidFill>
                  <a:srgbClr val="D24726"/>
                </a:solidFill>
                <a:latin typeface="Segoe UI Semibold" panose="020B0702040204020203" pitchFamily="34" charset="0"/>
                <a:cs typeface="Segoe UI Semibold" panose="020B0702040204020203" pitchFamily="34" charset="0"/>
              </a:rPr>
              <a:t>παρουσίαση</a:t>
            </a:r>
            <a:r>
              <a:rPr lang="el-GR" sz="1100" spc="-30" dirty="0">
                <a:solidFill>
                  <a:prstClr val="black">
                    <a:lumMod val="75000"/>
                    <a:lumOff val="25000"/>
                  </a:prstClr>
                </a:solidFill>
                <a:cs typeface="Segoe UI"/>
              </a:rPr>
              <a:t>.</a:t>
            </a:r>
          </a:p>
        </p:txBody>
      </p:sp>
      <p:grpSp>
        <p:nvGrpSpPr>
          <p:cNvPr id="33" name="Ομάδα 32" descr="Μικρός κύκλος με τον αριθμό 2 που υποδεικνύει το βήμα 2"/>
          <p:cNvGrpSpPr/>
          <p:nvPr/>
        </p:nvGrpSpPr>
        <p:grpSpPr bwMode="blackWhite">
          <a:xfrm>
            <a:off x="531552" y="2804257"/>
            <a:ext cx="558179" cy="409838"/>
            <a:chOff x="6953426" y="711274"/>
            <a:chExt cx="558179" cy="409838"/>
          </a:xfrm>
        </p:grpSpPr>
        <p:sp>
          <p:nvSpPr>
            <p:cNvPr id="34" name="Έλλειψη 33"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35" name="Πλαίσιο κειμένου 34" descr="Αριθμός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2</a:t>
              </a:r>
            </a:p>
          </p:txBody>
        </p:sp>
      </p:grpSp>
      <p:sp>
        <p:nvSpPr>
          <p:cNvPr id="36" name="Θέση περιεχομένου 17"/>
          <p:cNvSpPr txBox="1">
            <a:spLocks/>
          </p:cNvSpPr>
          <p:nvPr/>
        </p:nvSpPr>
        <p:spPr>
          <a:xfrm>
            <a:off x="1056512" y="2844450"/>
            <a:ext cx="4973096" cy="145881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el-GR" sz="1100" spc="-30" dirty="0">
                <a:solidFill>
                  <a:prstClr val="black">
                    <a:lumMod val="75000"/>
                    <a:lumOff val="25000"/>
                  </a:prstClr>
                </a:solidFill>
                <a:latin typeface="Segoe UI" panose="020B0502040204020203" pitchFamily="34" charset="0"/>
                <a:cs typeface="Segoe UI" panose="020B0502040204020203" pitchFamily="34" charset="0"/>
              </a:rPr>
              <a:t>Στην πρώτη διαφάνεια, προσθέστε μια εικόνα: Επιλέξτε διαδοχικά</a:t>
            </a:r>
            <a:r>
              <a:rPr lang="el-GR" sz="1100" spc="-30" dirty="0">
                <a:solidFill>
                  <a:prstClr val="black">
                    <a:lumMod val="75000"/>
                    <a:lumOff val="25000"/>
                  </a:prstClr>
                </a:solidFill>
                <a:cs typeface="Segoe UI"/>
              </a:rPr>
              <a:t> </a:t>
            </a:r>
            <a:r>
              <a:rPr lang="el-GR" sz="1100" spc="-30" dirty="0">
                <a:solidFill>
                  <a:srgbClr val="D24726"/>
                </a:solidFill>
                <a:latin typeface="Segoe UI Semibold" panose="020B0702040204020203" pitchFamily="34" charset="0"/>
                <a:cs typeface="Segoe UI Semibold" panose="020B0702040204020203" pitchFamily="34" charset="0"/>
              </a:rPr>
              <a:t>Εισαγωγή</a:t>
            </a:r>
            <a:r>
              <a:rPr lang="el-GR" sz="1100" spc="-30" dirty="0">
                <a:solidFill>
                  <a:prstClr val="black">
                    <a:lumMod val="75000"/>
                    <a:lumOff val="25000"/>
                  </a:prstClr>
                </a:solidFill>
                <a:cs typeface="Segoe UI"/>
              </a:rPr>
              <a:t> &gt; </a:t>
            </a:r>
            <a:r>
              <a:rPr lang="el-GR" sz="1100" spc="-30" dirty="0">
                <a:solidFill>
                  <a:srgbClr val="D24726"/>
                </a:solidFill>
                <a:latin typeface="Segoe UI Semibold" panose="020B0702040204020203" pitchFamily="34" charset="0"/>
                <a:cs typeface="Segoe UI Semibold" panose="020B0702040204020203" pitchFamily="34" charset="0"/>
              </a:rPr>
              <a:t>Εικόνες</a:t>
            </a:r>
            <a:r>
              <a:rPr lang="el-GR" sz="1100" spc="-30" dirty="0">
                <a:solidFill>
                  <a:prstClr val="black">
                    <a:lumMod val="75000"/>
                    <a:lumOff val="25000"/>
                  </a:prstClr>
                </a:solidFill>
                <a:cs typeface="Segoe UI"/>
              </a:rPr>
              <a:t> ή </a:t>
            </a:r>
            <a:r>
              <a:rPr lang="el-GR" sz="1100" spc="-30" dirty="0">
                <a:solidFill>
                  <a:srgbClr val="D24726"/>
                </a:solidFill>
                <a:latin typeface="Segoe UI Semibold" panose="020B0702040204020203" pitchFamily="34" charset="0"/>
                <a:cs typeface="Segoe UI Semibold" panose="020B0702040204020203" pitchFamily="34" charset="0"/>
              </a:rPr>
              <a:t>Εισαγωγή</a:t>
            </a:r>
            <a:r>
              <a:rPr lang="el-GR" sz="1100" spc="-30" dirty="0">
                <a:solidFill>
                  <a:prstClr val="black">
                    <a:lumMod val="75000"/>
                    <a:lumOff val="25000"/>
                  </a:prstClr>
                </a:solidFill>
                <a:cs typeface="Segoe UI"/>
              </a:rPr>
              <a:t> &gt; </a:t>
            </a:r>
            <a:r>
              <a:rPr lang="el-GR" sz="1100" spc="-30" dirty="0">
                <a:solidFill>
                  <a:srgbClr val="D24726"/>
                </a:solidFill>
                <a:latin typeface="Segoe UI Semibold" panose="020B0702040204020203" pitchFamily="34" charset="0"/>
                <a:cs typeface="Segoe UI Semibold" panose="020B0702040204020203" pitchFamily="34" charset="0"/>
              </a:rPr>
              <a:t>Εικόνες στο Internet</a:t>
            </a:r>
            <a:r>
              <a:rPr lang="el-GR" sz="1100" spc="-30" dirty="0">
                <a:solidFill>
                  <a:prstClr val="black">
                    <a:lumMod val="75000"/>
                    <a:lumOff val="25000"/>
                  </a:prstClr>
                </a:solidFill>
                <a:cs typeface="Segoe UI"/>
              </a:rPr>
              <a:t> </a:t>
            </a:r>
            <a:r>
              <a:rPr lang="el-GR" sz="1100" spc="-30" dirty="0">
                <a:solidFill>
                  <a:prstClr val="black">
                    <a:lumMod val="75000"/>
                    <a:lumOff val="25000"/>
                  </a:prstClr>
                </a:solidFill>
                <a:latin typeface="Segoe UI" panose="020B0502040204020203" pitchFamily="34" charset="0"/>
                <a:cs typeface="Segoe UI" panose="020B0502040204020203" pitchFamily="34" charset="0"/>
              </a:rPr>
              <a:t>και επιλέξτε την εικόνα.</a:t>
            </a:r>
            <a:br>
              <a:rPr lang="el-GR" sz="1100" spc="-30" dirty="0">
                <a:solidFill>
                  <a:prstClr val="black">
                    <a:lumMod val="75000"/>
                    <a:lumOff val="25000"/>
                  </a:prstClr>
                </a:solidFill>
                <a:latin typeface="Segoe UI" panose="020B0502040204020203" pitchFamily="34" charset="0"/>
                <a:cs typeface="Segoe UI" panose="020B0502040204020203" pitchFamily="34" charset="0"/>
              </a:rPr>
            </a:br>
            <a:br>
              <a:rPr lang="el-GR" sz="1100" spc="-30" dirty="0">
                <a:solidFill>
                  <a:prstClr val="black">
                    <a:lumMod val="75000"/>
                    <a:lumOff val="25000"/>
                  </a:prstClr>
                </a:solidFill>
                <a:cs typeface="Segoe UI"/>
              </a:rPr>
            </a:br>
            <a:r>
              <a:rPr lang="el-GR" sz="1100" spc="-30" dirty="0">
                <a:solidFill>
                  <a:srgbClr val="D24726"/>
                </a:solidFill>
                <a:latin typeface="Segoe UI Semibold" panose="020B0702040204020203" pitchFamily="34" charset="0"/>
                <a:cs typeface="Segoe UI Semibold" panose="020B0702040204020203" pitchFamily="34" charset="0"/>
              </a:rPr>
              <a:t>Συμβουλή: </a:t>
            </a:r>
            <a:r>
              <a:rPr lang="el-GR" sz="1100" spc="-30" dirty="0">
                <a:solidFill>
                  <a:prstClr val="black">
                    <a:lumMod val="75000"/>
                    <a:lumOff val="25000"/>
                  </a:prstClr>
                </a:solidFill>
                <a:latin typeface="Segoe UI" panose="020B0502040204020203" pitchFamily="34" charset="0"/>
                <a:cs typeface="Segoe UI" panose="020B0502040204020203" pitchFamily="34" charset="0"/>
              </a:rPr>
              <a:t>Πρέπει να είστε συνδεδεμένοι στο Internet για να προσθέσετε την εικόνα.</a:t>
            </a:r>
          </a:p>
        </p:txBody>
      </p:sp>
      <p:grpSp>
        <p:nvGrpSpPr>
          <p:cNvPr id="22" name="Ομάδα 21" descr="Μικρός κύκλος με τον αριθμό 3 που υποδεικνύει το βήμα 3"/>
          <p:cNvGrpSpPr/>
          <p:nvPr/>
        </p:nvGrpSpPr>
        <p:grpSpPr bwMode="blackWhite">
          <a:xfrm>
            <a:off x="531552" y="4208299"/>
            <a:ext cx="558179" cy="409838"/>
            <a:chOff x="6953426" y="711274"/>
            <a:chExt cx="558179" cy="409838"/>
          </a:xfrm>
        </p:grpSpPr>
        <p:sp>
          <p:nvSpPr>
            <p:cNvPr id="24" name="Έλλειψη 23"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30" name="Πλαίσιο κειμένου 29" descr="Αριθμός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3</a:t>
              </a:r>
            </a:p>
          </p:txBody>
        </p:sp>
      </p:grpSp>
      <p:sp>
        <p:nvSpPr>
          <p:cNvPr id="32" name="Θέση περιεχομένου 17"/>
          <p:cNvSpPr txBox="1">
            <a:spLocks/>
          </p:cNvSpPr>
          <p:nvPr/>
        </p:nvSpPr>
        <p:spPr>
          <a:xfrm>
            <a:off x="1056513" y="423646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l-GR" sz="1100" spc="-30">
                <a:solidFill>
                  <a:prstClr val="black">
                    <a:lumMod val="75000"/>
                    <a:lumOff val="25000"/>
                  </a:prstClr>
                </a:solidFill>
                <a:latin typeface="Segoe UI" panose="020B0502040204020203" pitchFamily="34" charset="0"/>
                <a:cs typeface="Segoe UI" panose="020B0502040204020203" pitchFamily="34" charset="0"/>
              </a:rPr>
              <a:t>Όταν το PowerPoint σάς ζητήσει δικαιώματα για να πάρετε ιδέες σχεδίασης, επιλέξτε</a:t>
            </a:r>
            <a:r>
              <a:rPr lang="el-GR" sz="1100" spc="-30">
                <a:solidFill>
                  <a:prstClr val="black">
                    <a:lumMod val="75000"/>
                    <a:lumOff val="25000"/>
                  </a:prstClr>
                </a:solidFill>
                <a:cs typeface="Segoe UI"/>
              </a:rPr>
              <a:t> </a:t>
            </a:r>
            <a:r>
              <a:rPr lang="el-GR" sz="1100" spc="-30">
                <a:solidFill>
                  <a:srgbClr val="D24726"/>
                </a:solidFill>
                <a:latin typeface="Segoe UI Semibold" panose="020B0702040204020203" pitchFamily="34" charset="0"/>
                <a:cs typeface="Segoe UI Semibold" panose="020B0702040204020203" pitchFamily="34" charset="0"/>
              </a:rPr>
              <a:t>Ας ξεκινήσουμε</a:t>
            </a:r>
            <a:r>
              <a:rPr lang="el-GR" sz="1100" spc="-30">
                <a:solidFill>
                  <a:prstClr val="black">
                    <a:lumMod val="75000"/>
                    <a:lumOff val="25000"/>
                  </a:prstClr>
                </a:solidFill>
                <a:cs typeface="Segoe UI"/>
              </a:rPr>
              <a:t>.</a:t>
            </a:r>
          </a:p>
        </p:txBody>
      </p:sp>
      <p:grpSp>
        <p:nvGrpSpPr>
          <p:cNvPr id="37" name="Ομάδα 36" descr="Μικρός κύκλος με τον αριθμό 4 που υποδεικνύει το βήμα 4"/>
          <p:cNvGrpSpPr/>
          <p:nvPr/>
        </p:nvGrpSpPr>
        <p:grpSpPr bwMode="blackWhite">
          <a:xfrm>
            <a:off x="531552" y="5137379"/>
            <a:ext cx="558179" cy="409838"/>
            <a:chOff x="6953426" y="711274"/>
            <a:chExt cx="558179" cy="409838"/>
          </a:xfrm>
        </p:grpSpPr>
        <p:sp>
          <p:nvSpPr>
            <p:cNvPr id="38" name="Έλλειψη 37"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39" name="Πλαίσιο κειμένου 38" descr="Αριθμός 4"/>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4</a:t>
              </a:r>
            </a:p>
          </p:txBody>
        </p:sp>
      </p:grpSp>
      <p:sp>
        <p:nvSpPr>
          <p:cNvPr id="40" name="Θέση περιεχομένου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el-GR" sz="1100" spc="-30">
                <a:solidFill>
                  <a:prstClr val="black">
                    <a:lumMod val="75000"/>
                    <a:lumOff val="25000"/>
                  </a:prstClr>
                </a:solidFill>
                <a:latin typeface="Segoe UI" panose="020B0502040204020203" pitchFamily="34" charset="0"/>
                <a:cs typeface="Segoe UI" panose="020B0502040204020203" pitchFamily="34" charset="0"/>
              </a:rPr>
              <a:t>Επιλέξτε ένα σχέδιο που σας αρέσει από το παράθυρο εργασιών </a:t>
            </a:r>
            <a:r>
              <a:rPr lang="el-GR" sz="1100" spc="-30">
                <a:solidFill>
                  <a:srgbClr val="D24726"/>
                </a:solidFill>
                <a:latin typeface="Segoe UI Semibold" panose="020B0702040204020203" pitchFamily="34" charset="0"/>
                <a:cs typeface="Segoe UI Semibold" panose="020B0702040204020203" pitchFamily="34" charset="0"/>
              </a:rPr>
              <a:t>Ιδέες σχεδίασης</a:t>
            </a:r>
            <a:r>
              <a:rPr lang="el-GR" sz="1100" spc="-3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29" name="Εικόνα 28" descr="Καρτέλα &quot;Εισαγωγή&quot; με την επιλογή εισαγωγής εικόνας"/>
          <p:cNvPicPr>
            <a:picLocks noChangeAspect="1"/>
          </p:cNvPicPr>
          <p:nvPr/>
        </p:nvPicPr>
        <p:blipFill>
          <a:blip r:embed="rId3"/>
          <a:srcRect/>
          <a:stretch/>
        </p:blipFill>
        <p:spPr>
          <a:xfrm>
            <a:off x="6907526" y="1455791"/>
            <a:ext cx="2740429" cy="1592728"/>
          </a:xfrm>
          <a:prstGeom prst="rect">
            <a:avLst/>
          </a:prstGeom>
        </p:spPr>
      </p:pic>
      <p:pic>
        <p:nvPicPr>
          <p:cNvPr id="23" name="Εικόνα 22" descr="Το παράθυρο διαλόγου &quot;Ιδέες σχεδίασης&quot; ζητά επιβεβαίωση από τον χρήστη για τη λήψη ιδεών σχεδίασης"/>
          <p:cNvPicPr>
            <a:picLocks noChangeAspect="1"/>
          </p:cNvPicPr>
          <p:nvPr/>
        </p:nvPicPr>
        <p:blipFill>
          <a:blip r:embed="rId4"/>
          <a:srcRect/>
          <a:stretch/>
        </p:blipFill>
        <p:spPr>
          <a:xfrm>
            <a:off x="6774139" y="3067244"/>
            <a:ext cx="2738675" cy="3506681"/>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rtlCol="0"/>
          <a:lstStyle/>
          <a:p>
            <a:pPr rtl="0"/>
            <a:r>
              <a:rPr lang="el-GR">
                <a:latin typeface="Segoe UI Light" panose="020B0502040204020203" pitchFamily="34" charset="0"/>
                <a:cs typeface="Segoe UI Light" panose="020B0502040204020203" pitchFamily="34" charset="0"/>
              </a:rPr>
              <a:t>Μεταμόρφωση</a:t>
            </a:r>
          </a:p>
        </p:txBody>
      </p:sp>
      <p:sp>
        <p:nvSpPr>
          <p:cNvPr id="5" name="Θέση περιεχομένου 4"/>
          <p:cNvSpPr>
            <a:spLocks noGrp="1"/>
          </p:cNvSpPr>
          <p:nvPr>
            <p:ph sz="half" idx="4294967295"/>
          </p:nvPr>
        </p:nvSpPr>
        <p:spPr>
          <a:xfrm>
            <a:off x="541610" y="1431010"/>
            <a:ext cx="4557164" cy="4790886"/>
          </a:xfrm>
        </p:spPr>
        <p:txBody>
          <a:bodyPr vert="horz" lIns="91440" tIns="45720" rIns="91440" bIns="45720" rtlCol="0">
            <a:normAutofit/>
          </a:bodyPr>
          <a:lstStyle/>
          <a:p>
            <a:pPr marL="0" indent="0" rtl="0">
              <a:lnSpc>
                <a:spcPts val="1800"/>
              </a:lnSpc>
              <a:spcBef>
                <a:spcPts val="1000"/>
              </a:spcBef>
              <a:spcAft>
                <a:spcPts val="600"/>
              </a:spcAft>
              <a:buNone/>
            </a:pPr>
            <a:r>
              <a:rPr lang="el-GR" sz="1200">
                <a:solidFill>
                  <a:prstClr val="black">
                    <a:lumMod val="75000"/>
                    <a:lumOff val="25000"/>
                  </a:prstClr>
                </a:solidFill>
                <a:latin typeface="Segoe UI" panose="020B0502040204020203" pitchFamily="34" charset="0"/>
                <a:cs typeface="Segoe UI" panose="020B0502040204020203" pitchFamily="34" charset="0"/>
              </a:rPr>
              <a:t>Η δυνατότητα "Μεταμόρφωση" δημιουργεί ομαλά εφέ κίνησης και μετακινήσεις αντικειμένων στην παρουσίασή σας. Χρησιμοποιείτε δύο παρόμοιες διαφάνειες, για να δημιουργήσετε το εφέ κίνησης, αλλά το ακροατήριό σας νομίζει ότι η ενέργεια συμβαίνει σε μια διαφάνεια. </a:t>
            </a:r>
          </a:p>
          <a:p>
            <a:pPr marL="0" indent="0" rtl="0">
              <a:lnSpc>
                <a:spcPts val="1800"/>
              </a:lnSpc>
              <a:spcBef>
                <a:spcPts val="1000"/>
              </a:spcBef>
              <a:spcAft>
                <a:spcPts val="600"/>
              </a:spcAft>
              <a:buNone/>
            </a:pPr>
            <a:r>
              <a:rPr lang="el-GR" sz="1200" b="1">
                <a:solidFill>
                  <a:srgbClr val="D24726"/>
                </a:solidFill>
                <a:latin typeface="Segoe UI" panose="020B0502040204020203" pitchFamily="34" charset="0"/>
                <a:cs typeface="Segoe UI" panose="020B0502040204020203" pitchFamily="34" charset="0"/>
              </a:rPr>
              <a:t>Κάντε αναπαραγωγή</a:t>
            </a:r>
            <a:r>
              <a:rPr lang="el-GR" sz="1200">
                <a:solidFill>
                  <a:prstClr val="black">
                    <a:lumMod val="75000"/>
                    <a:lumOff val="25000"/>
                  </a:prstClr>
                </a:solidFill>
                <a:latin typeface="Segoe UI" panose="020B0502040204020203" pitchFamily="34" charset="0"/>
                <a:cs typeface="Segoe UI" panose="020B0502040204020203" pitchFamily="34" charset="0"/>
              </a:rPr>
              <a:t> του βίντεο στη δεξιά πλευρά, για να δείτε ένα γρήγορο παράδειγμα.</a:t>
            </a:r>
          </a:p>
          <a:p>
            <a:pPr marL="0" indent="0" rtl="0">
              <a:lnSpc>
                <a:spcPts val="1800"/>
              </a:lnSpc>
              <a:spcBef>
                <a:spcPts val="1000"/>
              </a:spcBef>
              <a:spcAft>
                <a:spcPts val="600"/>
              </a:spcAft>
              <a:buNone/>
            </a:pPr>
            <a:r>
              <a:rPr lang="el-GR" sz="1200">
                <a:solidFill>
                  <a:prstClr val="black">
                    <a:lumMod val="75000"/>
                    <a:lumOff val="25000"/>
                  </a:prstClr>
                </a:solidFill>
                <a:latin typeface="Segoe UI" panose="020B0502040204020203" pitchFamily="34" charset="0"/>
                <a:cs typeface="Segoe UI" panose="020B0502040204020203" pitchFamily="34" charset="0"/>
              </a:rPr>
              <a:t>Η Μεταμόρφωση είναι μια δυνατότητα που παρέχεται μόνο με συνδρομή. Εάν έχετε μια συνδρομή στο Office 365, μπορείτε να τη δοκιμάσετε και εσείς με τα βήματα που παρέχονται στην επόμενη διαφάνεια.</a:t>
            </a:r>
          </a:p>
          <a:p>
            <a:pPr marL="0" indent="0" rtl="0">
              <a:lnSpc>
                <a:spcPts val="1800"/>
              </a:lnSpc>
              <a:spcBef>
                <a:spcPts val="1000"/>
              </a:spcBef>
              <a:spcAft>
                <a:spcPts val="600"/>
              </a:spcAft>
              <a:buNone/>
            </a:pPr>
            <a:endParaRPr lang="el-GR" sz="120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7" name="Δυνατότητα &quot;Μεταμόρφωση&quot;" descr="Ένα βίντεο που εμφανίζει ένα παράδειγμα της δυνατότητας &quot;Μεταμόρφωση&quot;, την αναπαραγωγή του οποίου μπορείτε να ξεκινήσετε ή να διακόψετε χρησιμοποιώντας τον συνδυασμό πλήκτρων &quot;Alt+P&quot;.">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7D80394A-61EE-4513-90D2-E9A3DA581656}" label="caption" lang="" r:embed="rId5"/>
                        </p173:trackLst>
                      </p173:tracksInfo>
                    </p:ext>
                  </p14:extLst>
                </p14:media>
              </p:ext>
            </p:extLst>
          </p:nvPr>
        </p:nvPicPr>
        <p:blipFill>
          <a:blip r:embed="rId6"/>
          <a:stretch>
            <a:fillRect/>
          </a:stretch>
        </p:blipFill>
        <p:spPr>
          <a:xfrm>
            <a:off x="5418759" y="1540565"/>
            <a:ext cx="6110288" cy="3438525"/>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rtlCol="0"/>
          <a:lstStyle/>
          <a:p>
            <a:pPr rtl="0"/>
            <a:r>
              <a:rPr lang="el-GR"/>
              <a:t>Ρύθμιση της </a:t>
            </a:r>
            <a:r>
              <a:rPr lang="el-GR">
                <a:latin typeface="Segoe UI Light" panose="020B0502040204020203" pitchFamily="34" charset="0"/>
                <a:cs typeface="Segoe UI Light" panose="020B0502040204020203" pitchFamily="34" charset="0"/>
              </a:rPr>
              <a:t>Μεταμόρφωσης</a:t>
            </a:r>
          </a:p>
        </p:txBody>
      </p:sp>
      <p:sp>
        <p:nvSpPr>
          <p:cNvPr id="30" name="Θέση περιεχομένου 17"/>
          <p:cNvSpPr txBox="1">
            <a:spLocks/>
          </p:cNvSpPr>
          <p:nvPr/>
        </p:nvSpPr>
        <p:spPr>
          <a:xfrm>
            <a:off x="541610" y="1455491"/>
            <a:ext cx="5341248"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sz="1000" spc="-30" dirty="0"/>
              <a:t>Δοκιμάστε τη μόνοι σας με αυτούς τους δύο απλούς πλανήτες:</a:t>
            </a:r>
          </a:p>
        </p:txBody>
      </p:sp>
      <p:grpSp>
        <p:nvGrpSpPr>
          <p:cNvPr id="13" name="Ομάδα 12" descr="Μικρός κύκλος με τον αριθμό 1 που υποδεικνύει το βήμα 1"/>
          <p:cNvGrpSpPr/>
          <p:nvPr/>
        </p:nvGrpSpPr>
        <p:grpSpPr bwMode="blackWhite">
          <a:xfrm>
            <a:off x="558723" y="1917997"/>
            <a:ext cx="558179" cy="409838"/>
            <a:chOff x="6953426" y="711274"/>
            <a:chExt cx="558179" cy="409838"/>
          </a:xfrm>
        </p:grpSpPr>
        <p:sp>
          <p:nvSpPr>
            <p:cNvPr id="14" name="Έλλειψη 13"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15" name="Πλαίσιο κειμένου 14" descr="Αριθμός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1</a:t>
              </a:r>
            </a:p>
          </p:txBody>
        </p:sp>
      </p:grpSp>
      <p:sp>
        <p:nvSpPr>
          <p:cNvPr id="16" name="Θέση περιεχομένου 17"/>
          <p:cNvSpPr txBox="1">
            <a:spLocks/>
          </p:cNvSpPr>
          <p:nvPr/>
        </p:nvSpPr>
        <p:spPr>
          <a:xfrm>
            <a:off x="1066039" y="1958189"/>
            <a:ext cx="2979351" cy="102240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sz="1000" spc="-30" dirty="0">
                <a:solidFill>
                  <a:prstClr val="black">
                    <a:lumMod val="75000"/>
                    <a:lumOff val="25000"/>
                  </a:prstClr>
                </a:solidFill>
                <a:latin typeface="Segoe UI" panose="020B0502040204020203" pitchFamily="34" charset="0"/>
                <a:cs typeface="Segoe UI" panose="020B0502040204020203" pitchFamily="34" charset="0"/>
              </a:rPr>
              <a:t>Κάντε αναπαραγωγή αυτής της διαφάνειας: Κάντε δεξί κλικ στη μικρογραφία της διαφάνειας και επιλέξτε</a:t>
            </a:r>
            <a:r>
              <a:rPr lang="el-GR" sz="1000" spc="-30" dirty="0">
                <a:solidFill>
                  <a:prstClr val="black">
                    <a:lumMod val="75000"/>
                    <a:lumOff val="25000"/>
                  </a:prstClr>
                </a:solidFill>
                <a:cs typeface="Segoe UI"/>
              </a:rPr>
              <a:t> </a:t>
            </a:r>
            <a:r>
              <a:rPr lang="el-GR" sz="1000" spc="-30" dirty="0">
                <a:solidFill>
                  <a:srgbClr val="D24726"/>
                </a:solidFill>
                <a:latin typeface="Segoe UI Semibold" panose="020B0702040204020203" pitchFamily="34" charset="0"/>
                <a:cs typeface="Segoe UI Semibold" panose="020B0702040204020203" pitchFamily="34" charset="0"/>
              </a:rPr>
              <a:t>Αναπαραγωγή διαφάνειας</a:t>
            </a:r>
            <a:r>
              <a:rPr lang="el-GR" sz="1000" spc="-30" dirty="0">
                <a:solidFill>
                  <a:prstClr val="black">
                    <a:lumMod val="75000"/>
                    <a:lumOff val="25000"/>
                  </a:prstClr>
                </a:solidFill>
                <a:latin typeface="Segoe UI" panose="020B0502040204020203" pitchFamily="34" charset="0"/>
                <a:cs typeface="Segoe UI" panose="020B0502040204020203" pitchFamily="34" charset="0"/>
              </a:rPr>
              <a:t>.</a:t>
            </a:r>
          </a:p>
        </p:txBody>
      </p:sp>
      <p:grpSp>
        <p:nvGrpSpPr>
          <p:cNvPr id="18" name="Ομάδα 17" descr="Μικρός κύκλος με τον αριθμό 2 που υποδεικνύει το βήμα 2"/>
          <p:cNvGrpSpPr/>
          <p:nvPr/>
        </p:nvGrpSpPr>
        <p:grpSpPr bwMode="blackWhite">
          <a:xfrm>
            <a:off x="558723" y="2896735"/>
            <a:ext cx="558179" cy="409838"/>
            <a:chOff x="6953426" y="711274"/>
            <a:chExt cx="558179" cy="409838"/>
          </a:xfrm>
        </p:grpSpPr>
        <p:sp>
          <p:nvSpPr>
            <p:cNvPr id="23" name="Έλλειψη 22"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24" name="Πλαίσιο κειμένου 23" descr="Αριθμός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2</a:t>
              </a:r>
            </a:p>
          </p:txBody>
        </p:sp>
      </p:grpSp>
      <p:sp>
        <p:nvSpPr>
          <p:cNvPr id="25" name="Θέση περιεχομένου 17"/>
          <p:cNvSpPr txBox="1">
            <a:spLocks/>
          </p:cNvSpPr>
          <p:nvPr/>
        </p:nvSpPr>
        <p:spPr>
          <a:xfrm>
            <a:off x="1066038" y="2936927"/>
            <a:ext cx="2760281" cy="145610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sz="1000" spc="-30" dirty="0">
                <a:solidFill>
                  <a:prstClr val="black">
                    <a:lumMod val="75000"/>
                    <a:lumOff val="25000"/>
                  </a:prstClr>
                </a:solidFill>
                <a:latin typeface="Segoe UI" panose="020B0502040204020203" pitchFamily="34" charset="0"/>
                <a:cs typeface="Segoe UI" panose="020B0502040204020203" pitchFamily="34" charset="0"/>
              </a:rPr>
              <a:t>Στη δεύτερη από τις δύο πανομοιότυπες διαφάνειες, αλλάξτε τα σχήματα στα δεξιά με όποιον τρόπο θέλετε (μετακίνηση, αλλαγή μεγέθους, αλλαγή χρώματος) και, στη συνέχεια, μεταβείτε στις </a:t>
            </a:r>
            <a:r>
              <a:rPr lang="el-GR" sz="1000" spc="-30" dirty="0">
                <a:solidFill>
                  <a:srgbClr val="D24726"/>
                </a:solidFill>
                <a:latin typeface="Segoe UI Semibold" panose="020B0702040204020203" pitchFamily="34" charset="0"/>
                <a:cs typeface="Segoe UI Semibold" panose="020B0702040204020203" pitchFamily="34" charset="0"/>
              </a:rPr>
              <a:t>Μεταβάσεις</a:t>
            </a:r>
            <a:r>
              <a:rPr lang="el-GR" sz="1000" spc="-30" dirty="0">
                <a:solidFill>
                  <a:prstClr val="black">
                    <a:lumMod val="75000"/>
                    <a:lumOff val="25000"/>
                  </a:prstClr>
                </a:solidFill>
                <a:cs typeface="Segoe UI"/>
              </a:rPr>
              <a:t> &gt; </a:t>
            </a:r>
            <a:r>
              <a:rPr lang="el-GR" sz="1000" spc="-30" dirty="0">
                <a:solidFill>
                  <a:srgbClr val="D24726"/>
                </a:solidFill>
                <a:latin typeface="Segoe UI Semibold" panose="020B0702040204020203" pitchFamily="34" charset="0"/>
                <a:cs typeface="Segoe UI Semibold" panose="020B0702040204020203" pitchFamily="34" charset="0"/>
              </a:rPr>
              <a:t>Μεταμόρφωση</a:t>
            </a:r>
            <a:r>
              <a:rPr lang="el-GR" sz="1000" spc="-30" dirty="0">
                <a:solidFill>
                  <a:prstClr val="black">
                    <a:lumMod val="75000"/>
                    <a:lumOff val="25000"/>
                  </a:prstClr>
                </a:solidFill>
                <a:latin typeface="Segoe UI" panose="020B0502040204020203" pitchFamily="34" charset="0"/>
                <a:cs typeface="Segoe UI" panose="020B0502040204020203" pitchFamily="34" charset="0"/>
              </a:rPr>
              <a:t>.</a:t>
            </a:r>
          </a:p>
        </p:txBody>
      </p:sp>
      <p:grpSp>
        <p:nvGrpSpPr>
          <p:cNvPr id="26" name="Ομάδα 25" descr="Μικρός κύκλος με τον αριθμό 3 που υποδεικνύει το βήμα 3"/>
          <p:cNvGrpSpPr/>
          <p:nvPr/>
        </p:nvGrpSpPr>
        <p:grpSpPr bwMode="blackWhite">
          <a:xfrm>
            <a:off x="557319" y="4344232"/>
            <a:ext cx="558179" cy="409838"/>
            <a:chOff x="6953426" y="711274"/>
            <a:chExt cx="558179" cy="409838"/>
          </a:xfrm>
        </p:grpSpPr>
        <p:sp>
          <p:nvSpPr>
            <p:cNvPr id="27" name="Έλλειψη 26"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28" name="Πλαίσιο κειμένου 27" descr="Αριθμός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3</a:t>
              </a:r>
            </a:p>
          </p:txBody>
        </p:sp>
      </p:grpSp>
      <p:sp>
        <p:nvSpPr>
          <p:cNvPr id="29" name="Θέση περιεχομένου 17"/>
          <p:cNvSpPr txBox="1">
            <a:spLocks/>
          </p:cNvSpPr>
          <p:nvPr/>
        </p:nvSpPr>
        <p:spPr>
          <a:xfrm>
            <a:off x="1076798" y="4360521"/>
            <a:ext cx="2760281" cy="132757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sz="1000" spc="-30" dirty="0">
                <a:solidFill>
                  <a:prstClr val="black">
                    <a:lumMod val="75000"/>
                    <a:lumOff val="25000"/>
                  </a:prstClr>
                </a:solidFill>
                <a:latin typeface="Segoe UI" panose="020B0502040204020203" pitchFamily="34" charset="0"/>
                <a:cs typeface="Segoe UI" panose="020B0502040204020203" pitchFamily="34" charset="0"/>
              </a:rPr>
              <a:t>Επιστρέψτε στην πρώτη από τις δύο διαφάνειες, πατήστε το κουμπί </a:t>
            </a:r>
            <a:r>
              <a:rPr lang="el-GR" sz="1000" spc="-30" dirty="0">
                <a:solidFill>
                  <a:srgbClr val="D24726"/>
                </a:solidFill>
                <a:latin typeface="Segoe UI Semibold" panose="020B0702040204020203" pitchFamily="34" charset="0"/>
                <a:cs typeface="Segoe UI Semibold" panose="020B0702040204020203" pitchFamily="34" charset="0"/>
              </a:rPr>
              <a:t>Προβολή παρουσίασης </a:t>
            </a:r>
            <a:r>
              <a:rPr lang="el-GR" sz="1000" spc="-30" dirty="0">
                <a:solidFill>
                  <a:prstClr val="black">
                    <a:lumMod val="75000"/>
                    <a:lumOff val="25000"/>
                  </a:prstClr>
                </a:solidFill>
                <a:latin typeface="Segoe UI" panose="020B0502040204020203" pitchFamily="34" charset="0"/>
                <a:cs typeface="Segoe UI" panose="020B0502040204020203" pitchFamily="34" charset="0"/>
              </a:rPr>
              <a:t>και, στη συνέχεια, επιλέξτε</a:t>
            </a:r>
            <a:r>
              <a:rPr lang="el-GR" sz="1000" spc="-30" dirty="0">
                <a:solidFill>
                  <a:prstClr val="black">
                    <a:lumMod val="75000"/>
                    <a:lumOff val="25000"/>
                  </a:prstClr>
                </a:solidFill>
              </a:rPr>
              <a:t> </a:t>
            </a:r>
            <a:r>
              <a:rPr lang="el-GR" sz="1000" spc="-30" dirty="0">
                <a:solidFill>
                  <a:srgbClr val="D24726"/>
                </a:solidFill>
                <a:latin typeface="Segoe UI Semibold" panose="020B0702040204020203" pitchFamily="34" charset="0"/>
                <a:cs typeface="Segoe UI Semibold" panose="020B0702040204020203" pitchFamily="34" charset="0"/>
              </a:rPr>
              <a:t>Αναπαραγωγή</a:t>
            </a:r>
            <a:r>
              <a:rPr lang="el-GR" sz="1000" spc="-30" dirty="0">
                <a:solidFill>
                  <a:prstClr val="black">
                    <a:lumMod val="75000"/>
                    <a:lumOff val="25000"/>
                  </a:prstClr>
                </a:solidFill>
              </a:rPr>
              <a:t> </a:t>
            </a:r>
            <a:r>
              <a:rPr lang="el-GR" sz="1000" spc="-30" dirty="0">
                <a:solidFill>
                  <a:prstClr val="black">
                    <a:lumMod val="75000"/>
                    <a:lumOff val="25000"/>
                  </a:prstClr>
                </a:solidFill>
                <a:latin typeface="Segoe UI" panose="020B0502040204020203" pitchFamily="34" charset="0"/>
                <a:cs typeface="Segoe UI" panose="020B0502040204020203" pitchFamily="34" charset="0"/>
              </a:rPr>
              <a:t>για να δείτε τον κύκλο σας να μεταμορφώνεται!</a:t>
            </a:r>
          </a:p>
        </p:txBody>
      </p:sp>
      <p:sp>
        <p:nvSpPr>
          <p:cNvPr id="17" name="Θέση περιεχομένου 17"/>
          <p:cNvSpPr txBox="1">
            <a:spLocks/>
          </p:cNvSpPr>
          <p:nvPr/>
        </p:nvSpPr>
        <p:spPr>
          <a:xfrm>
            <a:off x="628962" y="5832234"/>
            <a:ext cx="3605885"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sz="1000" spc="-30" dirty="0">
                <a:solidFill>
                  <a:srgbClr val="D24726"/>
                </a:solidFill>
                <a:latin typeface="Segoe UI Semibold" panose="020B0702040204020203" pitchFamily="34" charset="0"/>
                <a:cs typeface="Segoe UI Semibold" panose="020B0702040204020203" pitchFamily="34" charset="0"/>
              </a:rPr>
              <a:t>Συμβουλή: </a:t>
            </a:r>
            <a:r>
              <a:rPr lang="el-GR" sz="1000" spc="-30" dirty="0">
                <a:solidFill>
                  <a:prstClr val="black">
                    <a:lumMod val="75000"/>
                    <a:lumOff val="25000"/>
                  </a:prstClr>
                </a:solidFill>
              </a:rPr>
              <a:t>Οι </a:t>
            </a:r>
            <a:r>
              <a:rPr lang="el-GR" sz="1000" spc="-30" dirty="0">
                <a:solidFill>
                  <a:srgbClr val="404040"/>
                </a:solidFill>
                <a:latin typeface="Segoe UI Semibold" panose="020B0702040204020203" pitchFamily="34" charset="0"/>
                <a:cs typeface="Segoe UI Semibold" panose="020B0702040204020203" pitchFamily="34" charset="0"/>
              </a:rPr>
              <a:t>Επιλογές εφέ </a:t>
            </a:r>
            <a:r>
              <a:rPr lang="el-GR" sz="1000" spc="-30" dirty="0">
                <a:solidFill>
                  <a:prstClr val="black">
                    <a:lumMod val="75000"/>
                    <a:lumOff val="25000"/>
                  </a:prstClr>
                </a:solidFill>
                <a:latin typeface="Segoe UI" panose="020B0502040204020203" pitchFamily="34" charset="0"/>
                <a:cs typeface="Segoe UI" panose="020B0502040204020203" pitchFamily="34" charset="0"/>
              </a:rPr>
              <a:t>σάς παρέχουν ακόμη περισσότερες επιλογές για τη </a:t>
            </a:r>
            <a:r>
              <a:rPr lang="el-GR" sz="1000" spc="-30" dirty="0">
                <a:solidFill>
                  <a:prstClr val="black">
                    <a:lumMod val="75000"/>
                    <a:lumOff val="25000"/>
                  </a:prstClr>
                </a:solidFill>
                <a:latin typeface="Segoe UI Semibold" panose="020B0702040204020203" pitchFamily="34" charset="0"/>
                <a:cs typeface="Segoe UI Semibold" panose="020B0702040204020203" pitchFamily="34" charset="0"/>
              </a:rPr>
              <a:t>Μεταμόρφωση</a:t>
            </a:r>
            <a:r>
              <a:rPr lang="el-GR" sz="1000" spc="-30" dirty="0">
                <a:solidFill>
                  <a:prstClr val="black">
                    <a:lumMod val="75000"/>
                    <a:lumOff val="25000"/>
                  </a:prstClr>
                </a:solidFill>
              </a:rPr>
              <a:t>.</a:t>
            </a:r>
          </a:p>
        </p:txBody>
      </p:sp>
      <p:pic>
        <p:nvPicPr>
          <p:cNvPr id="2" name="Εικόνα 1" descr="Μενού περιβάλλοντος μικρογραφιών διαφανειών που εμφανίζει την επιλογή &quot;Αναπαραγωγή διαφάνειας&quot;"/>
          <p:cNvPicPr>
            <a:picLocks noChangeAspect="1"/>
          </p:cNvPicPr>
          <p:nvPr/>
        </p:nvPicPr>
        <p:blipFill>
          <a:blip r:embed="rId3"/>
          <a:srcRect/>
          <a:stretch/>
        </p:blipFill>
        <p:spPr>
          <a:xfrm>
            <a:off x="4045391" y="1797721"/>
            <a:ext cx="1402148" cy="1521762"/>
          </a:xfrm>
          <a:prstGeom prst="rect">
            <a:avLst/>
          </a:prstGeom>
        </p:spPr>
      </p:pic>
      <p:pic>
        <p:nvPicPr>
          <p:cNvPr id="6" name="Εικόνα 5" descr="Καρτέλα &quot;Μετάβαση&quot; που εμφανίζει μετάβαση μεταμόρφωσης"/>
          <p:cNvPicPr>
            <a:picLocks noChangeAspect="1"/>
          </p:cNvPicPr>
          <p:nvPr/>
        </p:nvPicPr>
        <p:blipFill>
          <a:blip r:embed="rId4"/>
          <a:srcRect/>
          <a:stretch/>
        </p:blipFill>
        <p:spPr>
          <a:xfrm>
            <a:off x="3684500" y="3159609"/>
            <a:ext cx="2467551" cy="1185923"/>
          </a:xfrm>
          <a:prstGeom prst="rect">
            <a:avLst/>
          </a:prstGeom>
        </p:spPr>
      </p:pic>
      <p:pic>
        <p:nvPicPr>
          <p:cNvPr id="5" name="Εικόνα 4" descr="Κουμπί &quot;Προβολή παρουσίασης&quot;"/>
          <p:cNvPicPr>
            <a:picLocks noChangeAspect="1"/>
          </p:cNvPicPr>
          <p:nvPr/>
        </p:nvPicPr>
        <p:blipFill>
          <a:blip r:embed="rId5"/>
          <a:srcRect/>
          <a:stretch/>
        </p:blipFill>
        <p:spPr>
          <a:xfrm>
            <a:off x="3837079" y="4344232"/>
            <a:ext cx="2134319" cy="887083"/>
          </a:xfrm>
          <a:prstGeom prst="rect">
            <a:avLst/>
          </a:prstGeom>
        </p:spPr>
      </p:pic>
      <p:cxnSp>
        <p:nvCxnSpPr>
          <p:cNvPr id="20" name="Ευθεία γραμμή σύνδεσης 19">
            <a:extLst>
              <a:ext uri="{C183D7F6-B498-43B3-948B-1728B52AA6E4}">
                <adec:decorative xmlns:adec="http://schemas.microsoft.com/office/drawing/2017/decorative" val="1"/>
              </a:ext>
            </a:extLst>
          </p:cNvPr>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Έλλειψη 9" descr="Μεγάλος, μπλε κύκλος με ένα μικρό ανοιχτό μπλε κύκλο μέσα του"/>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a:ln>
                <a:noFill/>
              </a:ln>
              <a:solidFill>
                <a:sysClr val="windowText" lastClr="000000"/>
              </a:solidFill>
              <a:effectLst/>
              <a:uLnTx/>
              <a:uFillTx/>
            </a:endParaRPr>
          </a:p>
        </p:txBody>
      </p:sp>
      <p:sp>
        <p:nvSpPr>
          <p:cNvPr id="11" name="Έλλειψη 10" descr="Μικρός ανοιχτός μπλε κύκλος μέσα σε μεγάλο σκούρο μπλε κύκλο"/>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a:ln>
                <a:noFill/>
              </a:ln>
              <a:solidFill>
                <a:sysClr val="windowText" lastClr="000000"/>
              </a:solidFill>
              <a:effectLst/>
              <a:uLnTx/>
              <a:uFillTx/>
            </a:endParaRPr>
          </a:p>
        </p:txBody>
      </p:sp>
    </p:spTree>
    <p:extLst>
      <p:ext uri="{BB962C8B-B14F-4D97-AF65-F5344CB8AC3E}">
        <p14:creationId xmlns:p14="http://schemas.microsoft.com/office/powerpoint/2010/main" val="2596833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lvl="0" rtl="0"/>
            <a:r>
              <a:rPr lang="el-GR">
                <a:latin typeface="Segoe UI Light" panose="020B0502040204020203" pitchFamily="34" charset="0"/>
                <a:cs typeface="Segoe UI Light" panose="020B0502040204020203" pitchFamily="34" charset="0"/>
              </a:rPr>
              <a:t>Συνεργασία σε πραγματικό χρόνο</a:t>
            </a:r>
          </a:p>
        </p:txBody>
      </p:sp>
      <p:sp>
        <p:nvSpPr>
          <p:cNvPr id="5" name="Θέση περιεχομένου 4"/>
          <p:cNvSpPr>
            <a:spLocks noGrp="1"/>
          </p:cNvSpPr>
          <p:nvPr>
            <p:ph sz="half" idx="4294967295"/>
          </p:nvPr>
        </p:nvSpPr>
        <p:spPr>
          <a:xfrm>
            <a:off x="541611" y="1431010"/>
            <a:ext cx="4413626" cy="3978275"/>
          </a:xfrm>
        </p:spPr>
        <p:txBody>
          <a:bodyPr vert="horz" lIns="91440" tIns="45720" rIns="91440" bIns="45720" rtlCol="0">
            <a:normAutofit/>
          </a:bodyPr>
          <a:lstStyle/>
          <a:p>
            <a:pPr marL="0" indent="0" rtl="0">
              <a:lnSpc>
                <a:spcPts val="1800"/>
              </a:lnSpc>
              <a:spcBef>
                <a:spcPts val="1000"/>
              </a:spcBef>
              <a:spcAft>
                <a:spcPts val="2000"/>
              </a:spcAft>
              <a:buNone/>
            </a:pPr>
            <a:r>
              <a:rPr lang="el-GR" sz="1200">
                <a:solidFill>
                  <a:prstClr val="black">
                    <a:lumMod val="75000"/>
                    <a:lumOff val="25000"/>
                  </a:prstClr>
                </a:solidFill>
                <a:latin typeface="Segoe UI" panose="020B0502040204020203" pitchFamily="34" charset="0"/>
                <a:cs typeface="Segoe UI" panose="020B0502040204020203" pitchFamily="34" charset="0"/>
              </a:rPr>
              <a:t>Όταν κάνετε κοινή χρήση της παρουσίασής σας με άλλους χρήστες, θα τους βλέπετε να εργάζονται μαζί σας την ίδια στιγμή. </a:t>
            </a:r>
            <a:br>
              <a:rPr lang="el-GR" sz="1200">
                <a:solidFill>
                  <a:prstClr val="black">
                    <a:lumMod val="75000"/>
                    <a:lumOff val="25000"/>
                  </a:prstClr>
                </a:solidFill>
                <a:latin typeface="Segoe UI" panose="020B0502040204020203" pitchFamily="34" charset="0"/>
                <a:cs typeface="Segoe UI" panose="020B0502040204020203" pitchFamily="34" charset="0"/>
              </a:rPr>
            </a:br>
            <a:br>
              <a:rPr lang="el-GR" sz="1200">
                <a:solidFill>
                  <a:prstClr val="black">
                    <a:lumMod val="75000"/>
                    <a:lumOff val="25000"/>
                  </a:prstClr>
                </a:solidFill>
                <a:latin typeface="Segoe UI" panose="020B0502040204020203" pitchFamily="34" charset="0"/>
                <a:cs typeface="Segoe UI" panose="020B0502040204020203" pitchFamily="34" charset="0"/>
              </a:rPr>
            </a:br>
            <a:r>
              <a:rPr lang="el-GR" sz="1200">
                <a:solidFill>
                  <a:prstClr val="black">
                    <a:lumMod val="75000"/>
                    <a:lumOff val="25000"/>
                  </a:prstClr>
                </a:solidFill>
                <a:latin typeface="Segoe UI" panose="020B0502040204020203" pitchFamily="34" charset="0"/>
                <a:cs typeface="Segoe UI" panose="020B0502040204020203" pitchFamily="34" charset="0"/>
              </a:rPr>
              <a:t>Πώς λειτουργεί:</a:t>
            </a:r>
          </a:p>
        </p:txBody>
      </p:sp>
      <p:pic>
        <p:nvPicPr>
          <p:cNvPr id="11" name="Εικόνα 10" descr="Εικονίδιο κοινής χρήσης που εμφανίζει τον αριθμό των ατόμων που εργάζονται στην παρουσίαση "/>
          <p:cNvPicPr>
            <a:picLocks noChangeAspect="1"/>
          </p:cNvPicPr>
          <p:nvPr/>
        </p:nvPicPr>
        <p:blipFill>
          <a:blip r:embed="rId3"/>
          <a:srcRect/>
          <a:stretch/>
        </p:blipFill>
        <p:spPr>
          <a:xfrm>
            <a:off x="846110" y="2656012"/>
            <a:ext cx="2694298" cy="1475660"/>
          </a:xfrm>
          <a:prstGeom prst="rect">
            <a:avLst/>
          </a:prstGeom>
        </p:spPr>
      </p:pic>
      <p:grpSp>
        <p:nvGrpSpPr>
          <p:cNvPr id="33" name="Ομάδα 32" descr="Μικρός κύκλος με τον αριθμό 1 που υποδεικνύει το βήμα 1"/>
          <p:cNvGrpSpPr/>
          <p:nvPr/>
        </p:nvGrpSpPr>
        <p:grpSpPr bwMode="blackWhite">
          <a:xfrm>
            <a:off x="558723" y="4762533"/>
            <a:ext cx="558179" cy="409838"/>
            <a:chOff x="6953426" y="711274"/>
            <a:chExt cx="558179" cy="409838"/>
          </a:xfrm>
        </p:grpSpPr>
        <p:sp>
          <p:nvSpPr>
            <p:cNvPr id="34" name="Έλλειψη 33"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35" name="Πλαίσιο κειμένου 34" descr="Αριθμός 1"/>
            <p:cNvSpPr txBox="1"/>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1</a:t>
              </a:r>
            </a:p>
          </p:txBody>
        </p:sp>
      </p:grpSp>
      <p:sp>
        <p:nvSpPr>
          <p:cNvPr id="42" name="Θέση περιεχομένου 17"/>
          <p:cNvSpPr txBox="1">
            <a:spLocks/>
          </p:cNvSpPr>
          <p:nvPr/>
        </p:nvSpPr>
        <p:spPr>
          <a:xfrm>
            <a:off x="1066039" y="4802725"/>
            <a:ext cx="2696774" cy="170780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a:solidFill>
                  <a:prstClr val="black">
                    <a:lumMod val="75000"/>
                    <a:lumOff val="25000"/>
                  </a:prstClr>
                </a:solidFill>
                <a:latin typeface="Segoe UI" panose="020B0502040204020203" pitchFamily="34" charset="0"/>
                <a:cs typeface="Segoe UI" panose="020B0502040204020203" pitchFamily="34" charset="0"/>
              </a:rPr>
              <a:t>Επιλέξτε </a:t>
            </a:r>
            <a:r>
              <a:rPr lang="el-GR">
                <a:solidFill>
                  <a:srgbClr val="D24726"/>
                </a:solidFill>
                <a:latin typeface="Segoe UI" panose="020B0502040204020203" pitchFamily="34" charset="0"/>
                <a:cs typeface="Segoe UI" panose="020B0502040204020203" pitchFamily="34" charset="0"/>
              </a:rPr>
              <a:t>Κοινή χρήση</a:t>
            </a:r>
            <a:r>
              <a:rPr lang="el-GR">
                <a:solidFill>
                  <a:prstClr val="black">
                    <a:lumMod val="75000"/>
                    <a:lumOff val="25000"/>
                  </a:prstClr>
                </a:solidFill>
                <a:latin typeface="Segoe UI" panose="020B0502040204020203" pitchFamily="34" charset="0"/>
                <a:cs typeface="Segoe UI" panose="020B0502040204020203" pitchFamily="34" charset="0"/>
              </a:rPr>
              <a:t> πάνω από την κορδέλα ή χρησιμοποιώντας τον συνδυασμό πλήκτρων </a:t>
            </a:r>
            <a:r>
              <a:rPr lang="el-GR">
                <a:solidFill>
                  <a:srgbClr val="D24726"/>
                </a:solidFill>
                <a:latin typeface="Segoe UI" panose="020B0502040204020203" pitchFamily="34" charset="0"/>
                <a:cs typeface="Segoe UI" panose="020B0502040204020203" pitchFamily="34" charset="0"/>
              </a:rPr>
              <a:t>Alt-ZS</a:t>
            </a:r>
            <a:r>
              <a:rPr lang="el-GR">
                <a:solidFill>
                  <a:prstClr val="black">
                    <a:lumMod val="75000"/>
                    <a:lumOff val="25000"/>
                  </a:prstClr>
                </a:solidFill>
                <a:latin typeface="Segoe UI" panose="020B0502040204020203" pitchFamily="34" charset="0"/>
                <a:cs typeface="Segoe UI" panose="020B0502040204020203" pitchFamily="34" charset="0"/>
              </a:rPr>
              <a:t>, για να προσκαλέσετε άτομα για να εργαστούν μαζί σας. (Μπορείτε να αποθηκεύσετε στο cloud σε αυτό το σημείο.)</a:t>
            </a:r>
          </a:p>
        </p:txBody>
      </p:sp>
      <p:pic>
        <p:nvPicPr>
          <p:cNvPr id="9" name="Εικόνα 8" descr="Δείκτης που δείχνει ποιος εργάζεται σε μια διαφάνεια"/>
          <p:cNvPicPr>
            <a:picLocks noChangeAspect="1"/>
          </p:cNvPicPr>
          <p:nvPr/>
        </p:nvPicPr>
        <p:blipFill>
          <a:blip r:embed="rId4"/>
          <a:srcRect/>
          <a:stretch/>
        </p:blipFill>
        <p:spPr>
          <a:xfrm>
            <a:off x="3861352" y="2665208"/>
            <a:ext cx="3841692" cy="2512927"/>
          </a:xfrm>
          <a:prstGeom prst="rect">
            <a:avLst/>
          </a:prstGeom>
        </p:spPr>
      </p:pic>
      <p:grpSp>
        <p:nvGrpSpPr>
          <p:cNvPr id="36" name="Ομάδα 35" descr="Μικρός κύκλος με τον αριθμό 2 που υποδεικνύει το βήμα 2"/>
          <p:cNvGrpSpPr/>
          <p:nvPr/>
        </p:nvGrpSpPr>
        <p:grpSpPr bwMode="blackWhite">
          <a:xfrm>
            <a:off x="4249102" y="4762533"/>
            <a:ext cx="558179" cy="409838"/>
            <a:chOff x="6953426" y="711274"/>
            <a:chExt cx="558179" cy="409838"/>
          </a:xfrm>
        </p:grpSpPr>
        <p:sp>
          <p:nvSpPr>
            <p:cNvPr id="37" name="Έλλειψη 36"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38" name="Πλαίσιο κειμένου 37" descr="Αριθμός 2"/>
            <p:cNvSpPr txBox="1"/>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2</a:t>
              </a:r>
            </a:p>
          </p:txBody>
        </p:sp>
      </p:grpSp>
      <p:sp>
        <p:nvSpPr>
          <p:cNvPr id="43" name="Θέση περιεχομένου 17"/>
          <p:cNvSpPr txBox="1">
            <a:spLocks/>
          </p:cNvSpPr>
          <p:nvPr/>
        </p:nvSpPr>
        <p:spPr>
          <a:xfrm>
            <a:off x="4747855" y="4802725"/>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a:solidFill>
                  <a:prstClr val="black">
                    <a:lumMod val="75000"/>
                    <a:lumOff val="25000"/>
                  </a:prstClr>
                </a:solidFill>
                <a:latin typeface="Segoe UI" panose="020B0502040204020203" pitchFamily="34" charset="0"/>
                <a:cs typeface="Segoe UI" panose="020B0502040204020203" pitchFamily="34" charset="0"/>
              </a:rPr>
              <a:t>Όταν άλλα άτομα βρίσκονται στην παρουσίαση, ένας δείκτης δείχνει ποιος βρίσκεται σε ποια διαφάνεια...</a:t>
            </a:r>
          </a:p>
        </p:txBody>
      </p:sp>
      <p:pic>
        <p:nvPicPr>
          <p:cNvPr id="12" name="Εικόνα 11" descr="Δείκτης που εμφανίζει το τμήμα της διαφάνειας που υποβάλλεται σε επεξεργασία"/>
          <p:cNvPicPr>
            <a:picLocks noChangeAspect="1"/>
          </p:cNvPicPr>
          <p:nvPr/>
        </p:nvPicPr>
        <p:blipFill>
          <a:blip r:embed="rId5"/>
          <a:srcRect/>
          <a:stretch/>
        </p:blipFill>
        <p:spPr>
          <a:xfrm>
            <a:off x="7899419" y="2581295"/>
            <a:ext cx="3563782" cy="2305343"/>
          </a:xfrm>
          <a:prstGeom prst="rect">
            <a:avLst/>
          </a:prstGeom>
        </p:spPr>
      </p:pic>
      <p:grpSp>
        <p:nvGrpSpPr>
          <p:cNvPr id="39" name="Ομάδα 38" descr="Μικρός κύκλος με τον αριθμό 3 που υποδεικνύει το βήμα 3"/>
          <p:cNvGrpSpPr/>
          <p:nvPr/>
        </p:nvGrpSpPr>
        <p:grpSpPr bwMode="blackWhite">
          <a:xfrm>
            <a:off x="7930921" y="4762533"/>
            <a:ext cx="558179" cy="409838"/>
            <a:chOff x="6953426" y="711274"/>
            <a:chExt cx="558179" cy="409838"/>
          </a:xfrm>
        </p:grpSpPr>
        <p:sp>
          <p:nvSpPr>
            <p:cNvPr id="40" name="Έλλειψη 39"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41" name="Πλαίσιο κειμένου 40" descr="Αριθμός 3"/>
            <p:cNvSpPr txBox="1"/>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3</a:t>
              </a:r>
            </a:p>
          </p:txBody>
        </p:sp>
      </p:grpSp>
      <p:sp>
        <p:nvSpPr>
          <p:cNvPr id="44" name="Θέση περιεχομένου 17"/>
          <p:cNvSpPr txBox="1">
            <a:spLocks/>
          </p:cNvSpPr>
          <p:nvPr/>
        </p:nvSpPr>
        <p:spPr>
          <a:xfrm>
            <a:off x="8429668" y="4802725"/>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a:solidFill>
                  <a:prstClr val="black">
                    <a:lumMod val="75000"/>
                    <a:lumOff val="25000"/>
                  </a:prstClr>
                </a:solidFill>
                <a:latin typeface="Segoe UI" panose="020B0502040204020203" pitchFamily="34" charset="0"/>
                <a:cs typeface="Segoe UI" panose="020B0502040204020203" pitchFamily="34" charset="0"/>
              </a:rPr>
              <a:t>…και το τμήμα της διαφάνειας που επεξεργάζεται.</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521207" y="448056"/>
            <a:ext cx="11018521" cy="640080"/>
          </a:xfrm>
        </p:spPr>
        <p:txBody>
          <a:bodyPr rtlCol="0">
            <a:normAutofit/>
          </a:bodyPr>
          <a:lstStyle/>
          <a:p>
            <a:pPr rtl="0"/>
            <a:r>
              <a:rPr lang="el-GR">
                <a:latin typeface="Segoe UI Light" panose="020B0502040204020203" pitchFamily="34" charset="0"/>
                <a:cs typeface="Segoe UI Light" panose="020B0502040204020203" pitchFamily="34" charset="0"/>
              </a:rPr>
              <a:t>Αποκτήστε την εμπειρία των ειδικών με το πλαίσιο "Πείτε μου"</a:t>
            </a:r>
          </a:p>
        </p:txBody>
      </p:sp>
      <p:sp>
        <p:nvSpPr>
          <p:cNvPr id="38" name="Θέση περιεχομένου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a:solidFill>
                  <a:prstClr val="black">
                    <a:lumMod val="75000"/>
                    <a:lumOff val="25000"/>
                  </a:prstClr>
                </a:solidFill>
                <a:latin typeface="Segoe UI" panose="020B0502040204020203" pitchFamily="34" charset="0"/>
                <a:cs typeface="Segoe UI" panose="020B0502040204020203" pitchFamily="34" charset="0"/>
              </a:rPr>
              <a:t>Το πλαίσιο "Πείτε μου" βρίσκει τη σωστή εντολή όταν τη χρειάζεστε, </a:t>
            </a:r>
            <a:br>
              <a:rPr lang="el-GR">
                <a:solidFill>
                  <a:prstClr val="black">
                    <a:lumMod val="75000"/>
                    <a:lumOff val="25000"/>
                  </a:prstClr>
                </a:solidFill>
                <a:latin typeface="Segoe UI" panose="020B0502040204020203" pitchFamily="34" charset="0"/>
                <a:cs typeface="Segoe UI" panose="020B0502040204020203" pitchFamily="34" charset="0"/>
              </a:rPr>
            </a:br>
            <a:r>
              <a:rPr lang="el-GR">
                <a:solidFill>
                  <a:prstClr val="black">
                    <a:lumMod val="75000"/>
                    <a:lumOff val="25000"/>
                  </a:prstClr>
                </a:solidFill>
                <a:latin typeface="Segoe UI" panose="020B0502040204020203" pitchFamily="34" charset="0"/>
                <a:cs typeface="Segoe UI" panose="020B0502040204020203" pitchFamily="34" charset="0"/>
              </a:rPr>
              <a:t>για να εξοικονομείτε χρόνο και να επικεντρώνεστε στην εργασία σας.</a:t>
            </a:r>
            <a:br>
              <a:rPr lang="el-GR">
                <a:latin typeface="Segoe UI" panose="020B0502040204020203" pitchFamily="34" charset="0"/>
                <a:cs typeface="Segoe UI" panose="020B0502040204020203" pitchFamily="34" charset="0"/>
              </a:rPr>
            </a:br>
            <a:br>
              <a:rPr lang="el-GR">
                <a:latin typeface="Segoe UI" panose="020B0502040204020203" pitchFamily="34" charset="0"/>
                <a:cs typeface="Segoe UI" panose="020B0502040204020203" pitchFamily="34" charset="0"/>
              </a:rPr>
            </a:br>
            <a:r>
              <a:rPr lang="el-GR">
                <a:latin typeface="Segoe UI" panose="020B0502040204020203" pitchFamily="34" charset="0"/>
                <a:cs typeface="Segoe UI" panose="020B0502040204020203" pitchFamily="34" charset="0"/>
              </a:rPr>
              <a:t>Δοκιμάστε το:</a:t>
            </a:r>
          </a:p>
        </p:txBody>
      </p:sp>
      <p:grpSp>
        <p:nvGrpSpPr>
          <p:cNvPr id="4" name="Ομάδα 3" descr="Μικρός κύκλος με τον αριθμό 1 που υποδεικνύει το βήμα 1"/>
          <p:cNvGrpSpPr/>
          <p:nvPr/>
        </p:nvGrpSpPr>
        <p:grpSpPr bwMode="blackWhite">
          <a:xfrm>
            <a:off x="558723" y="2638502"/>
            <a:ext cx="558179" cy="409838"/>
            <a:chOff x="6953426" y="711274"/>
            <a:chExt cx="558179" cy="409838"/>
          </a:xfrm>
        </p:grpSpPr>
        <p:sp>
          <p:nvSpPr>
            <p:cNvPr id="2" name="Έλλειψη 1"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3" name="Πλαίσιο κειμένου 2" descr="Αριθμός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1</a:t>
              </a:r>
            </a:p>
          </p:txBody>
        </p:sp>
      </p:grpSp>
      <p:sp>
        <p:nvSpPr>
          <p:cNvPr id="29" name="Θέση περιεχομένου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r>
              <a:rPr lang="el-GR">
                <a:solidFill>
                  <a:prstClr val="black">
                    <a:lumMod val="75000"/>
                    <a:lumOff val="25000"/>
                  </a:prstClr>
                </a:solidFill>
                <a:latin typeface="Segoe UI" panose="020B0502040204020203" pitchFamily="34" charset="0"/>
                <a:cs typeface="Segoe UI" panose="020B0502040204020203" pitchFamily="34" charset="0"/>
              </a:rPr>
              <a:t>Επιλέξτε την </a:t>
            </a:r>
            <a:r>
              <a:rPr lang="el-GR">
                <a:solidFill>
                  <a:srgbClr val="404040"/>
                </a:solidFill>
                <a:latin typeface="Segoe UI" panose="020B0502040204020203" pitchFamily="34" charset="0"/>
                <a:cs typeface="Segoe UI" panose="020B0502040204020203" pitchFamily="34" charset="0"/>
              </a:rPr>
              <a:t>εικόνα του ρομπότ </a:t>
            </a:r>
            <a:r>
              <a:rPr lang="el-GR">
                <a:solidFill>
                  <a:prstClr val="black">
                    <a:lumMod val="75000"/>
                    <a:lumOff val="25000"/>
                  </a:prstClr>
                </a:solidFill>
                <a:latin typeface="Segoe UI" panose="020B0502040204020203" pitchFamily="34" charset="0"/>
                <a:cs typeface="Segoe UI" panose="020B0502040204020203" pitchFamily="34" charset="0"/>
              </a:rPr>
              <a:t>στα δεξιά.</a:t>
            </a:r>
          </a:p>
        </p:txBody>
      </p:sp>
      <p:grpSp>
        <p:nvGrpSpPr>
          <p:cNvPr id="19" name="Ομάδα 18" descr="Μικρός κύκλος με τον αριθμό 2 που υποδεικνύει το βήμα 2"/>
          <p:cNvGrpSpPr/>
          <p:nvPr/>
        </p:nvGrpSpPr>
        <p:grpSpPr bwMode="blackWhite">
          <a:xfrm>
            <a:off x="558723" y="3312993"/>
            <a:ext cx="558179" cy="409838"/>
            <a:chOff x="6953426" y="711274"/>
            <a:chExt cx="558179" cy="409838"/>
          </a:xfrm>
        </p:grpSpPr>
        <p:sp>
          <p:nvSpPr>
            <p:cNvPr id="20" name="Έλλειψη 19"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21" name="Πλαίσιο κειμένου 20" descr="Αριθμός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2</a:t>
              </a:r>
            </a:p>
          </p:txBody>
        </p:sp>
      </p:grpSp>
      <p:sp>
        <p:nvSpPr>
          <p:cNvPr id="22" name="Θέση περιεχομένου 17"/>
          <p:cNvSpPr txBox="1">
            <a:spLocks/>
          </p:cNvSpPr>
          <p:nvPr/>
        </p:nvSpPr>
        <p:spPr>
          <a:xfrm>
            <a:off x="1066039" y="3353185"/>
            <a:ext cx="3121671"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l-GR">
                <a:solidFill>
                  <a:prstClr val="black">
                    <a:lumMod val="75000"/>
                    <a:lumOff val="25000"/>
                  </a:prstClr>
                </a:solidFill>
                <a:latin typeface="Segoe UI" panose="020B0502040204020203" pitchFamily="34" charset="0"/>
                <a:cs typeface="Segoe UI" panose="020B0502040204020203" pitchFamily="34" charset="0"/>
              </a:rPr>
              <a:t>Πληκτρολογήστε </a:t>
            </a:r>
            <a:r>
              <a:rPr lang="el-GR" i="1">
                <a:solidFill>
                  <a:srgbClr val="D24726"/>
                </a:solidFill>
                <a:latin typeface="Segoe UI" panose="020B0502040204020203" pitchFamily="34" charset="0"/>
                <a:cs typeface="Segoe UI" panose="020B0502040204020203" pitchFamily="34" charset="0"/>
              </a:rPr>
              <a:t>κίνηση</a:t>
            </a:r>
            <a:r>
              <a:rPr lang="el-GR">
                <a:solidFill>
                  <a:prstClr val="black">
                    <a:lumMod val="75000"/>
                    <a:lumOff val="25000"/>
                  </a:prstClr>
                </a:solidFill>
              </a:rPr>
              <a:t> </a:t>
            </a:r>
            <a:r>
              <a:rPr lang="el-GR">
                <a:solidFill>
                  <a:prstClr val="black">
                    <a:lumMod val="75000"/>
                    <a:lumOff val="25000"/>
                  </a:prstClr>
                </a:solidFill>
                <a:latin typeface="Segoe UI" panose="020B0502040204020203" pitchFamily="34" charset="0"/>
                <a:cs typeface="Segoe UI" panose="020B0502040204020203" pitchFamily="34" charset="0"/>
              </a:rPr>
              <a:t>στο πλαίσιο </a:t>
            </a:r>
            <a:r>
              <a:rPr lang="el-GR">
                <a:solidFill>
                  <a:srgbClr val="D24726"/>
                </a:solidFill>
                <a:latin typeface="Segoe UI Semibold" panose="020B0702040204020203" pitchFamily="34" charset="0"/>
                <a:cs typeface="Segoe UI Semibold" panose="020B0702040204020203" pitchFamily="34" charset="0"/>
              </a:rPr>
              <a:t>Πείτε μου </a:t>
            </a:r>
            <a:r>
              <a:rPr lang="el-GR">
                <a:solidFill>
                  <a:prstClr val="black">
                    <a:lumMod val="75000"/>
                    <a:lumOff val="25000"/>
                  </a:prstClr>
                </a:solidFill>
                <a:latin typeface="Segoe UI" panose="020B0502040204020203" pitchFamily="34" charset="0"/>
                <a:cs typeface="Segoe UI" panose="020B0502040204020203" pitchFamily="34" charset="0"/>
              </a:rPr>
              <a:t>και, στη συνέχεια, επιλέξτε </a:t>
            </a:r>
            <a:r>
              <a:rPr lang="el-GR">
                <a:solidFill>
                  <a:srgbClr val="D24726"/>
                </a:solidFill>
                <a:latin typeface="Segoe UI Semibold" panose="020B0702040204020203" pitchFamily="34" charset="0"/>
                <a:cs typeface="Segoe UI Semibold" panose="020B0702040204020203" pitchFamily="34" charset="0"/>
              </a:rPr>
              <a:t>Προσθήκη κίνησης</a:t>
            </a:r>
            <a:r>
              <a:rPr lang="el-GR">
                <a:solidFill>
                  <a:prstClr val="black">
                    <a:lumMod val="75000"/>
                    <a:lumOff val="25000"/>
                  </a:prstClr>
                </a:solidFill>
                <a:latin typeface="Segoe UI" panose="020B0502040204020203" pitchFamily="34" charset="0"/>
                <a:cs typeface="Segoe UI" panose="020B0502040204020203" pitchFamily="34" charset="0"/>
              </a:rPr>
              <a:t>.</a:t>
            </a:r>
          </a:p>
        </p:txBody>
      </p:sp>
      <p:grpSp>
        <p:nvGrpSpPr>
          <p:cNvPr id="31" name="Ομάδα 30" descr="Μικρός κύκλος με τον αριθμό 3 που υποδεικνύει το βήμα 3"/>
          <p:cNvGrpSpPr/>
          <p:nvPr/>
        </p:nvGrpSpPr>
        <p:grpSpPr bwMode="blackWhite">
          <a:xfrm>
            <a:off x="557319" y="4263506"/>
            <a:ext cx="558179" cy="409838"/>
            <a:chOff x="6953426" y="711274"/>
            <a:chExt cx="558179" cy="409838"/>
          </a:xfrm>
        </p:grpSpPr>
        <p:sp>
          <p:nvSpPr>
            <p:cNvPr id="32" name="Έλλειψη 31"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33" name="Πλαίσιο κειμένου 32" descr="Αριθμός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3</a:t>
              </a:r>
            </a:p>
          </p:txBody>
        </p:sp>
      </p:grpSp>
      <p:sp>
        <p:nvSpPr>
          <p:cNvPr id="34" name="Θέση περιεχομένου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rtl="0">
              <a:spcAft>
                <a:spcPts val="2000"/>
              </a:spcAft>
              <a:buNone/>
            </a:pPr>
            <a:r>
              <a:rPr lang="el-GR">
                <a:solidFill>
                  <a:prstClr val="black">
                    <a:lumMod val="75000"/>
                    <a:lumOff val="25000"/>
                  </a:prstClr>
                </a:solidFill>
                <a:latin typeface="Segoe UI" panose="020B0502040204020203" pitchFamily="34" charset="0"/>
                <a:cs typeface="Segoe UI" panose="020B0502040204020203" pitchFamily="34" charset="0"/>
              </a:rPr>
              <a:t>Επιλέξτε ένα εφέ κίνησης, όπως </a:t>
            </a:r>
            <a:r>
              <a:rPr lang="el-GR">
                <a:solidFill>
                  <a:srgbClr val="D24726"/>
                </a:solidFill>
                <a:latin typeface="Segoe UI Semibold" panose="020B0702040204020203" pitchFamily="34" charset="0"/>
                <a:cs typeface="Segoe UI Semibold" panose="020B0702040204020203" pitchFamily="34" charset="0"/>
              </a:rPr>
              <a:t>Ζουμ</a:t>
            </a:r>
            <a:r>
              <a:rPr lang="el-GR">
                <a:solidFill>
                  <a:prstClr val="black">
                    <a:lumMod val="75000"/>
                    <a:lumOff val="25000"/>
                  </a:prstClr>
                </a:solidFill>
                <a:latin typeface="Segoe UI" panose="020B0502040204020203" pitchFamily="34" charset="0"/>
                <a:cs typeface="Segoe UI" panose="020B0502040204020203" pitchFamily="34" charset="0"/>
              </a:rPr>
              <a:t> και παρακολουθήστε </a:t>
            </a:r>
            <a:br>
              <a:rPr lang="el-GR">
                <a:solidFill>
                  <a:prstClr val="black">
                    <a:lumMod val="75000"/>
                    <a:lumOff val="25000"/>
                  </a:prstClr>
                </a:solidFill>
                <a:latin typeface="Segoe UI" panose="020B0502040204020203" pitchFamily="34" charset="0"/>
                <a:cs typeface="Segoe UI" panose="020B0502040204020203" pitchFamily="34" charset="0"/>
              </a:rPr>
            </a:br>
            <a:r>
              <a:rPr lang="el-GR">
                <a:solidFill>
                  <a:prstClr val="black">
                    <a:lumMod val="75000"/>
                    <a:lumOff val="25000"/>
                  </a:prstClr>
                </a:solidFill>
                <a:latin typeface="Segoe UI" panose="020B0502040204020203" pitchFamily="34" charset="0"/>
                <a:cs typeface="Segoe UI" panose="020B0502040204020203" pitchFamily="34" charset="0"/>
              </a:rPr>
              <a:t>τι θα συμβεί.</a:t>
            </a:r>
          </a:p>
        </p:txBody>
      </p:sp>
      <p:sp>
        <p:nvSpPr>
          <p:cNvPr id="25" name="Πλαίσιο κειμένου 16" descr="Επιλέξτε &quot;εγώ&quot;"/>
          <p:cNvSpPr txBox="1"/>
          <p:nvPr/>
        </p:nvSpPr>
        <p:spPr>
          <a:xfrm rot="21077122">
            <a:off x="6043297" y="1772253"/>
            <a:ext cx="1334770" cy="43561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rtl="0">
              <a:spcBef>
                <a:spcPts val="0"/>
              </a:spcBef>
              <a:spcAft>
                <a:spcPts val="200"/>
              </a:spcAft>
              <a:tabLst>
                <a:tab pos="4931410" algn="l"/>
              </a:tabLst>
            </a:pPr>
            <a:r>
              <a:rPr lang="el-GR" sz="1200" b="1" kern="1000" spc="10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ΕΠΙΛΕΞΤΕ "ΕΓΩ"</a:t>
            </a:r>
            <a:endParaRPr lang="el-GR" sz="1200" b="1" kern="140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5" name="Εικόνα 4" descr="Πλαίσιο &quot;Πείτε μου&quot;"/>
          <p:cNvPicPr>
            <a:picLocks noChangeAspect="1"/>
          </p:cNvPicPr>
          <p:nvPr/>
        </p:nvPicPr>
        <p:blipFill>
          <a:blip r:embed="rId3"/>
          <a:srcRect/>
          <a:stretch/>
        </p:blipFill>
        <p:spPr>
          <a:xfrm>
            <a:off x="4407766" y="3410945"/>
            <a:ext cx="2106152" cy="220832"/>
          </a:xfrm>
          <a:prstGeom prst="rect">
            <a:avLst/>
          </a:prstGeom>
        </p:spPr>
      </p:pic>
      <p:pic>
        <p:nvPicPr>
          <p:cNvPr id="7" name="Εικόνα 6" descr="Καρτέλα &quot;Κίνηση&quot; που εμφανίζει την επιλογή ζουμ"/>
          <p:cNvPicPr>
            <a:picLocks noChangeAspect="1"/>
          </p:cNvPicPr>
          <p:nvPr/>
        </p:nvPicPr>
        <p:blipFill>
          <a:blip r:embed="rId4"/>
          <a:srcRect/>
          <a:stretch/>
        </p:blipFill>
        <p:spPr>
          <a:xfrm>
            <a:off x="3063240" y="4069080"/>
            <a:ext cx="3803903" cy="2438400"/>
          </a:xfrm>
          <a:prstGeom prst="rect">
            <a:avLst/>
          </a:prstGeom>
        </p:spPr>
      </p:pic>
      <p:pic>
        <p:nvPicPr>
          <p:cNvPr id="24" name="Εικόνα 23">
            <a:extLst>
              <a:ext uri="{C183D7F6-B498-43B3-948B-1728B52AA6E4}">
                <adec:decorative xmlns:adec="http://schemas.microsoft.com/office/drawing/2017/decorative" val="1"/>
              </a:ext>
            </a:extLst>
          </p:cNvPr>
          <p:cNvPicPr/>
          <p:nvPr/>
        </p:nvPicPr>
        <p:blipFill>
          <a:blip r:embed="rId5"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Εικόνα 22" descr="Ρομπότ"/>
          <p:cNvPicPr>
            <a:picLocks noChangeAspect="1"/>
          </p:cNvPicPr>
          <p:nvPr/>
        </p:nvPicPr>
        <p:blipFill>
          <a:blip r:embed="rId6"/>
          <a:stretch>
            <a:fillRect/>
          </a:stretch>
        </p:blipFill>
        <p:spPr>
          <a:xfrm>
            <a:off x="7912741" y="1646170"/>
            <a:ext cx="2775459" cy="4531804"/>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rtlCol="0">
            <a:normAutofit fontScale="90000"/>
          </a:bodyPr>
          <a:lstStyle/>
          <a:p>
            <a:pPr rtl="0"/>
            <a:r>
              <a:rPr lang="el-GR">
                <a:latin typeface="Segoe UI Light" panose="020B0502040204020203" pitchFamily="34" charset="0"/>
                <a:cs typeface="Segoe UI Light" panose="020B0502040204020203" pitchFamily="34" charset="0"/>
              </a:rPr>
              <a:t>Εξερεύνηση χωρίς κλείσιμο των διαφανειών</a:t>
            </a:r>
          </a:p>
        </p:txBody>
      </p:sp>
      <p:sp>
        <p:nvSpPr>
          <p:cNvPr id="16" name="Θέση περιεχομένου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a:latin typeface="Segoe UI" panose="020B0502040204020203" pitchFamily="34" charset="0"/>
                <a:cs typeface="Segoe UI" panose="020B0502040204020203" pitchFamily="34" charset="0"/>
              </a:rPr>
              <a:t>Η Έξυπνη αναζήτηση φέρνει την έρευνα απευθείας στο PowerPoint.</a:t>
            </a:r>
            <a:br>
              <a:rPr lang="el-GR">
                <a:latin typeface="Segoe UI" panose="020B0502040204020203" pitchFamily="34" charset="0"/>
                <a:cs typeface="Segoe UI" panose="020B0502040204020203" pitchFamily="34" charset="0"/>
              </a:rPr>
            </a:br>
            <a:br>
              <a:rPr lang="el-GR">
                <a:latin typeface="Segoe UI" panose="020B0502040204020203" pitchFamily="34" charset="0"/>
                <a:cs typeface="Segoe UI" panose="020B0502040204020203" pitchFamily="34" charset="0"/>
              </a:rPr>
            </a:br>
            <a:r>
              <a:rPr lang="el-GR">
                <a:latin typeface="Segoe UI" panose="020B0502040204020203" pitchFamily="34" charset="0"/>
                <a:cs typeface="Segoe UI" panose="020B0502040204020203" pitchFamily="34" charset="0"/>
              </a:rPr>
              <a:t>Δοκιμάστε το:</a:t>
            </a:r>
          </a:p>
        </p:txBody>
      </p:sp>
      <p:pic>
        <p:nvPicPr>
          <p:cNvPr id="18" name="Εικόνα 17" descr="Τρεις εικόνες που εμφανίζουν τη δυνατότητα &quot;Έξυπνη αναζήτηση&quot;"/>
          <p:cNvPicPr>
            <a:picLocks noChangeAspect="1"/>
          </p:cNvPicPr>
          <p:nvPr/>
        </p:nvPicPr>
        <p:blipFill>
          <a:blip r:embed="rId3"/>
          <a:srcRect/>
          <a:stretch/>
        </p:blipFill>
        <p:spPr>
          <a:xfrm>
            <a:off x="494408" y="2145058"/>
            <a:ext cx="11129521" cy="3197087"/>
          </a:xfrm>
          <a:prstGeom prst="rect">
            <a:avLst/>
          </a:prstGeom>
        </p:spPr>
      </p:pic>
      <p:grpSp>
        <p:nvGrpSpPr>
          <p:cNvPr id="33" name="Ομάδα 32" descr="Μικρός κύκλος με τον αριθμό 1 που υποδεικνύει το βήμα 1"/>
          <p:cNvGrpSpPr/>
          <p:nvPr/>
        </p:nvGrpSpPr>
        <p:grpSpPr bwMode="blackWhite">
          <a:xfrm>
            <a:off x="558723" y="5233381"/>
            <a:ext cx="558179" cy="409838"/>
            <a:chOff x="6953426" y="711274"/>
            <a:chExt cx="558179" cy="409838"/>
          </a:xfrm>
        </p:grpSpPr>
        <p:sp>
          <p:nvSpPr>
            <p:cNvPr id="34" name="Έλλειψη 33"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35" name="Πλαίσιο κειμένου 34" descr="Αριθμός 1"/>
            <p:cNvSpPr txBox="1"/>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1</a:t>
              </a:r>
            </a:p>
          </p:txBody>
        </p:sp>
      </p:grpSp>
      <p:sp>
        <p:nvSpPr>
          <p:cNvPr id="42" name="Θέση περιεχομένου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a:solidFill>
                  <a:prstClr val="black">
                    <a:lumMod val="75000"/>
                    <a:lumOff val="25000"/>
                  </a:prstClr>
                </a:solidFill>
                <a:latin typeface="Segoe UI" panose="020B0502040204020203" pitchFamily="34" charset="0"/>
                <a:cs typeface="Segoe UI" panose="020B0502040204020203" pitchFamily="34" charset="0"/>
              </a:rPr>
              <a:t>Κάντε δεξί κλικ στη λέξη </a:t>
            </a:r>
            <a:r>
              <a:rPr lang="el-GR" i="1">
                <a:solidFill>
                  <a:srgbClr val="D24726"/>
                </a:solidFill>
                <a:latin typeface="Segoe UI" panose="020B0502040204020203" pitchFamily="34" charset="0"/>
                <a:cs typeface="Segoe UI" panose="020B0502040204020203" pitchFamily="34" charset="0"/>
              </a:rPr>
              <a:t>γραφείου</a:t>
            </a:r>
            <a:r>
              <a:rPr lang="el-GR">
                <a:solidFill>
                  <a:prstClr val="black">
                    <a:lumMod val="75000"/>
                    <a:lumOff val="25000"/>
                  </a:prstClr>
                </a:solidFill>
                <a:latin typeface="Segoe UI" panose="020B0502040204020203" pitchFamily="34" charset="0"/>
                <a:cs typeface="Segoe UI" panose="020B0502040204020203" pitchFamily="34" charset="0"/>
              </a:rPr>
              <a:t> στην ακόλουθη φράση: </a:t>
            </a:r>
            <a:r>
              <a:rPr lang="el-GR" sz="1800">
                <a:solidFill>
                  <a:srgbClr val="000000"/>
                </a:solidFill>
                <a:effectLst/>
                <a:latin typeface="Calibri" panose="020F0502020204030204" pitchFamily="34" charset="0"/>
                <a:ea typeface="DengXian" panose="020B0503020204020204" pitchFamily="2" charset="-122"/>
              </a:rPr>
              <a:t>έπιπλα</a:t>
            </a:r>
            <a:r>
              <a:rPr lang="el-GR" sz="1800">
                <a:solidFill>
                  <a:srgbClr val="000000"/>
                </a:solidFill>
                <a:effectLst/>
                <a:latin typeface="Roboto" panose="02000000000000000000" pitchFamily="2" charset="0"/>
                <a:ea typeface="DengXian" panose="020B0503020204020204" pitchFamily="2" charset="-122"/>
                <a:cs typeface="Times New Roman" panose="02020603050405020304" pitchFamily="18" charset="0"/>
              </a:rPr>
              <a:t> </a:t>
            </a:r>
            <a:r>
              <a:rPr lang="el-GR" sz="1800">
                <a:solidFill>
                  <a:srgbClr val="000000"/>
                </a:solidFill>
                <a:effectLst/>
                <a:latin typeface="Calibri" panose="020F0502020204030204" pitchFamily="34" charset="0"/>
                <a:ea typeface="DengXian" panose="020B0503020204020204" pitchFamily="2" charset="-122"/>
              </a:rPr>
              <a:t>γραφείου</a:t>
            </a:r>
            <a:endParaRPr lang="el-GR" sz="180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36" name="Ομάδα 35" descr="Μικρός κύκλος με τον αριθμό 2 που υποδεικνύει το βήμα 2"/>
          <p:cNvGrpSpPr/>
          <p:nvPr/>
        </p:nvGrpSpPr>
        <p:grpSpPr bwMode="blackWhite">
          <a:xfrm>
            <a:off x="4249102" y="5233381"/>
            <a:ext cx="558179" cy="409838"/>
            <a:chOff x="6953426" y="711274"/>
            <a:chExt cx="558179" cy="409838"/>
          </a:xfrm>
        </p:grpSpPr>
        <p:sp>
          <p:nvSpPr>
            <p:cNvPr id="37" name="Έλλειψη 36"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38" name="Πλαίσιο κειμένου 37" descr="Αριθμός 2"/>
            <p:cNvSpPr txBox="1"/>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2</a:t>
              </a:r>
            </a:p>
          </p:txBody>
        </p:sp>
      </p:grpSp>
      <p:sp>
        <p:nvSpPr>
          <p:cNvPr id="43" name="Θέση περιεχομένου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a:solidFill>
                  <a:prstClr val="black">
                    <a:lumMod val="75000"/>
                    <a:lumOff val="25000"/>
                  </a:prstClr>
                </a:solidFill>
                <a:latin typeface="Segoe UI" panose="020B0502040204020203" pitchFamily="34" charset="0"/>
                <a:cs typeface="Segoe UI" panose="020B0502040204020203" pitchFamily="34" charset="0"/>
              </a:rPr>
              <a:t>Επιλέξτε </a:t>
            </a:r>
            <a:r>
              <a:rPr lang="el-GR">
                <a:solidFill>
                  <a:srgbClr val="D24726"/>
                </a:solidFill>
                <a:latin typeface="Segoe UI Semibold" panose="020B0702040204020203" pitchFamily="34" charset="0"/>
                <a:cs typeface="Segoe UI Semibold" panose="020B0702040204020203" pitchFamily="34" charset="0"/>
              </a:rPr>
              <a:t>Έξυπνη</a:t>
            </a:r>
            <a:r>
              <a:rPr lang="el-GR">
                <a:solidFill>
                  <a:prstClr val="black">
                    <a:lumMod val="75000"/>
                    <a:lumOff val="25000"/>
                  </a:prstClr>
                </a:solidFill>
                <a:cs typeface="Segoe UI"/>
              </a:rPr>
              <a:t> </a:t>
            </a:r>
            <a:r>
              <a:rPr lang="el-GR">
                <a:solidFill>
                  <a:srgbClr val="D24726"/>
                </a:solidFill>
                <a:latin typeface="Segoe UI Semibold" panose="020B0702040204020203" pitchFamily="34" charset="0"/>
                <a:cs typeface="Segoe UI Semibold" panose="020B0702040204020203" pitchFamily="34" charset="0"/>
              </a:rPr>
              <a:t>αναζήτηση</a:t>
            </a:r>
            <a:r>
              <a:rPr lang="el-GR">
                <a:latin typeface="Segoe UI" panose="020B0502040204020203" pitchFamily="34" charset="0"/>
                <a:cs typeface="Segoe UI" panose="020B0502040204020203" pitchFamily="34" charset="0"/>
              </a:rPr>
              <a:t> και παρατηρήστε ότι τα αποτελέσματα είναι συναφή με αυτή τη φράση, όχι με τις </a:t>
            </a:r>
            <a:r>
              <a:rPr lang="el-GR" sz="1800">
                <a:latin typeface="Segoe UI" panose="020B0502040204020203" pitchFamily="34" charset="0"/>
                <a:cs typeface="Segoe UI" panose="020B0502040204020203" pitchFamily="34" charset="0"/>
              </a:rPr>
              <a:t>εφαρμογές του Microsoft Office</a:t>
            </a:r>
            <a:r>
              <a:rPr lang="el-GR">
                <a:latin typeface="Segoe UI" panose="020B0502040204020203" pitchFamily="34" charset="0"/>
                <a:cs typeface="Segoe UI" panose="020B0502040204020203" pitchFamily="34" charset="0"/>
              </a:rPr>
              <a:t>.</a:t>
            </a:r>
            <a:endParaRPr lang="el-GR">
              <a:solidFill>
                <a:srgbClr val="D24726"/>
              </a:solidFill>
              <a:latin typeface="Segoe UI" panose="020B0502040204020203" pitchFamily="34" charset="0"/>
              <a:cs typeface="Segoe UI" panose="020B0502040204020203" pitchFamily="34" charset="0"/>
            </a:endParaRPr>
          </a:p>
        </p:txBody>
      </p:sp>
      <p:grpSp>
        <p:nvGrpSpPr>
          <p:cNvPr id="39" name="Ομάδα 38" descr="Μικρός κύκλος με τον αριθμό 3 που υποδεικνύει το βήμα 3"/>
          <p:cNvGrpSpPr/>
          <p:nvPr/>
        </p:nvGrpSpPr>
        <p:grpSpPr bwMode="blackWhite">
          <a:xfrm>
            <a:off x="7930921" y="5233381"/>
            <a:ext cx="558179" cy="409838"/>
            <a:chOff x="6953426" y="711274"/>
            <a:chExt cx="558179" cy="409838"/>
          </a:xfrm>
        </p:grpSpPr>
        <p:sp>
          <p:nvSpPr>
            <p:cNvPr id="40" name="Έλλειψη 39" descr="Μικρός κύκλος"/>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sp>
          <p:nvSpPr>
            <p:cNvPr id="41" name="Πλαίσιο κειμένου 40" descr="Αριθμός 3"/>
            <p:cNvSpPr txBox="1"/>
            <p:nvPr/>
          </p:nvSpPr>
          <p:spPr bwMode="blackWhite">
            <a:xfrm>
              <a:off x="6953426" y="727564"/>
              <a:ext cx="558179" cy="369332"/>
            </a:xfrm>
            <a:prstGeom prst="rect">
              <a:avLst/>
            </a:prstGeom>
            <a:noFill/>
          </p:spPr>
          <p:txBody>
            <a:bodyPr wrap="square" rtlCol="0">
              <a:spAutoFit/>
            </a:bodyPr>
            <a:lstStyle/>
            <a:p>
              <a:pPr algn="ctr" rtl="0"/>
              <a:r>
                <a:rPr lang="el-GR">
                  <a:solidFill>
                    <a:schemeClr val="bg1"/>
                  </a:solidFill>
                  <a:latin typeface="Segoe UI Semibold" panose="020B0702040204020203" pitchFamily="34" charset="0"/>
                  <a:cs typeface="Segoe UI Semibold" panose="020B0702040204020203" pitchFamily="34" charset="0"/>
                </a:rPr>
                <a:t>3</a:t>
              </a:r>
            </a:p>
          </p:txBody>
        </p:sp>
      </p:grpSp>
      <p:sp>
        <p:nvSpPr>
          <p:cNvPr id="44" name="Θέση περιεχομένου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pPr>
            <a:r>
              <a:rPr lang="el-GR">
                <a:latin typeface="Segoe UI" panose="020B0502040204020203" pitchFamily="34" charset="0"/>
                <a:cs typeface="Segoe UI" panose="020B0502040204020203" pitchFamily="34" charset="0"/>
              </a:rPr>
              <a:t>Απλώς για διασκέδαση, δοκιμάστε ξανά την Έξυπνη αναζήτηση κάνοντας δεξί κλικ στη λέξη </a:t>
            </a:r>
            <a:r>
              <a:rPr lang="el-GR" i="1">
                <a:solidFill>
                  <a:srgbClr val="D24726"/>
                </a:solidFill>
                <a:latin typeface="Segoe UI" panose="020B0502040204020203" pitchFamily="34" charset="0"/>
                <a:cs typeface="Segoe UI" panose="020B0502040204020203" pitchFamily="34" charset="0"/>
              </a:rPr>
              <a:t>Office</a:t>
            </a:r>
            <a:r>
              <a:rPr lang="el-GR"/>
              <a:t> </a:t>
            </a:r>
            <a:r>
              <a:rPr lang="el-GR">
                <a:latin typeface="Segoe UI" panose="020B0502040204020203" pitchFamily="34" charset="0"/>
                <a:cs typeface="Segoe UI" panose="020B0502040204020203" pitchFamily="34" charset="0"/>
              </a:rPr>
              <a:t>στο βήμα 2.</a:t>
            </a:r>
          </a:p>
          <a:p>
            <a:pPr marL="0" indent="0" rtl="0">
              <a:spcAft>
                <a:spcPts val="2000"/>
              </a:spcAft>
              <a:buNone/>
            </a:pPr>
            <a:endParaRPr lang="el-GR">
              <a:solidFill>
                <a:prstClr val="black">
                  <a:lumMod val="75000"/>
                  <a:lumOff val="25000"/>
                </a:prstClr>
              </a:solidFill>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a:xfrm>
            <a:off x="521208" y="986525"/>
            <a:ext cx="6876288" cy="1189747"/>
          </a:xfrm>
        </p:spPr>
        <p:txBody>
          <a:bodyPr rtlCol="0">
            <a:normAutofit/>
          </a:bodyPr>
          <a:lstStyle/>
          <a:p>
            <a:pPr rtl="0"/>
            <a:r>
              <a:rPr lang="el-GR" dirty="0">
                <a:latin typeface="Segoe UI Light" panose="020B0502040204020203" pitchFamily="34" charset="0"/>
                <a:cs typeface="Segoe UI Light" panose="020B0502040204020203" pitchFamily="34" charset="0"/>
              </a:rPr>
              <a:t>Έχετε περισσότερες ερωτήσεις σχετικά με το PowerPoint;</a:t>
            </a:r>
          </a:p>
        </p:txBody>
      </p:sp>
      <p:sp>
        <p:nvSpPr>
          <p:cNvPr id="5" name="Θέση περιεχομένου 4"/>
          <p:cNvSpPr>
            <a:spLocks noGrp="1"/>
          </p:cNvSpPr>
          <p:nvPr>
            <p:ph sz="half" idx="4294967295"/>
          </p:nvPr>
        </p:nvSpPr>
        <p:spPr>
          <a:xfrm>
            <a:off x="541611" y="2614427"/>
            <a:ext cx="9260757" cy="3978275"/>
          </a:xfrm>
        </p:spPr>
        <p:txBody>
          <a:bodyPr rtlCol="0">
            <a:normAutofit/>
          </a:bodyPr>
          <a:lstStyle/>
          <a:p>
            <a:pPr marL="0" indent="0" rtl="0">
              <a:lnSpc>
                <a:spcPts val="3600"/>
              </a:lnSpc>
              <a:spcAft>
                <a:spcPts val="0"/>
              </a:spcAft>
              <a:buNone/>
            </a:pPr>
            <a:r>
              <a:rPr lang="el-GR" sz="2000" dirty="0">
                <a:latin typeface="Segoe UI Light" panose="020B0502040204020203" pitchFamily="34" charset="0"/>
                <a:cs typeface="Segoe UI Light" panose="020B0502040204020203" pitchFamily="34" charset="0"/>
              </a:rPr>
              <a:t>Επιλέξτε το κουμπί </a:t>
            </a:r>
            <a:r>
              <a:rPr lang="el-GR" sz="2000" dirty="0">
                <a:solidFill>
                  <a:srgbClr val="D24726"/>
                </a:solidFill>
                <a:latin typeface="Segoe UI Semibold" panose="020B0702040204020203" pitchFamily="34" charset="0"/>
                <a:cs typeface="Segoe UI Semibold" panose="020B0702040204020203" pitchFamily="34" charset="0"/>
              </a:rPr>
              <a:t>Πείτε μου                   </a:t>
            </a:r>
            <a:r>
              <a:rPr lang="el-GR" sz="2000" dirty="0">
                <a:latin typeface="Segoe UI Light" panose="020B0502040204020203" pitchFamily="34" charset="0"/>
                <a:cs typeface="Segoe UI Light" panose="020B0502040204020203" pitchFamily="34" charset="0"/>
              </a:rPr>
              <a:t>και πληκτρολογήστε αυτό που θέλετε να μάθετε.</a:t>
            </a:r>
            <a:br>
              <a:rPr lang="el-GR" sz="2000" dirty="0">
                <a:latin typeface="Segoe UI Light" panose="020B0502040204020203" pitchFamily="34" charset="0"/>
                <a:cs typeface="Segoe UI Light" panose="020B0502040204020203" pitchFamily="34" charset="0"/>
              </a:rPr>
            </a:br>
            <a:endParaRPr lang="el-GR"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r>
              <a:rPr lang="el-GR" sz="2000" u="sng" dirty="0">
                <a:latin typeface="Segoe UI Light" panose="020B0502040204020203" pitchFamily="34" charset="0"/>
                <a:cs typeface="Segoe UI Light" panose="020B0502040204020203" pitchFamily="34" charset="0"/>
                <a:hlinkClick r:id="rId3" tooltip="Επισκεφθείτε το ιστολόγιο της ομάδας του PowerPoint"/>
              </a:rPr>
              <a:t>Επισκεφθείτε το </a:t>
            </a:r>
            <a:r>
              <a:rPr lang="el-GR" sz="2000" u="sng" dirty="0" err="1">
                <a:latin typeface="Segoe UI Light" panose="020B0502040204020203" pitchFamily="34" charset="0"/>
                <a:cs typeface="Segoe UI Light" panose="020B0502040204020203" pitchFamily="34" charset="0"/>
                <a:hlinkClick r:id="rId3" tooltip="Επισκεφθείτε το ιστολόγιο της ομάδας του PowerPoint"/>
              </a:rPr>
              <a:t>ιστολόγιο</a:t>
            </a:r>
            <a:r>
              <a:rPr lang="el-GR" sz="2000" u="sng" dirty="0">
                <a:latin typeface="Segoe UI Light" panose="020B0502040204020203" pitchFamily="34" charset="0"/>
                <a:cs typeface="Segoe UI Light" panose="020B0502040204020203" pitchFamily="34" charset="0"/>
                <a:hlinkClick r:id="rId3" tooltip="Επισκεφθείτε το ιστολόγιο της ομάδας του PowerPoint"/>
              </a:rPr>
              <a:t> της ομάδας του PowerPoint</a:t>
            </a:r>
            <a:endParaRPr lang="el-GR" sz="2000" dirty="0">
              <a:latin typeface="Segoe UI Light" panose="020B0502040204020203" pitchFamily="34" charset="0"/>
              <a:cs typeface="Segoe UI Light" panose="020B0502040204020203" pitchFamily="34" charset="0"/>
            </a:endParaRPr>
          </a:p>
          <a:p>
            <a:pPr marL="0" indent="0" rtl="0">
              <a:lnSpc>
                <a:spcPts val="3600"/>
              </a:lnSpc>
              <a:spcBef>
                <a:spcPts val="1500"/>
              </a:spcBef>
              <a:spcAft>
                <a:spcPts val="0"/>
              </a:spcAft>
              <a:buNone/>
            </a:pPr>
            <a:r>
              <a:rPr lang="el-GR" sz="2000" dirty="0">
                <a:latin typeface="Segoe UI Light" panose="020B0502040204020203" pitchFamily="34" charset="0"/>
                <a:cs typeface="Segoe UI Light" panose="020B0502040204020203" pitchFamily="34" charset="0"/>
                <a:hlinkClick r:id="rId4" tooltip="Μεταβείτε στη δωρεάν εκπαίδευση για το PowerPoint"/>
              </a:rPr>
              <a:t>Μεταβείτε στη δωρεάν εκπαίδευση για το PowerPoint</a:t>
            </a:r>
            <a:endParaRPr lang="el-GR"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endParaRPr lang="el-GR"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endParaRPr lang="el-GR" sz="2000" dirty="0">
              <a:latin typeface="Segoe UI Light" panose="020B0502040204020203" pitchFamily="34" charset="0"/>
              <a:cs typeface="Segoe UI Light" panose="020B0502040204020203" pitchFamily="34" charset="0"/>
            </a:endParaRPr>
          </a:p>
        </p:txBody>
      </p:sp>
      <p:pic>
        <p:nvPicPr>
          <p:cNvPr id="2" name="Εικόνα 1" descr="Κουμπί &quot;Πείτε μου&quot;"/>
          <p:cNvPicPr>
            <a:picLocks noChangeAspect="1"/>
          </p:cNvPicPr>
          <p:nvPr/>
        </p:nvPicPr>
        <p:blipFill>
          <a:blip r:embed="rId5"/>
          <a:srcRect/>
          <a:stretch/>
        </p:blipFill>
        <p:spPr>
          <a:xfrm>
            <a:off x="4005652" y="2350333"/>
            <a:ext cx="1268511" cy="1189747"/>
          </a:xfrm>
          <a:prstGeom prst="rect">
            <a:avLst/>
          </a:prstGeom>
        </p:spPr>
      </p:pic>
      <p:pic>
        <p:nvPicPr>
          <p:cNvPr id="8" name="Εικόνα 7" descr="Βέλος που δείχνει προς τα δεξιά και περιέχει μια υπερ-σύνδεση η οποία οδηγεί στο ιστολόγιο της ομάδας του PowerPoint. Επιλέξτε την εικόνα για να επισκεφθείτε το ιστολόγιο της ομάδας του PowerPoint ">
            <a:hlinkClick r:id="rId3" tooltip="Κάντε κλικ εδώ, για να επισκεφθείτε το ιστολόγιο ομάδας του PowerPoin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522" y="4078868"/>
            <a:ext cx="661940" cy="661940"/>
          </a:xfrm>
          <a:prstGeom prst="rect">
            <a:avLst/>
          </a:prstGeom>
        </p:spPr>
      </p:pic>
      <p:pic>
        <p:nvPicPr>
          <p:cNvPr id="7" name="Εικόνα 6" descr="Βέλος που δείχνει προς τα δεξιά και περιέχει μια υπερ-σύνδεση η οποία οδηγεί στη δωρεάν εκπαίδευση για το PowerPoint. Επιλέξτε την εικόνα, για να αποκτήσετε πρόσβαση στη δωρεάν εκπαίδευση για το PowerPoint">
            <a:hlinkClick r:id="rId4" tooltip="Κάντε κλικ εδώ για να μεταβείτε στη δωρεάν εκπαίδευση για το PowerPoin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522" y="4764780"/>
            <a:ext cx="661940" cy="661940"/>
          </a:xfrm>
          <a:prstGeom prst="rect">
            <a:avLst/>
          </a:prstGeom>
        </p:spPr>
      </p:pic>
      <p:sp>
        <p:nvSpPr>
          <p:cNvPr id="9" name="Πλαίσιο κειμένου 8"/>
          <p:cNvSpPr txBox="1"/>
          <p:nvPr/>
        </p:nvSpPr>
        <p:spPr>
          <a:xfrm>
            <a:off x="541611" y="5738132"/>
            <a:ext cx="7230789" cy="307777"/>
          </a:xfrm>
          <a:prstGeom prst="rect">
            <a:avLst/>
          </a:prstGeom>
          <a:noFill/>
        </p:spPr>
        <p:txBody>
          <a:bodyPr wrap="square" rtlCol="0">
            <a:spAutoFit/>
          </a:bodyPr>
          <a:lstStyle/>
          <a:p>
            <a:pPr algn="l" rtl="0"/>
            <a:r>
              <a:rPr lang="el-GR" sz="1400">
                <a:latin typeface="Segoe UI Light" panose="020B0502040204020203" pitchFamily="34" charset="0"/>
                <a:cs typeface="Segoe UI Light" panose="020B0502040204020203" pitchFamily="34" charset="0"/>
              </a:rPr>
              <a:t>ΕΠΙΛΕΞΤΕ ΤΟ ΒΕΛΟΣ ΟΤΑΝ ΒΡΙΣΚΕΣΤΕ ΣΕ ΛΕΙΤΟΥΡΓΙΑ ΠΡΟΒΟΛΗΣ ΠΑΡΟΥΣΙΑΣΗΣ</a:t>
            </a:r>
          </a:p>
        </p:txBody>
      </p:sp>
      <p:pic>
        <p:nvPicPr>
          <p:cNvPr id="11" name="Εικόνα 10" descr="Πλαίσιο προτάσεων &quot;Πείτε μου&quot;"/>
          <p:cNvPicPr>
            <a:picLocks noChangeAspect="1"/>
          </p:cNvPicPr>
          <p:nvPr/>
        </p:nvPicPr>
        <p:blipFill>
          <a:blip r:embed="rId7"/>
          <a:srcRect/>
          <a:stretch/>
        </p:blipFill>
        <p:spPr>
          <a:xfrm>
            <a:off x="8408066" y="3291034"/>
            <a:ext cx="2476156" cy="942185"/>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439DBDB5-CBC4-454C-91F2-6007589D5AC0}"/>
              </a:ext>
            </a:extLst>
          </p:cNvPr>
          <p:cNvSpPr>
            <a:spLocks noGrp="1"/>
          </p:cNvSpPr>
          <p:nvPr>
            <p:ph sz="quarter" idx="10"/>
          </p:nvPr>
        </p:nvSpPr>
        <p:spPr>
          <a:xfrm>
            <a:off x="539496" y="1435607"/>
            <a:ext cx="11432110" cy="5422393"/>
          </a:xfrm>
        </p:spPr>
        <p:txBody>
          <a:bodyPr>
            <a:normAutofit fontScale="85000" lnSpcReduction="20000"/>
          </a:bodyPr>
          <a:lstStyle/>
          <a:p>
            <a:pPr algn="ctr"/>
            <a:r>
              <a:rPr lang="el-GR" sz="2600" dirty="0">
                <a:solidFill>
                  <a:srgbClr val="C00000"/>
                </a:solidFill>
                <a:latin typeface="Comic Sans MS" panose="030F0702030302020204" pitchFamily="66" charset="0"/>
              </a:rPr>
              <a:t>Φυσιολογικό άγχος </a:t>
            </a:r>
          </a:p>
          <a:p>
            <a:pPr algn="ctr"/>
            <a:r>
              <a:rPr lang="el-GR" sz="2600" dirty="0">
                <a:latin typeface="Comic Sans MS" panose="030F0702030302020204" pitchFamily="66" charset="0"/>
              </a:rPr>
              <a:t> Λειτουργεί ως κινητήρια δύναμη και διατηρεί τη σκέψη σε εγρήγορση</a:t>
            </a:r>
          </a:p>
          <a:p>
            <a:pPr algn="ctr"/>
            <a:endParaRPr lang="el-GR" sz="2600" dirty="0">
              <a:solidFill>
                <a:srgbClr val="C00000"/>
              </a:solidFill>
              <a:latin typeface="Comic Sans MS" panose="030F0702030302020204" pitchFamily="66" charset="0"/>
            </a:endParaRPr>
          </a:p>
          <a:p>
            <a:pPr algn="ctr"/>
            <a:endParaRPr lang="el-GR" sz="2600" dirty="0">
              <a:solidFill>
                <a:srgbClr val="C00000"/>
              </a:solidFill>
              <a:latin typeface="Comic Sans MS" panose="030F0702030302020204" pitchFamily="66" charset="0"/>
            </a:endParaRPr>
          </a:p>
          <a:p>
            <a:pPr algn="ctr"/>
            <a:endParaRPr lang="el-GR" sz="2600" dirty="0">
              <a:solidFill>
                <a:srgbClr val="C00000"/>
              </a:solidFill>
              <a:latin typeface="Comic Sans MS" panose="030F0702030302020204" pitchFamily="66" charset="0"/>
            </a:endParaRPr>
          </a:p>
          <a:p>
            <a:pPr algn="ctr"/>
            <a:r>
              <a:rPr lang="el-GR" sz="2600" dirty="0">
                <a:solidFill>
                  <a:srgbClr val="C00000"/>
                </a:solidFill>
                <a:latin typeface="Comic Sans MS" panose="030F0702030302020204" pitchFamily="66" charset="0"/>
              </a:rPr>
              <a:t>Υπερβολικό άγχος</a:t>
            </a:r>
          </a:p>
          <a:p>
            <a:pPr algn="ctr"/>
            <a:r>
              <a:rPr lang="el-GR" sz="2600" dirty="0">
                <a:solidFill>
                  <a:schemeClr val="tx1"/>
                </a:solidFill>
                <a:latin typeface="Comic Sans MS" panose="030F0702030302020204" pitchFamily="66" charset="0"/>
              </a:rPr>
              <a:t>Μπορεί να μας μπλοκάρει, να μας οδηγήσει σε πανικό και να επηρεάσει αρνητικά την απόδοσή μας</a:t>
            </a:r>
            <a:r>
              <a:rPr lang="en-US" sz="2600" dirty="0">
                <a:solidFill>
                  <a:schemeClr val="tx1"/>
                </a:solidFill>
                <a:latin typeface="Comic Sans MS" panose="030F0702030302020204" pitchFamily="66" charset="0"/>
              </a:rPr>
              <a:t> </a:t>
            </a:r>
            <a:r>
              <a:rPr lang="el-GR" sz="2600" dirty="0">
                <a:solidFill>
                  <a:schemeClr val="tx1"/>
                </a:solidFill>
                <a:latin typeface="Comic Sans MS" panose="030F0702030302020204" pitchFamily="66" charset="0"/>
              </a:rPr>
              <a:t>στις εξετάσεις</a:t>
            </a:r>
          </a:p>
          <a:p>
            <a:pPr algn="ctr"/>
            <a:endParaRPr lang="el-GR" sz="18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245409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BC10F372-3F92-470C-9737-5E66AE90C86F}"/>
              </a:ext>
            </a:extLst>
          </p:cNvPr>
          <p:cNvSpPr>
            <a:spLocks noGrp="1"/>
          </p:cNvSpPr>
          <p:nvPr>
            <p:ph type="title"/>
          </p:nvPr>
        </p:nvSpPr>
        <p:spPr>
          <a:xfrm>
            <a:off x="520505" y="804320"/>
            <a:ext cx="11071273" cy="5249359"/>
          </a:xfrm>
        </p:spPr>
        <p:txBody>
          <a:bodyPr>
            <a:normAutofit/>
          </a:bodyPr>
          <a:lstStyle/>
          <a:p>
            <a:r>
              <a:rPr lang="el-GR" sz="7200" dirty="0">
                <a:latin typeface="Comic Sans MS" panose="030F0702030302020204" pitchFamily="66" charset="0"/>
              </a:rPr>
              <a:t>Τεχνικές </a:t>
            </a:r>
            <a:br>
              <a:rPr lang="el-GR" sz="7200" dirty="0">
                <a:latin typeface="Comic Sans MS" panose="030F0702030302020204" pitchFamily="66" charset="0"/>
              </a:rPr>
            </a:br>
            <a:r>
              <a:rPr lang="el-GR" sz="7200" dirty="0">
                <a:latin typeface="Comic Sans MS" panose="030F0702030302020204" pitchFamily="66" charset="0"/>
              </a:rPr>
              <a:t>Αντιμετώπισης </a:t>
            </a:r>
            <a:br>
              <a:rPr lang="el-GR" sz="7200" dirty="0">
                <a:latin typeface="Comic Sans MS" panose="030F0702030302020204" pitchFamily="66" charset="0"/>
              </a:rPr>
            </a:br>
            <a:r>
              <a:rPr lang="el-GR" sz="7200" dirty="0">
                <a:latin typeface="Comic Sans MS" panose="030F0702030302020204" pitchFamily="66" charset="0"/>
              </a:rPr>
              <a:t>Άγχους</a:t>
            </a:r>
          </a:p>
        </p:txBody>
      </p:sp>
    </p:spTree>
    <p:extLst>
      <p:ext uri="{BB962C8B-B14F-4D97-AF65-F5344CB8AC3E}">
        <p14:creationId xmlns:p14="http://schemas.microsoft.com/office/powerpoint/2010/main" val="132569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7372A20-7389-40B2-A0EB-58AD49970322}"/>
              </a:ext>
            </a:extLst>
          </p:cNvPr>
          <p:cNvSpPr>
            <a:spLocks noGrp="1"/>
          </p:cNvSpPr>
          <p:nvPr>
            <p:ph type="title"/>
          </p:nvPr>
        </p:nvSpPr>
        <p:spPr>
          <a:xfrm>
            <a:off x="521208" y="464234"/>
            <a:ext cx="11112774" cy="1712038"/>
          </a:xfrm>
        </p:spPr>
        <p:txBody>
          <a:bodyPr/>
          <a:lstStyle/>
          <a:p>
            <a:r>
              <a:rPr lang="el-GR" dirty="0"/>
              <a:t>Πριν τις εξετάσεις……..</a:t>
            </a:r>
          </a:p>
        </p:txBody>
      </p:sp>
      <p:sp>
        <p:nvSpPr>
          <p:cNvPr id="5" name="Θέση περιεχομένου 4">
            <a:extLst>
              <a:ext uri="{FF2B5EF4-FFF2-40B4-BE49-F238E27FC236}">
                <a16:creationId xmlns:a16="http://schemas.microsoft.com/office/drawing/2014/main" id="{3922E0A1-B977-4206-BBCD-E17DEAD44A10}"/>
              </a:ext>
            </a:extLst>
          </p:cNvPr>
          <p:cNvSpPr>
            <a:spLocks noGrp="1"/>
          </p:cNvSpPr>
          <p:nvPr>
            <p:ph sz="quarter" idx="13"/>
          </p:nvPr>
        </p:nvSpPr>
        <p:spPr>
          <a:xfrm>
            <a:off x="521208" y="2335237"/>
            <a:ext cx="11365992" cy="4297680"/>
          </a:xfrm>
        </p:spPr>
        <p:txBody>
          <a:bodyPr>
            <a:normAutofit/>
          </a:bodyPr>
          <a:lstStyle/>
          <a:p>
            <a:pPr marL="342900" indent="-342900">
              <a:buFont typeface="Arial" panose="020B0604020202020204" pitchFamily="34" charset="0"/>
              <a:buChar char="•"/>
            </a:pPr>
            <a:r>
              <a:rPr lang="el-GR" sz="1900" dirty="0">
                <a:latin typeface="Comic Sans MS" panose="030F0702030302020204" pitchFamily="66" charset="0"/>
              </a:rPr>
              <a:t>Δημιούργησε ένα ήσυχο και άνετο μέρος για διάβασμα</a:t>
            </a:r>
          </a:p>
          <a:p>
            <a:pPr marL="342900" indent="-342900">
              <a:buFont typeface="Arial" panose="020B0604020202020204" pitchFamily="34" charset="0"/>
              <a:buChar char="•"/>
            </a:pPr>
            <a:r>
              <a:rPr lang="el-GR" sz="1900" dirty="0">
                <a:latin typeface="Comic Sans MS" panose="030F0702030302020204" pitchFamily="66" charset="0"/>
              </a:rPr>
              <a:t>Μοίρασε και οργάνωσε το χώρο της μελέτης</a:t>
            </a:r>
          </a:p>
          <a:p>
            <a:pPr marL="342900" indent="-342900">
              <a:buFont typeface="Arial" panose="020B0604020202020204" pitchFamily="34" charset="0"/>
              <a:buChar char="•"/>
            </a:pPr>
            <a:r>
              <a:rPr lang="el-GR" sz="1900" dirty="0">
                <a:latin typeface="Comic Sans MS" panose="030F0702030302020204" pitchFamily="66" charset="0"/>
              </a:rPr>
              <a:t>Εντόπισε τα πιο σημαντικά θέματα και δώσε έμφαση σε αυτά</a:t>
            </a:r>
          </a:p>
          <a:p>
            <a:pPr marL="342900" indent="-342900">
              <a:buFont typeface="Arial" panose="020B0604020202020204" pitchFamily="34" charset="0"/>
              <a:buChar char="•"/>
            </a:pPr>
            <a:r>
              <a:rPr lang="el-GR" sz="1900" dirty="0">
                <a:latin typeface="Comic Sans MS" panose="030F0702030302020204" pitchFamily="66" charset="0"/>
              </a:rPr>
              <a:t>Επίλεξε ένα φίλο με τον οποίο να μπορείς να συνεργαστείς</a:t>
            </a:r>
          </a:p>
          <a:p>
            <a:pPr marL="342900" indent="-342900">
              <a:buFont typeface="Arial" panose="020B0604020202020204" pitchFamily="34" charset="0"/>
              <a:buChar char="•"/>
            </a:pPr>
            <a:r>
              <a:rPr lang="el-GR" sz="1900" dirty="0">
                <a:latin typeface="Comic Sans MS" panose="030F0702030302020204" pitchFamily="66" charset="0"/>
              </a:rPr>
              <a:t>Ξεκίνησε την επανάληψη εγκαίρως, δίνοντας προτεραιότητα στα θέματα που σε δυσκολεύουν περισσότερο</a:t>
            </a:r>
          </a:p>
          <a:p>
            <a:pPr marL="342900" indent="-342900">
              <a:buFont typeface="Arial" panose="020B0604020202020204" pitchFamily="34" charset="0"/>
              <a:buChar char="•"/>
            </a:pPr>
            <a:endParaRPr lang="el-GR" dirty="0">
              <a:latin typeface="Comic Sans MS" panose="030F0702030302020204" pitchFamily="66" charset="0"/>
            </a:endParaRPr>
          </a:p>
        </p:txBody>
      </p:sp>
    </p:spTree>
    <p:extLst>
      <p:ext uri="{BB962C8B-B14F-4D97-AF65-F5344CB8AC3E}">
        <p14:creationId xmlns:p14="http://schemas.microsoft.com/office/powerpoint/2010/main" val="1664078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FA0ADC-6F44-4FD7-BBF0-84CBDBEFD292}"/>
              </a:ext>
            </a:extLst>
          </p:cNvPr>
          <p:cNvSpPr>
            <a:spLocks noGrp="1"/>
          </p:cNvSpPr>
          <p:nvPr>
            <p:ph type="title"/>
          </p:nvPr>
        </p:nvSpPr>
        <p:spPr>
          <a:xfrm>
            <a:off x="521207" y="928468"/>
            <a:ext cx="11154977" cy="1247804"/>
          </a:xfrm>
        </p:spPr>
        <p:txBody>
          <a:bodyPr/>
          <a:lstStyle/>
          <a:p>
            <a:r>
              <a:rPr lang="el-GR" dirty="0"/>
              <a:t>Πριν τις εξετάσεις…</a:t>
            </a:r>
          </a:p>
        </p:txBody>
      </p:sp>
      <p:sp>
        <p:nvSpPr>
          <p:cNvPr id="3" name="Θέση περιεχομένου 2">
            <a:extLst>
              <a:ext uri="{FF2B5EF4-FFF2-40B4-BE49-F238E27FC236}">
                <a16:creationId xmlns:a16="http://schemas.microsoft.com/office/drawing/2014/main" id="{C1E385A1-836B-4907-9F77-A83FDC437B60}"/>
              </a:ext>
            </a:extLst>
          </p:cNvPr>
          <p:cNvSpPr>
            <a:spLocks noGrp="1"/>
          </p:cNvSpPr>
          <p:nvPr>
            <p:ph sz="quarter" idx="13"/>
          </p:nvPr>
        </p:nvSpPr>
        <p:spPr/>
        <p:txBody>
          <a:bodyPr>
            <a:normAutofit fontScale="92500"/>
          </a:bodyPr>
          <a:lstStyle/>
          <a:p>
            <a:pPr marL="342900" indent="-342900">
              <a:buFont typeface="Arial" panose="020B0604020202020204" pitchFamily="34" charset="0"/>
              <a:buChar char="•"/>
            </a:pPr>
            <a:r>
              <a:rPr lang="el-GR" dirty="0">
                <a:latin typeface="Comic Sans MS" panose="030F0702030302020204" pitchFamily="66" charset="0"/>
              </a:rPr>
              <a:t>Κάνε ευχάριστα διαλείμματα- Είναι απαραίτητα.</a:t>
            </a:r>
          </a:p>
          <a:p>
            <a:pPr marL="342900" indent="-342900">
              <a:buFont typeface="Arial" panose="020B0604020202020204" pitchFamily="34" charset="0"/>
              <a:buChar char="•"/>
            </a:pPr>
            <a:r>
              <a:rPr lang="el-GR" dirty="0">
                <a:latin typeface="Comic Sans MS" panose="030F0702030302020204" pitchFamily="66" charset="0"/>
              </a:rPr>
              <a:t>Κλείσε τα μάτια, χαλάρωσε και φαντάσου πώς θα είναι ο εαυτός σου μετά την επιτυχία.</a:t>
            </a:r>
          </a:p>
          <a:p>
            <a:pPr marL="342900" indent="-342900">
              <a:buFont typeface="Arial" panose="020B0604020202020204" pitchFamily="34" charset="0"/>
              <a:buChar char="•"/>
            </a:pPr>
            <a:r>
              <a:rPr lang="el-GR" dirty="0">
                <a:latin typeface="Comic Sans MS" panose="030F0702030302020204" pitchFamily="66" charset="0"/>
              </a:rPr>
              <a:t>Φρόντισε τον εαυτό σου!!!!!!!!!!!!!!!! Κοιμήσου αρκετά- Τρώγε ισορροπημένα γεύματα- Απόφυγε την καφεΐνη- Γυμνάσου-Αφιέρωσε χρόνο στον εαυτό σου και σε αγαπημένες σου δραστηριότητες. </a:t>
            </a:r>
          </a:p>
          <a:p>
            <a:pPr marL="342900" indent="-342900">
              <a:buFont typeface="Arial" panose="020B0604020202020204" pitchFamily="34" charset="0"/>
              <a:buChar char="•"/>
            </a:pPr>
            <a:endParaRPr lang="el-GR" dirty="0">
              <a:latin typeface="Comic Sans MS" panose="030F0702030302020204" pitchFamily="66" charset="0"/>
            </a:endParaRPr>
          </a:p>
        </p:txBody>
      </p:sp>
    </p:spTree>
    <p:extLst>
      <p:ext uri="{BB962C8B-B14F-4D97-AF65-F5344CB8AC3E}">
        <p14:creationId xmlns:p14="http://schemas.microsoft.com/office/powerpoint/2010/main" val="1383099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605308F0-4F11-42D8-B8DD-BB8D8B5FDB0E}"/>
              </a:ext>
            </a:extLst>
          </p:cNvPr>
          <p:cNvSpPr>
            <a:spLocks noGrp="1"/>
          </p:cNvSpPr>
          <p:nvPr>
            <p:ph type="title"/>
          </p:nvPr>
        </p:nvSpPr>
        <p:spPr>
          <a:xfrm>
            <a:off x="281355" y="448056"/>
            <a:ext cx="11648048" cy="6121556"/>
          </a:xfrm>
        </p:spPr>
        <p:txBody>
          <a:bodyPr/>
          <a:lstStyle/>
          <a:p>
            <a:r>
              <a:rPr lang="el-GR" sz="3600" b="1" i="1" dirty="0">
                <a:latin typeface="Comic Sans MS" panose="030F0702030302020204" pitchFamily="66" charset="0"/>
              </a:rPr>
              <a:t>Θυμήσου ότι…</a:t>
            </a:r>
            <a:br>
              <a:rPr lang="el-GR" sz="3600" b="1" i="1" dirty="0">
                <a:latin typeface="Comic Sans MS" panose="030F0702030302020204" pitchFamily="66" charset="0"/>
              </a:rPr>
            </a:br>
            <a:br>
              <a:rPr lang="el-GR" sz="3600" b="1" i="1" dirty="0">
                <a:latin typeface="Comic Sans MS" panose="030F0702030302020204" pitchFamily="66" charset="0"/>
              </a:rPr>
            </a:br>
            <a:br>
              <a:rPr lang="el-GR" dirty="0">
                <a:latin typeface="Comic Sans MS" panose="030F0702030302020204" pitchFamily="66" charset="0"/>
              </a:rPr>
            </a:br>
            <a:r>
              <a:rPr lang="el-GR" dirty="0">
                <a:latin typeface="Comic Sans MS" panose="030F0702030302020204" pitchFamily="66" charset="0"/>
              </a:rPr>
              <a:t>-Όσο πιο συχνά φαντάζεσαι τις εξετάσεις, τόσο πιο οικείες σου γίνονται.</a:t>
            </a:r>
            <a:br>
              <a:rPr lang="el-GR" dirty="0">
                <a:latin typeface="Comic Sans MS" panose="030F0702030302020204" pitchFamily="66" charset="0"/>
              </a:rPr>
            </a:br>
            <a:br>
              <a:rPr lang="el-GR" dirty="0">
                <a:latin typeface="Comic Sans MS" panose="030F0702030302020204" pitchFamily="66" charset="0"/>
              </a:rPr>
            </a:br>
            <a:r>
              <a:rPr lang="el-GR" dirty="0">
                <a:latin typeface="Comic Sans MS" panose="030F0702030302020204" pitchFamily="66" charset="0"/>
              </a:rPr>
              <a:t>- Ό,τι καταφέρνεις στη φαντασία σου, μπορείς να το αντιμετωπίσεις ευκολότερα στην πραγματικότητα.</a:t>
            </a:r>
            <a:br>
              <a:rPr lang="el-GR" dirty="0">
                <a:latin typeface="Comic Sans MS" panose="030F0702030302020204" pitchFamily="66" charset="0"/>
              </a:rPr>
            </a:br>
            <a:br>
              <a:rPr lang="el-GR" dirty="0">
                <a:latin typeface="Comic Sans MS" panose="030F0702030302020204" pitchFamily="66" charset="0"/>
              </a:rPr>
            </a:br>
            <a:br>
              <a:rPr lang="el-GR" dirty="0">
                <a:latin typeface="Comic Sans MS" panose="030F0702030302020204" pitchFamily="66" charset="0"/>
              </a:rPr>
            </a:br>
            <a:br>
              <a:rPr lang="el-GR" dirty="0">
                <a:latin typeface="Comic Sans MS" panose="030F0702030302020204" pitchFamily="66" charset="0"/>
              </a:rPr>
            </a:br>
            <a:endParaRPr lang="el-GR" dirty="0">
              <a:latin typeface="Comic Sans MS" panose="030F0702030302020204" pitchFamily="66" charset="0"/>
            </a:endParaRPr>
          </a:p>
        </p:txBody>
      </p:sp>
    </p:spTree>
    <p:extLst>
      <p:ext uri="{BB962C8B-B14F-4D97-AF65-F5344CB8AC3E}">
        <p14:creationId xmlns:p14="http://schemas.microsoft.com/office/powerpoint/2010/main" val="9813575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25539CB-625E-4C72-9E2A-7A2869BF46A3}"/>
              </a:ext>
            </a:extLst>
          </p:cNvPr>
          <p:cNvSpPr>
            <a:spLocks noGrp="1"/>
          </p:cNvSpPr>
          <p:nvPr>
            <p:ph type="title"/>
          </p:nvPr>
        </p:nvSpPr>
        <p:spPr>
          <a:xfrm>
            <a:off x="521207" y="320040"/>
            <a:ext cx="11225315" cy="1856232"/>
          </a:xfrm>
        </p:spPr>
        <p:txBody>
          <a:bodyPr/>
          <a:lstStyle/>
          <a:p>
            <a:r>
              <a:rPr lang="el-GR" b="1" dirty="0">
                <a:latin typeface="Comic Sans MS" panose="030F0702030302020204" pitchFamily="66" charset="0"/>
              </a:rPr>
              <a:t>Κατά τη διάρκεια των εξετάσεων…..</a:t>
            </a:r>
          </a:p>
        </p:txBody>
      </p:sp>
      <p:sp>
        <p:nvSpPr>
          <p:cNvPr id="5" name="Θέση περιεχομένου 4">
            <a:extLst>
              <a:ext uri="{FF2B5EF4-FFF2-40B4-BE49-F238E27FC236}">
                <a16:creationId xmlns:a16="http://schemas.microsoft.com/office/drawing/2014/main" id="{85B8EFF0-5720-43E1-9709-8CB5E673832E}"/>
              </a:ext>
            </a:extLst>
          </p:cNvPr>
          <p:cNvSpPr>
            <a:spLocks noGrp="1"/>
          </p:cNvSpPr>
          <p:nvPr>
            <p:ph sz="quarter" idx="13"/>
          </p:nvPr>
        </p:nvSpPr>
        <p:spPr>
          <a:xfrm>
            <a:off x="164592" y="2405575"/>
            <a:ext cx="11581930" cy="4297680"/>
          </a:xfrm>
        </p:spPr>
        <p:txBody>
          <a:bodyPr/>
          <a:lstStyle/>
          <a:p>
            <a:pPr marL="342900" indent="-342900">
              <a:buFont typeface="Arial" panose="020B0604020202020204" pitchFamily="34" charset="0"/>
              <a:buChar char="•"/>
            </a:pPr>
            <a:r>
              <a:rPr lang="el-GR" dirty="0">
                <a:latin typeface="Comic Sans MS" panose="030F0702030302020204" pitchFamily="66" charset="0"/>
              </a:rPr>
              <a:t>Φρόντισε να είσαι στο χώρο των εξετάσεων λίγο νωρίτερα και να έχεις μαζί σου τα αντικείμενα που χρειάζεσαι.</a:t>
            </a:r>
          </a:p>
          <a:p>
            <a:pPr marL="342900" indent="-342900">
              <a:buFont typeface="Arial" panose="020B0604020202020204" pitchFamily="34" charset="0"/>
              <a:buChar char="•"/>
            </a:pPr>
            <a:r>
              <a:rPr lang="el-GR" dirty="0">
                <a:latin typeface="Comic Sans MS" panose="030F0702030302020204" pitchFamily="66" charset="0"/>
              </a:rPr>
              <a:t>Μείνε μακριά από συμμαθητές σου που είναι ιδιαίτερα αγχωμένοι.</a:t>
            </a:r>
          </a:p>
          <a:p>
            <a:pPr marL="342900" indent="-342900">
              <a:buFont typeface="Arial" panose="020B0604020202020204" pitchFamily="34" charset="0"/>
              <a:buChar char="•"/>
            </a:pPr>
            <a:r>
              <a:rPr lang="el-GR" dirty="0">
                <a:latin typeface="Comic Sans MS" panose="030F0702030302020204" pitchFamily="66" charset="0"/>
              </a:rPr>
              <a:t>Απόφυγε τις επαναλήψεις της τελευταίας στιγμής.</a:t>
            </a:r>
          </a:p>
          <a:p>
            <a:pPr marL="342900" indent="-342900">
              <a:buFont typeface="Arial" panose="020B0604020202020204" pitchFamily="34" charset="0"/>
              <a:buChar char="•"/>
            </a:pPr>
            <a:r>
              <a:rPr lang="el-GR" dirty="0">
                <a:latin typeface="Comic Sans MS" panose="030F0702030302020204" pitchFamily="66" charset="0"/>
              </a:rPr>
              <a:t>Κάθισε αναπαυτικά, ανάπνευσε βαθιά και χαλάρωσε το σώμα σου.</a:t>
            </a:r>
          </a:p>
        </p:txBody>
      </p:sp>
    </p:spTree>
    <p:extLst>
      <p:ext uri="{BB962C8B-B14F-4D97-AF65-F5344CB8AC3E}">
        <p14:creationId xmlns:p14="http://schemas.microsoft.com/office/powerpoint/2010/main" val="9153799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17_TF10001108_Win32" id="{A837BB40-11FF-49F9-B383-ACA1DE79B78C}" vid="{75D98C61-8BB0-4112-964C-F70CA534ABE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{B4337C50-3ED4-49CE-8C05-FB86CBB0D7CC}tf10001108_win32</Template>
  <TotalTime>201</TotalTime>
  <Words>1719</Words>
  <Application>Microsoft Office PowerPoint</Application>
  <PresentationFormat>Ευρεία οθόνη</PresentationFormat>
  <Paragraphs>170</Paragraphs>
  <Slides>38</Slides>
  <Notes>9</Notes>
  <HiddenSlides>0</HiddenSlides>
  <MMClips>1</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38</vt:i4>
      </vt:variant>
    </vt:vector>
  </HeadingPairs>
  <TitlesOfParts>
    <vt:vector size="48" baseType="lpstr">
      <vt:lpstr>Arial</vt:lpstr>
      <vt:lpstr>Calibri</vt:lpstr>
      <vt:lpstr>Comic Sans MS</vt:lpstr>
      <vt:lpstr>Lucida Calligraphy</vt:lpstr>
      <vt:lpstr>Roboto</vt:lpstr>
      <vt:lpstr>Segoe UI</vt:lpstr>
      <vt:lpstr>Segoe UI Light</vt:lpstr>
      <vt:lpstr>Segoe UI Semibold</vt:lpstr>
      <vt:lpstr>Wingdings</vt:lpstr>
      <vt:lpstr>WelcomeDoc</vt:lpstr>
      <vt:lpstr>Το άγχος των εξετάσεων  </vt:lpstr>
      <vt:lpstr>Τι είναι το άγχος των εξετάσεων</vt:lpstr>
      <vt:lpstr>Ποια είναι τα συμπτώματα</vt:lpstr>
      <vt:lpstr>Παρουσίαση του PowerPoint</vt:lpstr>
      <vt:lpstr>Τεχνικές  Αντιμετώπισης  Άγχους</vt:lpstr>
      <vt:lpstr>Πριν τις εξετάσεις……..</vt:lpstr>
      <vt:lpstr>Πριν τις εξετάσεις…</vt:lpstr>
      <vt:lpstr>Θυμήσου ότι…   -Όσο πιο συχνά φαντάζεσαι τις εξετάσεις, τόσο πιο οικείες σου γίνονται.  - Ό,τι καταφέρνεις στη φαντασία σου, μπορείς να το αντιμετωπίσεις ευκολότερα στην πραγματικότητα.    </vt:lpstr>
      <vt:lpstr>Κατά τη διάρκεια των εξετάσεων…..</vt:lpstr>
      <vt:lpstr>Κατά τη διάρκεια των εξετάσεων…</vt:lpstr>
      <vt:lpstr>Τεχνικές Διαχείρισης         Άγχους</vt:lpstr>
      <vt:lpstr>Παύση της σκέψης</vt:lpstr>
      <vt:lpstr>Απτική διάσπαση της προσοχής από το άγχος</vt:lpstr>
      <vt:lpstr>Μάντρα</vt:lpstr>
      <vt:lpstr>Εστίαση της προσοχής</vt:lpstr>
      <vt:lpstr>Αντικείμενο - γέφυρα</vt:lpstr>
      <vt:lpstr>Αντικατάσταση αρνητικών σκέψεων με θετικές</vt:lpstr>
      <vt:lpstr>Κατευθυνόμενη φαντασία</vt:lpstr>
      <vt:lpstr>Διαφραγματική αναπνοή</vt:lpstr>
      <vt:lpstr>Ένταση  - Χαλάρωση</vt:lpstr>
      <vt:lpstr>ΘΥΜΗΣΟΥ ΟΤΙ……  &gt; Ο τρόπος που διαβάζουμε και ο τρόπος που βιώνουμε και αντιμετωπίζουμε το άγχος είναι διαφορετικός για τον καθένα. &gt; Δεν είναι όλες οι τεχνικές διαχείρισης του άγχους εξίσου βοηθητικές για όλους &gt; Κάνε εξάσκηση πριν τις εξετάσεις για να ανακαλύψεις ποιες είναι κατάλληλες για σένα</vt:lpstr>
      <vt:lpstr>Μετά τις εξετάσεις</vt:lpstr>
      <vt:lpstr>Θυμήσου και κάτι τελευταίο…….</vt:lpstr>
      <vt:lpstr> Να είστε πάντα καλά και να πετυχαίνετε τους στόχους σας!!!                                              Άννα Αρμαμέντου</vt:lpstr>
      <vt:lpstr>Πηγές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Εργαλείο σχεδίασης σάς βοηθά να μεταδώσετε το μήνυμά σας</vt:lpstr>
      <vt:lpstr>Πώς μπορείτε να χρησιμοποιήσετε το Εργαλείο σχεδίασης PowerPoint</vt:lpstr>
      <vt:lpstr>Μεταμόρφωση</vt:lpstr>
      <vt:lpstr>Ρύθμιση της Μεταμόρφωσης</vt:lpstr>
      <vt:lpstr>Συνεργασία σε πραγματικό χρόνο</vt:lpstr>
      <vt:lpstr>Αποκτήστε την εμπειρία των ειδικών με το πλαίσιο "Πείτε μου"</vt:lpstr>
      <vt:lpstr>Εξερεύνηση χωρίς κλείσιμο των διαφανειών</vt:lpstr>
      <vt:lpstr>Έχετε περισσότερες ερωτήσεις σχετικά με το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άγχος των εξετάσεων  </dc:title>
  <dc:creator>Anna Armamentou</dc:creator>
  <cp:keywords/>
  <cp:lastModifiedBy>Anna Armamentou</cp:lastModifiedBy>
  <cp:revision>7</cp:revision>
  <dcterms:created xsi:type="dcterms:W3CDTF">2021-12-01T14:28:37Z</dcterms:created>
  <dcterms:modified xsi:type="dcterms:W3CDTF">2021-12-05T19:19:37Z</dcterms:modified>
  <cp:version/>
</cp:coreProperties>
</file>