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46" autoAdjust="0"/>
    <p:restoredTop sz="94660"/>
  </p:normalViewPr>
  <p:slideViewPr>
    <p:cSldViewPr>
      <p:cViewPr varScale="1">
        <p:scale>
          <a:sx n="85" d="100"/>
          <a:sy n="85" d="100"/>
        </p:scale>
        <p:origin x="-12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98C37-D719-4597-BC45-25417DD2F5BF}" type="datetimeFigureOut">
              <a:rPr lang="el-GR" smtClean="0"/>
              <a:t>21/4/2021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CF893-A2CE-4349-AD33-B265B492B2E6}" type="slidenum">
              <a:rPr lang="el-GR" smtClean="0"/>
              <a:t>‹#›</a:t>
            </a:fld>
            <a:endParaRPr lang="el-GR"/>
          </a:p>
        </p:txBody>
      </p:sp>
    </p:spTree>
    <p:extLst>
      <p:ext uri="{BB962C8B-B14F-4D97-AF65-F5344CB8AC3E}">
        <p14:creationId xmlns:p14="http://schemas.microsoft.com/office/powerpoint/2010/main" val="69840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41DBEBE-A63B-42D5-909F-A2B04461D855}" type="datetimeFigureOut">
              <a:rPr lang="el-GR" smtClean="0"/>
              <a:t>21/4/2021</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5658CBF-32FA-4B4D-B6E7-F6523BEB2F7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41DBEBE-A63B-42D5-909F-A2B04461D855}"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41DBEBE-A63B-42D5-909F-A2B04461D855}"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41DBEBE-A63B-42D5-909F-A2B04461D855}"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41DBEBE-A63B-42D5-909F-A2B04461D855}" type="datetimeFigureOut">
              <a:rPr lang="el-GR" smtClean="0"/>
              <a:t>21/4/2021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441DBEBE-A63B-42D5-909F-A2B04461D855}" type="datetimeFigureOut">
              <a:rPr lang="el-GR" smtClean="0"/>
              <a:t>21/4/2021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5658CBF-32FA-4B4D-B6E7-F6523BEB2F7C}"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441DBEBE-A63B-42D5-909F-A2B04461D855}" type="datetimeFigureOut">
              <a:rPr lang="el-GR" smtClean="0"/>
              <a:t>21/4/2021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658CBF-32FA-4B4D-B6E7-F6523BEB2F7C}"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441DBEBE-A63B-42D5-909F-A2B04461D855}" type="datetimeFigureOut">
              <a:rPr lang="el-GR" smtClean="0"/>
              <a:t>21/4/2021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DBEBE-A63B-42D5-909F-A2B04461D855}" type="datetimeFigureOut">
              <a:rPr lang="el-GR" smtClean="0"/>
              <a:t>21/4/2021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5658CBF-32FA-4B4D-B6E7-F6523BEB2F7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441DBEBE-A63B-42D5-909F-A2B04461D855}" type="datetimeFigureOut">
              <a:rPr lang="el-GR" smtClean="0"/>
              <a:t>21/4/2021</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F5658CBF-32FA-4B4D-B6E7-F6523BEB2F7C}"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441DBEBE-A63B-42D5-909F-A2B04461D855}" type="datetimeFigureOut">
              <a:rPr lang="el-GR" smtClean="0"/>
              <a:t>21/4/2021</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F5658CBF-32FA-4B4D-B6E7-F6523BEB2F7C}"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41DBEBE-A63B-42D5-909F-A2B04461D855}" type="datetimeFigureOut">
              <a:rPr lang="el-GR" smtClean="0"/>
              <a:t>21/4/2021</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5658CBF-32FA-4B4D-B6E7-F6523BEB2F7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691680" y="1052736"/>
            <a:ext cx="583264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Ποιος καθηγητής στο </a:t>
            </a:r>
          </a:p>
          <a:p>
            <a:pPr algn="ctr"/>
            <a:r>
              <a:rPr lang="el-GR"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Χόγκουαρτς είσαι;</a:t>
            </a:r>
            <a:endParaRPr lang="el-GR"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12992"/>
            <a:ext cx="5760640" cy="335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22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6840760" cy="369332"/>
          </a:xfrm>
          <a:prstGeom prst="rect">
            <a:avLst/>
          </a:prstGeom>
          <a:noFill/>
        </p:spPr>
        <p:txBody>
          <a:bodyPr wrap="square" rtlCol="0">
            <a:spAutoFit/>
          </a:bodyPr>
          <a:lstStyle/>
          <a:p>
            <a:r>
              <a:rPr lang="en-GB" b="1" i="1" dirty="0" smtClean="0"/>
              <a:t>8.  </a:t>
            </a:r>
            <a:r>
              <a:rPr lang="el-GR" b="1" i="1" dirty="0" smtClean="0"/>
              <a:t>Τι χρώμα θα προτιμούσατε να είναι ο μανδύας σας;</a:t>
            </a:r>
            <a:endParaRPr lang="el-GR" b="1" i="1" dirty="0"/>
          </a:p>
        </p:txBody>
      </p:sp>
      <p:sp>
        <p:nvSpPr>
          <p:cNvPr id="3" name="TextBox 2"/>
          <p:cNvSpPr txBox="1"/>
          <p:nvPr/>
        </p:nvSpPr>
        <p:spPr>
          <a:xfrm>
            <a:off x="1043608" y="1484784"/>
            <a:ext cx="3420380" cy="2585323"/>
          </a:xfrm>
          <a:prstGeom prst="rect">
            <a:avLst/>
          </a:prstGeom>
          <a:noFill/>
        </p:spPr>
        <p:txBody>
          <a:bodyPr wrap="square" rtlCol="0">
            <a:spAutoFit/>
          </a:bodyPr>
          <a:lstStyle/>
          <a:p>
            <a:pPr marL="342900" indent="-342900">
              <a:lnSpc>
                <a:spcPct val="150000"/>
              </a:lnSpc>
              <a:buFont typeface="+mj-lt"/>
              <a:buAutoNum type="alphaLcParenR"/>
            </a:pPr>
            <a:r>
              <a:rPr lang="el-GR" dirty="0" smtClean="0"/>
              <a:t>Πράσινος</a:t>
            </a:r>
          </a:p>
          <a:p>
            <a:pPr marL="342900" indent="-342900">
              <a:lnSpc>
                <a:spcPct val="150000"/>
              </a:lnSpc>
              <a:buFont typeface="+mj-lt"/>
              <a:buAutoNum type="alphaLcParenR"/>
            </a:pPr>
            <a:r>
              <a:rPr lang="el-GR" dirty="0" smtClean="0"/>
              <a:t>Μαύρος</a:t>
            </a:r>
          </a:p>
          <a:p>
            <a:pPr marL="342900" indent="-342900">
              <a:lnSpc>
                <a:spcPct val="150000"/>
              </a:lnSpc>
              <a:buFont typeface="+mj-lt"/>
              <a:buAutoNum type="alphaLcParenR"/>
            </a:pPr>
            <a:r>
              <a:rPr lang="el-GR" dirty="0" smtClean="0"/>
              <a:t>Μπεζ</a:t>
            </a:r>
          </a:p>
          <a:p>
            <a:pPr marL="342900" indent="-342900">
              <a:lnSpc>
                <a:spcPct val="150000"/>
              </a:lnSpc>
              <a:buFont typeface="+mj-lt"/>
              <a:buAutoNum type="alphaLcParenR"/>
            </a:pPr>
            <a:r>
              <a:rPr lang="el-GR" dirty="0" smtClean="0"/>
              <a:t>Καφέ</a:t>
            </a:r>
          </a:p>
          <a:p>
            <a:pPr marL="342900" indent="-342900">
              <a:lnSpc>
                <a:spcPct val="150000"/>
              </a:lnSpc>
              <a:buFont typeface="+mj-lt"/>
              <a:buAutoNum type="alphaLcParenR"/>
            </a:pPr>
            <a:r>
              <a:rPr lang="el-GR" dirty="0" smtClean="0"/>
              <a:t>Γκρι</a:t>
            </a:r>
          </a:p>
          <a:p>
            <a:pPr marL="342900" indent="-342900">
              <a:lnSpc>
                <a:spcPct val="150000"/>
              </a:lnSpc>
              <a:buFont typeface="+mj-lt"/>
              <a:buAutoNum type="alphaLcParenR"/>
            </a:pPr>
            <a:r>
              <a:rPr lang="el-GR" dirty="0" smtClean="0"/>
              <a:t>Μπλε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266429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4168" y="4365104"/>
            <a:ext cx="1908212" cy="1754326"/>
          </a:xfrm>
          <a:prstGeom prst="rect">
            <a:avLst/>
          </a:prstGeom>
          <a:noFill/>
        </p:spPr>
        <p:txBody>
          <a:bodyPr wrap="square" rtlCol="0">
            <a:spAutoFit/>
          </a:bodyPr>
          <a:lstStyle/>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05</a:t>
            </a:r>
            <a:endParaRPr lang="el-GR" dirty="0" smtClean="0"/>
          </a:p>
        </p:txBody>
      </p:sp>
    </p:spTree>
    <p:extLst>
      <p:ext uri="{BB962C8B-B14F-4D97-AF65-F5344CB8AC3E}">
        <p14:creationId xmlns:p14="http://schemas.microsoft.com/office/powerpoint/2010/main" val="27910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9757" y="854932"/>
            <a:ext cx="6840760" cy="369332"/>
          </a:xfrm>
          <a:prstGeom prst="rect">
            <a:avLst/>
          </a:prstGeom>
          <a:noFill/>
        </p:spPr>
        <p:txBody>
          <a:bodyPr wrap="square" rtlCol="0">
            <a:spAutoFit/>
          </a:bodyPr>
          <a:lstStyle/>
          <a:p>
            <a:r>
              <a:rPr lang="el-GR" b="1" i="1" dirty="0" smtClean="0"/>
              <a:t>9.  Ποιον από τους παρακάτω κακούς μισείς περισσότερο;</a:t>
            </a:r>
            <a:endParaRPr lang="el-GR" b="1" i="1" dirty="0"/>
          </a:p>
        </p:txBody>
      </p:sp>
      <p:sp>
        <p:nvSpPr>
          <p:cNvPr id="4" name="TextBox 3"/>
          <p:cNvSpPr txBox="1"/>
          <p:nvPr/>
        </p:nvSpPr>
        <p:spPr>
          <a:xfrm>
            <a:off x="1079757" y="1484784"/>
            <a:ext cx="3888432" cy="2585323"/>
          </a:xfrm>
          <a:prstGeom prst="rect">
            <a:avLst/>
          </a:prstGeom>
          <a:noFill/>
        </p:spPr>
        <p:txBody>
          <a:bodyPr wrap="square" rtlCol="0">
            <a:spAutoFit/>
          </a:bodyPr>
          <a:lstStyle/>
          <a:p>
            <a:pPr marL="342900" indent="-342900">
              <a:lnSpc>
                <a:spcPct val="150000"/>
              </a:lnSpc>
              <a:buFont typeface="+mj-lt"/>
              <a:buAutoNum type="alphaLcParenR"/>
            </a:pPr>
            <a:r>
              <a:rPr lang="el-GR" dirty="0" err="1" smtClean="0"/>
              <a:t>Φένριρ</a:t>
            </a:r>
            <a:r>
              <a:rPr lang="el-GR" dirty="0" smtClean="0"/>
              <a:t>  </a:t>
            </a:r>
            <a:r>
              <a:rPr lang="el-GR" dirty="0" err="1" smtClean="0"/>
              <a:t>Γκρέιμπακ</a:t>
            </a:r>
            <a:endParaRPr lang="el-GR" dirty="0" smtClean="0"/>
          </a:p>
          <a:p>
            <a:pPr marL="342900" indent="-342900">
              <a:lnSpc>
                <a:spcPct val="150000"/>
              </a:lnSpc>
              <a:buFont typeface="+mj-lt"/>
              <a:buAutoNum type="alphaLcParenR"/>
            </a:pPr>
            <a:r>
              <a:rPr lang="el-GR" dirty="0" err="1" smtClean="0"/>
              <a:t>Ντολόρες</a:t>
            </a:r>
            <a:r>
              <a:rPr lang="el-GR" dirty="0" smtClean="0"/>
              <a:t>  </a:t>
            </a:r>
            <a:r>
              <a:rPr lang="el-GR" dirty="0" err="1" smtClean="0"/>
              <a:t>Άμπριτς</a:t>
            </a:r>
            <a:endParaRPr lang="el-GR" dirty="0" smtClean="0"/>
          </a:p>
          <a:p>
            <a:pPr marL="342900" indent="-342900">
              <a:lnSpc>
                <a:spcPct val="150000"/>
              </a:lnSpc>
              <a:buFont typeface="+mj-lt"/>
              <a:buAutoNum type="alphaLcParenR"/>
            </a:pPr>
            <a:r>
              <a:rPr lang="el-GR" dirty="0" err="1" smtClean="0"/>
              <a:t>Άντον</a:t>
            </a:r>
            <a:r>
              <a:rPr lang="el-GR" dirty="0" smtClean="0"/>
              <a:t> </a:t>
            </a:r>
            <a:r>
              <a:rPr lang="el-GR" dirty="0" err="1" smtClean="0"/>
              <a:t>Ντολόχοβ</a:t>
            </a:r>
            <a:endParaRPr lang="el-GR" dirty="0" smtClean="0"/>
          </a:p>
          <a:p>
            <a:pPr marL="342900" indent="-342900">
              <a:lnSpc>
                <a:spcPct val="150000"/>
              </a:lnSpc>
              <a:buFont typeface="+mj-lt"/>
              <a:buAutoNum type="alphaLcParenR"/>
            </a:pPr>
            <a:r>
              <a:rPr lang="el-GR" dirty="0" err="1" smtClean="0"/>
              <a:t>Βόλντεμορτ</a:t>
            </a:r>
            <a:endParaRPr lang="el-GR" dirty="0" smtClean="0"/>
          </a:p>
          <a:p>
            <a:pPr marL="342900" indent="-342900">
              <a:lnSpc>
                <a:spcPct val="150000"/>
              </a:lnSpc>
              <a:buFont typeface="+mj-lt"/>
              <a:buAutoNum type="alphaLcParenR"/>
            </a:pPr>
            <a:r>
              <a:rPr lang="el-GR" dirty="0" err="1" smtClean="0"/>
              <a:t>Μπέλατριξ</a:t>
            </a:r>
            <a:r>
              <a:rPr lang="el-GR" dirty="0" smtClean="0"/>
              <a:t> </a:t>
            </a:r>
            <a:r>
              <a:rPr lang="el-GR" dirty="0" err="1" smtClean="0"/>
              <a:t>Λεστρέιντζ</a:t>
            </a:r>
            <a:endParaRPr lang="el-GR" dirty="0" smtClean="0"/>
          </a:p>
          <a:p>
            <a:pPr marL="342900" indent="-342900">
              <a:lnSpc>
                <a:spcPct val="150000"/>
              </a:lnSpc>
              <a:buFont typeface="+mj-lt"/>
              <a:buAutoNum type="alphaLcParenR"/>
            </a:pPr>
            <a:r>
              <a:rPr lang="el-GR" dirty="0" smtClean="0"/>
              <a:t>Πίτερ </a:t>
            </a:r>
            <a:r>
              <a:rPr lang="el-GR" dirty="0" err="1" smtClean="0"/>
              <a:t>Πέτιγκρου</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590" y="1531086"/>
            <a:ext cx="3332754" cy="249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36096" y="4365104"/>
            <a:ext cx="2550248" cy="1754326"/>
          </a:xfrm>
          <a:prstGeom prst="rect">
            <a:avLst/>
          </a:prstGeom>
          <a:noFill/>
        </p:spPr>
        <p:txBody>
          <a:bodyPr wrap="square" rtlCol="0">
            <a:spAutoFit/>
          </a:bodyPr>
          <a:lstStyle/>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10</a:t>
            </a:r>
            <a:endParaRPr lang="el-GR" dirty="0"/>
          </a:p>
        </p:txBody>
      </p:sp>
    </p:spTree>
    <p:extLst>
      <p:ext uri="{BB962C8B-B14F-4D97-AF65-F5344CB8AC3E}">
        <p14:creationId xmlns:p14="http://schemas.microsoft.com/office/powerpoint/2010/main" val="35027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 calcmode="lin" valueType="num">
                                      <p:cBhvr>
                                        <p:cTn id="19" dur="1000" fill="hold"/>
                                        <p:tgtEl>
                                          <p:spTgt spid="3074"/>
                                        </p:tgtEl>
                                        <p:attrNameLst>
                                          <p:attrName>style.rotation</p:attrName>
                                        </p:attrNameLst>
                                      </p:cBhvr>
                                      <p:tavLst>
                                        <p:tav tm="0">
                                          <p:val>
                                            <p:fltVal val="90"/>
                                          </p:val>
                                        </p:tav>
                                        <p:tav tm="100000">
                                          <p:val>
                                            <p:fltVal val="0"/>
                                          </p:val>
                                        </p:tav>
                                      </p:tavLst>
                                    </p:anim>
                                    <p:animEffect transition="in" filter="fade">
                                      <p:cBhvr>
                                        <p:cTn id="20" dur="1000"/>
                                        <p:tgtEl>
                                          <p:spTgt spid="307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96062"/>
            <a:ext cx="7128792" cy="369332"/>
          </a:xfrm>
          <a:prstGeom prst="rect">
            <a:avLst/>
          </a:prstGeom>
          <a:noFill/>
        </p:spPr>
        <p:txBody>
          <a:bodyPr wrap="square" rtlCol="0">
            <a:spAutoFit/>
          </a:bodyPr>
          <a:lstStyle/>
          <a:p>
            <a:r>
              <a:rPr lang="el-GR" b="1" i="1" dirty="0" smtClean="0"/>
              <a:t>10.  Και τέλος ποιος είναι ο αγαπημένος σου καθηγητής/τρία</a:t>
            </a:r>
            <a:r>
              <a:rPr lang="el-GR" dirty="0" smtClean="0"/>
              <a:t>;</a:t>
            </a:r>
            <a:endParaRPr lang="el-GR" dirty="0"/>
          </a:p>
        </p:txBody>
      </p:sp>
      <p:sp>
        <p:nvSpPr>
          <p:cNvPr id="3" name="TextBox 2"/>
          <p:cNvSpPr txBox="1"/>
          <p:nvPr/>
        </p:nvSpPr>
        <p:spPr>
          <a:xfrm>
            <a:off x="1043608" y="1484784"/>
            <a:ext cx="3744416" cy="2585323"/>
          </a:xfrm>
          <a:prstGeom prst="rect">
            <a:avLst/>
          </a:prstGeom>
          <a:noFill/>
        </p:spPr>
        <p:txBody>
          <a:bodyPr wrap="square" rtlCol="0">
            <a:spAutoFit/>
          </a:bodyPr>
          <a:lstStyle/>
          <a:p>
            <a:pPr marL="342900" indent="-342900">
              <a:lnSpc>
                <a:spcPct val="150000"/>
              </a:lnSpc>
              <a:buFont typeface="+mj-lt"/>
              <a:buAutoNum type="alphaLcParenR"/>
            </a:pPr>
            <a:r>
              <a:rPr lang="el-GR" dirty="0" smtClean="0"/>
              <a:t>Μινέρβα </a:t>
            </a:r>
            <a:r>
              <a:rPr lang="el-GR" dirty="0" err="1" smtClean="0"/>
              <a:t>ΜακΓκόναγκαλ</a:t>
            </a:r>
            <a:endParaRPr lang="el-GR" dirty="0" smtClean="0"/>
          </a:p>
          <a:p>
            <a:pPr marL="342900" indent="-342900">
              <a:lnSpc>
                <a:spcPct val="150000"/>
              </a:lnSpc>
              <a:buFont typeface="+mj-lt"/>
              <a:buAutoNum type="alphaLcParenR"/>
            </a:pPr>
            <a:r>
              <a:rPr lang="el-GR" dirty="0" err="1" smtClean="0"/>
              <a:t>Ρέμους</a:t>
            </a:r>
            <a:r>
              <a:rPr lang="el-GR" dirty="0" smtClean="0"/>
              <a:t> </a:t>
            </a:r>
            <a:r>
              <a:rPr lang="el-GR" dirty="0" err="1" smtClean="0"/>
              <a:t>Λούπιν</a:t>
            </a:r>
            <a:endParaRPr lang="el-GR" dirty="0" smtClean="0"/>
          </a:p>
          <a:p>
            <a:pPr marL="342900" indent="-342900">
              <a:lnSpc>
                <a:spcPct val="150000"/>
              </a:lnSpc>
              <a:buFont typeface="+mj-lt"/>
              <a:buAutoNum type="alphaLcParenR"/>
            </a:pPr>
            <a:r>
              <a:rPr lang="el-GR" dirty="0" err="1" smtClean="0"/>
              <a:t>Σέβερους</a:t>
            </a:r>
            <a:r>
              <a:rPr lang="el-GR" dirty="0" smtClean="0"/>
              <a:t> </a:t>
            </a:r>
            <a:r>
              <a:rPr lang="el-GR" dirty="0" err="1" smtClean="0"/>
              <a:t>Σνέιπ</a:t>
            </a:r>
            <a:endParaRPr lang="el-GR" dirty="0" smtClean="0"/>
          </a:p>
          <a:p>
            <a:pPr marL="342900" indent="-342900">
              <a:lnSpc>
                <a:spcPct val="150000"/>
              </a:lnSpc>
              <a:buFont typeface="+mj-lt"/>
              <a:buAutoNum type="alphaLcParenR"/>
            </a:pPr>
            <a:r>
              <a:rPr lang="el-GR" dirty="0" smtClean="0"/>
              <a:t>Πομόνα </a:t>
            </a:r>
            <a:r>
              <a:rPr lang="el-GR" dirty="0" err="1" smtClean="0"/>
              <a:t>Σπράουτ</a:t>
            </a:r>
            <a:endParaRPr lang="el-GR" dirty="0" smtClean="0"/>
          </a:p>
          <a:p>
            <a:pPr marL="342900" indent="-342900">
              <a:lnSpc>
                <a:spcPct val="150000"/>
              </a:lnSpc>
              <a:buFont typeface="+mj-lt"/>
              <a:buAutoNum type="alphaLcParenR"/>
            </a:pPr>
            <a:r>
              <a:rPr lang="el-GR" dirty="0" smtClean="0"/>
              <a:t>Φίλους </a:t>
            </a:r>
            <a:r>
              <a:rPr lang="el-GR" dirty="0" err="1" smtClean="0"/>
              <a:t>Φλίτγουικ</a:t>
            </a:r>
            <a:endParaRPr lang="el-GR" dirty="0" smtClean="0"/>
          </a:p>
          <a:p>
            <a:pPr marL="342900" indent="-342900">
              <a:lnSpc>
                <a:spcPct val="150000"/>
              </a:lnSpc>
              <a:buFont typeface="+mj-lt"/>
              <a:buAutoNum type="alphaLcParenR"/>
            </a:pPr>
            <a:r>
              <a:rPr lang="el-GR" dirty="0" err="1" smtClean="0"/>
              <a:t>Ρολάνντα</a:t>
            </a:r>
            <a:r>
              <a:rPr lang="el-GR" dirty="0" smtClean="0"/>
              <a:t> </a:t>
            </a:r>
            <a:r>
              <a:rPr lang="el-GR" dirty="0" err="1" smtClean="0"/>
              <a:t>Χουτς</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15870"/>
            <a:ext cx="2736304" cy="255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0152" y="4365104"/>
            <a:ext cx="2160240" cy="1754326"/>
          </a:xfrm>
          <a:prstGeom prst="rect">
            <a:avLst/>
          </a:prstGeom>
          <a:noFill/>
        </p:spPr>
        <p:txBody>
          <a:bodyPr wrap="square" rtlCol="0">
            <a:spAutoFit/>
          </a:bodyPr>
          <a:lstStyle/>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05</a:t>
            </a:r>
            <a:endParaRPr lang="el-GR" dirty="0"/>
          </a:p>
        </p:txBody>
      </p:sp>
    </p:spTree>
    <p:extLst>
      <p:ext uri="{BB962C8B-B14F-4D97-AF65-F5344CB8AC3E}">
        <p14:creationId xmlns:p14="http://schemas.microsoft.com/office/powerpoint/2010/main" val="9318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254456" y="1988840"/>
            <a:ext cx="6665799"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6000" b="1" i="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ΠΡΟΣΘΕΣΕ ΤΟΥΣ</a:t>
            </a:r>
          </a:p>
          <a:p>
            <a:pPr algn="ctr"/>
            <a:r>
              <a:rPr lang="el-GR" sz="60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ΠΟΝΤΟΥΣ ΣΟΥ!</a:t>
            </a:r>
            <a:endParaRPr lang="el-GR" sz="6000" b="1" i="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31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276872"/>
            <a:ext cx="3312368" cy="2862322"/>
          </a:xfrm>
          <a:prstGeom prst="rect">
            <a:avLst/>
          </a:prstGeom>
          <a:noFill/>
        </p:spPr>
        <p:txBody>
          <a:bodyPr wrap="square" rtlCol="0">
            <a:spAutoFit/>
          </a:bodyPr>
          <a:lstStyle/>
          <a:p>
            <a:pPr algn="just"/>
            <a:r>
              <a:rPr lang="el-GR" i="1" dirty="0" smtClean="0"/>
              <a:t>Είσαι η μαντάμ </a:t>
            </a:r>
            <a:r>
              <a:rPr lang="el-GR" i="1" dirty="0" err="1" smtClean="0"/>
              <a:t>Χουτς</a:t>
            </a:r>
            <a:r>
              <a:rPr lang="el-GR" i="1" dirty="0" smtClean="0"/>
              <a:t>! </a:t>
            </a:r>
            <a:r>
              <a:rPr lang="el-GR" i="1" dirty="0" smtClean="0"/>
              <a:t>Είσαι γνωστός για τις αθλητικές σου ικανότητες αλλά και για την καλή προσωπικότητα σου. Όλοι ξέρουν πως είσαι ευγενικός, συμπονετικός και δίκαιος ωστόσο κάποιες φορές εκνευρίζεσαι εύκολα και έχεις αρκετές απαιτήσεις από τους άλλους.</a:t>
            </a:r>
            <a:endParaRPr lang="el-GR"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825" y="2028349"/>
            <a:ext cx="2971031" cy="35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1388124" y="692696"/>
            <a:ext cx="401103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Από 0-</a:t>
            </a:r>
            <a:r>
              <a:rPr lang="en-GB"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a:t>
            </a:r>
            <a:r>
              <a:rPr lang="en-GB"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a:t>
            </a: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834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420888"/>
            <a:ext cx="3600400" cy="2308324"/>
          </a:xfrm>
          <a:prstGeom prst="rect">
            <a:avLst/>
          </a:prstGeom>
          <a:noFill/>
        </p:spPr>
        <p:txBody>
          <a:bodyPr wrap="square" rtlCol="0">
            <a:spAutoFit/>
          </a:bodyPr>
          <a:lstStyle/>
          <a:p>
            <a:pPr algn="just"/>
            <a:r>
              <a:rPr lang="el-GR" dirty="0" smtClean="0"/>
              <a:t>Είσαι η Πομόνα </a:t>
            </a:r>
            <a:r>
              <a:rPr lang="el-GR" dirty="0" err="1" smtClean="0"/>
              <a:t>Σπράουτ</a:t>
            </a:r>
            <a:r>
              <a:rPr lang="el-GR" dirty="0" smtClean="0"/>
              <a:t>! Είσαι πολύ δίκαιος, αισιόδοξος και πιστός άνθρωπος δηλαδή ένας γνήσιος </a:t>
            </a:r>
            <a:r>
              <a:rPr lang="el-GR" dirty="0" err="1" smtClean="0"/>
              <a:t>Χάφλπαφλ</a:t>
            </a:r>
            <a:r>
              <a:rPr lang="el-GR" dirty="0" smtClean="0"/>
              <a:t>.  Ακόμη αξίζει να σημειωθεί πως άλλες δύο από τις αρετές σου είναι η τόλμη και η τάση σου να υπερασπίζεσαι πάντα το σωστό.</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16832"/>
            <a:ext cx="259228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1175344" y="764704"/>
            <a:ext cx="4710072" cy="923330"/>
          </a:xfrm>
          <a:prstGeom prst="rect">
            <a:avLst/>
          </a:prstGeom>
          <a:noFill/>
        </p:spPr>
        <p:txBody>
          <a:bodyPr wrap="non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Από </a:t>
            </a:r>
            <a:r>
              <a:rPr lang="en-GB"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85-115</a:t>
            </a: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1552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204864"/>
            <a:ext cx="3888432" cy="2585323"/>
          </a:xfrm>
          <a:prstGeom prst="rect">
            <a:avLst/>
          </a:prstGeom>
          <a:noFill/>
        </p:spPr>
        <p:txBody>
          <a:bodyPr wrap="square" rtlCol="0">
            <a:spAutoFit/>
          </a:bodyPr>
          <a:lstStyle/>
          <a:p>
            <a:pPr algn="just"/>
            <a:r>
              <a:rPr lang="el-GR" dirty="0" smtClean="0"/>
              <a:t>Είσαι ο καθηγητής </a:t>
            </a:r>
            <a:r>
              <a:rPr lang="el-GR" dirty="0" err="1" smtClean="0"/>
              <a:t>Φλίτγουικ</a:t>
            </a:r>
            <a:r>
              <a:rPr lang="el-GR" dirty="0" smtClean="0"/>
              <a:t>! Είσαι πολύ έξυπνος, αστείος και αρκετά συμπαθής στους άλλους ανθρώπους. Φημίζεσαι για την ανεκτικότητα σου και απολαμβάνεις πολύ τις πλάκες. Έτσι αφήνεις τους μαθητές σου να μιλάνε ελεύθερα στην τάξη σου και σχεδόν ποτέ δεν τους τιμωρείς.</a:t>
            </a: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873" y="1985357"/>
            <a:ext cx="287242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837171" y="764704"/>
            <a:ext cx="5187447" cy="923330"/>
          </a:xfrm>
          <a:prstGeom prst="rect">
            <a:avLst/>
          </a:prstGeom>
          <a:noFill/>
        </p:spPr>
        <p:txBody>
          <a:bodyPr wrap="none" lIns="91440" tIns="45720" rIns="91440" bIns="45720">
            <a:spAutoFit/>
          </a:bodyPr>
          <a:lstStyle/>
          <a:p>
            <a:pPr algn="ct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Από </a:t>
            </a: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120</a:t>
            </a: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GB"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el-G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l-G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436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2408" y="2204864"/>
            <a:ext cx="3744416" cy="2862322"/>
          </a:xfrm>
          <a:prstGeom prst="rect">
            <a:avLst/>
          </a:prstGeom>
          <a:noFill/>
        </p:spPr>
        <p:txBody>
          <a:bodyPr wrap="square" rtlCol="0">
            <a:spAutoFit/>
          </a:bodyPr>
          <a:lstStyle/>
          <a:p>
            <a:pPr algn="just"/>
            <a:r>
              <a:rPr lang="el-GR" dirty="0" smtClean="0"/>
              <a:t>Είσαι ο </a:t>
            </a:r>
            <a:r>
              <a:rPr lang="el-GR" dirty="0" err="1" smtClean="0"/>
              <a:t>Σέβερους</a:t>
            </a:r>
            <a:r>
              <a:rPr lang="el-GR" dirty="0" smtClean="0"/>
              <a:t> </a:t>
            </a:r>
            <a:r>
              <a:rPr lang="el-GR" dirty="0" err="1" smtClean="0"/>
              <a:t>Σνέιπ</a:t>
            </a:r>
            <a:r>
              <a:rPr lang="el-GR" dirty="0" smtClean="0"/>
              <a:t>! </a:t>
            </a:r>
            <a:r>
              <a:rPr lang="en-GB" dirty="0" smtClean="0"/>
              <a:t> </a:t>
            </a:r>
            <a:r>
              <a:rPr lang="el-GR" dirty="0" smtClean="0"/>
              <a:t>Παρόλο που φαίνεσαι ένας ψυχρός και σαρκαστικός άνθρωπος στην πραγματικότητα η ψυχή σου είναι αγνή σαν μικρού παιδιού. Αγαπάς τους άλλους με όλη σου την καρδιά και χωρίς να το δείχνεις πάντα. Επίσης είσαι ένας πολύ δυναμικός χαρακτήρας που μπορεί να κάνει τα πάντα για τα άτομα που αγαπά.</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23936"/>
            <a:ext cx="2376264" cy="33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855515" y="836712"/>
            <a:ext cx="5370701" cy="923330"/>
          </a:xfrm>
          <a:prstGeom prst="rect">
            <a:avLst/>
          </a:prstGeom>
          <a:noFill/>
        </p:spPr>
        <p:txBody>
          <a:bodyPr wrap="none" lIns="91440" tIns="45720" rIns="91440" bIns="45720">
            <a:spAutoFit/>
          </a:bodyPr>
          <a:lstStyle/>
          <a:p>
            <a:pPr algn="ctr"/>
            <a:r>
              <a:rPr lang="el-G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Από </a:t>
            </a:r>
            <a:r>
              <a:rPr lang="en-GB"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155</a:t>
            </a:r>
            <a:r>
              <a:rPr lang="el-G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GB"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190</a:t>
            </a:r>
            <a:r>
              <a:rPr lang="el-G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l-G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834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ircle(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348880"/>
            <a:ext cx="4176464" cy="2862322"/>
          </a:xfrm>
          <a:prstGeom prst="rect">
            <a:avLst/>
          </a:prstGeom>
          <a:noFill/>
        </p:spPr>
        <p:txBody>
          <a:bodyPr wrap="square" rtlCol="0">
            <a:spAutoFit/>
          </a:bodyPr>
          <a:lstStyle/>
          <a:p>
            <a:pPr algn="just"/>
            <a:r>
              <a:rPr lang="el-GR" dirty="0" smtClean="0"/>
              <a:t>Είσαι η Μινέρβα </a:t>
            </a:r>
            <a:r>
              <a:rPr lang="el-GR" dirty="0" err="1" smtClean="0"/>
              <a:t>ΜακΓκόναγκαλ</a:t>
            </a:r>
            <a:r>
              <a:rPr lang="el-GR" dirty="0" smtClean="0"/>
              <a:t>! Είσαι πολύ γενναία, και δίκαιη. Τις περισσότερες φορές δεν δείχνεις τα συναισθήματα σου και έτσι όλοι πιστεύουν πως είσαι αυστηρός. Ωστόσο δεν πρέπει να ξεχνάμε πως είσαι και πολύ σοφός όπως εκείνη αφού ήταν και η μόνη </a:t>
            </a:r>
            <a:r>
              <a:rPr lang="el-GR" dirty="0" err="1" smtClean="0"/>
              <a:t>Γκρίφιντορ</a:t>
            </a:r>
            <a:r>
              <a:rPr lang="el-GR" dirty="0" smtClean="0"/>
              <a:t> που μπορούσε να </a:t>
            </a:r>
            <a:r>
              <a:rPr lang="el-GR" dirty="0" err="1" smtClean="0"/>
              <a:t>λύσειτον</a:t>
            </a:r>
            <a:r>
              <a:rPr lang="el-GR" dirty="0" smtClean="0"/>
              <a:t> γρίφο για τον κοιτώνα του </a:t>
            </a:r>
            <a:r>
              <a:rPr lang="el-GR" dirty="0" err="1" smtClean="0"/>
              <a:t>Ράβενκλοου</a:t>
            </a:r>
            <a:r>
              <a:rPr lang="el-GR" dirty="0" smtClean="0"/>
              <a:t>.</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2249687"/>
            <a:ext cx="281645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140079" y="836712"/>
            <a:ext cx="515769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l-GR" sz="5400" b="1" cap="none" spc="0" dirty="0" smtClean="0">
                <a:ln/>
                <a:solidFill>
                  <a:schemeClr val="accent3"/>
                </a:solidFill>
                <a:effectLst/>
              </a:rPr>
              <a:t>Από </a:t>
            </a:r>
            <a:r>
              <a:rPr lang="en-GB" sz="5400" b="1" dirty="0" smtClean="0">
                <a:ln/>
                <a:solidFill>
                  <a:schemeClr val="accent3"/>
                </a:solidFill>
              </a:rPr>
              <a:t>195</a:t>
            </a:r>
            <a:r>
              <a:rPr lang="el-GR" sz="5400" b="1" cap="none" spc="0" dirty="0" smtClean="0">
                <a:ln/>
                <a:solidFill>
                  <a:schemeClr val="accent3"/>
                </a:solidFill>
                <a:effectLst/>
              </a:rPr>
              <a:t>-</a:t>
            </a:r>
            <a:r>
              <a:rPr lang="en-GB" sz="5400" b="1" dirty="0" smtClean="0">
                <a:ln/>
                <a:solidFill>
                  <a:schemeClr val="accent3"/>
                </a:solidFill>
              </a:rPr>
              <a:t>240</a:t>
            </a:r>
            <a:r>
              <a:rPr lang="el-GR" sz="5400" b="1" cap="none" spc="0" dirty="0" smtClean="0">
                <a:ln/>
                <a:solidFill>
                  <a:schemeClr val="accent3"/>
                </a:solidFill>
                <a:effectLst/>
              </a:rPr>
              <a:t>…</a:t>
            </a:r>
            <a:endParaRPr lang="el-GR" sz="5400" b="1" cap="none" spc="0" dirty="0">
              <a:ln/>
              <a:solidFill>
                <a:schemeClr val="accent3"/>
              </a:solidFill>
              <a:effectLst/>
            </a:endParaRPr>
          </a:p>
        </p:txBody>
      </p:sp>
    </p:spTree>
    <p:extLst>
      <p:ext uri="{BB962C8B-B14F-4D97-AF65-F5344CB8AC3E}">
        <p14:creationId xmlns:p14="http://schemas.microsoft.com/office/powerpoint/2010/main" val="8305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 calcmode="lin" valueType="num">
                                      <p:cBhvr>
                                        <p:cTn id="19" dur="1000" fill="hold"/>
                                        <p:tgtEl>
                                          <p:spTgt spid="3074"/>
                                        </p:tgtEl>
                                        <p:attrNameLst>
                                          <p:attrName>style.rotation</p:attrName>
                                        </p:attrNameLst>
                                      </p:cBhvr>
                                      <p:tavLst>
                                        <p:tav tm="0">
                                          <p:val>
                                            <p:fltVal val="90"/>
                                          </p:val>
                                        </p:tav>
                                        <p:tav tm="100000">
                                          <p:val>
                                            <p:fltVal val="0"/>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2003448"/>
            <a:ext cx="290244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2204864"/>
            <a:ext cx="3888432" cy="2585323"/>
          </a:xfrm>
          <a:prstGeom prst="rect">
            <a:avLst/>
          </a:prstGeom>
          <a:noFill/>
        </p:spPr>
        <p:txBody>
          <a:bodyPr wrap="square" rtlCol="0">
            <a:spAutoFit/>
          </a:bodyPr>
          <a:lstStyle/>
          <a:p>
            <a:pPr algn="just"/>
            <a:r>
              <a:rPr lang="el-GR" dirty="0" smtClean="0"/>
              <a:t>Είσαι ο </a:t>
            </a:r>
            <a:r>
              <a:rPr lang="el-GR" dirty="0" err="1" smtClean="0"/>
              <a:t>Ρέμους</a:t>
            </a:r>
            <a:r>
              <a:rPr lang="el-GR" dirty="0" smtClean="0"/>
              <a:t> </a:t>
            </a:r>
            <a:r>
              <a:rPr lang="el-GR" dirty="0" err="1" smtClean="0"/>
              <a:t>Λούπιν</a:t>
            </a:r>
            <a:r>
              <a:rPr lang="el-GR" dirty="0" smtClean="0"/>
              <a:t>! Είσαι πιστός</a:t>
            </a:r>
            <a:r>
              <a:rPr lang="el-GR" smtClean="0"/>
              <a:t>, θαρραλέος </a:t>
            </a:r>
            <a:r>
              <a:rPr lang="el-GR" dirty="0" smtClean="0"/>
              <a:t>και καλός φίλος. Επίσης αγαπάς με όλη σου την καρδιά και μερικές φορές είσαι λίγο υπερπροστατευτικός αλλά αυτοί που σε αγαπάνε δεν σε παρεξηγούν.  Ακόμα είσαι αρκετά έξυπνος και πάντα υπερασπίζεσαι ότι θεωρείς σωστό και δίκαιο.</a:t>
            </a:r>
            <a:endParaRPr lang="el-GR" dirty="0"/>
          </a:p>
        </p:txBody>
      </p:sp>
      <p:sp>
        <p:nvSpPr>
          <p:cNvPr id="3" name="Ορθογώνιο 2"/>
          <p:cNvSpPr/>
          <p:nvPr/>
        </p:nvSpPr>
        <p:spPr>
          <a:xfrm>
            <a:off x="1157967" y="764704"/>
            <a:ext cx="51219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Από </a:t>
            </a:r>
            <a:r>
              <a:rPr lang="en-GB"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245</a:t>
            </a:r>
            <a:r>
              <a:rPr lang="el-G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GB"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a:t>
            </a:r>
            <a:r>
              <a:rPr lang="el-G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00…</a:t>
            </a:r>
            <a:endParaRPr lang="el-G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98422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71600" y="764704"/>
            <a:ext cx="3716658" cy="707886"/>
          </a:xfrm>
          <a:prstGeom prst="rect">
            <a:avLst/>
          </a:prstGeom>
          <a:noFill/>
        </p:spPr>
        <p:txBody>
          <a:bodyPr wrap="none" lIns="91440" tIns="45720" rIns="91440" bIns="45720">
            <a:spAutoFit/>
          </a:bodyPr>
          <a:lstStyle/>
          <a:p>
            <a:pPr algn="ctr"/>
            <a:r>
              <a:rPr lang="el-G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Οδηγίες κουίζ:</a:t>
            </a:r>
            <a:endParaRPr lang="el-G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Ορθογώνιο 2"/>
          <p:cNvSpPr/>
          <p:nvPr/>
        </p:nvSpPr>
        <p:spPr>
          <a:xfrm>
            <a:off x="827584" y="1700808"/>
            <a:ext cx="4176464" cy="3293209"/>
          </a:xfrm>
          <a:prstGeom prst="rect">
            <a:avLst/>
          </a:prstGeom>
        </p:spPr>
        <p:txBody>
          <a:bodyPr wrap="square">
            <a:spAutoFit/>
          </a:bodyPr>
          <a:lstStyle/>
          <a:p>
            <a:pPr marL="285750" indent="-285750">
              <a:buFont typeface="Wingdings" panose="05000000000000000000" pitchFamily="2" charset="2"/>
              <a:buChar char="ü"/>
            </a:pPr>
            <a:r>
              <a:rPr lang="el-GR" sz="1600" dirty="0" smtClean="0"/>
              <a:t>Έχεις 10  δευτερόλεπτα για κάθε ερώτηση</a:t>
            </a:r>
          </a:p>
          <a:p>
            <a:endParaRPr lang="el-GR" sz="1600" dirty="0" smtClean="0"/>
          </a:p>
          <a:p>
            <a:pPr marL="285750" indent="-285750">
              <a:buFont typeface="Wingdings" panose="05000000000000000000" pitchFamily="2" charset="2"/>
              <a:buChar char="ü"/>
            </a:pPr>
            <a:r>
              <a:rPr lang="el-GR" sz="1600" dirty="0" smtClean="0"/>
              <a:t>Μπορείς να επιλέξεις μόνο μια απάντηση</a:t>
            </a:r>
          </a:p>
          <a:p>
            <a:endParaRPr lang="el-GR" sz="1600" dirty="0" smtClean="0"/>
          </a:p>
          <a:p>
            <a:pPr marL="285750" indent="-285750">
              <a:buFont typeface="Wingdings" panose="05000000000000000000" pitchFamily="2" charset="2"/>
              <a:buChar char="ü"/>
            </a:pPr>
            <a:r>
              <a:rPr lang="el-GR" sz="1600" dirty="0" err="1" smtClean="0"/>
              <a:t>Nα</a:t>
            </a:r>
            <a:r>
              <a:rPr lang="el-GR" sz="1600" dirty="0" smtClean="0"/>
              <a:t> θυμάσαι ή να σημειώνεις  τους πόντους σου από κάθε ερώτηση και στο τέλος άθροισε τους για να ανακαλύψεις σε ποιον κοιτώνα είσαι</a:t>
            </a:r>
          </a:p>
          <a:p>
            <a:endParaRPr lang="el-GR" sz="1600" dirty="0" smtClean="0"/>
          </a:p>
          <a:p>
            <a:pPr marL="285750" indent="-285750">
              <a:buFont typeface="Wingdings" panose="05000000000000000000" pitchFamily="2" charset="2"/>
              <a:buChar char="ü"/>
            </a:pPr>
            <a:r>
              <a:rPr lang="el-GR" sz="1600" dirty="0" smtClean="0"/>
              <a:t>Οι πόντοι για κάθε επιλογή σου εμφανίζονται  κάτω αριστερά της κάθε διαφάνειας.</a:t>
            </a:r>
            <a:endParaRPr lang="el-GR" sz="1600" dirty="0"/>
          </a:p>
        </p:txBody>
      </p:sp>
      <p:sp>
        <p:nvSpPr>
          <p:cNvPr id="4" name="Ορθογώνιο 3"/>
          <p:cNvSpPr/>
          <p:nvPr/>
        </p:nvSpPr>
        <p:spPr>
          <a:xfrm>
            <a:off x="1924508" y="5105129"/>
            <a:ext cx="526503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4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Καλή διασκέδαση!</a:t>
            </a:r>
            <a:endParaRPr lang="el-GR" sz="4400" b="1" i="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312368"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1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heel(1)">
                                      <p:cBhvr>
                                        <p:cTn id="17" dur="2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764704"/>
            <a:ext cx="6048672" cy="400110"/>
          </a:xfrm>
          <a:prstGeom prst="rect">
            <a:avLst/>
          </a:prstGeom>
          <a:noFill/>
        </p:spPr>
        <p:txBody>
          <a:bodyPr wrap="square" rtlCol="0">
            <a:spAutoFit/>
          </a:bodyPr>
          <a:lstStyle/>
          <a:p>
            <a:r>
              <a:rPr lang="el-GR" sz="2000" b="1" i="1" dirty="0" smtClean="0"/>
              <a:t>1.  Ποιο είναι το αγαπημένο σου </a:t>
            </a:r>
            <a:r>
              <a:rPr lang="el-GR" sz="2000" b="1" i="1" dirty="0" err="1" smtClean="0"/>
              <a:t>μάγκλ</a:t>
            </a:r>
            <a:r>
              <a:rPr lang="el-GR" sz="2000" b="1" i="1" dirty="0" smtClean="0"/>
              <a:t> μάθημα;</a:t>
            </a:r>
            <a:endParaRPr lang="el-GR" sz="2000" b="1" i="1" dirty="0"/>
          </a:p>
        </p:txBody>
      </p:sp>
      <p:sp>
        <p:nvSpPr>
          <p:cNvPr id="3" name="TextBox 2"/>
          <p:cNvSpPr txBox="1"/>
          <p:nvPr/>
        </p:nvSpPr>
        <p:spPr>
          <a:xfrm>
            <a:off x="1153761" y="1663345"/>
            <a:ext cx="2592288" cy="2585323"/>
          </a:xfrm>
          <a:prstGeom prst="rect">
            <a:avLst/>
          </a:prstGeom>
          <a:noFill/>
        </p:spPr>
        <p:txBody>
          <a:bodyPr wrap="square" rtlCol="0">
            <a:spAutoFit/>
          </a:bodyPr>
          <a:lstStyle/>
          <a:p>
            <a:pPr marL="342900" indent="-342900">
              <a:lnSpc>
                <a:spcPct val="150000"/>
              </a:lnSpc>
              <a:buFont typeface="+mj-lt"/>
              <a:buAutoNum type="alphaLcParenR"/>
            </a:pPr>
            <a:r>
              <a:rPr lang="el-GR" dirty="0" smtClean="0"/>
              <a:t>Μαθηματικά</a:t>
            </a:r>
          </a:p>
          <a:p>
            <a:pPr marL="342900" indent="-342900">
              <a:lnSpc>
                <a:spcPct val="150000"/>
              </a:lnSpc>
              <a:buFont typeface="+mj-lt"/>
              <a:buAutoNum type="alphaLcParenR"/>
            </a:pPr>
            <a:r>
              <a:rPr lang="el-GR" dirty="0" smtClean="0"/>
              <a:t>Ιστορία</a:t>
            </a:r>
          </a:p>
          <a:p>
            <a:pPr marL="342900" indent="-342900">
              <a:lnSpc>
                <a:spcPct val="150000"/>
              </a:lnSpc>
              <a:buFont typeface="+mj-lt"/>
              <a:buAutoNum type="alphaLcParenR"/>
            </a:pPr>
            <a:r>
              <a:rPr lang="el-GR" dirty="0" smtClean="0"/>
              <a:t>Γυμναστική</a:t>
            </a:r>
          </a:p>
          <a:p>
            <a:pPr marL="342900" indent="-342900">
              <a:lnSpc>
                <a:spcPct val="150000"/>
              </a:lnSpc>
              <a:buFont typeface="+mj-lt"/>
              <a:buAutoNum type="alphaLcParenR"/>
            </a:pPr>
            <a:r>
              <a:rPr lang="el-GR" dirty="0" smtClean="0"/>
              <a:t>Γεωγραφία</a:t>
            </a:r>
          </a:p>
          <a:p>
            <a:pPr marL="342900" indent="-342900">
              <a:lnSpc>
                <a:spcPct val="150000"/>
              </a:lnSpc>
              <a:buFont typeface="+mj-lt"/>
              <a:buAutoNum type="alphaLcParenR"/>
            </a:pPr>
            <a:r>
              <a:rPr lang="el-GR" dirty="0" err="1" smtClean="0"/>
              <a:t>Φυσκή</a:t>
            </a:r>
            <a:endParaRPr lang="el-GR" dirty="0" smtClean="0"/>
          </a:p>
          <a:p>
            <a:pPr marL="342900" indent="-342900">
              <a:lnSpc>
                <a:spcPct val="150000"/>
              </a:lnSpc>
              <a:buFont typeface="+mj-lt"/>
              <a:buAutoNum type="alphaLcParenR"/>
            </a:pPr>
            <a:r>
              <a:rPr lang="el-GR" dirty="0" smtClean="0"/>
              <a:t>Χημεία</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349" y="1268760"/>
            <a:ext cx="2448272" cy="2804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80112" y="4581128"/>
            <a:ext cx="2808312" cy="1754326"/>
          </a:xfrm>
          <a:prstGeom prst="rect">
            <a:avLst/>
          </a:prstGeom>
          <a:noFill/>
        </p:spPr>
        <p:txBody>
          <a:bodyPr wrap="square" rtlCol="0">
            <a:spAutoFit/>
          </a:bodyPr>
          <a:lstStyle/>
          <a:p>
            <a:pPr marL="342900" indent="-342900" algn="r">
              <a:buFont typeface="+mj-lt"/>
              <a:buAutoNum type="alphaLcParenR"/>
            </a:pPr>
            <a:r>
              <a:rPr lang="en-GB" dirty="0"/>
              <a:t>3</a:t>
            </a:r>
            <a:r>
              <a:rPr lang="el-GR" dirty="0" smtClean="0"/>
              <a:t>0</a:t>
            </a:r>
          </a:p>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a:t>2</a:t>
            </a:r>
            <a:r>
              <a:rPr lang="el-GR" dirty="0" smtClean="0"/>
              <a:t>0</a:t>
            </a:r>
            <a:endParaRPr lang="el-GR" dirty="0"/>
          </a:p>
        </p:txBody>
      </p:sp>
    </p:spTree>
    <p:extLst>
      <p:ext uri="{BB962C8B-B14F-4D97-AF65-F5344CB8AC3E}">
        <p14:creationId xmlns:p14="http://schemas.microsoft.com/office/powerpoint/2010/main" val="38708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heel(1)">
                                      <p:cBhvr>
                                        <p:cTn id="16" dur="2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836712"/>
            <a:ext cx="6912768" cy="369332"/>
          </a:xfrm>
          <a:prstGeom prst="rect">
            <a:avLst/>
          </a:prstGeom>
          <a:noFill/>
        </p:spPr>
        <p:txBody>
          <a:bodyPr wrap="square" rtlCol="0">
            <a:spAutoFit/>
          </a:bodyPr>
          <a:lstStyle/>
          <a:p>
            <a:r>
              <a:rPr lang="el-GR" b="1" i="1" dirty="0" smtClean="0"/>
              <a:t>2.  Ποιο μέρος στο Χόγκουαρτς θα διάλεγες να επισκεφτείς; </a:t>
            </a:r>
            <a:endParaRPr lang="el-GR" b="1" i="1" dirty="0"/>
          </a:p>
        </p:txBody>
      </p:sp>
      <p:sp>
        <p:nvSpPr>
          <p:cNvPr id="4" name="TextBox 3"/>
          <p:cNvSpPr txBox="1"/>
          <p:nvPr/>
        </p:nvSpPr>
        <p:spPr>
          <a:xfrm>
            <a:off x="827584" y="1410977"/>
            <a:ext cx="4752528" cy="3139321"/>
          </a:xfrm>
          <a:prstGeom prst="rect">
            <a:avLst/>
          </a:prstGeom>
          <a:noFill/>
        </p:spPr>
        <p:txBody>
          <a:bodyPr wrap="square" rtlCol="0">
            <a:spAutoFit/>
          </a:bodyPr>
          <a:lstStyle/>
          <a:p>
            <a:pPr marL="342900" indent="-342900">
              <a:lnSpc>
                <a:spcPct val="150000"/>
              </a:lnSpc>
              <a:buFont typeface="+mj-lt"/>
              <a:buAutoNum type="alphaLcParenR"/>
            </a:pPr>
            <a:r>
              <a:rPr lang="el-GR" dirty="0" smtClean="0"/>
              <a:t>Το γήπεδο </a:t>
            </a:r>
            <a:r>
              <a:rPr lang="el-GR" dirty="0" err="1" smtClean="0"/>
              <a:t>κουίντιτς</a:t>
            </a:r>
            <a:endParaRPr lang="el-GR" dirty="0" smtClean="0"/>
          </a:p>
          <a:p>
            <a:pPr marL="342900" indent="-342900">
              <a:lnSpc>
                <a:spcPct val="150000"/>
              </a:lnSpc>
              <a:buFont typeface="+mj-lt"/>
              <a:buAutoNum type="alphaLcParenR"/>
            </a:pPr>
            <a:r>
              <a:rPr lang="el-GR" dirty="0" smtClean="0"/>
              <a:t>Το εντευκτήριο του κοιτώνα μου</a:t>
            </a:r>
          </a:p>
          <a:p>
            <a:pPr marL="342900" indent="-342900">
              <a:lnSpc>
                <a:spcPct val="150000"/>
              </a:lnSpc>
              <a:buFont typeface="+mj-lt"/>
              <a:buAutoNum type="alphaLcParenR"/>
            </a:pPr>
            <a:r>
              <a:rPr lang="el-GR" dirty="0" smtClean="0"/>
              <a:t>Την βιβλιοθήκη</a:t>
            </a:r>
          </a:p>
          <a:p>
            <a:pPr marL="342900" indent="-342900">
              <a:lnSpc>
                <a:spcPct val="150000"/>
              </a:lnSpc>
              <a:buFont typeface="+mj-lt"/>
              <a:buAutoNum type="alphaLcParenR"/>
            </a:pPr>
            <a:r>
              <a:rPr lang="el-GR" dirty="0" smtClean="0"/>
              <a:t>Την τάξη του αγαπημένου μου μαθήματος</a:t>
            </a:r>
          </a:p>
          <a:p>
            <a:pPr marL="342900" indent="-342900">
              <a:lnSpc>
                <a:spcPct val="150000"/>
              </a:lnSpc>
              <a:buFont typeface="+mj-lt"/>
              <a:buAutoNum type="alphaLcParenR"/>
            </a:pPr>
            <a:r>
              <a:rPr lang="el-GR" dirty="0" smtClean="0"/>
              <a:t>Το δωμάτιο των ευχών</a:t>
            </a:r>
          </a:p>
          <a:p>
            <a:pPr marL="342900" indent="-342900">
              <a:lnSpc>
                <a:spcPct val="150000"/>
              </a:lnSpc>
              <a:buFont typeface="+mj-lt"/>
              <a:buAutoNum type="alphaLcParenR"/>
            </a:pPr>
            <a:r>
              <a:rPr lang="el-GR" dirty="0" smtClean="0"/>
              <a:t>Το γραφείο του </a:t>
            </a:r>
            <a:r>
              <a:rPr lang="el-GR" dirty="0" err="1" smtClean="0"/>
              <a:t>Ντάμπλντορ</a:t>
            </a:r>
            <a:endParaRPr lang="el-GR" dirty="0" smtClean="0"/>
          </a:p>
          <a:p>
            <a:pPr marL="342900" indent="-342900">
              <a:buFont typeface="+mj-lt"/>
              <a:buAutoNum type="alphaLcParenR"/>
            </a:pPr>
            <a:endParaRPr lang="el-GR" dirty="0" smtClean="0"/>
          </a:p>
          <a:p>
            <a:pPr marL="342900" indent="-342900">
              <a:buFont typeface="+mj-lt"/>
              <a:buAutoNum type="alphaLcParen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8800"/>
            <a:ext cx="283289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52120" y="4437112"/>
            <a:ext cx="2592288" cy="1754326"/>
          </a:xfrm>
          <a:prstGeom prst="rect">
            <a:avLst/>
          </a:prstGeom>
          <a:noFill/>
        </p:spPr>
        <p:txBody>
          <a:bodyPr wrap="square" rtlCol="0">
            <a:spAutoFit/>
          </a:bodyPr>
          <a:lstStyle/>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20</a:t>
            </a:r>
            <a:endParaRPr lang="el-GR" dirty="0" smtClean="0"/>
          </a:p>
        </p:txBody>
      </p:sp>
    </p:spTree>
    <p:extLst>
      <p:ext uri="{BB962C8B-B14F-4D97-AF65-F5344CB8AC3E}">
        <p14:creationId xmlns:p14="http://schemas.microsoft.com/office/powerpoint/2010/main" val="307263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180" y="836712"/>
            <a:ext cx="6984776" cy="369332"/>
          </a:xfrm>
          <a:prstGeom prst="rect">
            <a:avLst/>
          </a:prstGeom>
          <a:noFill/>
        </p:spPr>
        <p:txBody>
          <a:bodyPr wrap="square" rtlCol="0">
            <a:spAutoFit/>
          </a:bodyPr>
          <a:lstStyle/>
          <a:p>
            <a:r>
              <a:rPr lang="el-GR" b="1" i="1" dirty="0"/>
              <a:t>3</a:t>
            </a:r>
            <a:r>
              <a:rPr lang="el-GR" b="1" i="1" dirty="0" smtClean="0"/>
              <a:t>.  Ποιο είναι το αγαπημένο σου μάθημα στο Χόγκουαρτς;</a:t>
            </a:r>
            <a:endParaRPr lang="el-GR" b="1" i="1" dirty="0"/>
          </a:p>
        </p:txBody>
      </p:sp>
      <p:sp>
        <p:nvSpPr>
          <p:cNvPr id="3" name="TextBox 2"/>
          <p:cNvSpPr txBox="1"/>
          <p:nvPr/>
        </p:nvSpPr>
        <p:spPr>
          <a:xfrm>
            <a:off x="899592" y="1556792"/>
            <a:ext cx="4464496" cy="3000821"/>
          </a:xfrm>
          <a:prstGeom prst="rect">
            <a:avLst/>
          </a:prstGeom>
          <a:noFill/>
        </p:spPr>
        <p:txBody>
          <a:bodyPr wrap="square" rtlCol="0">
            <a:spAutoFit/>
          </a:bodyPr>
          <a:lstStyle/>
          <a:p>
            <a:pPr marL="342900" indent="-342900">
              <a:lnSpc>
                <a:spcPct val="150000"/>
              </a:lnSpc>
              <a:buFont typeface="+mj-lt"/>
              <a:buAutoNum type="alphaLcParenR"/>
            </a:pPr>
            <a:r>
              <a:rPr lang="el-GR" dirty="0" smtClean="0"/>
              <a:t>Μεταμορφώσεις</a:t>
            </a:r>
          </a:p>
          <a:p>
            <a:pPr marL="342900" indent="-342900">
              <a:lnSpc>
                <a:spcPct val="150000"/>
              </a:lnSpc>
              <a:buFont typeface="+mj-lt"/>
              <a:buAutoNum type="alphaLcParenR"/>
            </a:pPr>
            <a:r>
              <a:rPr lang="el-GR" dirty="0" smtClean="0"/>
              <a:t>Φίλτρα</a:t>
            </a:r>
          </a:p>
          <a:p>
            <a:pPr marL="342900" indent="-342900">
              <a:lnSpc>
                <a:spcPct val="150000"/>
              </a:lnSpc>
              <a:buFont typeface="+mj-lt"/>
              <a:buAutoNum type="alphaLcParenR"/>
            </a:pPr>
            <a:r>
              <a:rPr lang="el-GR" dirty="0" smtClean="0"/>
              <a:t>Ξόρκια</a:t>
            </a:r>
          </a:p>
          <a:p>
            <a:pPr marL="342900" indent="-342900">
              <a:lnSpc>
                <a:spcPct val="150000"/>
              </a:lnSpc>
              <a:buFont typeface="+mj-lt"/>
              <a:buAutoNum type="alphaLcParenR"/>
            </a:pPr>
            <a:r>
              <a:rPr lang="el-GR" dirty="0" smtClean="0"/>
              <a:t>Μαθήματα πτήσης</a:t>
            </a:r>
          </a:p>
          <a:p>
            <a:pPr marL="342900" indent="-342900">
              <a:lnSpc>
                <a:spcPct val="150000"/>
              </a:lnSpc>
              <a:buFont typeface="+mj-lt"/>
              <a:buAutoNum type="alphaLcParenR"/>
            </a:pPr>
            <a:r>
              <a:rPr lang="el-GR" dirty="0" smtClean="0"/>
              <a:t>Άμυνα εναντίων των σκοτεινών τεχνών</a:t>
            </a:r>
          </a:p>
          <a:p>
            <a:pPr marL="342900" indent="-342900">
              <a:lnSpc>
                <a:spcPct val="150000"/>
              </a:lnSpc>
              <a:buFont typeface="+mj-lt"/>
              <a:buAutoNum type="alphaLcParenR"/>
            </a:pPr>
            <a:r>
              <a:rPr lang="el-GR" dirty="0" smtClean="0"/>
              <a:t>Βοτανολογία</a:t>
            </a:r>
          </a:p>
          <a:p>
            <a:pPr marL="342900" indent="-342900">
              <a:lnSpc>
                <a:spcPct val="150000"/>
              </a:lnSpc>
              <a:buFont typeface="+mj-lt"/>
              <a:buAutoNum type="alphaLcParenR"/>
            </a:pP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480" y="1700808"/>
            <a:ext cx="2893264" cy="247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2160" y="4437112"/>
            <a:ext cx="2160240" cy="1754326"/>
          </a:xfrm>
          <a:prstGeom prst="rect">
            <a:avLst/>
          </a:prstGeom>
          <a:noFill/>
        </p:spPr>
        <p:txBody>
          <a:bodyPr wrap="square" rtlCol="0">
            <a:spAutoFit/>
          </a:bodyPr>
          <a:lstStyle/>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10</a:t>
            </a:r>
            <a:endParaRPr lang="el-GR" dirty="0"/>
          </a:p>
        </p:txBody>
      </p:sp>
    </p:spTree>
    <p:extLst>
      <p:ext uri="{BB962C8B-B14F-4D97-AF65-F5344CB8AC3E}">
        <p14:creationId xmlns:p14="http://schemas.microsoft.com/office/powerpoint/2010/main" val="9785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814591"/>
            <a:ext cx="5040560" cy="369332"/>
          </a:xfrm>
          <a:prstGeom prst="rect">
            <a:avLst/>
          </a:prstGeom>
          <a:noFill/>
        </p:spPr>
        <p:txBody>
          <a:bodyPr wrap="square" rtlCol="0">
            <a:spAutoFit/>
          </a:bodyPr>
          <a:lstStyle/>
          <a:p>
            <a:r>
              <a:rPr lang="el-GR" b="1" i="1" dirty="0" smtClean="0"/>
              <a:t>4.  Ποιο είναι το αγαπημένο σου ξόρκι; </a:t>
            </a:r>
            <a:endParaRPr lang="el-GR" b="1" i="1" dirty="0"/>
          </a:p>
        </p:txBody>
      </p:sp>
      <p:sp>
        <p:nvSpPr>
          <p:cNvPr id="3" name="TextBox 2"/>
          <p:cNvSpPr txBox="1"/>
          <p:nvPr/>
        </p:nvSpPr>
        <p:spPr>
          <a:xfrm>
            <a:off x="971600" y="1615931"/>
            <a:ext cx="2880320" cy="2585323"/>
          </a:xfrm>
          <a:prstGeom prst="rect">
            <a:avLst/>
          </a:prstGeom>
          <a:noFill/>
        </p:spPr>
        <p:txBody>
          <a:bodyPr wrap="square" rtlCol="0">
            <a:spAutoFit/>
          </a:bodyPr>
          <a:lstStyle/>
          <a:p>
            <a:pPr marL="342900" indent="-342900">
              <a:lnSpc>
                <a:spcPct val="150000"/>
              </a:lnSpc>
              <a:buFont typeface="+mj-lt"/>
              <a:buAutoNum type="alphaLcParenR"/>
            </a:pPr>
            <a:r>
              <a:rPr lang="en-GB" dirty="0" smtClean="0"/>
              <a:t>Vera </a:t>
            </a:r>
            <a:r>
              <a:rPr lang="en-GB" dirty="0" err="1" smtClean="0"/>
              <a:t>Verto</a:t>
            </a:r>
            <a:endParaRPr lang="en-GB" dirty="0" smtClean="0"/>
          </a:p>
          <a:p>
            <a:pPr marL="342900" indent="-342900">
              <a:lnSpc>
                <a:spcPct val="150000"/>
              </a:lnSpc>
              <a:buFont typeface="+mj-lt"/>
              <a:buAutoNum type="alphaLcParenR"/>
            </a:pPr>
            <a:r>
              <a:rPr lang="en-GB" dirty="0" smtClean="0"/>
              <a:t>Ridiculous</a:t>
            </a:r>
          </a:p>
          <a:p>
            <a:pPr marL="342900" indent="-342900">
              <a:lnSpc>
                <a:spcPct val="150000"/>
              </a:lnSpc>
              <a:buFont typeface="+mj-lt"/>
              <a:buAutoNum type="alphaLcParenR"/>
            </a:pPr>
            <a:r>
              <a:rPr lang="en-GB" dirty="0" err="1" smtClean="0"/>
              <a:t>Accio</a:t>
            </a:r>
            <a:endParaRPr lang="en-GB" dirty="0" smtClean="0"/>
          </a:p>
          <a:p>
            <a:pPr marL="342900" indent="-342900">
              <a:lnSpc>
                <a:spcPct val="150000"/>
              </a:lnSpc>
              <a:buFont typeface="+mj-lt"/>
              <a:buAutoNum type="alphaLcParenR"/>
            </a:pPr>
            <a:r>
              <a:rPr lang="en-GB" dirty="0" err="1" smtClean="0"/>
              <a:t>Sectumsempra</a:t>
            </a:r>
            <a:endParaRPr lang="en-GB" dirty="0" smtClean="0"/>
          </a:p>
          <a:p>
            <a:pPr marL="342900" indent="-342900">
              <a:lnSpc>
                <a:spcPct val="150000"/>
              </a:lnSpc>
              <a:buFont typeface="+mj-lt"/>
              <a:buAutoNum type="alphaLcParenR"/>
            </a:pPr>
            <a:r>
              <a:rPr lang="en-GB" dirty="0" err="1" smtClean="0"/>
              <a:t>Wingardium</a:t>
            </a:r>
            <a:r>
              <a:rPr lang="en-GB" dirty="0" smtClean="0"/>
              <a:t> </a:t>
            </a:r>
            <a:r>
              <a:rPr lang="en-GB" dirty="0" err="1" smtClean="0"/>
              <a:t>Leviosa</a:t>
            </a:r>
            <a:endParaRPr lang="en-GB" dirty="0" smtClean="0"/>
          </a:p>
          <a:p>
            <a:pPr marL="342900" indent="-342900">
              <a:lnSpc>
                <a:spcPct val="150000"/>
              </a:lnSpc>
              <a:buFont typeface="+mj-lt"/>
              <a:buAutoNum type="alphaLcParenR"/>
            </a:pPr>
            <a:r>
              <a:rPr lang="en-GB" dirty="0" err="1" smtClean="0"/>
              <a:t>Expelliarmus</a:t>
            </a:r>
            <a:endParaRPr lang="en-GB"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115" y="1536958"/>
            <a:ext cx="380613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4168" y="4365104"/>
            <a:ext cx="2047084" cy="1754326"/>
          </a:xfrm>
          <a:prstGeom prst="rect">
            <a:avLst/>
          </a:prstGeom>
          <a:noFill/>
        </p:spPr>
        <p:txBody>
          <a:bodyPr wrap="square" rtlCol="0">
            <a:spAutoFit/>
          </a:bodyPr>
          <a:lstStyle/>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10</a:t>
            </a:r>
            <a:endParaRPr lang="el-GR" dirty="0"/>
          </a:p>
        </p:txBody>
      </p:sp>
    </p:spTree>
    <p:extLst>
      <p:ext uri="{BB962C8B-B14F-4D97-AF65-F5344CB8AC3E}">
        <p14:creationId xmlns:p14="http://schemas.microsoft.com/office/powerpoint/2010/main" val="4170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6712"/>
            <a:ext cx="6696744" cy="369332"/>
          </a:xfrm>
          <a:prstGeom prst="rect">
            <a:avLst/>
          </a:prstGeom>
          <a:noFill/>
        </p:spPr>
        <p:txBody>
          <a:bodyPr wrap="square" rtlCol="0">
            <a:spAutoFit/>
          </a:bodyPr>
          <a:lstStyle/>
          <a:p>
            <a:r>
              <a:rPr lang="el-GR" b="1" i="1" dirty="0" smtClean="0"/>
              <a:t>5.  Ποιος θα ήταν ο καλύτερος σου φίλος στο Χόγκουαρτς;</a:t>
            </a:r>
            <a:endParaRPr lang="el-GR"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4"/>
            <a:ext cx="280831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15616" y="1632282"/>
            <a:ext cx="3348372" cy="2585323"/>
          </a:xfrm>
          <a:prstGeom prst="rect">
            <a:avLst/>
          </a:prstGeom>
          <a:noFill/>
        </p:spPr>
        <p:txBody>
          <a:bodyPr wrap="square" rtlCol="0">
            <a:spAutoFit/>
          </a:bodyPr>
          <a:lstStyle/>
          <a:p>
            <a:pPr marL="342900" indent="-342900">
              <a:lnSpc>
                <a:spcPct val="150000"/>
              </a:lnSpc>
              <a:buFont typeface="+mj-lt"/>
              <a:buAutoNum type="alphaLcParenR"/>
            </a:pPr>
            <a:r>
              <a:rPr lang="el-GR" dirty="0" smtClean="0"/>
              <a:t>Χάρι Πότερ</a:t>
            </a:r>
          </a:p>
          <a:p>
            <a:pPr marL="342900" indent="-342900">
              <a:lnSpc>
                <a:spcPct val="150000"/>
              </a:lnSpc>
              <a:buFont typeface="+mj-lt"/>
              <a:buAutoNum type="alphaLcParenR"/>
            </a:pPr>
            <a:r>
              <a:rPr lang="el-GR" dirty="0" smtClean="0"/>
              <a:t>Ρον </a:t>
            </a:r>
            <a:r>
              <a:rPr lang="el-GR" dirty="0" err="1" smtClean="0"/>
              <a:t>Γουέσλι</a:t>
            </a:r>
            <a:endParaRPr lang="el-GR" dirty="0" smtClean="0"/>
          </a:p>
          <a:p>
            <a:pPr marL="342900" indent="-342900">
              <a:lnSpc>
                <a:spcPct val="150000"/>
              </a:lnSpc>
              <a:buFont typeface="+mj-lt"/>
              <a:buAutoNum type="alphaLcParenR"/>
            </a:pPr>
            <a:r>
              <a:rPr lang="el-GR" dirty="0" smtClean="0"/>
              <a:t>Ερμιόνη Γκρέιντζερ</a:t>
            </a:r>
          </a:p>
          <a:p>
            <a:pPr marL="342900" indent="-342900">
              <a:lnSpc>
                <a:spcPct val="150000"/>
              </a:lnSpc>
              <a:buFont typeface="+mj-lt"/>
              <a:buAutoNum type="alphaLcParenR"/>
            </a:pPr>
            <a:r>
              <a:rPr lang="el-GR" dirty="0" smtClean="0"/>
              <a:t>Τζίνι </a:t>
            </a:r>
            <a:r>
              <a:rPr lang="el-GR" dirty="0" err="1" smtClean="0"/>
              <a:t>Γουέσλι</a:t>
            </a:r>
            <a:endParaRPr lang="el-GR" dirty="0" smtClean="0"/>
          </a:p>
          <a:p>
            <a:pPr marL="342900" indent="-342900">
              <a:lnSpc>
                <a:spcPct val="150000"/>
              </a:lnSpc>
              <a:buFont typeface="+mj-lt"/>
              <a:buAutoNum type="alphaLcParenR"/>
            </a:pPr>
            <a:r>
              <a:rPr lang="el-GR" dirty="0" err="1" smtClean="0"/>
              <a:t>Νέβιλ</a:t>
            </a:r>
            <a:r>
              <a:rPr lang="el-GR" dirty="0" smtClean="0"/>
              <a:t> </a:t>
            </a:r>
            <a:r>
              <a:rPr lang="el-GR" dirty="0" err="1" smtClean="0"/>
              <a:t>Λόνγκμπότομ</a:t>
            </a:r>
            <a:endParaRPr lang="el-GR" dirty="0" smtClean="0"/>
          </a:p>
          <a:p>
            <a:pPr marL="342900" indent="-342900">
              <a:lnSpc>
                <a:spcPct val="150000"/>
              </a:lnSpc>
              <a:buFont typeface="+mj-lt"/>
              <a:buAutoNum type="alphaLcParenR"/>
            </a:pPr>
            <a:r>
              <a:rPr lang="el-GR" dirty="0" err="1" smtClean="0"/>
              <a:t>Ντράκο</a:t>
            </a:r>
            <a:r>
              <a:rPr lang="el-GR" dirty="0" smtClean="0"/>
              <a:t> </a:t>
            </a:r>
            <a:r>
              <a:rPr lang="el-GR" dirty="0" err="1" smtClean="0"/>
              <a:t>Μάλφόι</a:t>
            </a:r>
            <a:endParaRPr lang="el-GR" dirty="0"/>
          </a:p>
        </p:txBody>
      </p:sp>
      <p:sp>
        <p:nvSpPr>
          <p:cNvPr id="4" name="TextBox 3"/>
          <p:cNvSpPr txBox="1"/>
          <p:nvPr/>
        </p:nvSpPr>
        <p:spPr>
          <a:xfrm>
            <a:off x="6156176" y="4437112"/>
            <a:ext cx="1944216" cy="1754326"/>
          </a:xfrm>
          <a:prstGeom prst="rect">
            <a:avLst/>
          </a:prstGeom>
          <a:noFill/>
        </p:spPr>
        <p:txBody>
          <a:bodyPr wrap="square" rtlCol="0">
            <a:spAutoFit/>
          </a:bodyPr>
          <a:lstStyle/>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20</a:t>
            </a:r>
            <a:endParaRPr lang="el-GR" dirty="0"/>
          </a:p>
        </p:txBody>
      </p:sp>
    </p:spTree>
    <p:extLst>
      <p:ext uri="{BB962C8B-B14F-4D97-AF65-F5344CB8AC3E}">
        <p14:creationId xmlns:p14="http://schemas.microsoft.com/office/powerpoint/2010/main" val="10747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4833" y="796062"/>
            <a:ext cx="5760640" cy="369332"/>
          </a:xfrm>
          <a:prstGeom prst="rect">
            <a:avLst/>
          </a:prstGeom>
          <a:noFill/>
        </p:spPr>
        <p:txBody>
          <a:bodyPr wrap="square" rtlCol="0">
            <a:spAutoFit/>
          </a:bodyPr>
          <a:lstStyle/>
          <a:p>
            <a:r>
              <a:rPr lang="el-GR" b="1" i="1" dirty="0" smtClean="0"/>
              <a:t>6. Ποιος είναι ο προστάτης σου;</a:t>
            </a:r>
            <a:endParaRPr lang="el-GR" b="1" i="1" dirty="0"/>
          </a:p>
        </p:txBody>
      </p:sp>
      <p:sp>
        <p:nvSpPr>
          <p:cNvPr id="3" name="TextBox 2"/>
          <p:cNvSpPr txBox="1"/>
          <p:nvPr/>
        </p:nvSpPr>
        <p:spPr>
          <a:xfrm>
            <a:off x="971600" y="1412776"/>
            <a:ext cx="3312368" cy="2534027"/>
          </a:xfrm>
          <a:prstGeom prst="rect">
            <a:avLst/>
          </a:prstGeom>
          <a:noFill/>
        </p:spPr>
        <p:txBody>
          <a:bodyPr wrap="square" rtlCol="0">
            <a:spAutoFit/>
          </a:bodyPr>
          <a:lstStyle/>
          <a:p>
            <a:pPr marL="342900" indent="-342900">
              <a:lnSpc>
                <a:spcPct val="150000"/>
              </a:lnSpc>
              <a:buFont typeface="+mj-lt"/>
              <a:buAutoNum type="alphaLcParenR"/>
            </a:pPr>
            <a:r>
              <a:rPr lang="el-GR" dirty="0" smtClean="0"/>
              <a:t>Αρσενικό ελάφι</a:t>
            </a:r>
          </a:p>
          <a:p>
            <a:pPr marL="342900" indent="-342900">
              <a:lnSpc>
                <a:spcPct val="150000"/>
              </a:lnSpc>
              <a:buFont typeface="+mj-lt"/>
              <a:buAutoNum type="alphaLcParenR"/>
            </a:pPr>
            <a:r>
              <a:rPr lang="el-GR" dirty="0" smtClean="0"/>
              <a:t>Σκύλος </a:t>
            </a:r>
          </a:p>
          <a:p>
            <a:pPr marL="342900" indent="-342900">
              <a:lnSpc>
                <a:spcPct val="150000"/>
              </a:lnSpc>
              <a:buFont typeface="+mj-lt"/>
              <a:buAutoNum type="alphaLcParenR"/>
            </a:pPr>
            <a:r>
              <a:rPr lang="el-GR" dirty="0" smtClean="0"/>
              <a:t>Δράκος</a:t>
            </a:r>
          </a:p>
          <a:p>
            <a:pPr marL="342900" indent="-342900">
              <a:lnSpc>
                <a:spcPct val="150000"/>
              </a:lnSpc>
              <a:buFont typeface="+mj-lt"/>
              <a:buAutoNum type="alphaLcParenR"/>
            </a:pPr>
            <a:r>
              <a:rPr lang="el-GR" dirty="0" smtClean="0"/>
              <a:t>Άλογο</a:t>
            </a:r>
          </a:p>
          <a:p>
            <a:pPr marL="342900" indent="-342900">
              <a:lnSpc>
                <a:spcPct val="150000"/>
              </a:lnSpc>
              <a:buFont typeface="+mj-lt"/>
              <a:buAutoNum type="alphaLcParenR"/>
            </a:pPr>
            <a:r>
              <a:rPr lang="el-GR" dirty="0" smtClean="0"/>
              <a:t>Ενυδρίδα</a:t>
            </a:r>
          </a:p>
          <a:p>
            <a:pPr marL="342900" indent="-342900">
              <a:lnSpc>
                <a:spcPct val="150000"/>
              </a:lnSpc>
              <a:buFont typeface="+mj-lt"/>
              <a:buAutoNum type="alphaLcParenR"/>
            </a:pPr>
            <a:r>
              <a:rPr lang="el-GR" dirty="0" smtClean="0"/>
              <a:t>Δεν έχει κάποια μορφή</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259228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4365104"/>
            <a:ext cx="2592288" cy="1754326"/>
          </a:xfrm>
          <a:prstGeom prst="rect">
            <a:avLst/>
          </a:prstGeom>
          <a:noFill/>
        </p:spPr>
        <p:txBody>
          <a:bodyPr wrap="square" rtlCol="0">
            <a:spAutoFit/>
          </a:bodyPr>
          <a:lstStyle/>
          <a:p>
            <a:pPr marL="342900" indent="-342900" algn="r">
              <a:buFont typeface="+mj-lt"/>
              <a:buAutoNum type="alphaLcParenR"/>
            </a:pPr>
            <a:r>
              <a:rPr lang="en-GB" dirty="0" smtClean="0"/>
              <a:t>30</a:t>
            </a:r>
            <a:endParaRPr lang="el-GR" dirty="0" smtClean="0"/>
          </a:p>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10</a:t>
            </a:r>
            <a:endParaRPr lang="el-GR" dirty="0"/>
          </a:p>
        </p:txBody>
      </p:sp>
    </p:spTree>
    <p:extLst>
      <p:ext uri="{BB962C8B-B14F-4D97-AF65-F5344CB8AC3E}">
        <p14:creationId xmlns:p14="http://schemas.microsoft.com/office/powerpoint/2010/main" val="18511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randombar(horizont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831903"/>
            <a:ext cx="6336704" cy="369332"/>
          </a:xfrm>
          <a:prstGeom prst="rect">
            <a:avLst/>
          </a:prstGeom>
          <a:noFill/>
        </p:spPr>
        <p:txBody>
          <a:bodyPr wrap="square" rtlCol="0">
            <a:spAutoFit/>
          </a:bodyPr>
          <a:lstStyle/>
          <a:p>
            <a:r>
              <a:rPr lang="el-GR" b="1" i="1" dirty="0" smtClean="0"/>
              <a:t>7.  Θα θέλατε να είστε υπεύθυνος κάποιου κοιτώνα;</a:t>
            </a:r>
            <a:endParaRPr lang="el-GR" b="1" i="1" dirty="0"/>
          </a:p>
        </p:txBody>
      </p:sp>
      <p:sp>
        <p:nvSpPr>
          <p:cNvPr id="4" name="TextBox 3"/>
          <p:cNvSpPr txBox="1"/>
          <p:nvPr/>
        </p:nvSpPr>
        <p:spPr>
          <a:xfrm>
            <a:off x="827584" y="1412776"/>
            <a:ext cx="4680520" cy="3831818"/>
          </a:xfrm>
          <a:prstGeom prst="rect">
            <a:avLst/>
          </a:prstGeom>
          <a:noFill/>
        </p:spPr>
        <p:txBody>
          <a:bodyPr wrap="square" rtlCol="0">
            <a:spAutoFit/>
          </a:bodyPr>
          <a:lstStyle/>
          <a:p>
            <a:pPr marL="342900" indent="-342900" algn="just">
              <a:buFont typeface="+mj-lt"/>
              <a:buAutoNum type="alphaLcParenR"/>
            </a:pPr>
            <a:r>
              <a:rPr lang="el-GR" dirty="0" smtClean="0"/>
              <a:t>Μα φυσικά του </a:t>
            </a:r>
            <a:r>
              <a:rPr lang="el-GR" dirty="0" err="1" smtClean="0"/>
              <a:t>Γκρίφιντορ</a:t>
            </a:r>
            <a:endParaRPr lang="el-GR" dirty="0"/>
          </a:p>
          <a:p>
            <a:pPr marL="342900" indent="-342900" algn="just">
              <a:buFont typeface="+mj-lt"/>
              <a:buAutoNum type="alphaLcParenR"/>
            </a:pPr>
            <a:r>
              <a:rPr lang="el-GR" dirty="0" smtClean="0"/>
              <a:t>Θα ήθελα να είμαι υπεύθυνος στον πιο έξυπνο κοιτώνα δηλαδή στο </a:t>
            </a:r>
            <a:r>
              <a:rPr lang="el-GR" dirty="0" err="1" smtClean="0"/>
              <a:t>Ράβενκλοου</a:t>
            </a:r>
            <a:endParaRPr lang="el-GR" dirty="0" smtClean="0"/>
          </a:p>
          <a:p>
            <a:pPr marL="342900" indent="-342900" algn="just">
              <a:buFont typeface="+mj-lt"/>
              <a:buAutoNum type="alphaLcParenR"/>
            </a:pPr>
            <a:r>
              <a:rPr lang="el-GR" dirty="0" smtClean="0"/>
              <a:t>Θα ήταν τιμή μου να ήμουν υπεύθυνος του </a:t>
            </a:r>
            <a:r>
              <a:rPr lang="el-GR" dirty="0" err="1" smtClean="0"/>
              <a:t>Χάφλπαφλ</a:t>
            </a:r>
            <a:endParaRPr lang="el-GR" dirty="0" smtClean="0"/>
          </a:p>
          <a:p>
            <a:pPr marL="342900" indent="-342900" algn="just">
              <a:buFont typeface="+mj-lt"/>
              <a:buAutoNum type="alphaLcParenR"/>
            </a:pPr>
            <a:r>
              <a:rPr lang="el-GR" dirty="0" smtClean="0"/>
              <a:t>Θα ήθελα να είμαι υπεύθυνος στον κοιτώνα του </a:t>
            </a:r>
            <a:r>
              <a:rPr lang="el-GR" dirty="0" err="1" smtClean="0"/>
              <a:t>Σλίθεριν</a:t>
            </a:r>
            <a:endParaRPr lang="el-GR" dirty="0" smtClean="0"/>
          </a:p>
          <a:p>
            <a:pPr marL="342900" indent="-342900" algn="just">
              <a:buFont typeface="+mj-lt"/>
              <a:buAutoNum type="alphaLcParenR"/>
            </a:pPr>
            <a:r>
              <a:rPr lang="el-GR" dirty="0" smtClean="0"/>
              <a:t>Δεν θα με πείραζε σε ποιον κοιτώνα θα ήμουν υπεύθυνος αρκεί να ήμουν σε κάποιον.</a:t>
            </a:r>
          </a:p>
          <a:p>
            <a:pPr marL="342900" indent="-342900" algn="just">
              <a:buFont typeface="+mj-lt"/>
              <a:buAutoNum type="alphaLcParenR"/>
            </a:pPr>
            <a:r>
              <a:rPr lang="el-GR" dirty="0" smtClean="0"/>
              <a:t>Δεν θα ήθελα να είμαι υπεύθυνος κάποιου κοιτώνα</a:t>
            </a:r>
          </a:p>
          <a:p>
            <a:pPr>
              <a:lnSpc>
                <a:spcPct val="150000"/>
              </a:lnSpc>
            </a:pP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00808"/>
            <a:ext cx="2656420" cy="2304256"/>
          </a:xfrm>
          <a:prstGeom prst="rect">
            <a:avLst/>
          </a:prstGeom>
        </p:spPr>
      </p:pic>
      <p:sp>
        <p:nvSpPr>
          <p:cNvPr id="5" name="TextBox 4"/>
          <p:cNvSpPr txBox="1"/>
          <p:nvPr/>
        </p:nvSpPr>
        <p:spPr>
          <a:xfrm>
            <a:off x="6012160" y="4365104"/>
            <a:ext cx="2160240" cy="1754326"/>
          </a:xfrm>
          <a:prstGeom prst="rect">
            <a:avLst/>
          </a:prstGeom>
          <a:noFill/>
        </p:spPr>
        <p:txBody>
          <a:bodyPr wrap="square" rtlCol="0">
            <a:spAutoFit/>
          </a:bodyPr>
          <a:lstStyle/>
          <a:p>
            <a:pPr marL="342900" indent="-342900" algn="r">
              <a:buFont typeface="+mj-lt"/>
              <a:buAutoNum type="alphaLcParenR"/>
            </a:pPr>
            <a:r>
              <a:rPr lang="en-GB" dirty="0" smtClean="0"/>
              <a:t>25</a:t>
            </a:r>
            <a:endParaRPr lang="el-GR" dirty="0" smtClean="0"/>
          </a:p>
          <a:p>
            <a:pPr marL="342900" indent="-342900" algn="r">
              <a:buFont typeface="+mj-lt"/>
              <a:buAutoNum type="alphaLcParenR"/>
            </a:pPr>
            <a:r>
              <a:rPr lang="en-GB" dirty="0" smtClean="0"/>
              <a:t>15</a:t>
            </a:r>
            <a:endParaRPr lang="el-GR" dirty="0" smtClean="0"/>
          </a:p>
          <a:p>
            <a:pPr marL="342900" indent="-342900" algn="r">
              <a:buFont typeface="+mj-lt"/>
              <a:buAutoNum type="alphaLcParenR"/>
            </a:pPr>
            <a:r>
              <a:rPr lang="en-GB" dirty="0" smtClean="0"/>
              <a:t>10</a:t>
            </a:r>
            <a:endParaRPr lang="el-GR" dirty="0" smtClean="0"/>
          </a:p>
          <a:p>
            <a:pPr marL="342900" indent="-342900" algn="r">
              <a:buFont typeface="+mj-lt"/>
              <a:buAutoNum type="alphaLcParenR"/>
            </a:pPr>
            <a:r>
              <a:rPr lang="en-GB" dirty="0" smtClean="0"/>
              <a:t>20</a:t>
            </a:r>
            <a:endParaRPr lang="el-GR" dirty="0" smtClean="0"/>
          </a:p>
          <a:p>
            <a:pPr marL="342900" indent="-342900" algn="r">
              <a:buFont typeface="+mj-lt"/>
              <a:buAutoNum type="alphaLcParenR"/>
            </a:pPr>
            <a:r>
              <a:rPr lang="en-GB" dirty="0" smtClean="0"/>
              <a:t>05</a:t>
            </a:r>
            <a:endParaRPr lang="el-GR" dirty="0" smtClean="0"/>
          </a:p>
          <a:p>
            <a:pPr marL="342900" indent="-342900" algn="r">
              <a:buFont typeface="+mj-lt"/>
              <a:buAutoNum type="alphaLcParenR"/>
            </a:pPr>
            <a:r>
              <a:rPr lang="en-GB" dirty="0" smtClean="0"/>
              <a:t>30</a:t>
            </a:r>
            <a:endParaRPr lang="el-GR" dirty="0" smtClean="0"/>
          </a:p>
        </p:txBody>
      </p:sp>
    </p:spTree>
    <p:extLst>
      <p:ext uri="{BB962C8B-B14F-4D97-AF65-F5344CB8AC3E}">
        <p14:creationId xmlns:p14="http://schemas.microsoft.com/office/powerpoint/2010/main" val="24116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302</TotalTime>
  <Words>709</Words>
  <Application>Microsoft Office PowerPoint</Application>
  <PresentationFormat>Προβολή στην οθόνη (4:3)</PresentationFormat>
  <Paragraphs>155</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Πινέζα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ΔΗΜΗΤΡΗΣ ΜΟΥΛΑΣ</dc:creator>
  <cp:lastModifiedBy>ΔΗΜΗΤΡΗΣ ΜΟΥΛΑΣ</cp:lastModifiedBy>
  <cp:revision>49</cp:revision>
  <dcterms:created xsi:type="dcterms:W3CDTF">2021-04-16T13:24:55Z</dcterms:created>
  <dcterms:modified xsi:type="dcterms:W3CDTF">2021-04-21T15:51:05Z</dcterms:modified>
</cp:coreProperties>
</file>