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660"/>
  </p:normalViewPr>
  <p:slideViewPr>
    <p:cSldViewPr>
      <p:cViewPr varScale="1">
        <p:scale>
          <a:sx n="85" d="100"/>
          <a:sy n="85" d="100"/>
        </p:scale>
        <p:origin x="-12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68283-D0A5-4650-9213-17EE4220B2B9}" type="datetimeFigureOut">
              <a:rPr lang="el-GR" smtClean="0"/>
              <a:t>15/3/2021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E97B88-B62F-4B55-ABC5-D551576645CA}" type="slidenum">
              <a:rPr lang="el-GR" smtClean="0"/>
              <a:t>‹#›</a:t>
            </a:fld>
            <a:endParaRPr lang="el-GR"/>
          </a:p>
        </p:txBody>
      </p:sp>
    </p:spTree>
    <p:extLst>
      <p:ext uri="{BB962C8B-B14F-4D97-AF65-F5344CB8AC3E}">
        <p14:creationId xmlns:p14="http://schemas.microsoft.com/office/powerpoint/2010/main" val="179285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6E97B88-B62F-4B55-ABC5-D551576645CA}" type="slidenum">
              <a:rPr lang="el-GR" smtClean="0"/>
              <a:t>10</a:t>
            </a:fld>
            <a:endParaRPr lang="el-GR"/>
          </a:p>
        </p:txBody>
      </p:sp>
    </p:spTree>
    <p:extLst>
      <p:ext uri="{BB962C8B-B14F-4D97-AF65-F5344CB8AC3E}">
        <p14:creationId xmlns:p14="http://schemas.microsoft.com/office/powerpoint/2010/main" val="726410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9554166-6AE3-497E-A41D-609C21A5BA2B}"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1629A4-0C01-4F53-827A-808644308BC0}" type="slidenum">
              <a:rPr lang="el-GR" smtClean="0"/>
              <a:t>‹#›</a:t>
            </a:fld>
            <a:endParaRPr lang="el-G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l-GR" smtClean="0"/>
              <a:t>Στυλ κύριου τίτλου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9554166-6AE3-497E-A41D-609C21A5BA2B}"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1629A4-0C01-4F53-827A-808644308BC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9554166-6AE3-497E-A41D-609C21A5BA2B}"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1629A4-0C01-4F53-827A-808644308BC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4" name="Date Placeholder 3"/>
          <p:cNvSpPr>
            <a:spLocks noGrp="1"/>
          </p:cNvSpPr>
          <p:nvPr>
            <p:ph type="dt" sz="half" idx="10"/>
          </p:nvPr>
        </p:nvSpPr>
        <p:spPr/>
        <p:txBody>
          <a:bodyPr/>
          <a:lstStyle/>
          <a:p>
            <a:fld id="{E9554166-6AE3-497E-A41D-609C21A5BA2B}"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1629A4-0C01-4F53-827A-808644308BC0}" type="slidenum">
              <a:rPr lang="el-GR" smtClean="0"/>
              <a:t>‹#›</a:t>
            </a:fld>
            <a:endParaRPr lang="el-GR"/>
          </a:p>
        </p:txBody>
      </p:sp>
      <p:sp>
        <p:nvSpPr>
          <p:cNvPr id="8" name="Content Placeholder 7"/>
          <p:cNvSpPr>
            <a:spLocks noGrp="1"/>
          </p:cNvSpPr>
          <p:nvPr>
            <p:ph sz="quarter" idx="13"/>
          </p:nvPr>
        </p:nvSpPr>
        <p:spPr>
          <a:xfrm>
            <a:off x="609600" y="1600200"/>
            <a:ext cx="79248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9554166-6AE3-497E-A41D-609C21A5BA2B}"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1629A4-0C01-4F53-827A-808644308BC0}"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5" name="Date Placeholder 4"/>
          <p:cNvSpPr>
            <a:spLocks noGrp="1"/>
          </p:cNvSpPr>
          <p:nvPr>
            <p:ph type="dt" sz="half" idx="10"/>
          </p:nvPr>
        </p:nvSpPr>
        <p:spPr/>
        <p:txBody>
          <a:bodyPr/>
          <a:lstStyle/>
          <a:p>
            <a:fld id="{E9554166-6AE3-497E-A41D-609C21A5BA2B}"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1629A4-0C01-4F53-827A-808644308BC0}"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E9554166-6AE3-497E-A41D-609C21A5BA2B}" type="datetimeFigureOut">
              <a:rPr lang="el-GR" smtClean="0"/>
              <a:t>15/3/2021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D1629A4-0C01-4F53-827A-808644308BC0}"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E9554166-6AE3-497E-A41D-609C21A5BA2B}" type="datetimeFigureOut">
              <a:rPr lang="el-GR" smtClean="0"/>
              <a:t>15/3/2021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D1629A4-0C01-4F53-827A-808644308BC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54166-6AE3-497E-A41D-609C21A5BA2B}" type="datetimeFigureOut">
              <a:rPr lang="el-GR" smtClean="0"/>
              <a:t>15/3/2021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D1629A4-0C01-4F53-827A-808644308BC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9554166-6AE3-497E-A41D-609C21A5BA2B}"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1629A4-0C01-4F53-827A-808644308BC0}"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9554166-6AE3-497E-A41D-609C21A5BA2B}"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1629A4-0C01-4F53-827A-808644308BC0}"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9554166-6AE3-497E-A41D-609C21A5BA2B}" type="datetimeFigureOut">
              <a:rPr lang="el-GR" smtClean="0"/>
              <a:t>15/3/2021</a:t>
            </a:fld>
            <a:endParaRPr lang="el-G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l-G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D1629A4-0C01-4F53-827A-808644308BC0}"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92088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9082" y="3717032"/>
            <a:ext cx="8568952" cy="2800767"/>
          </a:xfrm>
          <a:prstGeom prst="rect">
            <a:avLst/>
          </a:prstGeom>
          <a:noFill/>
        </p:spPr>
        <p:txBody>
          <a:bodyPr wrap="square" rtlCol="0">
            <a:spAutoFit/>
          </a:bodyPr>
          <a:lstStyle/>
          <a:p>
            <a:pPr algn="just"/>
            <a:r>
              <a:rPr lang="el-GR" sz="2400" b="1" i="1" dirty="0" smtClean="0">
                <a:solidFill>
                  <a:schemeClr val="tx2">
                    <a:lumMod val="75000"/>
                  </a:schemeClr>
                </a:solidFill>
                <a:effectLst>
                  <a:outerShdw blurRad="38100" dist="38100" dir="2700000" algn="tl">
                    <a:srgbClr val="000000">
                      <a:alpha val="43137"/>
                    </a:srgbClr>
                  </a:outerShdw>
                </a:effectLst>
              </a:rPr>
              <a:t>Ποιος χαρακτήρας Χάρι Πότερ είσαι;  Ταιριάζεις περισσότερο με τον Χάρι, τον Ρον, την Ερμιόνη ή την Τζίνη;  Μήπως είσαι ο Νέβιλ ή ακόμα και η Λούνα; </a:t>
            </a:r>
          </a:p>
          <a:p>
            <a:pPr algn="just"/>
            <a:endParaRPr lang="el-GR" sz="2400" b="1" i="1" dirty="0" smtClean="0">
              <a:solidFill>
                <a:schemeClr val="tx2">
                  <a:lumMod val="75000"/>
                </a:schemeClr>
              </a:solidFill>
              <a:effectLst>
                <a:outerShdw blurRad="38100" dist="38100" dir="2700000" algn="tl">
                  <a:srgbClr val="000000">
                    <a:alpha val="43137"/>
                  </a:srgbClr>
                </a:outerShdw>
              </a:effectLst>
            </a:endParaRPr>
          </a:p>
          <a:p>
            <a:pPr algn="just"/>
            <a:endParaRPr lang="el-GR" sz="2400" b="1" i="1" dirty="0">
              <a:solidFill>
                <a:schemeClr val="tx2">
                  <a:lumMod val="75000"/>
                </a:schemeClr>
              </a:solidFill>
              <a:effectLst>
                <a:outerShdw blurRad="38100" dist="38100" dir="2700000" algn="tl">
                  <a:srgbClr val="000000">
                    <a:alpha val="43137"/>
                  </a:srgbClr>
                </a:outerShdw>
              </a:effectLst>
            </a:endParaRPr>
          </a:p>
          <a:p>
            <a:pPr algn="just"/>
            <a:r>
              <a:rPr lang="el-GR" sz="2800" b="1" dirty="0" smtClean="0">
                <a:solidFill>
                  <a:srgbClr val="FF0000"/>
                </a:solidFill>
              </a:rPr>
              <a:t>Κάνε αυτό το </a:t>
            </a:r>
            <a:r>
              <a:rPr lang="en-GB" sz="2800" b="1" dirty="0" smtClean="0">
                <a:solidFill>
                  <a:srgbClr val="FF0000"/>
                </a:solidFill>
              </a:rPr>
              <a:t>quiz </a:t>
            </a:r>
            <a:r>
              <a:rPr lang="el-GR" sz="2800" b="1" dirty="0" smtClean="0">
                <a:solidFill>
                  <a:srgbClr val="FF0000"/>
                </a:solidFill>
              </a:rPr>
              <a:t>για να μάθεις ποιος πραγματικά </a:t>
            </a:r>
            <a:r>
              <a:rPr lang="el-GR" sz="2800" b="1" dirty="0">
                <a:solidFill>
                  <a:srgbClr val="FF0000"/>
                </a:solidFill>
              </a:rPr>
              <a:t>Χ</a:t>
            </a:r>
            <a:r>
              <a:rPr lang="el-GR" sz="2800" b="1" dirty="0" smtClean="0">
                <a:solidFill>
                  <a:srgbClr val="FF0000"/>
                </a:solidFill>
              </a:rPr>
              <a:t>άρι </a:t>
            </a:r>
            <a:r>
              <a:rPr lang="el-GR" sz="2800" b="1" dirty="0">
                <a:solidFill>
                  <a:srgbClr val="FF0000"/>
                </a:solidFill>
              </a:rPr>
              <a:t>Π</a:t>
            </a:r>
            <a:r>
              <a:rPr lang="el-GR" sz="2800" b="1" dirty="0" smtClean="0">
                <a:solidFill>
                  <a:srgbClr val="FF0000"/>
                </a:solidFill>
              </a:rPr>
              <a:t>ότερ χαρακτήρας είσαι.</a:t>
            </a:r>
            <a:endParaRPr lang="el-GR" sz="2800" b="1" dirty="0">
              <a:solidFill>
                <a:srgbClr val="FF0000"/>
              </a:solidFill>
            </a:endParaRPr>
          </a:p>
        </p:txBody>
      </p:sp>
    </p:spTree>
    <p:extLst>
      <p:ext uri="{BB962C8B-B14F-4D97-AF65-F5344CB8AC3E}">
        <p14:creationId xmlns:p14="http://schemas.microsoft.com/office/powerpoint/2010/main" val="1445177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352928" cy="400110"/>
          </a:xfrm>
          <a:prstGeom prst="rect">
            <a:avLst/>
          </a:prstGeom>
          <a:noFill/>
        </p:spPr>
        <p:txBody>
          <a:bodyPr wrap="square" rtlCol="0">
            <a:spAutoFit/>
          </a:bodyPr>
          <a:lstStyle/>
          <a:p>
            <a:r>
              <a:rPr lang="el-GR" sz="2000" b="1" dirty="0" smtClean="0"/>
              <a:t>7.   Ποιος είναι ο μεγαλύτερος σας φόβος;</a:t>
            </a:r>
            <a:endParaRPr lang="el-GR" sz="2000" b="1" dirty="0"/>
          </a:p>
        </p:txBody>
      </p:sp>
      <p:sp>
        <p:nvSpPr>
          <p:cNvPr id="3" name="TextBox 2"/>
          <p:cNvSpPr txBox="1"/>
          <p:nvPr/>
        </p:nvSpPr>
        <p:spPr>
          <a:xfrm>
            <a:off x="185864" y="649163"/>
            <a:ext cx="6338826" cy="4125232"/>
          </a:xfrm>
          <a:prstGeom prst="rect">
            <a:avLst/>
          </a:prstGeom>
          <a:noFill/>
        </p:spPr>
        <p:txBody>
          <a:bodyPr wrap="square" rtlCol="0">
            <a:spAutoFit/>
          </a:bodyPr>
          <a:lstStyle/>
          <a:p>
            <a:pPr marL="342900" indent="-342900">
              <a:lnSpc>
                <a:spcPct val="250000"/>
              </a:lnSpc>
              <a:buFont typeface="+mj-lt"/>
              <a:buAutoNum type="alphaUcPeriod"/>
            </a:pPr>
            <a:r>
              <a:rPr lang="el-GR" b="1" dirty="0" smtClean="0"/>
              <a:t>Να χάσω την οικογένεια μου</a:t>
            </a:r>
          </a:p>
          <a:p>
            <a:pPr marL="342900" indent="-342900">
              <a:lnSpc>
                <a:spcPct val="250000"/>
              </a:lnSpc>
              <a:buFont typeface="+mj-lt"/>
              <a:buAutoNum type="alphaUcPeriod"/>
            </a:pPr>
            <a:r>
              <a:rPr lang="el-GR" b="1" dirty="0" smtClean="0"/>
              <a:t>Να χάσω τον άνθρωπο που αγαπώ περισσότερο στο κόσμο</a:t>
            </a:r>
          </a:p>
          <a:p>
            <a:pPr marL="342900" indent="-342900">
              <a:lnSpc>
                <a:spcPct val="250000"/>
              </a:lnSpc>
              <a:buFont typeface="+mj-lt"/>
              <a:buAutoNum type="alphaUcPeriod"/>
            </a:pPr>
            <a:r>
              <a:rPr lang="el-GR" b="1" dirty="0" smtClean="0"/>
              <a:t>Τον καθηγητή </a:t>
            </a:r>
            <a:r>
              <a:rPr lang="en-GB" b="1" dirty="0" smtClean="0"/>
              <a:t>Snape</a:t>
            </a:r>
            <a:endParaRPr lang="el-GR" b="1" dirty="0" smtClean="0"/>
          </a:p>
          <a:p>
            <a:pPr marL="342900" indent="-342900">
              <a:lnSpc>
                <a:spcPct val="250000"/>
              </a:lnSpc>
              <a:buFont typeface="+mj-lt"/>
              <a:buAutoNum type="alphaUcPeriod"/>
            </a:pPr>
            <a:r>
              <a:rPr lang="el-GR" b="1" dirty="0" smtClean="0"/>
              <a:t>Να αποτύχω στις εξετάσεις ή χειρότερα να αποβληθώ</a:t>
            </a:r>
          </a:p>
          <a:p>
            <a:pPr marL="342900" indent="-342900">
              <a:lnSpc>
                <a:spcPct val="250000"/>
              </a:lnSpc>
              <a:buFont typeface="+mj-lt"/>
              <a:buAutoNum type="alphaUcPeriod"/>
            </a:pPr>
            <a:r>
              <a:rPr lang="el-GR" b="1" dirty="0" smtClean="0"/>
              <a:t>Φοβάμαι τις μεγάλες αράχνες</a:t>
            </a:r>
          </a:p>
          <a:p>
            <a:pPr marL="342900" indent="-342900">
              <a:lnSpc>
                <a:spcPct val="250000"/>
              </a:lnSpc>
              <a:buFont typeface="+mj-lt"/>
              <a:buAutoNum type="alphaUcPeriod"/>
            </a:pPr>
            <a:r>
              <a:rPr lang="el-GR" b="1" dirty="0" smtClean="0"/>
              <a:t>Δεν φοβάμαι σχεδόν τίποτα</a:t>
            </a:r>
            <a:endParaRPr lang="el-GR" b="1" dirty="0"/>
          </a:p>
        </p:txBody>
      </p:sp>
      <p:sp>
        <p:nvSpPr>
          <p:cNvPr id="4" name="TextBox 3"/>
          <p:cNvSpPr txBox="1"/>
          <p:nvPr/>
        </p:nvSpPr>
        <p:spPr>
          <a:xfrm>
            <a:off x="467544" y="5301208"/>
            <a:ext cx="7848872" cy="400110"/>
          </a:xfrm>
          <a:prstGeom prst="rect">
            <a:avLst/>
          </a:prstGeom>
          <a:noFill/>
        </p:spPr>
        <p:txBody>
          <a:bodyPr wrap="square" rtlCol="0">
            <a:spAutoFit/>
          </a:bodyPr>
          <a:lstStyle/>
          <a:p>
            <a:pPr algn="ctr"/>
            <a:r>
              <a:rPr lang="el-GR" sz="2000" dirty="0" smtClean="0"/>
              <a:t>Α=6 πόντους Β=3 πόντους </a:t>
            </a:r>
            <a:r>
              <a:rPr lang="en-GB" sz="2000" dirty="0" smtClean="0"/>
              <a:t>C</a:t>
            </a:r>
            <a:r>
              <a:rPr lang="el-GR" sz="2000" dirty="0" smtClean="0"/>
              <a:t>=2 πόντους </a:t>
            </a:r>
            <a:r>
              <a:rPr lang="en-GB" sz="2000" dirty="0" smtClean="0"/>
              <a:t>D</a:t>
            </a:r>
            <a:r>
              <a:rPr lang="el-GR" sz="2000" dirty="0" smtClean="0"/>
              <a:t>= 4 πόντους Ε= 5 πόντους </a:t>
            </a:r>
            <a:r>
              <a:rPr lang="en-GB" sz="2000" dirty="0" smtClean="0"/>
              <a:t>F</a:t>
            </a:r>
            <a:r>
              <a:rPr lang="el-GR" sz="2000" dirty="0" smtClean="0"/>
              <a:t>=1 πόντο</a:t>
            </a:r>
            <a:endParaRPr lang="el-GR" sz="2000" dirty="0"/>
          </a:p>
        </p:txBody>
      </p:sp>
      <p:pic>
        <p:nvPicPr>
          <p:cNvPr id="3075" name="Picture 3" descr="C:\Users\30693\Pictures\HARRY POTTER\αρχείο λήψης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72" y="1484784"/>
            <a:ext cx="2103115"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7704856" cy="461665"/>
          </a:xfrm>
          <a:prstGeom prst="rect">
            <a:avLst/>
          </a:prstGeom>
          <a:noFill/>
        </p:spPr>
        <p:txBody>
          <a:bodyPr wrap="square" rtlCol="0">
            <a:spAutoFit/>
          </a:bodyPr>
          <a:lstStyle/>
          <a:p>
            <a:r>
              <a:rPr lang="el-GR" sz="2400" b="1" dirty="0" smtClean="0"/>
              <a:t>8.   Τι θέση είσαστε στο </a:t>
            </a:r>
            <a:r>
              <a:rPr lang="en-GB" sz="2400" b="1" dirty="0" smtClean="0"/>
              <a:t>Quidditch</a:t>
            </a:r>
            <a:r>
              <a:rPr lang="el-GR" sz="2400" b="1" dirty="0" smtClean="0"/>
              <a: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412776"/>
            <a:ext cx="2885628"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544" y="1124744"/>
            <a:ext cx="4608512" cy="3170099"/>
          </a:xfrm>
          <a:prstGeom prst="rect">
            <a:avLst/>
          </a:prstGeom>
          <a:noFill/>
        </p:spPr>
        <p:txBody>
          <a:bodyPr wrap="square" rtlCol="0">
            <a:spAutoFit/>
          </a:bodyPr>
          <a:lstStyle/>
          <a:p>
            <a:pPr marL="457200" indent="-457200">
              <a:lnSpc>
                <a:spcPct val="200000"/>
              </a:lnSpc>
              <a:buFont typeface="+mj-lt"/>
              <a:buAutoNum type="alphaUcPeriod"/>
            </a:pPr>
            <a:r>
              <a:rPr lang="en-GB" sz="2000" b="1" dirty="0" smtClean="0"/>
              <a:t>Seeker</a:t>
            </a:r>
          </a:p>
          <a:p>
            <a:pPr marL="457200" indent="-457200">
              <a:lnSpc>
                <a:spcPct val="200000"/>
              </a:lnSpc>
              <a:buFont typeface="+mj-lt"/>
              <a:buAutoNum type="alphaUcPeriod"/>
            </a:pPr>
            <a:r>
              <a:rPr lang="en-GB" sz="2000" b="1" dirty="0" smtClean="0"/>
              <a:t>Chaser</a:t>
            </a:r>
          </a:p>
          <a:p>
            <a:pPr marL="457200" indent="-457200">
              <a:lnSpc>
                <a:spcPct val="200000"/>
              </a:lnSpc>
              <a:buFont typeface="+mj-lt"/>
              <a:buAutoNum type="alphaUcPeriod"/>
            </a:pPr>
            <a:r>
              <a:rPr lang="en-GB" sz="2000" b="1" dirty="0" smtClean="0"/>
              <a:t>Keeper</a:t>
            </a:r>
          </a:p>
          <a:p>
            <a:pPr marL="457200" indent="-457200">
              <a:lnSpc>
                <a:spcPct val="200000"/>
              </a:lnSpc>
              <a:buFont typeface="+mj-lt"/>
              <a:buAutoNum type="alphaUcPeriod"/>
            </a:pPr>
            <a:r>
              <a:rPr lang="en-GB" sz="2000" b="1" dirty="0" smtClean="0"/>
              <a:t>Beeter</a:t>
            </a:r>
          </a:p>
          <a:p>
            <a:pPr marL="457200" indent="-457200">
              <a:lnSpc>
                <a:spcPct val="200000"/>
              </a:lnSpc>
              <a:buFont typeface="+mj-lt"/>
              <a:buAutoNum type="alphaUcPeriod"/>
            </a:pPr>
            <a:r>
              <a:rPr lang="el-GR" sz="2000" b="1" dirty="0" smtClean="0"/>
              <a:t>Προτιμώ απλά να παρακολουθώ</a:t>
            </a:r>
            <a:endParaRPr lang="el-GR" sz="2000" b="1" dirty="0"/>
          </a:p>
        </p:txBody>
      </p:sp>
      <p:sp>
        <p:nvSpPr>
          <p:cNvPr id="4" name="TextBox 3"/>
          <p:cNvSpPr txBox="1"/>
          <p:nvPr/>
        </p:nvSpPr>
        <p:spPr>
          <a:xfrm>
            <a:off x="1043608" y="5013176"/>
            <a:ext cx="7056784" cy="400110"/>
          </a:xfrm>
          <a:prstGeom prst="rect">
            <a:avLst/>
          </a:prstGeom>
          <a:noFill/>
        </p:spPr>
        <p:txBody>
          <a:bodyPr wrap="square" rtlCol="0">
            <a:spAutoFit/>
          </a:bodyPr>
          <a:lstStyle/>
          <a:p>
            <a:pPr algn="ctr"/>
            <a:r>
              <a:rPr lang="el-GR" sz="2000" dirty="0" smtClean="0"/>
              <a:t>Α=5 πόντους Β= 3πόντους </a:t>
            </a:r>
            <a:r>
              <a:rPr lang="en-GB" sz="2000" dirty="0" smtClean="0"/>
              <a:t>C</a:t>
            </a:r>
            <a:r>
              <a:rPr lang="en-US" sz="2000" dirty="0" smtClean="0"/>
              <a:t>=</a:t>
            </a:r>
            <a:r>
              <a:rPr lang="el-GR" sz="2000" dirty="0" smtClean="0"/>
              <a:t> 4 πόντους </a:t>
            </a:r>
            <a:r>
              <a:rPr lang="en-GB" sz="2000" dirty="0" smtClean="0"/>
              <a:t>D=</a:t>
            </a:r>
            <a:r>
              <a:rPr lang="el-GR" sz="2000" dirty="0" smtClean="0"/>
              <a:t>2 πόντους Ε= 1 πόντο </a:t>
            </a:r>
            <a:endParaRPr lang="el-GR" sz="2000" dirty="0"/>
          </a:p>
        </p:txBody>
      </p:sp>
    </p:spTree>
    <p:extLst>
      <p:ext uri="{BB962C8B-B14F-4D97-AF65-F5344CB8AC3E}">
        <p14:creationId xmlns:p14="http://schemas.microsoft.com/office/powerpoint/2010/main" val="417606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randombar(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488832" cy="400110"/>
          </a:xfrm>
          <a:prstGeom prst="rect">
            <a:avLst/>
          </a:prstGeom>
          <a:noFill/>
        </p:spPr>
        <p:txBody>
          <a:bodyPr wrap="square" rtlCol="0">
            <a:spAutoFit/>
          </a:bodyPr>
          <a:lstStyle/>
          <a:p>
            <a:r>
              <a:rPr lang="el-GR" sz="2000" b="1" dirty="0" smtClean="0"/>
              <a:t>9.   Ποιος είναι ο αγαπημένος σας καθηγητής;</a:t>
            </a:r>
            <a:endParaRPr lang="el-GR" sz="2000" b="1" dirty="0"/>
          </a:p>
        </p:txBody>
      </p:sp>
      <p:pic>
        <p:nvPicPr>
          <p:cNvPr id="5122" name="Picture 2" descr="C:\Users\30693\Pictures\HARRY POTTER\αρχείο λήψης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418420"/>
            <a:ext cx="2981325" cy="27829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911443"/>
            <a:ext cx="4536504" cy="3785652"/>
          </a:xfrm>
          <a:prstGeom prst="rect">
            <a:avLst/>
          </a:prstGeom>
          <a:noFill/>
        </p:spPr>
        <p:txBody>
          <a:bodyPr wrap="square" rtlCol="0">
            <a:spAutoFit/>
          </a:bodyPr>
          <a:lstStyle/>
          <a:p>
            <a:pPr marL="457200" indent="-457200">
              <a:lnSpc>
                <a:spcPct val="200000"/>
              </a:lnSpc>
              <a:buFont typeface="+mj-lt"/>
              <a:buAutoNum type="alphaUcPeriod"/>
            </a:pPr>
            <a:r>
              <a:rPr lang="en-GB" sz="2000" b="1" dirty="0" smtClean="0"/>
              <a:t>Remus Lupin</a:t>
            </a:r>
          </a:p>
          <a:p>
            <a:pPr marL="457200" indent="-457200">
              <a:lnSpc>
                <a:spcPct val="200000"/>
              </a:lnSpc>
              <a:buFont typeface="+mj-lt"/>
              <a:buAutoNum type="alphaUcPeriod"/>
            </a:pPr>
            <a:r>
              <a:rPr lang="en-GB" sz="2000" b="1" dirty="0" smtClean="0"/>
              <a:t>Minerva McGonagall</a:t>
            </a:r>
          </a:p>
          <a:p>
            <a:pPr marL="457200" indent="-457200">
              <a:lnSpc>
                <a:spcPct val="200000"/>
              </a:lnSpc>
              <a:buFont typeface="+mj-lt"/>
              <a:buAutoNum type="alphaUcPeriod"/>
            </a:pPr>
            <a:r>
              <a:rPr lang="en-GB" sz="2000" b="1" dirty="0" smtClean="0"/>
              <a:t>Rubeus Hagrid</a:t>
            </a:r>
          </a:p>
          <a:p>
            <a:pPr marL="457200" indent="-457200">
              <a:lnSpc>
                <a:spcPct val="200000"/>
              </a:lnSpc>
              <a:buFont typeface="+mj-lt"/>
              <a:buAutoNum type="alphaUcPeriod"/>
            </a:pPr>
            <a:r>
              <a:rPr lang="en-GB" sz="2000" b="1" dirty="0" smtClean="0"/>
              <a:t>Pomona Sprout</a:t>
            </a:r>
          </a:p>
          <a:p>
            <a:pPr marL="457200" indent="-457200">
              <a:lnSpc>
                <a:spcPct val="200000"/>
              </a:lnSpc>
              <a:buFont typeface="+mj-lt"/>
              <a:buAutoNum type="alphaUcPeriod"/>
            </a:pPr>
            <a:r>
              <a:rPr lang="en-GB" sz="2000" b="1" dirty="0" smtClean="0"/>
              <a:t>Fillus Flitwick</a:t>
            </a:r>
          </a:p>
          <a:p>
            <a:pPr marL="457200" indent="-457200">
              <a:lnSpc>
                <a:spcPct val="200000"/>
              </a:lnSpc>
              <a:buFont typeface="+mj-lt"/>
              <a:buAutoNum type="alphaUcPeriod"/>
            </a:pPr>
            <a:r>
              <a:rPr lang="en-GB" sz="2000" b="1" dirty="0" smtClean="0"/>
              <a:t>Madam Hooch</a:t>
            </a:r>
            <a:endParaRPr lang="en-GB" dirty="0" smtClean="0"/>
          </a:p>
        </p:txBody>
      </p:sp>
      <p:sp>
        <p:nvSpPr>
          <p:cNvPr id="4" name="TextBox 3"/>
          <p:cNvSpPr txBox="1"/>
          <p:nvPr/>
        </p:nvSpPr>
        <p:spPr>
          <a:xfrm>
            <a:off x="827584" y="5240941"/>
            <a:ext cx="7776864" cy="400110"/>
          </a:xfrm>
          <a:prstGeom prst="rect">
            <a:avLst/>
          </a:prstGeom>
          <a:noFill/>
        </p:spPr>
        <p:txBody>
          <a:bodyPr wrap="square" rtlCol="0">
            <a:spAutoFit/>
          </a:bodyPr>
          <a:lstStyle/>
          <a:p>
            <a:pPr algn="ctr"/>
            <a:r>
              <a:rPr lang="en-GB" sz="2000" dirty="0" smtClean="0"/>
              <a:t>A= 6 </a:t>
            </a:r>
            <a:r>
              <a:rPr lang="el-GR" sz="2000" dirty="0" smtClean="0"/>
              <a:t>πόντους Β=3 πόντους </a:t>
            </a:r>
            <a:r>
              <a:rPr lang="en-GB" sz="2000" dirty="0" smtClean="0"/>
              <a:t>C</a:t>
            </a:r>
            <a:r>
              <a:rPr lang="el-GR" sz="2000" dirty="0" smtClean="0"/>
              <a:t>=1 πόντο </a:t>
            </a:r>
            <a:r>
              <a:rPr lang="en-GB" sz="2000" dirty="0" smtClean="0"/>
              <a:t>D</a:t>
            </a:r>
            <a:r>
              <a:rPr lang="en-US" sz="2000" dirty="0" smtClean="0"/>
              <a:t>=</a:t>
            </a:r>
            <a:r>
              <a:rPr lang="el-GR" sz="2000" dirty="0" smtClean="0"/>
              <a:t>2 πόντους Ε=4 πόντοι </a:t>
            </a:r>
            <a:r>
              <a:rPr lang="en-GB" sz="2000" dirty="0" smtClean="0"/>
              <a:t>F</a:t>
            </a:r>
            <a:r>
              <a:rPr lang="en-US" sz="2000" dirty="0" smtClean="0"/>
              <a:t>=</a:t>
            </a:r>
            <a:r>
              <a:rPr lang="el-GR" sz="2000" dirty="0" smtClean="0"/>
              <a:t>3 πόντοι</a:t>
            </a:r>
            <a:endParaRPr lang="el-GR" sz="2000" dirty="0"/>
          </a:p>
        </p:txBody>
      </p:sp>
    </p:spTree>
    <p:extLst>
      <p:ext uri="{BB962C8B-B14F-4D97-AF65-F5344CB8AC3E}">
        <p14:creationId xmlns:p14="http://schemas.microsoft.com/office/powerpoint/2010/main" val="270826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7632848" cy="400110"/>
          </a:xfrm>
          <a:prstGeom prst="rect">
            <a:avLst/>
          </a:prstGeom>
          <a:noFill/>
        </p:spPr>
        <p:txBody>
          <a:bodyPr wrap="square" rtlCol="0">
            <a:spAutoFit/>
          </a:bodyPr>
          <a:lstStyle/>
          <a:p>
            <a:r>
              <a:rPr lang="el-GR" sz="2000" b="1" dirty="0" smtClean="0"/>
              <a:t>10.  Τέλος ποιον χαρακτήρα προτιμάτε;</a:t>
            </a:r>
            <a:endParaRPr lang="el-GR" sz="2000" b="1" dirty="0"/>
          </a:p>
        </p:txBody>
      </p:sp>
      <p:sp>
        <p:nvSpPr>
          <p:cNvPr id="3" name="TextBox 2"/>
          <p:cNvSpPr txBox="1"/>
          <p:nvPr/>
        </p:nvSpPr>
        <p:spPr>
          <a:xfrm>
            <a:off x="323528" y="908720"/>
            <a:ext cx="5400600" cy="3688446"/>
          </a:xfrm>
          <a:prstGeom prst="rect">
            <a:avLst/>
          </a:prstGeom>
          <a:noFill/>
        </p:spPr>
        <p:txBody>
          <a:bodyPr wrap="square" rtlCol="0">
            <a:spAutoFit/>
          </a:bodyPr>
          <a:lstStyle/>
          <a:p>
            <a:pPr>
              <a:lnSpc>
                <a:spcPct val="200000"/>
              </a:lnSpc>
            </a:pPr>
            <a:r>
              <a:rPr lang="en-US" sz="2000" b="1" dirty="0"/>
              <a:t>H</a:t>
            </a:r>
            <a:r>
              <a:rPr lang="en-US" sz="2000" b="1" dirty="0" smtClean="0"/>
              <a:t>arry Potter</a:t>
            </a:r>
          </a:p>
          <a:p>
            <a:pPr>
              <a:lnSpc>
                <a:spcPct val="200000"/>
              </a:lnSpc>
            </a:pPr>
            <a:r>
              <a:rPr lang="en-US" sz="2000" b="1" dirty="0" smtClean="0"/>
              <a:t>Ron Weasley</a:t>
            </a:r>
          </a:p>
          <a:p>
            <a:pPr>
              <a:lnSpc>
                <a:spcPct val="200000"/>
              </a:lnSpc>
            </a:pPr>
            <a:r>
              <a:rPr lang="en-US" sz="2000" b="1" dirty="0" smtClean="0"/>
              <a:t>Hermione Granger</a:t>
            </a:r>
          </a:p>
          <a:p>
            <a:pPr>
              <a:lnSpc>
                <a:spcPct val="200000"/>
              </a:lnSpc>
            </a:pPr>
            <a:r>
              <a:rPr lang="en-US" sz="2000" b="1" dirty="0" smtClean="0"/>
              <a:t>Ginny Weasley</a:t>
            </a:r>
          </a:p>
          <a:p>
            <a:pPr>
              <a:lnSpc>
                <a:spcPct val="200000"/>
              </a:lnSpc>
            </a:pPr>
            <a:r>
              <a:rPr lang="en-US" sz="2000" b="1" dirty="0" smtClean="0"/>
              <a:t>Neville Longbottom</a:t>
            </a:r>
          </a:p>
          <a:p>
            <a:pPr>
              <a:lnSpc>
                <a:spcPct val="200000"/>
              </a:lnSpc>
            </a:pPr>
            <a:r>
              <a:rPr lang="en-US" sz="2000" b="1" dirty="0" smtClean="0"/>
              <a:t>Luna Lovegood</a:t>
            </a:r>
            <a:endParaRPr lang="el-GR" sz="2000" b="1" dirty="0"/>
          </a:p>
        </p:txBody>
      </p:sp>
      <p:pic>
        <p:nvPicPr>
          <p:cNvPr id="6146" name="Picture 2" descr="C:\Users\30693\Pictures\HARRY POTTER\images (2).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052736"/>
            <a:ext cx="2520280"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5213231"/>
            <a:ext cx="7848872" cy="400110"/>
          </a:xfrm>
          <a:prstGeom prst="rect">
            <a:avLst/>
          </a:prstGeom>
          <a:noFill/>
        </p:spPr>
        <p:txBody>
          <a:bodyPr wrap="square" rtlCol="0">
            <a:spAutoFit/>
          </a:bodyPr>
          <a:lstStyle/>
          <a:p>
            <a:pPr algn="ctr"/>
            <a:r>
              <a:rPr lang="en-US" sz="2000" dirty="0" smtClean="0"/>
              <a:t>A= 6 </a:t>
            </a:r>
            <a:r>
              <a:rPr lang="el-GR" sz="2000" dirty="0" smtClean="0"/>
              <a:t>πόντους Β= 5 πόντους </a:t>
            </a:r>
            <a:r>
              <a:rPr lang="en-US" sz="2000" dirty="0" smtClean="0"/>
              <a:t>C</a:t>
            </a:r>
            <a:r>
              <a:rPr lang="el-GR" sz="2000" dirty="0" smtClean="0"/>
              <a:t>=4 πόντους </a:t>
            </a:r>
            <a:r>
              <a:rPr lang="en-GB" sz="2000" dirty="0" smtClean="0"/>
              <a:t>D</a:t>
            </a:r>
            <a:r>
              <a:rPr lang="el-GR" sz="2000" dirty="0" smtClean="0"/>
              <a:t>= 3 πόντους Ε= 2 πόντους </a:t>
            </a:r>
            <a:r>
              <a:rPr lang="en-GB" sz="2000" dirty="0" smtClean="0"/>
              <a:t>F</a:t>
            </a:r>
            <a:r>
              <a:rPr lang="en-US" sz="2000" dirty="0" smtClean="0"/>
              <a:t>=</a:t>
            </a:r>
            <a:r>
              <a:rPr lang="el-GR" sz="2000" dirty="0" smtClean="0"/>
              <a:t>1 πόντο</a:t>
            </a:r>
            <a:endParaRPr lang="el-GR" sz="2000" dirty="0"/>
          </a:p>
        </p:txBody>
      </p:sp>
    </p:spTree>
    <p:extLst>
      <p:ext uri="{BB962C8B-B14F-4D97-AF65-F5344CB8AC3E}">
        <p14:creationId xmlns:p14="http://schemas.microsoft.com/office/powerpoint/2010/main" val="137596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randombar(horizont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24744"/>
            <a:ext cx="7848872"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sz="8000" b="1" i="1" dirty="0" smtClean="0"/>
              <a:t>ΠΡΟΣΘΕΣΕ ΤΟΥΣ ΠΟΝΤΟΥΣ ΣΟΥ!</a:t>
            </a:r>
            <a:endParaRPr lang="el-GR" sz="8000" b="1" i="1" dirty="0"/>
          </a:p>
        </p:txBody>
      </p:sp>
    </p:spTree>
    <p:extLst>
      <p:ext uri="{BB962C8B-B14F-4D97-AF65-F5344CB8AC3E}">
        <p14:creationId xmlns:p14="http://schemas.microsoft.com/office/powerpoint/2010/main" val="558399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116632"/>
            <a:ext cx="5391219" cy="923330"/>
          </a:xfrm>
          <a:prstGeom prst="rect">
            <a:avLst/>
          </a:prstGeom>
          <a:noFill/>
        </p:spPr>
        <p:txBody>
          <a:bodyPr wrap="none" lIns="91440" tIns="45720" rIns="91440" bIns="45720">
            <a:spAutoFit/>
          </a:bodyPr>
          <a:lstStyle/>
          <a:p>
            <a:pPr algn="ctr"/>
            <a:r>
              <a:rPr lang="el-G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ΑΠΟ 15-20 ΕΙΣΑΙ….</a:t>
            </a:r>
            <a:endParaRPr lang="el-G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170" name="Picture 2" descr="C:\Users\30693\Pictures\HARRY POTTER\images.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484784"/>
            <a:ext cx="3051423" cy="3247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1769856"/>
            <a:ext cx="4320480" cy="2677656"/>
          </a:xfrm>
          <a:prstGeom prst="rect">
            <a:avLst/>
          </a:prstGeom>
          <a:noFill/>
        </p:spPr>
        <p:txBody>
          <a:bodyPr wrap="square" rtlCol="0">
            <a:spAutoFit/>
          </a:bodyPr>
          <a:lstStyle/>
          <a:p>
            <a:pPr algn="just"/>
            <a:r>
              <a:rPr lang="el-GR" sz="2400" dirty="0" smtClean="0"/>
              <a:t>Είσαι η </a:t>
            </a:r>
            <a:r>
              <a:rPr lang="en-GB" sz="2400" dirty="0" smtClean="0"/>
              <a:t>Luna Lovegood</a:t>
            </a:r>
            <a:r>
              <a:rPr lang="el-GR" sz="2400" dirty="0" smtClean="0"/>
              <a:t>!  Είσαι δημιουργική, φιλική και συχνά σε αποκαλούν περίεργη γιατί πολλές φορές ζεις στα όνειρά σου. Ωστόσο οι φίλοι σου αγαπούν την διαφορετικότητά σου και εσύ κάνεις τα πάντα για να τους προστατεύσεις</a:t>
            </a:r>
            <a:r>
              <a:rPr lang="el-GR" dirty="0" smtClean="0"/>
              <a:t>.</a:t>
            </a:r>
            <a:endParaRPr lang="el-GR" dirty="0"/>
          </a:p>
        </p:txBody>
      </p:sp>
    </p:spTree>
    <p:extLst>
      <p:ext uri="{BB962C8B-B14F-4D97-AF65-F5344CB8AC3E}">
        <p14:creationId xmlns:p14="http://schemas.microsoft.com/office/powerpoint/2010/main" val="292221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1000" fill="hold"/>
                                        <p:tgtEl>
                                          <p:spTgt spid="7170"/>
                                        </p:tgtEl>
                                        <p:attrNameLst>
                                          <p:attrName>ppt_w</p:attrName>
                                        </p:attrNameLst>
                                      </p:cBhvr>
                                      <p:tavLst>
                                        <p:tav tm="0">
                                          <p:val>
                                            <p:fltVal val="0"/>
                                          </p:val>
                                        </p:tav>
                                        <p:tav tm="100000">
                                          <p:val>
                                            <p:strVal val="#ppt_w"/>
                                          </p:val>
                                        </p:tav>
                                      </p:tavLst>
                                    </p:anim>
                                    <p:anim calcmode="lin" valueType="num">
                                      <p:cBhvr>
                                        <p:cTn id="13" dur="1000" fill="hold"/>
                                        <p:tgtEl>
                                          <p:spTgt spid="7170"/>
                                        </p:tgtEl>
                                        <p:attrNameLst>
                                          <p:attrName>ppt_h</p:attrName>
                                        </p:attrNameLst>
                                      </p:cBhvr>
                                      <p:tavLst>
                                        <p:tav tm="0">
                                          <p:val>
                                            <p:fltVal val="0"/>
                                          </p:val>
                                        </p:tav>
                                        <p:tav tm="100000">
                                          <p:val>
                                            <p:strVal val="#ppt_h"/>
                                          </p:val>
                                        </p:tav>
                                      </p:tavLst>
                                    </p:anim>
                                    <p:anim calcmode="lin" valueType="num">
                                      <p:cBhvr>
                                        <p:cTn id="14" dur="1000" fill="hold"/>
                                        <p:tgtEl>
                                          <p:spTgt spid="7170"/>
                                        </p:tgtEl>
                                        <p:attrNameLst>
                                          <p:attrName>style.rotation</p:attrName>
                                        </p:attrNameLst>
                                      </p:cBhvr>
                                      <p:tavLst>
                                        <p:tav tm="0">
                                          <p:val>
                                            <p:fltVal val="90"/>
                                          </p:val>
                                        </p:tav>
                                        <p:tav tm="100000">
                                          <p:val>
                                            <p:fltVal val="0"/>
                                          </p:val>
                                        </p:tav>
                                      </p:tavLst>
                                    </p:anim>
                                    <p:animEffect transition="in" filter="fade">
                                      <p:cBhvr>
                                        <p:cTn id="15" dur="1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6191" y="116632"/>
            <a:ext cx="5391219" cy="923330"/>
          </a:xfrm>
          <a:prstGeom prst="rect">
            <a:avLst/>
          </a:prstGeom>
          <a:noFill/>
        </p:spPr>
        <p:txBody>
          <a:bodyPr wrap="none" lIns="91440" tIns="45720" rIns="91440" bIns="45720">
            <a:spAutoFit/>
          </a:bodyPr>
          <a:lstStyle/>
          <a:p>
            <a:pPr algn="ctr"/>
            <a:r>
              <a:rPr lang="el-G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ΑΠΟ 20- 25 ΕΙΣΑΙ</a:t>
            </a:r>
            <a:r>
              <a:rPr lang="el-G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l-G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194" name="Picture 2" descr="C:\Users\30693\Pictures\HARRY POTTER\αρχείο λήψης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12776"/>
            <a:ext cx="2681262" cy="34604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1844824"/>
            <a:ext cx="4896544" cy="2308324"/>
          </a:xfrm>
          <a:prstGeom prst="rect">
            <a:avLst/>
          </a:prstGeom>
          <a:noFill/>
        </p:spPr>
        <p:txBody>
          <a:bodyPr wrap="square" rtlCol="0">
            <a:spAutoFit/>
          </a:bodyPr>
          <a:lstStyle/>
          <a:p>
            <a:pPr algn="just"/>
            <a:r>
              <a:rPr lang="el-GR" sz="2400" dirty="0" smtClean="0"/>
              <a:t>Είσαι ο </a:t>
            </a:r>
            <a:r>
              <a:rPr lang="en-GB" sz="2400" dirty="0" smtClean="0"/>
              <a:t>Neville Longbottom!</a:t>
            </a:r>
            <a:r>
              <a:rPr lang="el-GR" sz="2400" dirty="0" smtClean="0"/>
              <a:t> Είσαι πολύ πιστός στους φίλους σου, αδέξιος και συχνά ξεχνάς πράγματα. Επίσης φοβάσαι εύκολα κα είσαι ντροπαλός όμως βαθιά μέσα σου είσαι πολύ γενναίος.</a:t>
            </a:r>
            <a:endParaRPr lang="el-GR" sz="2400" dirty="0"/>
          </a:p>
        </p:txBody>
      </p:sp>
    </p:spTree>
    <p:extLst>
      <p:ext uri="{BB962C8B-B14F-4D97-AF65-F5344CB8AC3E}">
        <p14:creationId xmlns:p14="http://schemas.microsoft.com/office/powerpoint/2010/main" val="358365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1000" fill="hold"/>
                                        <p:tgtEl>
                                          <p:spTgt spid="8194"/>
                                        </p:tgtEl>
                                        <p:attrNameLst>
                                          <p:attrName>ppt_w</p:attrName>
                                        </p:attrNameLst>
                                      </p:cBhvr>
                                      <p:tavLst>
                                        <p:tav tm="0">
                                          <p:val>
                                            <p:fltVal val="0"/>
                                          </p:val>
                                        </p:tav>
                                        <p:tav tm="100000">
                                          <p:val>
                                            <p:strVal val="#ppt_w"/>
                                          </p:val>
                                        </p:tav>
                                      </p:tavLst>
                                    </p:anim>
                                    <p:anim calcmode="lin" valueType="num">
                                      <p:cBhvr>
                                        <p:cTn id="13" dur="1000" fill="hold"/>
                                        <p:tgtEl>
                                          <p:spTgt spid="8194"/>
                                        </p:tgtEl>
                                        <p:attrNameLst>
                                          <p:attrName>ppt_h</p:attrName>
                                        </p:attrNameLst>
                                      </p:cBhvr>
                                      <p:tavLst>
                                        <p:tav tm="0">
                                          <p:val>
                                            <p:fltVal val="0"/>
                                          </p:val>
                                        </p:tav>
                                        <p:tav tm="100000">
                                          <p:val>
                                            <p:strVal val="#ppt_h"/>
                                          </p:val>
                                        </p:tav>
                                      </p:tavLst>
                                    </p:anim>
                                    <p:anim calcmode="lin" valueType="num">
                                      <p:cBhvr>
                                        <p:cTn id="14" dur="1000" fill="hold"/>
                                        <p:tgtEl>
                                          <p:spTgt spid="8194"/>
                                        </p:tgtEl>
                                        <p:attrNameLst>
                                          <p:attrName>style.rotation</p:attrName>
                                        </p:attrNameLst>
                                      </p:cBhvr>
                                      <p:tavLst>
                                        <p:tav tm="0">
                                          <p:val>
                                            <p:fltVal val="90"/>
                                          </p:val>
                                        </p:tav>
                                        <p:tav tm="100000">
                                          <p:val>
                                            <p:fltVal val="0"/>
                                          </p:val>
                                        </p:tav>
                                      </p:tavLst>
                                    </p:anim>
                                    <p:animEffect transition="in" filter="fade">
                                      <p:cBhvr>
                                        <p:cTn id="15" dur="1000"/>
                                        <p:tgtEl>
                                          <p:spTgt spid="819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4284" y="188640"/>
            <a:ext cx="55002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ΑΠΟ 25-30 ΕΙΣΑΙ….</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218" name="Picture 2" descr="C:\Users\30693\Pictures\HARRY POTTER\αρχείο λήψης (1).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556792"/>
            <a:ext cx="2508102" cy="31056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1844824"/>
            <a:ext cx="4392488" cy="2554545"/>
          </a:xfrm>
          <a:prstGeom prst="rect">
            <a:avLst/>
          </a:prstGeom>
          <a:noFill/>
        </p:spPr>
        <p:txBody>
          <a:bodyPr wrap="square" rtlCol="0">
            <a:spAutoFit/>
          </a:bodyPr>
          <a:lstStyle/>
          <a:p>
            <a:pPr algn="just"/>
            <a:r>
              <a:rPr lang="el-GR" sz="2000" dirty="0" smtClean="0"/>
              <a:t>Είσαι η </a:t>
            </a:r>
            <a:r>
              <a:rPr lang="en-GB" sz="2000" dirty="0" smtClean="0"/>
              <a:t>Ginny Weasley</a:t>
            </a:r>
            <a:r>
              <a:rPr lang="el-GR" sz="2000" dirty="0" smtClean="0"/>
              <a:t>! Είσαι όμορφη εσωτερικά και εξωτερικά. Είσαι ιδιαίτερα γενναία και είσαι πρόθυμη να κάνεις τα πάντα για τους ανθρώπους που αγαπάς. Παρόλο που οι άλλοι δεν αναγνωρίζουν πάντα τις ικανότητες σου έχεις ένα τρόπο να τους εντυπωσιάζεις πάντα. Επίσης είσαι πολύ υπομονετική και ευγενική. </a:t>
            </a:r>
            <a:endParaRPr lang="el-GR" sz="2000" dirty="0"/>
          </a:p>
        </p:txBody>
      </p:sp>
    </p:spTree>
    <p:extLst>
      <p:ext uri="{BB962C8B-B14F-4D97-AF65-F5344CB8AC3E}">
        <p14:creationId xmlns:p14="http://schemas.microsoft.com/office/powerpoint/2010/main" val="282060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1000" fill="hold"/>
                                        <p:tgtEl>
                                          <p:spTgt spid="9218"/>
                                        </p:tgtEl>
                                        <p:attrNameLst>
                                          <p:attrName>ppt_w</p:attrName>
                                        </p:attrNameLst>
                                      </p:cBhvr>
                                      <p:tavLst>
                                        <p:tav tm="0">
                                          <p:val>
                                            <p:fltVal val="0"/>
                                          </p:val>
                                        </p:tav>
                                        <p:tav tm="100000">
                                          <p:val>
                                            <p:strVal val="#ppt_w"/>
                                          </p:val>
                                        </p:tav>
                                      </p:tavLst>
                                    </p:anim>
                                    <p:anim calcmode="lin" valueType="num">
                                      <p:cBhvr>
                                        <p:cTn id="13" dur="1000" fill="hold"/>
                                        <p:tgtEl>
                                          <p:spTgt spid="9218"/>
                                        </p:tgtEl>
                                        <p:attrNameLst>
                                          <p:attrName>ppt_h</p:attrName>
                                        </p:attrNameLst>
                                      </p:cBhvr>
                                      <p:tavLst>
                                        <p:tav tm="0">
                                          <p:val>
                                            <p:fltVal val="0"/>
                                          </p:val>
                                        </p:tav>
                                        <p:tav tm="100000">
                                          <p:val>
                                            <p:strVal val="#ppt_h"/>
                                          </p:val>
                                        </p:tav>
                                      </p:tavLst>
                                    </p:anim>
                                    <p:anim calcmode="lin" valueType="num">
                                      <p:cBhvr>
                                        <p:cTn id="14" dur="1000" fill="hold"/>
                                        <p:tgtEl>
                                          <p:spTgt spid="9218"/>
                                        </p:tgtEl>
                                        <p:attrNameLst>
                                          <p:attrName>style.rotation</p:attrName>
                                        </p:attrNameLst>
                                      </p:cBhvr>
                                      <p:tavLst>
                                        <p:tav tm="0">
                                          <p:val>
                                            <p:fltVal val="90"/>
                                          </p:val>
                                        </p:tav>
                                        <p:tav tm="100000">
                                          <p:val>
                                            <p:fltVal val="0"/>
                                          </p:val>
                                        </p:tav>
                                      </p:tavLst>
                                    </p:anim>
                                    <p:animEffect transition="in" filter="fade">
                                      <p:cBhvr>
                                        <p:cTn id="15" dur="1000"/>
                                        <p:tgtEl>
                                          <p:spTgt spid="92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505" y="116632"/>
            <a:ext cx="5549917" cy="923330"/>
          </a:xfrm>
          <a:prstGeom prst="rect">
            <a:avLst/>
          </a:prstGeom>
          <a:noFill/>
        </p:spPr>
        <p:txBody>
          <a:bodyPr wrap="none" lIns="91440" tIns="45720" rIns="91440" bIns="45720">
            <a:spAutoFit/>
          </a:bodyPr>
          <a:lstStyle/>
          <a:p>
            <a:pPr algn="ctr"/>
            <a:r>
              <a:rPr lang="el-G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ΑΠΟ 30- 35 ΕΙΣΑΙ….</a:t>
            </a:r>
            <a:endParaRPr lang="el-G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42" name="Picture 2" descr="C:\Users\30693\Pictures\HARRY POTTER\αρχείο λήψης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340768"/>
            <a:ext cx="2747367" cy="3068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1556792"/>
            <a:ext cx="4824536" cy="1938992"/>
          </a:xfrm>
          <a:prstGeom prst="rect">
            <a:avLst/>
          </a:prstGeom>
          <a:noFill/>
        </p:spPr>
        <p:txBody>
          <a:bodyPr wrap="square" rtlCol="0">
            <a:spAutoFit/>
          </a:bodyPr>
          <a:lstStyle/>
          <a:p>
            <a:pPr algn="just"/>
            <a:r>
              <a:rPr lang="el-GR" sz="2000" dirty="0" smtClean="0"/>
              <a:t>Είσαι η </a:t>
            </a:r>
            <a:r>
              <a:rPr lang="en-GB" sz="2000" dirty="0" smtClean="0"/>
              <a:t>Hermione Granger</a:t>
            </a:r>
            <a:r>
              <a:rPr lang="el-GR" sz="2000" dirty="0" smtClean="0"/>
              <a:t>! Είσαι πολύ έξυπνη, δημιουργική και γενναία.  Δουλεύεις ιδιαίτερα σκληρά και πάντα πετυχαίνεις τους στόχους σου. Όμως δεν πρέπει ποτέ να ξεχνάς πως η πηγή της δύναμης σου είναι οι φίλοι σου και όχι οι γνώσεις σου.</a:t>
            </a:r>
            <a:endParaRPr lang="el-GR" sz="2000" dirty="0"/>
          </a:p>
        </p:txBody>
      </p:sp>
    </p:spTree>
    <p:extLst>
      <p:ext uri="{BB962C8B-B14F-4D97-AF65-F5344CB8AC3E}">
        <p14:creationId xmlns:p14="http://schemas.microsoft.com/office/powerpoint/2010/main" val="10800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1000" fill="hold"/>
                                        <p:tgtEl>
                                          <p:spTgt spid="10242"/>
                                        </p:tgtEl>
                                        <p:attrNameLst>
                                          <p:attrName>ppt_w</p:attrName>
                                        </p:attrNameLst>
                                      </p:cBhvr>
                                      <p:tavLst>
                                        <p:tav tm="0">
                                          <p:val>
                                            <p:fltVal val="0"/>
                                          </p:val>
                                        </p:tav>
                                        <p:tav tm="100000">
                                          <p:val>
                                            <p:strVal val="#ppt_w"/>
                                          </p:val>
                                        </p:tav>
                                      </p:tavLst>
                                    </p:anim>
                                    <p:anim calcmode="lin" valueType="num">
                                      <p:cBhvr>
                                        <p:cTn id="13" dur="1000" fill="hold"/>
                                        <p:tgtEl>
                                          <p:spTgt spid="10242"/>
                                        </p:tgtEl>
                                        <p:attrNameLst>
                                          <p:attrName>ppt_h</p:attrName>
                                        </p:attrNameLst>
                                      </p:cBhvr>
                                      <p:tavLst>
                                        <p:tav tm="0">
                                          <p:val>
                                            <p:fltVal val="0"/>
                                          </p:val>
                                        </p:tav>
                                        <p:tav tm="100000">
                                          <p:val>
                                            <p:strVal val="#ppt_h"/>
                                          </p:val>
                                        </p:tav>
                                      </p:tavLst>
                                    </p:anim>
                                    <p:anim calcmode="lin" valueType="num">
                                      <p:cBhvr>
                                        <p:cTn id="14" dur="1000" fill="hold"/>
                                        <p:tgtEl>
                                          <p:spTgt spid="10242"/>
                                        </p:tgtEl>
                                        <p:attrNameLst>
                                          <p:attrName>style.rotation</p:attrName>
                                        </p:attrNameLst>
                                      </p:cBhvr>
                                      <p:tavLst>
                                        <p:tav tm="0">
                                          <p:val>
                                            <p:fltVal val="90"/>
                                          </p:val>
                                        </p:tav>
                                        <p:tav tm="100000">
                                          <p:val>
                                            <p:fltVal val="0"/>
                                          </p:val>
                                        </p:tav>
                                      </p:tavLst>
                                    </p:anim>
                                    <p:animEffect transition="in" filter="fade">
                                      <p:cBhvr>
                                        <p:cTn id="15" dur="10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503" y="116632"/>
            <a:ext cx="539122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l-G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ΑΠΟ 35-45 </a:t>
            </a:r>
            <a:r>
              <a:rPr lang="el-GR"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εισαι</a:t>
            </a:r>
            <a:r>
              <a:rPr lang="el-G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l-G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340768"/>
            <a:ext cx="257731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1700808"/>
            <a:ext cx="4896544" cy="2246769"/>
          </a:xfrm>
          <a:prstGeom prst="rect">
            <a:avLst/>
          </a:prstGeom>
          <a:noFill/>
        </p:spPr>
        <p:txBody>
          <a:bodyPr wrap="square" rtlCol="0">
            <a:spAutoFit/>
          </a:bodyPr>
          <a:lstStyle/>
          <a:p>
            <a:pPr algn="just"/>
            <a:r>
              <a:rPr lang="el-GR" sz="2000" dirty="0" smtClean="0"/>
              <a:t>Είσαι ο </a:t>
            </a:r>
            <a:r>
              <a:rPr lang="en-GB" sz="2000" dirty="0" smtClean="0"/>
              <a:t>Ron Weasley</a:t>
            </a:r>
            <a:r>
              <a:rPr lang="el-GR" sz="2000" dirty="0" smtClean="0"/>
              <a:t>! Είσαι πολύ αστείος, φιλικός, πιστός και γενναίος. Παρόλο που η εξυπνάδα σου δεν είναι και το δυνατό σου σημείο οι φίλοι σου πάντα σε συμπληρώνουν. Ωστόσο πολλές φορές νιώθεις αδικημένος και ζηλεύεις όμως οι φίλοι ου το κατανοούν απόλυτα και ποτέ δεν σου θυμώνουν. </a:t>
            </a:r>
            <a:endParaRPr lang="el-GR" sz="2000" dirty="0"/>
          </a:p>
        </p:txBody>
      </p:sp>
    </p:spTree>
    <p:extLst>
      <p:ext uri="{BB962C8B-B14F-4D97-AF65-F5344CB8AC3E}">
        <p14:creationId xmlns:p14="http://schemas.microsoft.com/office/powerpoint/2010/main" val="237882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1000" fill="hold"/>
                                        <p:tgtEl>
                                          <p:spTgt spid="11266"/>
                                        </p:tgtEl>
                                        <p:attrNameLst>
                                          <p:attrName>ppt_w</p:attrName>
                                        </p:attrNameLst>
                                      </p:cBhvr>
                                      <p:tavLst>
                                        <p:tav tm="0">
                                          <p:val>
                                            <p:fltVal val="0"/>
                                          </p:val>
                                        </p:tav>
                                        <p:tav tm="100000">
                                          <p:val>
                                            <p:strVal val="#ppt_w"/>
                                          </p:val>
                                        </p:tav>
                                      </p:tavLst>
                                    </p:anim>
                                    <p:anim calcmode="lin" valueType="num">
                                      <p:cBhvr>
                                        <p:cTn id="13" dur="1000" fill="hold"/>
                                        <p:tgtEl>
                                          <p:spTgt spid="11266"/>
                                        </p:tgtEl>
                                        <p:attrNameLst>
                                          <p:attrName>ppt_h</p:attrName>
                                        </p:attrNameLst>
                                      </p:cBhvr>
                                      <p:tavLst>
                                        <p:tav tm="0">
                                          <p:val>
                                            <p:fltVal val="0"/>
                                          </p:val>
                                        </p:tav>
                                        <p:tav tm="100000">
                                          <p:val>
                                            <p:strVal val="#ppt_h"/>
                                          </p:val>
                                        </p:tav>
                                      </p:tavLst>
                                    </p:anim>
                                    <p:anim calcmode="lin" valueType="num">
                                      <p:cBhvr>
                                        <p:cTn id="14" dur="1000" fill="hold"/>
                                        <p:tgtEl>
                                          <p:spTgt spid="11266"/>
                                        </p:tgtEl>
                                        <p:attrNameLst>
                                          <p:attrName>style.rotation</p:attrName>
                                        </p:attrNameLst>
                                      </p:cBhvr>
                                      <p:tavLst>
                                        <p:tav tm="0">
                                          <p:val>
                                            <p:fltVal val="90"/>
                                          </p:val>
                                        </p:tav>
                                        <p:tav tm="100000">
                                          <p:val>
                                            <p:fltVal val="0"/>
                                          </p:val>
                                        </p:tav>
                                      </p:tavLst>
                                    </p:anim>
                                    <p:animEffect transition="in" filter="fade">
                                      <p:cBhvr>
                                        <p:cTn id="15" dur="1000"/>
                                        <p:tgtEl>
                                          <p:spTgt spid="1126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0"/>
            <a:ext cx="2808935" cy="31294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179512" y="260648"/>
            <a:ext cx="4968552" cy="923330"/>
          </a:xfrm>
          <a:prstGeom prst="rect">
            <a:avLst/>
          </a:prstGeom>
          <a:noFill/>
        </p:spPr>
        <p:txBody>
          <a:bodyPr wrap="square" lIns="91440" tIns="45720" rIns="91440" bIns="45720">
            <a:spAutoFit/>
          </a:bodyPr>
          <a:lstStyle/>
          <a:p>
            <a:pPr algn="ctr"/>
            <a:r>
              <a:rPr lang="el-G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Οδηγίες κουίζ:</a:t>
            </a:r>
            <a:endParaRPr lang="el-G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323528" y="1700808"/>
            <a:ext cx="5328592" cy="2031325"/>
          </a:xfrm>
          <a:prstGeom prst="rect">
            <a:avLst/>
          </a:prstGeom>
          <a:noFill/>
        </p:spPr>
        <p:txBody>
          <a:bodyPr wrap="square" rtlCol="0">
            <a:spAutoFit/>
          </a:bodyPr>
          <a:lstStyle/>
          <a:p>
            <a:pPr marL="342900" indent="-342900">
              <a:buFont typeface="+mj-lt"/>
              <a:buAutoNum type="arabicParenR"/>
            </a:pPr>
            <a:r>
              <a:rPr lang="el-GR" dirty="0" smtClean="0"/>
              <a:t>Έχεις 10  δευτερόλεπτα για κάθε ερώτηση</a:t>
            </a:r>
          </a:p>
          <a:p>
            <a:pPr marL="342900" indent="-342900">
              <a:buFont typeface="+mj-lt"/>
              <a:buAutoNum type="arabicParenR"/>
            </a:pPr>
            <a:endParaRPr lang="el-GR" dirty="0" smtClean="0"/>
          </a:p>
          <a:p>
            <a:pPr marL="342900" indent="-342900">
              <a:buFont typeface="+mj-lt"/>
              <a:buAutoNum type="arabicParenR"/>
            </a:pPr>
            <a:r>
              <a:rPr lang="el-GR" dirty="0" smtClean="0"/>
              <a:t>Μπορείς να επιλέξεις μόνο μια απάντηση</a:t>
            </a:r>
          </a:p>
          <a:p>
            <a:pPr marL="342900" indent="-342900">
              <a:buFont typeface="+mj-lt"/>
              <a:buAutoNum type="arabicParenR"/>
            </a:pPr>
            <a:endParaRPr lang="el-GR" dirty="0" smtClean="0"/>
          </a:p>
          <a:p>
            <a:pPr marL="342900" indent="-342900">
              <a:buFont typeface="+mj-lt"/>
              <a:buAutoNum type="arabicParenR"/>
            </a:pPr>
            <a:r>
              <a:rPr lang="en-GB" dirty="0" smtClean="0"/>
              <a:t>N</a:t>
            </a:r>
            <a:r>
              <a:rPr lang="el-GR" dirty="0" smtClean="0"/>
              <a:t>α θυμάσαι ή να σημειώνεις  τους πόντους σου από κάθε ερώτηση και στο τέλος άθροισε τους για να ανακαλύψεις ποιος χαρακτήρας είσαι.</a:t>
            </a:r>
            <a:endParaRPr lang="el-GR" dirty="0"/>
          </a:p>
        </p:txBody>
      </p:sp>
      <p:sp>
        <p:nvSpPr>
          <p:cNvPr id="4" name="Ορθογώνιο 3"/>
          <p:cNvSpPr/>
          <p:nvPr/>
        </p:nvSpPr>
        <p:spPr>
          <a:xfrm>
            <a:off x="1331914" y="4437112"/>
            <a:ext cx="597631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ΚΑΛΗ ΔΙΑΣΚΕΔΑΣΗ!</a:t>
            </a:r>
            <a:endParaRPr lang="el-GR" sz="54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59617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2337" y="188640"/>
            <a:ext cx="5391220" cy="923330"/>
          </a:xfrm>
          <a:prstGeom prst="rect">
            <a:avLst/>
          </a:prstGeom>
          <a:noFill/>
        </p:spPr>
        <p:txBody>
          <a:bodyPr wrap="none" lIns="91440" tIns="45720" rIns="91440" bIns="45720">
            <a:spAutoFit/>
          </a:bodyPr>
          <a:lstStyle/>
          <a:p>
            <a:pPr algn="ctr"/>
            <a:r>
              <a:rPr lang="el-G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ΑΠ</a:t>
            </a:r>
            <a:r>
              <a:rPr lang="en-GB"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a:t>
            </a:r>
            <a:r>
              <a:rPr lang="el-G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45-55 ΕΙΣΑΙ….</a:t>
            </a:r>
            <a:endParaRPr lang="el-G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599746"/>
            <a:ext cx="2580109" cy="2961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1599746"/>
            <a:ext cx="4536504" cy="3170099"/>
          </a:xfrm>
          <a:prstGeom prst="rect">
            <a:avLst/>
          </a:prstGeom>
          <a:noFill/>
        </p:spPr>
        <p:txBody>
          <a:bodyPr wrap="square" rtlCol="0">
            <a:spAutoFit/>
          </a:bodyPr>
          <a:lstStyle/>
          <a:p>
            <a:pPr algn="just"/>
            <a:r>
              <a:rPr lang="el-GR" sz="2000" dirty="0" smtClean="0"/>
              <a:t>Είσαι ο </a:t>
            </a:r>
            <a:r>
              <a:rPr lang="en-GB" sz="2000" dirty="0" smtClean="0"/>
              <a:t>Harry Potter</a:t>
            </a:r>
            <a:r>
              <a:rPr lang="el-GR" sz="2000" dirty="0" smtClean="0"/>
              <a:t>! Είσαι γενναίος, προστατευτικός και αγαπάς τους φίλους σου μιας και σημαίνουν τα πάντα για εσένα. Παρόλο που κάποιοι πιστεύουν πως είσαι υπερτιμημένος πάντα αποδεικνύεις με τις πράξεις σου το αντίθετο. Επίσης έχεις πολλές ικανότητες αλλά κυρίως είσαι </a:t>
            </a:r>
            <a:r>
              <a:rPr lang="el-GR" sz="2000" dirty="0" smtClean="0"/>
              <a:t>πιστός </a:t>
            </a:r>
            <a:r>
              <a:rPr lang="el-GR" sz="2000" dirty="0" smtClean="0"/>
              <a:t>και νοιάζεσαι για τους ανθρώπους που αγαπάς. Τέλος έχεις ένα ταλέντο να μπλέκεσαι πάντα σε μπελάδες.</a:t>
            </a:r>
            <a:endParaRPr lang="el-GR" sz="2000" dirty="0"/>
          </a:p>
        </p:txBody>
      </p:sp>
    </p:spTree>
    <p:extLst>
      <p:ext uri="{BB962C8B-B14F-4D97-AF65-F5344CB8AC3E}">
        <p14:creationId xmlns:p14="http://schemas.microsoft.com/office/powerpoint/2010/main" val="37937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1000" fill="hold"/>
                                        <p:tgtEl>
                                          <p:spTgt spid="12290"/>
                                        </p:tgtEl>
                                        <p:attrNameLst>
                                          <p:attrName>ppt_w</p:attrName>
                                        </p:attrNameLst>
                                      </p:cBhvr>
                                      <p:tavLst>
                                        <p:tav tm="0">
                                          <p:val>
                                            <p:fltVal val="0"/>
                                          </p:val>
                                        </p:tav>
                                        <p:tav tm="100000">
                                          <p:val>
                                            <p:strVal val="#ppt_w"/>
                                          </p:val>
                                        </p:tav>
                                      </p:tavLst>
                                    </p:anim>
                                    <p:anim calcmode="lin" valueType="num">
                                      <p:cBhvr>
                                        <p:cTn id="13" dur="1000" fill="hold"/>
                                        <p:tgtEl>
                                          <p:spTgt spid="12290"/>
                                        </p:tgtEl>
                                        <p:attrNameLst>
                                          <p:attrName>ppt_h</p:attrName>
                                        </p:attrNameLst>
                                      </p:cBhvr>
                                      <p:tavLst>
                                        <p:tav tm="0">
                                          <p:val>
                                            <p:fltVal val="0"/>
                                          </p:val>
                                        </p:tav>
                                        <p:tav tm="100000">
                                          <p:val>
                                            <p:strVal val="#ppt_h"/>
                                          </p:val>
                                        </p:tav>
                                      </p:tavLst>
                                    </p:anim>
                                    <p:anim calcmode="lin" valueType="num">
                                      <p:cBhvr>
                                        <p:cTn id="14" dur="1000" fill="hold"/>
                                        <p:tgtEl>
                                          <p:spTgt spid="12290"/>
                                        </p:tgtEl>
                                        <p:attrNameLst>
                                          <p:attrName>style.rotation</p:attrName>
                                        </p:attrNameLst>
                                      </p:cBhvr>
                                      <p:tavLst>
                                        <p:tav tm="0">
                                          <p:val>
                                            <p:fltVal val="90"/>
                                          </p:val>
                                        </p:tav>
                                        <p:tav tm="100000">
                                          <p:val>
                                            <p:fltVal val="0"/>
                                          </p:val>
                                        </p:tav>
                                      </p:tavLst>
                                    </p:anim>
                                    <p:animEffect transition="in" filter="fade">
                                      <p:cBhvr>
                                        <p:cTn id="15" dur="1000"/>
                                        <p:tgtEl>
                                          <p:spTgt spid="1229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403648" y="332656"/>
            <a:ext cx="6126998" cy="923330"/>
          </a:xfrm>
          <a:prstGeom prst="rect">
            <a:avLst/>
          </a:prstGeom>
          <a:noFill/>
        </p:spPr>
        <p:txBody>
          <a:bodyPr wrap="none" lIns="91440" tIns="45720" rIns="91440" bIns="45720">
            <a:spAutoFit/>
          </a:bodyPr>
          <a:lstStyle/>
          <a:p>
            <a:pPr algn="ctr"/>
            <a:r>
              <a:rPr lang="el-G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ΑΣ ΞΕΚΙΝΗΣΟΥΜΕ…..</a:t>
            </a:r>
            <a:endPar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5" name="Picture 3" descr="C:\Users\30693\Pictures\HARRY POTTER\αρχείο λήψης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815" y="1628800"/>
            <a:ext cx="5976664" cy="3104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3111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1000"/>
                                  </p:stCondLst>
                                  <p:childTnLst>
                                    <p:set>
                                      <p:cBhvr>
                                        <p:cTn id="13" dur="1" fill="hold">
                                          <p:stCondLst>
                                            <p:cond delay="0"/>
                                          </p:stCondLst>
                                        </p:cTn>
                                        <p:tgtEl>
                                          <p:spTgt spid="3075"/>
                                        </p:tgtEl>
                                        <p:attrNameLst>
                                          <p:attrName>style.visibility</p:attrName>
                                        </p:attrNameLst>
                                      </p:cBhvr>
                                      <p:to>
                                        <p:strVal val="visible"/>
                                      </p:to>
                                    </p:set>
                                    <p:animEffect transition="in" filter="circle(in)">
                                      <p:cBhvr>
                                        <p:cTn id="14"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7272808" cy="461665"/>
          </a:xfrm>
          <a:prstGeom prst="rect">
            <a:avLst/>
          </a:prstGeom>
          <a:noFill/>
        </p:spPr>
        <p:txBody>
          <a:bodyPr wrap="square" rtlCol="0">
            <a:spAutoFit/>
          </a:bodyPr>
          <a:lstStyle/>
          <a:p>
            <a:pPr marL="457200" indent="-457200">
              <a:buFont typeface="+mj-lt"/>
              <a:buAutoNum type="arabicPeriod"/>
            </a:pPr>
            <a:r>
              <a:rPr lang="el-GR" sz="2400" b="1" dirty="0" smtClean="0"/>
              <a:t>Ποιο είναι το αγαπημένο σου μάθημα στο Χόγκουαρτς;</a:t>
            </a:r>
          </a:p>
        </p:txBody>
      </p:sp>
      <p:pic>
        <p:nvPicPr>
          <p:cNvPr id="4098" name="Picture 2" descr="C:\Users\30693\Pictures\HARRY POTTER\αρχείο λήψη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531409"/>
            <a:ext cx="3259063" cy="28559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1066564"/>
            <a:ext cx="5184576" cy="3785652"/>
          </a:xfrm>
          <a:prstGeom prst="rect">
            <a:avLst/>
          </a:prstGeom>
          <a:noFill/>
        </p:spPr>
        <p:txBody>
          <a:bodyPr wrap="square" rtlCol="0">
            <a:spAutoFit/>
          </a:bodyPr>
          <a:lstStyle/>
          <a:p>
            <a:pPr marL="342900" indent="-342900">
              <a:lnSpc>
                <a:spcPct val="200000"/>
              </a:lnSpc>
              <a:buFont typeface="+mj-lt"/>
              <a:buAutoNum type="alphaUcPeriod"/>
            </a:pPr>
            <a:r>
              <a:rPr lang="el-GR" sz="2000" b="1" dirty="0" smtClean="0"/>
              <a:t>Άμυνα κατά των σκοτεινών τεχνών</a:t>
            </a:r>
          </a:p>
          <a:p>
            <a:pPr marL="342900" indent="-342900">
              <a:lnSpc>
                <a:spcPct val="200000"/>
              </a:lnSpc>
              <a:buFont typeface="+mj-lt"/>
              <a:buAutoNum type="alphaUcPeriod"/>
            </a:pPr>
            <a:r>
              <a:rPr lang="el-GR" sz="2000" b="1" dirty="0" smtClean="0"/>
              <a:t>Ιστορία της μαγείας</a:t>
            </a:r>
          </a:p>
          <a:p>
            <a:pPr marL="342900" indent="-342900">
              <a:lnSpc>
                <a:spcPct val="200000"/>
              </a:lnSpc>
              <a:buFont typeface="+mj-lt"/>
              <a:buAutoNum type="alphaUcPeriod"/>
            </a:pPr>
            <a:r>
              <a:rPr lang="el-GR" sz="2000" b="1" dirty="0" smtClean="0"/>
              <a:t>Φροντίδα μαγικών πλασμάτων</a:t>
            </a:r>
          </a:p>
          <a:p>
            <a:pPr marL="342900" indent="-342900">
              <a:lnSpc>
                <a:spcPct val="200000"/>
              </a:lnSpc>
              <a:buFont typeface="+mj-lt"/>
              <a:buAutoNum type="alphaUcPeriod"/>
            </a:pPr>
            <a:r>
              <a:rPr lang="el-GR" sz="2000" b="1" dirty="0" smtClean="0"/>
              <a:t>Μεταμορφώσεις</a:t>
            </a:r>
          </a:p>
          <a:p>
            <a:pPr marL="342900" indent="-342900">
              <a:lnSpc>
                <a:spcPct val="200000"/>
              </a:lnSpc>
              <a:buFont typeface="+mj-lt"/>
              <a:buAutoNum type="alphaUcPeriod"/>
            </a:pPr>
            <a:r>
              <a:rPr lang="el-GR" sz="2000" b="1" dirty="0" smtClean="0"/>
              <a:t>Βοτανολογία</a:t>
            </a:r>
          </a:p>
          <a:p>
            <a:pPr marL="342900" indent="-342900">
              <a:lnSpc>
                <a:spcPct val="200000"/>
              </a:lnSpc>
              <a:buFont typeface="+mj-lt"/>
              <a:buAutoNum type="alphaUcPeriod"/>
            </a:pPr>
            <a:r>
              <a:rPr lang="el-GR" sz="2000" b="1" dirty="0"/>
              <a:t>Μ</a:t>
            </a:r>
            <a:r>
              <a:rPr lang="el-GR" sz="2000" b="1" dirty="0" smtClean="0"/>
              <a:t>αθήματα πτήσης</a:t>
            </a:r>
          </a:p>
        </p:txBody>
      </p:sp>
      <p:sp>
        <p:nvSpPr>
          <p:cNvPr id="4" name="TextBox 3"/>
          <p:cNvSpPr txBox="1"/>
          <p:nvPr/>
        </p:nvSpPr>
        <p:spPr>
          <a:xfrm>
            <a:off x="323528" y="5301208"/>
            <a:ext cx="8208912" cy="400110"/>
          </a:xfrm>
          <a:prstGeom prst="rect">
            <a:avLst/>
          </a:prstGeom>
          <a:noFill/>
        </p:spPr>
        <p:txBody>
          <a:bodyPr wrap="square" rtlCol="0">
            <a:spAutoFit/>
          </a:bodyPr>
          <a:lstStyle/>
          <a:p>
            <a:pPr algn="ctr"/>
            <a:r>
              <a:rPr lang="el-GR" sz="2000" dirty="0" smtClean="0"/>
              <a:t>Α= 6 πόντους Β= 4 πόντους </a:t>
            </a:r>
            <a:r>
              <a:rPr lang="en-GB" sz="2000" dirty="0" smtClean="0"/>
              <a:t>C=</a:t>
            </a:r>
            <a:r>
              <a:rPr lang="el-GR" sz="2000" dirty="0" smtClean="0"/>
              <a:t> 1 πόντος </a:t>
            </a:r>
            <a:r>
              <a:rPr lang="en-GB" sz="2000" dirty="0" smtClean="0"/>
              <a:t> D=</a:t>
            </a:r>
            <a:r>
              <a:rPr lang="el-GR" sz="2000" dirty="0" smtClean="0"/>
              <a:t>5 πόντους  </a:t>
            </a:r>
            <a:r>
              <a:rPr lang="en-GB" sz="2000" dirty="0" smtClean="0"/>
              <a:t>E=</a:t>
            </a:r>
            <a:r>
              <a:rPr lang="el-GR" sz="2000" dirty="0" smtClean="0"/>
              <a:t> 2 πόντους </a:t>
            </a:r>
            <a:r>
              <a:rPr lang="en-GB" sz="2000" dirty="0" smtClean="0"/>
              <a:t>F=</a:t>
            </a:r>
            <a:r>
              <a:rPr lang="el-GR" sz="2000" dirty="0" smtClean="0"/>
              <a:t> 3 πόντους </a:t>
            </a:r>
            <a:endParaRPr lang="el-GR" sz="2000" dirty="0"/>
          </a:p>
        </p:txBody>
      </p:sp>
    </p:spTree>
    <p:extLst>
      <p:ext uri="{BB962C8B-B14F-4D97-AF65-F5344CB8AC3E}">
        <p14:creationId xmlns:p14="http://schemas.microsoft.com/office/powerpoint/2010/main" val="369568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900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7848872" cy="461665"/>
          </a:xfrm>
          <a:prstGeom prst="rect">
            <a:avLst/>
          </a:prstGeom>
          <a:noFill/>
        </p:spPr>
        <p:txBody>
          <a:bodyPr wrap="square" rtlCol="0">
            <a:spAutoFit/>
          </a:bodyPr>
          <a:lstStyle/>
          <a:p>
            <a:r>
              <a:rPr lang="el-GR" sz="2000" b="1" dirty="0" smtClean="0"/>
              <a:t>2</a:t>
            </a:r>
            <a:r>
              <a:rPr lang="el-GR" sz="2400" b="1" dirty="0" smtClean="0"/>
              <a:t>.</a:t>
            </a:r>
            <a:r>
              <a:rPr lang="en-US" sz="2400" b="1" dirty="0" smtClean="0"/>
              <a:t> </a:t>
            </a:r>
            <a:r>
              <a:rPr lang="el-GR" sz="2400" b="1" dirty="0" smtClean="0"/>
              <a:t> Σε ποιο Χόγκουαρτς σπίτι ανήκεις ;</a:t>
            </a:r>
          </a:p>
        </p:txBody>
      </p:sp>
      <p:sp>
        <p:nvSpPr>
          <p:cNvPr id="3" name="TextBox 2"/>
          <p:cNvSpPr txBox="1"/>
          <p:nvPr/>
        </p:nvSpPr>
        <p:spPr>
          <a:xfrm>
            <a:off x="375574" y="980728"/>
            <a:ext cx="5472608" cy="3668953"/>
          </a:xfrm>
          <a:prstGeom prst="rect">
            <a:avLst/>
          </a:prstGeom>
          <a:noFill/>
        </p:spPr>
        <p:txBody>
          <a:bodyPr wrap="square" rtlCol="0">
            <a:spAutoFit/>
          </a:bodyPr>
          <a:lstStyle/>
          <a:p>
            <a:pPr marL="342900" indent="-342900">
              <a:lnSpc>
                <a:spcPct val="200000"/>
              </a:lnSpc>
              <a:buFont typeface="+mj-lt"/>
              <a:buAutoNum type="alphaUcPeriod"/>
            </a:pPr>
            <a:r>
              <a:rPr lang="en-GB" sz="2400" b="1" dirty="0" smtClean="0"/>
              <a:t>Gryffindoor</a:t>
            </a:r>
          </a:p>
          <a:p>
            <a:pPr marL="342900" indent="-342900">
              <a:lnSpc>
                <a:spcPct val="200000"/>
              </a:lnSpc>
              <a:buFont typeface="+mj-lt"/>
              <a:buAutoNum type="alphaUcPeriod"/>
            </a:pPr>
            <a:r>
              <a:rPr lang="en-GB" sz="2400" b="1" dirty="0" smtClean="0"/>
              <a:t>Ravenklaw</a:t>
            </a:r>
          </a:p>
          <a:p>
            <a:pPr marL="342900" indent="-342900">
              <a:lnSpc>
                <a:spcPct val="200000"/>
              </a:lnSpc>
              <a:buFont typeface="+mj-lt"/>
              <a:buAutoNum type="alphaUcPeriod"/>
            </a:pPr>
            <a:r>
              <a:rPr lang="en-GB" sz="2400" b="1" dirty="0" smtClean="0"/>
              <a:t>Huflepuff</a:t>
            </a:r>
          </a:p>
          <a:p>
            <a:pPr marL="342900" indent="-342900">
              <a:lnSpc>
                <a:spcPct val="200000"/>
              </a:lnSpc>
              <a:buFont typeface="+mj-lt"/>
              <a:buAutoNum type="alphaUcPeriod"/>
            </a:pPr>
            <a:r>
              <a:rPr lang="en-GB" sz="2400" b="1" dirty="0" smtClean="0"/>
              <a:t>Slytherin </a:t>
            </a:r>
          </a:p>
          <a:p>
            <a:pPr marL="342900" indent="-342900">
              <a:lnSpc>
                <a:spcPct val="200000"/>
              </a:lnSpc>
              <a:buFont typeface="+mj-lt"/>
              <a:buAutoNum type="alphaUcPeriod"/>
            </a:pPr>
            <a:r>
              <a:rPr lang="el-GR" sz="2400" b="1" dirty="0" smtClean="0"/>
              <a:t>Είμαι </a:t>
            </a:r>
            <a:r>
              <a:rPr lang="en-GB" sz="2400" b="1" dirty="0" smtClean="0"/>
              <a:t>squib</a:t>
            </a:r>
            <a:r>
              <a:rPr lang="el-GR" sz="2400" b="1" dirty="0" smtClean="0"/>
              <a:t> ή </a:t>
            </a:r>
            <a:r>
              <a:rPr lang="en-US" sz="2400" b="1" dirty="0" smtClean="0"/>
              <a:t>muggle</a:t>
            </a:r>
            <a:r>
              <a:rPr lang="en-GB" sz="2400" b="1" dirty="0" smtClean="0"/>
              <a:t> </a:t>
            </a:r>
            <a:endParaRPr lang="el-GR" sz="2400" b="1" dirty="0" smtClean="0"/>
          </a:p>
        </p:txBody>
      </p:sp>
      <p:pic>
        <p:nvPicPr>
          <p:cNvPr id="5122" name="Picture 2" descr="C:\Users\30693\Pictures\HARRY POTTER\images (3).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089613"/>
            <a:ext cx="2774658" cy="2952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5157192"/>
            <a:ext cx="7632848" cy="461665"/>
          </a:xfrm>
          <a:prstGeom prst="rect">
            <a:avLst/>
          </a:prstGeom>
          <a:noFill/>
        </p:spPr>
        <p:txBody>
          <a:bodyPr wrap="square" rtlCol="0">
            <a:spAutoFit/>
          </a:bodyPr>
          <a:lstStyle/>
          <a:p>
            <a:pPr algn="ctr"/>
            <a:r>
              <a:rPr lang="en-US" sz="2400" dirty="0" smtClean="0"/>
              <a:t>A= 5 </a:t>
            </a:r>
            <a:r>
              <a:rPr lang="el-GR" sz="2400" dirty="0" smtClean="0"/>
              <a:t>πόντους Β=4 πόντοι </a:t>
            </a:r>
            <a:r>
              <a:rPr lang="en-GB" sz="2400" dirty="0" smtClean="0"/>
              <a:t> C=</a:t>
            </a:r>
            <a:r>
              <a:rPr lang="el-GR" sz="2400" dirty="0" smtClean="0"/>
              <a:t>3 πόντους </a:t>
            </a:r>
            <a:r>
              <a:rPr lang="en-GB" sz="2400" dirty="0" smtClean="0"/>
              <a:t>D=</a:t>
            </a:r>
            <a:r>
              <a:rPr lang="en-US" sz="2400" dirty="0" smtClean="0"/>
              <a:t>2</a:t>
            </a:r>
            <a:r>
              <a:rPr lang="el-GR" sz="2400" dirty="0" smtClean="0"/>
              <a:t>πόντους </a:t>
            </a:r>
            <a:r>
              <a:rPr lang="en-GB" sz="2400" dirty="0" smtClean="0"/>
              <a:t>E=</a:t>
            </a:r>
            <a:r>
              <a:rPr lang="el-GR" sz="2400" dirty="0" smtClean="0"/>
              <a:t>1 πόντο  </a:t>
            </a:r>
            <a:endParaRPr lang="el-GR" sz="2400" dirty="0"/>
          </a:p>
        </p:txBody>
      </p:sp>
    </p:spTree>
    <p:extLst>
      <p:ext uri="{BB962C8B-B14F-4D97-AF65-F5344CB8AC3E}">
        <p14:creationId xmlns:p14="http://schemas.microsoft.com/office/powerpoint/2010/main" val="285573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7560840" cy="461665"/>
          </a:xfrm>
          <a:prstGeom prst="rect">
            <a:avLst/>
          </a:prstGeom>
          <a:noFill/>
        </p:spPr>
        <p:txBody>
          <a:bodyPr wrap="square" rtlCol="0">
            <a:spAutoFit/>
          </a:bodyPr>
          <a:lstStyle/>
          <a:p>
            <a:r>
              <a:rPr lang="el-GR" sz="2400" b="1" dirty="0" smtClean="0"/>
              <a:t>3.  Τι τύπος ανθρώπου είσαι;</a:t>
            </a:r>
            <a:endParaRPr lang="el-GR" sz="2400" b="1" dirty="0"/>
          </a:p>
        </p:txBody>
      </p:sp>
      <p:pic>
        <p:nvPicPr>
          <p:cNvPr id="6146" name="Picture 2" descr="C:\Users\30693\Pictures\HARRY POTTER\αρχείο λήψης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2" y="1096235"/>
            <a:ext cx="2431157" cy="2520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0915" y="836712"/>
            <a:ext cx="3960440" cy="3622787"/>
          </a:xfrm>
          <a:prstGeom prst="rect">
            <a:avLst/>
          </a:prstGeom>
          <a:noFill/>
        </p:spPr>
        <p:txBody>
          <a:bodyPr wrap="square" rtlCol="0">
            <a:spAutoFit/>
          </a:bodyPr>
          <a:lstStyle/>
          <a:p>
            <a:pPr marL="342900" indent="-342900">
              <a:lnSpc>
                <a:spcPct val="250000"/>
              </a:lnSpc>
              <a:buFont typeface="+mj-lt"/>
              <a:buAutoNum type="alphaUcPeriod"/>
            </a:pPr>
            <a:r>
              <a:rPr lang="el-GR" sz="2400" b="1" dirty="0" smtClean="0"/>
              <a:t>Γενναίος και αυθόρμητος</a:t>
            </a:r>
          </a:p>
          <a:p>
            <a:pPr marL="342900" indent="-342900">
              <a:lnSpc>
                <a:spcPct val="250000"/>
              </a:lnSpc>
              <a:buFont typeface="+mj-lt"/>
              <a:buAutoNum type="alphaUcPeriod"/>
            </a:pPr>
            <a:r>
              <a:rPr lang="el-GR" sz="2400" b="1" dirty="0" smtClean="0"/>
              <a:t>Έξυπνος και δημιουργικός</a:t>
            </a:r>
          </a:p>
          <a:p>
            <a:pPr marL="342900" indent="-342900">
              <a:lnSpc>
                <a:spcPct val="250000"/>
              </a:lnSpc>
              <a:buFont typeface="+mj-lt"/>
              <a:buAutoNum type="alphaUcPeriod"/>
            </a:pPr>
            <a:r>
              <a:rPr lang="el-GR" sz="2400" b="1" dirty="0" smtClean="0"/>
              <a:t>Πιστός και φιλικός</a:t>
            </a:r>
          </a:p>
          <a:p>
            <a:pPr marL="342900" indent="-342900">
              <a:lnSpc>
                <a:spcPct val="250000"/>
              </a:lnSpc>
              <a:buFont typeface="+mj-lt"/>
              <a:buAutoNum type="alphaUcPeriod"/>
            </a:pPr>
            <a:r>
              <a:rPr lang="el-GR" sz="2400" b="1" dirty="0" smtClean="0"/>
              <a:t>Αλαζόνας και δημιουργικός</a:t>
            </a:r>
            <a:endParaRPr lang="el-GR" sz="2400" b="1" dirty="0"/>
          </a:p>
        </p:txBody>
      </p:sp>
      <p:sp>
        <p:nvSpPr>
          <p:cNvPr id="4" name="TextBox 3"/>
          <p:cNvSpPr txBox="1"/>
          <p:nvPr/>
        </p:nvSpPr>
        <p:spPr>
          <a:xfrm>
            <a:off x="971600" y="4941168"/>
            <a:ext cx="7056784" cy="461665"/>
          </a:xfrm>
          <a:prstGeom prst="rect">
            <a:avLst/>
          </a:prstGeom>
          <a:noFill/>
        </p:spPr>
        <p:txBody>
          <a:bodyPr wrap="square" rtlCol="0">
            <a:spAutoFit/>
          </a:bodyPr>
          <a:lstStyle/>
          <a:p>
            <a:pPr algn="ctr"/>
            <a:r>
              <a:rPr lang="el-GR" sz="2400" dirty="0" smtClean="0"/>
              <a:t>Α= 4 πόντοι Β= 2 πόντοι </a:t>
            </a:r>
            <a:r>
              <a:rPr lang="en-GB" sz="2400" dirty="0" smtClean="0"/>
              <a:t>C</a:t>
            </a:r>
            <a:r>
              <a:rPr lang="el-GR" sz="2400" dirty="0" smtClean="0"/>
              <a:t>= 3 πόντοι  </a:t>
            </a:r>
            <a:r>
              <a:rPr lang="en-GB" sz="2400" dirty="0" smtClean="0"/>
              <a:t>D</a:t>
            </a:r>
            <a:r>
              <a:rPr lang="el-GR" sz="2400" dirty="0" smtClean="0"/>
              <a:t>=1 πόντος</a:t>
            </a:r>
            <a:endParaRPr lang="el-GR" sz="2400" dirty="0"/>
          </a:p>
        </p:txBody>
      </p:sp>
    </p:spTree>
    <p:extLst>
      <p:ext uri="{BB962C8B-B14F-4D97-AF65-F5344CB8AC3E}">
        <p14:creationId xmlns:p14="http://schemas.microsoft.com/office/powerpoint/2010/main" val="1557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9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7344816" cy="400110"/>
          </a:xfrm>
          <a:prstGeom prst="rect">
            <a:avLst/>
          </a:prstGeom>
          <a:noFill/>
        </p:spPr>
        <p:txBody>
          <a:bodyPr wrap="square" rtlCol="0">
            <a:spAutoFit/>
          </a:bodyPr>
          <a:lstStyle/>
          <a:p>
            <a:r>
              <a:rPr lang="el-GR" sz="2000" b="1" dirty="0" smtClean="0"/>
              <a:t>4.  Ποιο είναι το αγαπημένο σου μέρος στο Χόγκουαρτς;</a:t>
            </a:r>
          </a:p>
        </p:txBody>
      </p:sp>
      <p:pic>
        <p:nvPicPr>
          <p:cNvPr id="7170" name="Picture 2" descr="C:\Users\30693\Pictures\HARRY POTTER\αρχείο λήψης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12776"/>
            <a:ext cx="2202557"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763235"/>
            <a:ext cx="4824536" cy="4216539"/>
          </a:xfrm>
          <a:prstGeom prst="rect">
            <a:avLst/>
          </a:prstGeom>
          <a:noFill/>
        </p:spPr>
        <p:txBody>
          <a:bodyPr wrap="square" rtlCol="0">
            <a:spAutoFit/>
          </a:bodyPr>
          <a:lstStyle/>
          <a:p>
            <a:pPr marL="342900" indent="-342900">
              <a:lnSpc>
                <a:spcPct val="250000"/>
              </a:lnSpc>
              <a:buFont typeface="+mj-lt"/>
              <a:buAutoNum type="alphaUcPeriod"/>
            </a:pPr>
            <a:r>
              <a:rPr lang="el-GR" sz="2000" b="1" dirty="0" smtClean="0"/>
              <a:t>Το  κοινό δωμάτιο του κοιτώνα σας</a:t>
            </a:r>
          </a:p>
          <a:p>
            <a:pPr marL="342900" indent="-342900">
              <a:lnSpc>
                <a:spcPct val="250000"/>
              </a:lnSpc>
              <a:buFont typeface="+mj-lt"/>
              <a:buAutoNum type="alphaUcPeriod"/>
            </a:pPr>
            <a:r>
              <a:rPr lang="el-GR" sz="2000" b="1" dirty="0" smtClean="0"/>
              <a:t>Η βιβλιοθήκη </a:t>
            </a:r>
          </a:p>
          <a:p>
            <a:pPr marL="342900" indent="-342900">
              <a:lnSpc>
                <a:spcPct val="250000"/>
              </a:lnSpc>
              <a:buFont typeface="+mj-lt"/>
              <a:buAutoNum type="alphaUcPeriod"/>
            </a:pPr>
            <a:r>
              <a:rPr lang="el-GR" sz="2000" b="1" dirty="0" smtClean="0"/>
              <a:t>Το γήπεδο </a:t>
            </a:r>
            <a:r>
              <a:rPr lang="en-GB" sz="2000" b="1" dirty="0" smtClean="0"/>
              <a:t>quidditch</a:t>
            </a:r>
          </a:p>
          <a:p>
            <a:pPr marL="342900" indent="-342900">
              <a:lnSpc>
                <a:spcPct val="250000"/>
              </a:lnSpc>
              <a:buFont typeface="+mj-lt"/>
              <a:buAutoNum type="alphaUcPeriod"/>
            </a:pPr>
            <a:r>
              <a:rPr lang="el-GR" sz="2000" b="1" dirty="0" smtClean="0"/>
              <a:t>Το απαγορευμένο δάσος</a:t>
            </a:r>
          </a:p>
          <a:p>
            <a:pPr marL="342900" indent="-342900">
              <a:lnSpc>
                <a:spcPct val="250000"/>
              </a:lnSpc>
              <a:buFont typeface="+mj-lt"/>
              <a:buAutoNum type="alphaUcPeriod"/>
            </a:pPr>
            <a:r>
              <a:rPr lang="el-GR" sz="2000" b="1" dirty="0" smtClean="0"/>
              <a:t>Το δωμάτιο των ευχών.</a:t>
            </a:r>
          </a:p>
          <a:p>
            <a:endParaRPr lang="el-GR" dirty="0"/>
          </a:p>
        </p:txBody>
      </p:sp>
      <p:sp>
        <p:nvSpPr>
          <p:cNvPr id="4" name="TextBox 3"/>
          <p:cNvSpPr txBox="1"/>
          <p:nvPr/>
        </p:nvSpPr>
        <p:spPr>
          <a:xfrm>
            <a:off x="251520" y="4941168"/>
            <a:ext cx="7776864" cy="400110"/>
          </a:xfrm>
          <a:prstGeom prst="rect">
            <a:avLst/>
          </a:prstGeom>
          <a:noFill/>
        </p:spPr>
        <p:txBody>
          <a:bodyPr wrap="square" rtlCol="0">
            <a:spAutoFit/>
          </a:bodyPr>
          <a:lstStyle/>
          <a:p>
            <a:pPr algn="ctr"/>
            <a:r>
              <a:rPr lang="el-GR" sz="2000" dirty="0" smtClean="0"/>
              <a:t>Α= 5 πόντους Β=4 πόντους </a:t>
            </a:r>
            <a:r>
              <a:rPr lang="en-GB" sz="2000" dirty="0" smtClean="0"/>
              <a:t>C=</a:t>
            </a:r>
            <a:r>
              <a:rPr lang="el-GR" sz="2000" dirty="0"/>
              <a:t>3</a:t>
            </a:r>
            <a:r>
              <a:rPr lang="el-GR" sz="2000" dirty="0" smtClean="0"/>
              <a:t> πόντους </a:t>
            </a:r>
            <a:r>
              <a:rPr lang="en-GB" sz="2000" dirty="0" smtClean="0"/>
              <a:t>D</a:t>
            </a:r>
            <a:r>
              <a:rPr lang="el-GR" sz="2000" dirty="0" smtClean="0"/>
              <a:t>=2 πόντους Ε= 1 πόντο</a:t>
            </a:r>
            <a:endParaRPr lang="el-GR" sz="2000" dirty="0"/>
          </a:p>
        </p:txBody>
      </p:sp>
    </p:spTree>
    <p:extLst>
      <p:ext uri="{BB962C8B-B14F-4D97-AF65-F5344CB8AC3E}">
        <p14:creationId xmlns:p14="http://schemas.microsoft.com/office/powerpoint/2010/main" val="3665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randombar(horizontal)">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640960" cy="461665"/>
          </a:xfrm>
          <a:prstGeom prst="rect">
            <a:avLst/>
          </a:prstGeom>
          <a:noFill/>
        </p:spPr>
        <p:txBody>
          <a:bodyPr wrap="square" rtlCol="0">
            <a:spAutoFit/>
          </a:bodyPr>
          <a:lstStyle/>
          <a:p>
            <a:r>
              <a:rPr lang="el-GR" sz="2400" b="1" dirty="0" smtClean="0"/>
              <a:t>5.  Τι επάγγελμα θα θέλατε να κάνετε στον κόσμο των μάγων;</a:t>
            </a:r>
            <a:endParaRPr lang="el-GR" sz="2400" b="1" dirty="0"/>
          </a:p>
        </p:txBody>
      </p:sp>
      <p:sp>
        <p:nvSpPr>
          <p:cNvPr id="3" name="TextBox 2"/>
          <p:cNvSpPr txBox="1"/>
          <p:nvPr/>
        </p:nvSpPr>
        <p:spPr>
          <a:xfrm>
            <a:off x="323528" y="980728"/>
            <a:ext cx="5040560" cy="3785652"/>
          </a:xfrm>
          <a:prstGeom prst="rect">
            <a:avLst/>
          </a:prstGeom>
          <a:noFill/>
        </p:spPr>
        <p:txBody>
          <a:bodyPr wrap="square" rtlCol="0">
            <a:spAutoFit/>
          </a:bodyPr>
          <a:lstStyle/>
          <a:p>
            <a:pPr marL="342900" indent="-342900">
              <a:lnSpc>
                <a:spcPct val="200000"/>
              </a:lnSpc>
              <a:buFont typeface="+mj-lt"/>
              <a:buAutoNum type="alphaUcPeriod"/>
            </a:pPr>
            <a:r>
              <a:rPr lang="el-GR" sz="2000" b="1" dirty="0" smtClean="0"/>
              <a:t>Χρυσοούχος</a:t>
            </a:r>
          </a:p>
          <a:p>
            <a:pPr marL="342900" indent="-342900">
              <a:lnSpc>
                <a:spcPct val="200000"/>
              </a:lnSpc>
              <a:buFont typeface="+mj-lt"/>
              <a:buAutoNum type="alphaUcPeriod"/>
            </a:pPr>
            <a:r>
              <a:rPr lang="el-GR" sz="2000" b="1" dirty="0" smtClean="0"/>
              <a:t>Προπονητής ομάδας </a:t>
            </a:r>
            <a:r>
              <a:rPr lang="en-GB" sz="2000" b="1" dirty="0" smtClean="0"/>
              <a:t>quidditch</a:t>
            </a:r>
          </a:p>
          <a:p>
            <a:pPr marL="342900" indent="-342900">
              <a:lnSpc>
                <a:spcPct val="200000"/>
              </a:lnSpc>
              <a:buFont typeface="+mj-lt"/>
              <a:buAutoNum type="alphaUcPeriod"/>
            </a:pPr>
            <a:r>
              <a:rPr lang="el-GR" sz="2000" b="1" dirty="0" smtClean="0"/>
              <a:t>Υπουργός Μαγείας</a:t>
            </a:r>
          </a:p>
          <a:p>
            <a:pPr marL="342900" indent="-342900">
              <a:lnSpc>
                <a:spcPct val="200000"/>
              </a:lnSpc>
              <a:buFont typeface="+mj-lt"/>
              <a:buAutoNum type="alphaUcPeriod"/>
            </a:pPr>
            <a:r>
              <a:rPr lang="el-GR" sz="2000" b="1" dirty="0" smtClean="0"/>
              <a:t>Καθηγητής Βοτανολογίας</a:t>
            </a:r>
          </a:p>
          <a:p>
            <a:pPr marL="342900" indent="-342900">
              <a:lnSpc>
                <a:spcPct val="200000"/>
              </a:lnSpc>
              <a:buFont typeface="+mj-lt"/>
              <a:buAutoNum type="alphaUcPeriod"/>
            </a:pPr>
            <a:r>
              <a:rPr lang="el-GR" sz="2000" b="1" dirty="0" smtClean="0"/>
              <a:t>Καταστηματάρχης σε μαγαζί με μαγικά τρικς</a:t>
            </a:r>
          </a:p>
          <a:p>
            <a:pPr marL="342900" indent="-342900">
              <a:lnSpc>
                <a:spcPct val="200000"/>
              </a:lnSpc>
              <a:buFont typeface="+mj-lt"/>
              <a:buAutoNum type="alphaUcPeriod"/>
            </a:pPr>
            <a:r>
              <a:rPr lang="el-GR" sz="2000" b="1" dirty="0" smtClean="0"/>
              <a:t>Απλά θα ήθελα να είχα πολλά ζώα</a:t>
            </a:r>
            <a:endParaRPr lang="el-GR" sz="2000" b="1" dirty="0"/>
          </a:p>
        </p:txBody>
      </p:sp>
      <p:pic>
        <p:nvPicPr>
          <p:cNvPr id="1026" name="Picture 2" descr="C:\Users\30693\Pictures\HARRY POTTER\αρχείο λήψης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96752"/>
            <a:ext cx="2719189"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5301208"/>
            <a:ext cx="7992888" cy="400110"/>
          </a:xfrm>
          <a:prstGeom prst="rect">
            <a:avLst/>
          </a:prstGeom>
          <a:noFill/>
        </p:spPr>
        <p:txBody>
          <a:bodyPr wrap="square" rtlCol="0">
            <a:spAutoFit/>
          </a:bodyPr>
          <a:lstStyle/>
          <a:p>
            <a:pPr algn="ctr"/>
            <a:r>
              <a:rPr lang="el-GR" sz="2000" dirty="0" smtClean="0"/>
              <a:t>Α=6 πόντους Β=3 πόντους </a:t>
            </a:r>
            <a:r>
              <a:rPr lang="en-GB" sz="2000" dirty="0" smtClean="0"/>
              <a:t>C=</a:t>
            </a:r>
            <a:r>
              <a:rPr lang="el-GR" sz="2000" dirty="0" smtClean="0"/>
              <a:t>4 πόντους </a:t>
            </a:r>
            <a:r>
              <a:rPr lang="en-GB" sz="2000" dirty="0" smtClean="0"/>
              <a:t>D</a:t>
            </a:r>
            <a:r>
              <a:rPr lang="el-GR" sz="2000" dirty="0" smtClean="0"/>
              <a:t>=2 πόντους Ε=5 πόντους </a:t>
            </a:r>
            <a:r>
              <a:rPr lang="en-GB" sz="2000" dirty="0" smtClean="0"/>
              <a:t>F</a:t>
            </a:r>
            <a:r>
              <a:rPr lang="el-GR" sz="2000" dirty="0" smtClean="0"/>
              <a:t>=1 πόντο</a:t>
            </a:r>
            <a:endParaRPr lang="el-GR" sz="2000" dirty="0"/>
          </a:p>
        </p:txBody>
      </p:sp>
    </p:spTree>
    <p:extLst>
      <p:ext uri="{BB962C8B-B14F-4D97-AF65-F5344CB8AC3E}">
        <p14:creationId xmlns:p14="http://schemas.microsoft.com/office/powerpoint/2010/main" val="33282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7992888" cy="400110"/>
          </a:xfrm>
          <a:prstGeom prst="rect">
            <a:avLst/>
          </a:prstGeom>
          <a:noFill/>
        </p:spPr>
        <p:txBody>
          <a:bodyPr wrap="square" rtlCol="0">
            <a:spAutoFit/>
          </a:bodyPr>
          <a:lstStyle/>
          <a:p>
            <a:r>
              <a:rPr lang="el-GR" sz="2000" b="1" dirty="0" smtClean="0"/>
              <a:t>6.   Ποιο μαγικό κατοικίδιο θα ήθελες να έχεις;</a:t>
            </a:r>
            <a:endParaRPr lang="el-GR" sz="2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1268760"/>
            <a:ext cx="369294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745015"/>
            <a:ext cx="4608512" cy="4125232"/>
          </a:xfrm>
          <a:prstGeom prst="rect">
            <a:avLst/>
          </a:prstGeom>
          <a:noFill/>
        </p:spPr>
        <p:txBody>
          <a:bodyPr wrap="square" rtlCol="0">
            <a:spAutoFit/>
          </a:bodyPr>
          <a:lstStyle/>
          <a:p>
            <a:pPr marL="342900" indent="-342900">
              <a:lnSpc>
                <a:spcPct val="250000"/>
              </a:lnSpc>
              <a:buFont typeface="+mj-lt"/>
              <a:buAutoNum type="alphaUcPeriod"/>
            </a:pPr>
            <a:r>
              <a:rPr lang="el-GR" b="1" dirty="0" smtClean="0"/>
              <a:t>Κουκουβάγια</a:t>
            </a:r>
          </a:p>
          <a:p>
            <a:pPr marL="342900" indent="-342900">
              <a:lnSpc>
                <a:spcPct val="250000"/>
              </a:lnSpc>
              <a:buFont typeface="+mj-lt"/>
              <a:buAutoNum type="alphaUcPeriod"/>
            </a:pPr>
            <a:r>
              <a:rPr lang="el-GR" b="1" dirty="0" smtClean="0"/>
              <a:t>Γάτα</a:t>
            </a:r>
          </a:p>
          <a:p>
            <a:pPr marL="342900" indent="-342900">
              <a:lnSpc>
                <a:spcPct val="250000"/>
              </a:lnSpc>
              <a:buFont typeface="+mj-lt"/>
              <a:buAutoNum type="alphaUcPeriod"/>
            </a:pPr>
            <a:r>
              <a:rPr lang="el-GR" b="1" dirty="0" smtClean="0"/>
              <a:t>Ποντίκι</a:t>
            </a:r>
          </a:p>
          <a:p>
            <a:pPr marL="342900" indent="-342900">
              <a:lnSpc>
                <a:spcPct val="250000"/>
              </a:lnSpc>
              <a:buFont typeface="+mj-lt"/>
              <a:buAutoNum type="alphaUcPeriod"/>
            </a:pPr>
            <a:r>
              <a:rPr lang="el-GR" b="1" dirty="0" smtClean="0"/>
              <a:t>Βάτραχο</a:t>
            </a:r>
          </a:p>
          <a:p>
            <a:pPr marL="342900" indent="-342900">
              <a:lnSpc>
                <a:spcPct val="250000"/>
              </a:lnSpc>
              <a:buFont typeface="+mj-lt"/>
              <a:buAutoNum type="alphaUcPeriod"/>
            </a:pPr>
            <a:r>
              <a:rPr lang="el-GR" b="1" dirty="0" smtClean="0"/>
              <a:t>Πάφσκιν</a:t>
            </a:r>
          </a:p>
          <a:p>
            <a:pPr marL="342900" indent="-342900">
              <a:lnSpc>
                <a:spcPct val="250000"/>
              </a:lnSpc>
              <a:buFont typeface="+mj-lt"/>
              <a:buAutoNum type="alphaUcPeriod"/>
            </a:pPr>
            <a:r>
              <a:rPr lang="el-GR" b="1" dirty="0" smtClean="0"/>
              <a:t>Φοίνικα</a:t>
            </a:r>
          </a:p>
        </p:txBody>
      </p:sp>
      <p:sp>
        <p:nvSpPr>
          <p:cNvPr id="4" name="TextBox 3"/>
          <p:cNvSpPr txBox="1"/>
          <p:nvPr/>
        </p:nvSpPr>
        <p:spPr>
          <a:xfrm>
            <a:off x="827584" y="5412432"/>
            <a:ext cx="7776864" cy="400110"/>
          </a:xfrm>
          <a:prstGeom prst="rect">
            <a:avLst/>
          </a:prstGeom>
          <a:noFill/>
        </p:spPr>
        <p:txBody>
          <a:bodyPr wrap="square" rtlCol="0">
            <a:spAutoFit/>
          </a:bodyPr>
          <a:lstStyle/>
          <a:p>
            <a:pPr algn="ctr"/>
            <a:r>
              <a:rPr lang="el-GR" sz="2000" dirty="0" smtClean="0"/>
              <a:t>Α=6 πόντους Β= 4 πόντους </a:t>
            </a:r>
            <a:r>
              <a:rPr lang="en-GB" sz="2000" dirty="0" smtClean="0"/>
              <a:t>C</a:t>
            </a:r>
            <a:r>
              <a:rPr lang="el-GR" sz="2000" dirty="0" smtClean="0"/>
              <a:t>=5 πόντους </a:t>
            </a:r>
            <a:r>
              <a:rPr lang="en-GB" sz="2000" dirty="0" smtClean="0"/>
              <a:t>D</a:t>
            </a:r>
            <a:r>
              <a:rPr lang="el-GR" sz="2000" dirty="0" smtClean="0"/>
              <a:t>=2 πόντους Ε=3 πόντους </a:t>
            </a:r>
            <a:r>
              <a:rPr lang="en-GB" sz="2000" dirty="0" smtClean="0"/>
              <a:t>F</a:t>
            </a:r>
            <a:r>
              <a:rPr lang="en-US" sz="2000" dirty="0" smtClean="0"/>
              <a:t>=</a:t>
            </a:r>
            <a:r>
              <a:rPr lang="el-GR" sz="2000" dirty="0" smtClean="0"/>
              <a:t>1 πόντο</a:t>
            </a:r>
            <a:endParaRPr lang="el-GR" sz="2000" dirty="0"/>
          </a:p>
        </p:txBody>
      </p:sp>
    </p:spTree>
    <p:extLst>
      <p:ext uri="{BB962C8B-B14F-4D97-AF65-F5344CB8AC3E}">
        <p14:creationId xmlns:p14="http://schemas.microsoft.com/office/powerpoint/2010/main" val="16946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Ορίζοντας">
  <a:themeElements>
    <a:clrScheme name="Ορίζοντα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Ορίζοντα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ρίζοντα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190</TotalTime>
  <Words>825</Words>
  <Application>Microsoft Office PowerPoint</Application>
  <PresentationFormat>Προβολή στην οθόνη (4:3)</PresentationFormat>
  <Paragraphs>101</Paragraphs>
  <Slides>20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Ορίζοντας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ΔΗΜΗΤΡΗΣ ΜΟΥΛΑΣ</dc:creator>
  <cp:lastModifiedBy>ΔΗΜΗΤΡΗΣ ΜΟΥΛΑΣ</cp:lastModifiedBy>
  <cp:revision>32</cp:revision>
  <dcterms:created xsi:type="dcterms:W3CDTF">2021-01-16T10:38:15Z</dcterms:created>
  <dcterms:modified xsi:type="dcterms:W3CDTF">2021-03-15T18:39:47Z</dcterms:modified>
</cp:coreProperties>
</file>