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310" autoAdjust="0"/>
  </p:normalViewPr>
  <p:slideViewPr>
    <p:cSldViewPr>
      <p:cViewPr varScale="1">
        <p:scale>
          <a:sx n="65" d="100"/>
          <a:sy n="65" d="100"/>
        </p:scale>
        <p:origin x="15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C66172-434B-4CDC-B91E-4B80B33F6215}" type="datetimeFigureOut">
              <a:rPr lang="el-GR" smtClean="0"/>
              <a:pPr/>
              <a:t>18/3/2021</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335ED3-032C-4630-9713-2B8E467C57D4}"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6335ED3-032C-4630-9713-2B8E467C57D4}" type="slidenum">
              <a:rPr lang="el-GR" smtClean="0"/>
              <a:pPr/>
              <a:t>1</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l-GR" dirty="0"/>
              <a:t>Αν επιθυμείτε</a:t>
            </a:r>
            <a:r>
              <a:rPr lang="el-GR" baseline="0" dirty="0"/>
              <a:t> να ανοίξετε τον  υπερσύνδεσμο μαρκάρετε τον, κάντε δεξί κλικ και πατήστε άνοιγμα υπερσύνδεσης σε περίπτωση που ο συγκεκριμένος τρόπος δεν λειτουργήσει μαρκάρετε τον, κάντε δεξί κλικ και πατήστε αντιγραφή. Στη συνέχεια μεταβείτε στο </a:t>
            </a:r>
            <a:r>
              <a:rPr lang="el-GR" baseline="0" dirty="0" err="1"/>
              <a:t>φυλλομετρητή</a:t>
            </a:r>
            <a:r>
              <a:rPr lang="el-GR" baseline="0" dirty="0"/>
              <a:t> και πατήστε επικόλληση και μετάβαση.</a:t>
            </a:r>
          </a:p>
        </p:txBody>
      </p:sp>
      <p:sp>
        <p:nvSpPr>
          <p:cNvPr id="4" name="3 - Θέση αριθμού διαφάνειας"/>
          <p:cNvSpPr>
            <a:spLocks noGrp="1"/>
          </p:cNvSpPr>
          <p:nvPr>
            <p:ph type="sldNum" sz="quarter" idx="10"/>
          </p:nvPr>
        </p:nvSpPr>
        <p:spPr/>
        <p:txBody>
          <a:bodyPr/>
          <a:lstStyle/>
          <a:p>
            <a:fld id="{B6335ED3-032C-4630-9713-2B8E467C57D4}" type="slidenum">
              <a:rPr lang="el-GR" smtClean="0"/>
              <a:pPr/>
              <a:t>2</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Αν επιθυμείτε</a:t>
            </a:r>
            <a:r>
              <a:rPr lang="el-GR" baseline="0" dirty="0"/>
              <a:t> να ανοίξετε τον  υπερσύνδεσμο μαρκάρετε τον, κάντε δεξί κλικ και πατήστε άνοιγμα υπερσύνδεσης σε περίπτωση που ο συγκεκριμένος τρόπος δεν λειτουργήσει μαρκάρετε τον, κάντε δεξί κλικ και πατήστε αντιγραφή. Στη συνέχεια μεταβείτε στο </a:t>
            </a:r>
            <a:r>
              <a:rPr lang="el-GR" baseline="0" dirty="0" err="1"/>
              <a:t>φυλλομετρητή</a:t>
            </a:r>
            <a:r>
              <a:rPr lang="el-GR" baseline="0" dirty="0"/>
              <a:t> και πατήστε επικόλληση και μετάβαση.</a:t>
            </a:r>
          </a:p>
          <a:p>
            <a:endParaRPr lang="el-GR" dirty="0"/>
          </a:p>
        </p:txBody>
      </p:sp>
      <p:sp>
        <p:nvSpPr>
          <p:cNvPr id="4" name="3 - Θέση αριθμού διαφάνειας"/>
          <p:cNvSpPr>
            <a:spLocks noGrp="1"/>
          </p:cNvSpPr>
          <p:nvPr>
            <p:ph type="sldNum" sz="quarter" idx="10"/>
          </p:nvPr>
        </p:nvSpPr>
        <p:spPr/>
        <p:txBody>
          <a:bodyPr/>
          <a:lstStyle/>
          <a:p>
            <a:fld id="{B6335ED3-032C-4630-9713-2B8E467C57D4}" type="slidenum">
              <a:rPr lang="el-GR" smtClean="0"/>
              <a:pPr/>
              <a:t>5</a:t>
            </a:fld>
            <a:endParaRPr lang="el-G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6335ED3-032C-4630-9713-2B8E467C57D4}" type="slidenum">
              <a:rPr lang="el-GR" smtClean="0"/>
              <a:pPr/>
              <a:t>7</a:t>
            </a:fld>
            <a:endParaRPr lang="el-G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Αν επιθυμείτε</a:t>
            </a:r>
            <a:r>
              <a:rPr lang="el-GR" baseline="0" dirty="0"/>
              <a:t> να ανοίξετε τους  </a:t>
            </a:r>
            <a:r>
              <a:rPr lang="el-GR" baseline="0" dirty="0" err="1"/>
              <a:t>υπερσυνδέσμους</a:t>
            </a:r>
            <a:r>
              <a:rPr lang="el-GR" baseline="0" dirty="0"/>
              <a:t> </a:t>
            </a:r>
            <a:r>
              <a:rPr lang="el-GR" baseline="0" dirty="0" err="1"/>
              <a:t>μαρκαρείστε</a:t>
            </a:r>
            <a:r>
              <a:rPr lang="el-GR" baseline="0" dirty="0"/>
              <a:t> τους τον κάθε ένα ξεχωριστά, κάντε δεξί κλικ και πατήστε άνοιγμα υπερσύνδεσης σε περίπτωση που ο συγκεκριμένος τρόπος δεν λειτουργήσει μαρκάρετε τον υπερσύνδεσμο της επιλογή σας, κάντε δεξί κλικ και πατήστε αντιγραφή. Στη συνέχεια μεταβείτε στο </a:t>
            </a:r>
            <a:r>
              <a:rPr lang="el-GR" baseline="0" dirty="0" err="1"/>
              <a:t>φυλλομετρητή</a:t>
            </a:r>
            <a:r>
              <a:rPr lang="el-GR" baseline="0" dirty="0"/>
              <a:t> και πατήστε επικόλληση και μετάβαση.</a:t>
            </a:r>
          </a:p>
        </p:txBody>
      </p:sp>
      <p:sp>
        <p:nvSpPr>
          <p:cNvPr id="4" name="3 - Θέση αριθμού διαφάνειας"/>
          <p:cNvSpPr>
            <a:spLocks noGrp="1"/>
          </p:cNvSpPr>
          <p:nvPr>
            <p:ph type="sldNum" sz="quarter" idx="10"/>
          </p:nvPr>
        </p:nvSpPr>
        <p:spPr/>
        <p:txBody>
          <a:bodyPr/>
          <a:lstStyle/>
          <a:p>
            <a:fld id="{B6335ED3-032C-4630-9713-2B8E467C57D4}" type="slidenum">
              <a:rPr lang="el-GR" smtClean="0"/>
              <a:pPr/>
              <a:t>11</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5CDDA02F-567B-4F05-A3E7-F561F7A07BF0}" type="datetimeFigureOut">
              <a:rPr lang="el-GR" smtClean="0"/>
              <a:pPr/>
              <a:t>18/3/2021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503C019-EA1C-48F4-BB1C-3F33EB4FD765}"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dirty="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p>
            <a:fld id="{5CDDA02F-567B-4F05-A3E7-F561F7A07BF0}" type="datetimeFigureOut">
              <a:rPr lang="el-GR" smtClean="0"/>
              <a:pPr/>
              <a:t>18/3/2021</a:t>
            </a:fld>
            <a:endParaRPr lang="el-GR" dirty="0"/>
          </a:p>
        </p:txBody>
      </p:sp>
      <p:sp>
        <p:nvSpPr>
          <p:cNvPr id="6" name="5 - Θέση υποσέλιδου"/>
          <p:cNvSpPr>
            <a:spLocks noGrp="1"/>
          </p:cNvSpPr>
          <p:nvPr>
            <p:ph type="ftr" sz="quarter" idx="11"/>
          </p:nvPr>
        </p:nvSpPr>
        <p:spPr>
          <a:xfrm>
            <a:off x="914400" y="55499"/>
            <a:ext cx="5562600" cy="365125"/>
          </a:xfrm>
        </p:spPr>
        <p:txBody>
          <a:bodyPr/>
          <a:lstStyle/>
          <a:p>
            <a:endParaRPr lang="el-GR" dirty="0"/>
          </a:p>
        </p:txBody>
      </p:sp>
      <p:sp>
        <p:nvSpPr>
          <p:cNvPr id="7" name="6 - Θέση αριθμού διαφάνειας"/>
          <p:cNvSpPr>
            <a:spLocks noGrp="1"/>
          </p:cNvSpPr>
          <p:nvPr>
            <p:ph type="sldNum" sz="quarter" idx="12"/>
          </p:nvPr>
        </p:nvSpPr>
        <p:spPr>
          <a:xfrm>
            <a:off x="8610600" y="55499"/>
            <a:ext cx="457200" cy="365125"/>
          </a:xfrm>
        </p:spPr>
        <p:txBody>
          <a:bodyPr/>
          <a:lstStyle/>
          <a:p>
            <a:fld id="{D503C019-EA1C-48F4-BB1C-3F33EB4FD765}"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CDDA02F-567B-4F05-A3E7-F561F7A07BF0}" type="datetimeFigureOut">
              <a:rPr lang="el-GR" smtClean="0"/>
              <a:pPr/>
              <a:t>18/3/2021</a:t>
            </a:fld>
            <a:endParaRPr lang="el-GR" dirty="0"/>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dirty="0"/>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503C019-EA1C-48F4-BB1C-3F33EB4FD765}"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hyperlink" Target="https://www.civilprotection.gr/el/seismoi" TargetMode="External"/><Relationship Id="rId3" Type="http://schemas.openxmlformats.org/officeDocument/2006/relationships/hyperlink" Target="https://www.tovima.gr/2008/11/24/archive/seismoi-oi-psyxologikes-epiptwseis-sta-paidia/" TargetMode="External"/><Relationship Id="rId7" Type="http://schemas.openxmlformats.org/officeDocument/2006/relationships/hyperlink" Target="http://prosvasimo.iep.edu.gr/el/koinwnikes-istories"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hyperlink" Target="A3.pdf" TargetMode="External"/><Relationship Id="rId5" Type="http://schemas.openxmlformats.org/officeDocument/2006/relationships/hyperlink" Target="&#916;&#953;&#945;&#967;&#949;&#943;&#961;&#953;&#963;&#951;%20&#940;&#947;&#967;&#959;&#965;&#962;%20&#964;&#969;&#957;%20&#960;&#945;&#953;&#948;&#953;&#974;&#957;%20&#956;&#949;&#964;&#940;%20&#964;&#951;&#957;%20&#949;&#956;&#966;&#940;&#957;&#953;&#963;&#951;%20&#966;&#965;&#963;&#953;&#954;&#974;&#957;%20&#966;&#945;&#953;&#957;&#959;&#956;&#941;&#957;&#969;&#957;.pptx" TargetMode="External"/><Relationship Id="rId10" Type="http://schemas.openxmlformats.org/officeDocument/2006/relationships/hyperlink" Target="https://www.tlife.gr/family/paidi/seismos-kai-paidia-ti-mporei-na-prokalesei-kai-ti-prepei-na-kanete/939068/" TargetMode="External"/><Relationship Id="rId4" Type="http://schemas.openxmlformats.org/officeDocument/2006/relationships/hyperlink" Target="https://www.talcmag.gr/psixologia/voithothas-ta-paidia-meta-apo-mia-fysiki-katastrofi/" TargetMode="External"/><Relationship Id="rId9" Type="http://schemas.openxmlformats.org/officeDocument/2006/relationships/hyperlink" Target="https://www.healthview.gr/44855/sovares-i-psychologikes-epiptosis-meta-apo-fysikes-katastrof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916;&#953;&#945;&#967;&#949;&#943;&#961;&#953;&#963;&#951;%20&#940;&#947;&#967;&#959;&#965;&#962;%20&#964;&#969;&#957;%20&#960;&#945;&#953;&#948;&#953;&#974;&#957;%20&#956;&#949;&#964;&#940;%20&#964;&#951;&#957;%20&#949;&#956;&#966;&#940;&#957;&#953;&#963;&#951;%20&#966;&#965;&#963;&#953;&#954;&#974;&#957;%20&#966;&#945;&#953;&#957;&#959;&#956;&#941;&#957;&#969;&#957;.ppt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tlife.gr/family/paidi/seismos-kai-paidia-ti-mporei-na-prokalesei-kai-ti-prepei-na-kanete/939068/"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politischios.gr/koinonia/pos-tha-mileso-sta-paidia-gia-to-seism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Τίτλος"/>
          <p:cNvSpPr>
            <a:spLocks noGrp="1"/>
          </p:cNvSpPr>
          <p:nvPr>
            <p:ph type="title"/>
          </p:nvPr>
        </p:nvSpPr>
        <p:spPr/>
        <p:txBody>
          <a:bodyPr>
            <a:normAutofit fontScale="90000"/>
          </a:bodyPr>
          <a:lstStyle/>
          <a:p>
            <a:r>
              <a:rPr lang="el-GR" sz="2800" dirty="0"/>
              <a:t>Διαχείριση άγχους των παιδιών μετά την εμφάνιση φυσικών φαινομένων (</a:t>
            </a:r>
            <a:r>
              <a:rPr lang="el-GR" sz="2800" dirty="0" err="1"/>
              <a:t>Σεισμόοοοοος</a:t>
            </a:r>
            <a:r>
              <a:rPr lang="el-GR" sz="2800"/>
              <a:t>………)   </a:t>
            </a:r>
            <a:endParaRPr lang="el-GR" sz="2800" dirty="0"/>
          </a:p>
        </p:txBody>
      </p:sp>
      <p:sp>
        <p:nvSpPr>
          <p:cNvPr id="14" name="13 - Θέση κειμένου"/>
          <p:cNvSpPr>
            <a:spLocks noGrp="1"/>
          </p:cNvSpPr>
          <p:nvPr>
            <p:ph type="body" idx="2"/>
          </p:nvPr>
        </p:nvSpPr>
        <p:spPr/>
        <p:txBody>
          <a:bodyPr/>
          <a:lstStyle/>
          <a:p>
            <a:r>
              <a:rPr lang="el-GR" dirty="0"/>
              <a:t>ΣΧΟΛΙΚΟ ΕΤΟΣ 2020-2021</a:t>
            </a:r>
          </a:p>
          <a:p>
            <a:endParaRPr lang="el-GR" dirty="0"/>
          </a:p>
          <a:p>
            <a:r>
              <a:rPr lang="el-GR" dirty="0"/>
              <a:t>Ε.Δ.Ε.Α.Υ. ΕΙΔΙΚΟΥ ΔΗΜΟΤΙΚΟΥ ΣΧΟΛΕΙΟΥ ΝΕΑΠΟΛΗΣ</a:t>
            </a:r>
          </a:p>
          <a:p>
            <a:endParaRPr lang="el-GR" dirty="0"/>
          </a:p>
          <a:p>
            <a:endParaRPr lang="el-GR" dirty="0"/>
          </a:p>
          <a:p>
            <a:r>
              <a:rPr lang="el-GR" sz="1400" dirty="0"/>
              <a:t>ΜΠΑΝΤΕΛΗ ΡΑΦΑΕΛΑ – ΓΕΩΡΓΙΑ , ΨΥΧΟΛΟΓΟΣ</a:t>
            </a:r>
          </a:p>
          <a:p>
            <a:endParaRPr lang="el-GR" sz="1400" dirty="0"/>
          </a:p>
          <a:p>
            <a:r>
              <a:rPr lang="el-GR" sz="1400" dirty="0"/>
              <a:t>ΤΣΑΡΕΛΑ ΒΑΣΙΛΙΚΗ, ΚΟΙΝΩΝΙΚΗ ΛΕΙΤΟΥΡΓΟΣ</a:t>
            </a:r>
          </a:p>
        </p:txBody>
      </p:sp>
      <p:pic>
        <p:nvPicPr>
          <p:cNvPr id="21" name="20 - Θέση περιεχομένου" descr="Καταγραφή3.PNG"/>
          <p:cNvPicPr>
            <a:picLocks noGrp="1" noChangeAspect="1"/>
          </p:cNvPicPr>
          <p:nvPr>
            <p:ph sz="half" idx="1"/>
          </p:nvPr>
        </p:nvPicPr>
        <p:blipFill>
          <a:blip r:embed="rId3"/>
          <a:stretch>
            <a:fillRect/>
          </a:stretch>
        </p:blipFill>
        <p:spPr>
          <a:xfrm>
            <a:off x="4023731" y="1643050"/>
            <a:ext cx="4296937" cy="436405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a:t>ΑΝΤΙ ΕΠΙΛΟΓΟΥ</a:t>
            </a:r>
          </a:p>
        </p:txBody>
      </p:sp>
      <p:sp>
        <p:nvSpPr>
          <p:cNvPr id="3" name="2 - TextBox"/>
          <p:cNvSpPr txBox="1"/>
          <p:nvPr/>
        </p:nvSpPr>
        <p:spPr>
          <a:xfrm>
            <a:off x="571472" y="1785926"/>
            <a:ext cx="8286808" cy="1754326"/>
          </a:xfrm>
          <a:prstGeom prst="rect">
            <a:avLst/>
          </a:prstGeom>
          <a:noFill/>
        </p:spPr>
        <p:txBody>
          <a:bodyPr wrap="square" rtlCol="0">
            <a:spAutoFit/>
          </a:bodyPr>
          <a:lstStyle/>
          <a:p>
            <a:pPr algn="just"/>
            <a:r>
              <a:rPr lang="el-GR" dirty="0"/>
              <a:t>Θα ήταν καλό να ξαναδιαβάσετε την παρούσα παρουσίαση σε μερικούς μήνες, διότι  συνήθως, αυτά τα έντονα συναισθήματα δεν διαρκούν πολύ, μπορεί όμως, να επανεμφανιστούν στους επόμενους μήνες. Σε περίπτωση που οι τρόποι διαχείρισης των συναισθημάτων </a:t>
            </a:r>
            <a:r>
              <a:rPr lang="el-GR"/>
              <a:t>και των </a:t>
            </a:r>
            <a:r>
              <a:rPr lang="el-GR" dirty="0"/>
              <a:t>αντιδράσεων τόσο των δικών σας όσο και των παιδιών σας, δεν επιφέρουν την επιθυμητή ανακούφιση, αναζητήστε συμβουλευτική υποστήριξη από επαγγελματίες ψυχικής υγείας.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0"/>
            <a:ext cx="7772400" cy="1214422"/>
          </a:xfrm>
        </p:spPr>
        <p:txBody>
          <a:bodyPr/>
          <a:lstStyle/>
          <a:p>
            <a:r>
              <a:rPr lang="el-GR" dirty="0"/>
              <a:t>ΠΗΓΕΣ</a:t>
            </a:r>
          </a:p>
        </p:txBody>
      </p:sp>
      <p:sp>
        <p:nvSpPr>
          <p:cNvPr id="3" name="2 - TextBox"/>
          <p:cNvSpPr txBox="1"/>
          <p:nvPr/>
        </p:nvSpPr>
        <p:spPr>
          <a:xfrm>
            <a:off x="642910" y="714356"/>
            <a:ext cx="8001056" cy="7571303"/>
          </a:xfrm>
          <a:prstGeom prst="rect">
            <a:avLst/>
          </a:prstGeom>
          <a:noFill/>
        </p:spPr>
        <p:txBody>
          <a:bodyPr wrap="square" rtlCol="0">
            <a:spAutoFit/>
          </a:bodyPr>
          <a:lstStyle/>
          <a:p>
            <a:pPr marL="342900" indent="-342900">
              <a:buFont typeface="+mj-lt"/>
              <a:buAutoNum type="arabicPeriod"/>
            </a:pPr>
            <a:r>
              <a:rPr lang="en-US" dirty="0">
                <a:hlinkClick r:id="rId3"/>
              </a:rPr>
              <a:t>https://www.tovima.gr/2008/11/24/archive/seismoi-oi-psyxologikes-epiptwseis-sta-paidia/</a:t>
            </a:r>
            <a:endParaRPr lang="el-GR" dirty="0"/>
          </a:p>
          <a:p>
            <a:pPr marL="342900" indent="-342900">
              <a:buFont typeface="+mj-lt"/>
              <a:buAutoNum type="arabicPeriod"/>
            </a:pPr>
            <a:r>
              <a:rPr lang="en-US" dirty="0">
                <a:hlinkClick r:id="rId4"/>
              </a:rPr>
              <a:t>https://www.talcmag.gr/psixologia/voithothas-ta-paidia-meta-apo-mia-fysiki-katastrofi/</a:t>
            </a:r>
            <a:endParaRPr lang="el-GR" dirty="0"/>
          </a:p>
          <a:p>
            <a:pPr marL="342900" indent="-342900">
              <a:buFont typeface="+mj-lt"/>
              <a:buAutoNum type="arabicPeriod"/>
            </a:pPr>
            <a:r>
              <a:rPr lang="en-US" dirty="0">
                <a:hlinkClick r:id="rId5" action="ppaction://hlinkpres?slideindex=1&amp;slidetitle="/>
              </a:rPr>
              <a:t>http://prosvasimo.iep.edu.gr/docs/pdf/KI/%CE%94%CE%B9%CE%B1%CF%87%CE%B5%CE%AF%CF%81%CE%B9%CF%83%CE%B7%20%CE%9A%CE%B9%CE%BD%CE%B4%CF%8D%CE%BD%CF%89%CE%BD%20%CE%A4%CE%99%20%CE%9A%CE%91%CE%9D%CE%A9%20%CE%91%CE%9D%20%CE%93%CE%99%CE%9D%CE%95%CE%99%20%CE%A3%CE%95%CE%99%CE%A3%CE%9C%CE%9F%CE%</a:t>
            </a:r>
            <a:r>
              <a:rPr lang="en-US" dirty="0">
                <a:hlinkClick r:id="rId6" action="ppaction://hlinkfile"/>
              </a:rPr>
              <a:t>A3.pdf</a:t>
            </a:r>
            <a:endParaRPr lang="el-GR" dirty="0"/>
          </a:p>
          <a:p>
            <a:pPr marL="342900" indent="-342900">
              <a:buFont typeface="+mj-lt"/>
              <a:buAutoNum type="arabicPeriod"/>
            </a:pPr>
            <a:r>
              <a:rPr lang="en-US" dirty="0">
                <a:hlinkClick r:id="rId5" action="ppaction://hlinkpres?slideindex=1&amp;slidetitle="/>
              </a:rPr>
              <a:t>http://prosvasimo.iep.edu.gr/docs/pdf/KI/%CE%94%CE%B9%CE%B1%CF%87%CE%B5%CE%AF%CF%81%CE%B9%CF%83%CE%B7%20%CE%9A%CE%B9%CE%BD%CE%B4%CF%8D%CE%BD%CF%89%CE%BD%20%CE%A4%CE%99%20%CE%95%CE%99%CE%9D%CE%91%CE%99%20%CE%9F%20%CE%A3%CE%95%CE%99%CE%A3%CE%9C%CE%9F%CE%A3.pdf</a:t>
            </a:r>
            <a:endParaRPr lang="el-GR" dirty="0"/>
          </a:p>
          <a:p>
            <a:pPr marL="342900" indent="-342900">
              <a:buFont typeface="+mj-lt"/>
              <a:buAutoNum type="arabicPeriod"/>
            </a:pPr>
            <a:r>
              <a:rPr lang="en-US" dirty="0">
                <a:hlinkClick r:id="rId7"/>
              </a:rPr>
              <a:t>http://prosvasimo.iep.edu.gr/el/koinwnikes-istories</a:t>
            </a:r>
            <a:endParaRPr lang="el-GR" dirty="0"/>
          </a:p>
          <a:p>
            <a:pPr marL="342900" indent="-342900">
              <a:buFont typeface="+mj-lt"/>
              <a:buAutoNum type="arabicPeriod"/>
            </a:pPr>
            <a:r>
              <a:rPr lang="en-US" dirty="0">
                <a:hlinkClick r:id="rId8"/>
              </a:rPr>
              <a:t>https://www.civilprotection.gr/el/seismoi</a:t>
            </a:r>
            <a:endParaRPr lang="el-GR" dirty="0"/>
          </a:p>
          <a:p>
            <a:pPr marL="342900" indent="-342900">
              <a:buFont typeface="+mj-lt"/>
              <a:buAutoNum type="arabicPeriod"/>
            </a:pPr>
            <a:r>
              <a:rPr lang="en-US" dirty="0">
                <a:hlinkClick r:id="rId9"/>
              </a:rPr>
              <a:t>https://www.healthview.gr/44855/sovares-i-psychologikes-epiptosis-meta-apo-fysikes-katastrofes/</a:t>
            </a:r>
            <a:endParaRPr lang="el-GR" dirty="0"/>
          </a:p>
          <a:p>
            <a:pPr marL="342900" indent="-342900">
              <a:buFont typeface="+mj-lt"/>
              <a:buAutoNum type="arabicPeriod"/>
            </a:pPr>
            <a:r>
              <a:rPr lang="en-US" dirty="0">
                <a:hlinkClick r:id="rId10"/>
              </a:rPr>
              <a:t>https://www.tlife.gr/family/paidi/seismos-kai-paidia-ti-mporei-na-prokalesei-kai-ti-prepei-na-kanete/939068/</a:t>
            </a:r>
            <a:endParaRPr lang="el-GR" dirty="0"/>
          </a:p>
          <a:p>
            <a:pPr marL="342900" indent="-342900">
              <a:buFont typeface="+mj-lt"/>
              <a:buAutoNum type="arabicPeriod"/>
            </a:pPr>
            <a:endParaRPr lang="el-GR" dirty="0"/>
          </a:p>
          <a:p>
            <a:pPr marL="342900" indent="-342900">
              <a:buFont typeface="+mj-lt"/>
              <a:buAutoNum type="arabicPeriod"/>
            </a:pPr>
            <a:endParaRPr lang="el-GR" dirty="0"/>
          </a:p>
          <a:p>
            <a:pPr marL="342900" indent="-342900">
              <a:buFont typeface="+mj-lt"/>
              <a:buAutoNum type="arabicPeriod"/>
            </a:pPr>
            <a:endParaRPr lang="el-GR" dirty="0"/>
          </a:p>
          <a:p>
            <a:pPr marL="342900" indent="-342900">
              <a:buFont typeface="+mj-lt"/>
              <a:buAutoNum type="arabicPeriod"/>
            </a:pPr>
            <a:endParaRPr lang="el-GR"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214282" y="1928802"/>
            <a:ext cx="8715436" cy="1323439"/>
          </a:xfrm>
          <a:prstGeom prst="rect">
            <a:avLst/>
          </a:prstGeom>
          <a:noFill/>
        </p:spPr>
        <p:txBody>
          <a:bodyPr wrap="square" rtlCol="0">
            <a:spAutoFit/>
          </a:bodyPr>
          <a:lstStyle/>
          <a:p>
            <a:pPr algn="ctr"/>
            <a:r>
              <a:rPr lang="el-GR" sz="4000" dirty="0"/>
              <a:t>ΕΥΧΑΡΙΣΤΟΥΜΕ ΠΟΛΥ!</a:t>
            </a:r>
          </a:p>
          <a:p>
            <a:pPr algn="ctr"/>
            <a:endParaRPr lang="el-G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285720" y="1643050"/>
            <a:ext cx="8858280" cy="3785652"/>
          </a:xfrm>
          <a:prstGeom prst="rect">
            <a:avLst/>
          </a:prstGeom>
          <a:noFill/>
        </p:spPr>
        <p:txBody>
          <a:bodyPr wrap="square" rtlCol="0">
            <a:spAutoFit/>
          </a:bodyPr>
          <a:lstStyle/>
          <a:p>
            <a:pPr algn="just"/>
            <a:r>
              <a:rPr lang="el-GR" sz="1600" dirty="0"/>
              <a:t>Από τις αρχές του Μαρτίου η πόλη της Λάρισας και τα περίχωρά της βιώνουν σε καθημερινή βάση το φυσικό φαινόμενο σεισμού που συμβαίνει συχνά στην Ελλάδα, γιατί βρίσκεται πολύ κοντά στην άκρη κάποιων λιθοσφαιρικών πλακών. Ένας σεισμός μπορεί να συμβεί χωρίς κάποια προειδοποίηση</a:t>
            </a:r>
            <a:r>
              <a:rPr lang="en-US" sz="1600" dirty="0"/>
              <a:t> </a:t>
            </a:r>
            <a:r>
              <a:rPr lang="el-GR" sz="1600" dirty="0"/>
              <a:t>(</a:t>
            </a:r>
            <a:r>
              <a:rPr lang="en-US" sz="1600" dirty="0">
                <a:hlinkClick r:id="rId3" action="ppaction://hlinkpres?slideindex=1&amp;slidetitle="/>
              </a:rPr>
              <a:t>http://prosvasimo.iep.edu.gr/docs/pdf/KI/%CE%94%CE%B9%CE%B1%CF%87%CE%B5%CE%AF%CF%81%CE%B9%CF%83%CE%B7%20%CE%9A%CE%B9%CE%BD%CE%B4%CF%8D%CE%BD%CF%89%CE%BD%20%CE%A4%CE%99%20%CE%95%CE%99%CE%9D%CE%91%CE%99%20%CE%9F%20%CE%A3%CE%95%CE%99%CE%A3%CE%9C%CE%9F%CE%A3.pdf</a:t>
            </a:r>
            <a:r>
              <a:rPr lang="el-GR" sz="1600" dirty="0"/>
              <a:t>).Κάθε φορά που συμβαίνει μπορεί να έχει διαφορετική ένταση και χρονική διάρκεια. Άρα</a:t>
            </a:r>
            <a:r>
              <a:rPr lang="en-US" sz="1600" dirty="0"/>
              <a:t>,</a:t>
            </a:r>
            <a:r>
              <a:rPr lang="el-GR" sz="1600" dirty="0"/>
              <a:t> είναι ένα γεγονός που προκαλεί άγχος, διότι δεν είμαστε ψυχολογικά προετοιμασμένοι, δεν μπορούμε να παρέμβουμε και να τον σταματήσουμε με αποτέλεσμα όλοι οι άνθρωποι ανεξαρτήτως ηλικίας να νιώθουμε αβοήθητοι και ανασφαλής. Λόγω των αρνητικών συναισθημάτων που προκαλεί αποτελεί για κάθε οντότητα μία δυσάρεστη και τραυματική εμπειρία.</a:t>
            </a:r>
          </a:p>
          <a:p>
            <a:pPr algn="just"/>
            <a:r>
              <a:rPr lang="el-GR" sz="1600" dirty="0"/>
              <a:t>Εν κατακλείδι</a:t>
            </a:r>
            <a:r>
              <a:rPr lang="en-US" sz="1600" dirty="0"/>
              <a:t>,</a:t>
            </a:r>
            <a:r>
              <a:rPr lang="el-GR" sz="1600" dirty="0"/>
              <a:t> ο σεισμός μπορεί να έχει ψυχολογικές επιπτώσεις σε πολλούς ανθρώπους ανεξαρτήτως ηλικίας ακόμα και αν δεν επηρεάστηκαν άμεσα από το φυσικό φαινόμενο.</a:t>
            </a:r>
          </a:p>
          <a:p>
            <a:pPr algn="just"/>
            <a:endParaRPr lang="el-GR" sz="1600" dirty="0"/>
          </a:p>
        </p:txBody>
      </p:sp>
      <p:sp>
        <p:nvSpPr>
          <p:cNvPr id="6" name="5 - Τίτλος"/>
          <p:cNvSpPr>
            <a:spLocks noGrp="1"/>
          </p:cNvSpPr>
          <p:nvPr>
            <p:ph type="title"/>
          </p:nvPr>
        </p:nvSpPr>
        <p:spPr/>
        <p:txBody>
          <a:bodyPr/>
          <a:lstStyle/>
          <a:p>
            <a:r>
              <a:rPr lang="el-GR" sz="3600" dirty="0"/>
              <a:t>ΕΙΣΑΓΩΓΗ</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42852"/>
            <a:ext cx="7772400" cy="1143008"/>
          </a:xfrm>
        </p:spPr>
        <p:txBody>
          <a:bodyPr/>
          <a:lstStyle/>
          <a:p>
            <a:r>
              <a:rPr lang="el-GR" sz="3600" dirty="0"/>
              <a:t>ΟΔΗΓΙΕΣ ΚΑΤΑ ΤΗ ΔΙΑΡΚΕΙΑ ΤΟΥ ΣΕΙΣΜΟΥ.</a:t>
            </a:r>
          </a:p>
        </p:txBody>
      </p:sp>
      <p:sp>
        <p:nvSpPr>
          <p:cNvPr id="3" name="2 - TextBox"/>
          <p:cNvSpPr txBox="1"/>
          <p:nvPr/>
        </p:nvSpPr>
        <p:spPr>
          <a:xfrm>
            <a:off x="428596" y="1928802"/>
            <a:ext cx="8715404" cy="3693319"/>
          </a:xfrm>
          <a:prstGeom prst="rect">
            <a:avLst/>
          </a:prstGeom>
          <a:noFill/>
        </p:spPr>
        <p:txBody>
          <a:bodyPr wrap="square" rtlCol="0">
            <a:spAutoFit/>
          </a:bodyPr>
          <a:lstStyle/>
          <a:p>
            <a:pPr algn="just">
              <a:buFont typeface="Arial" pitchFamily="34" charset="0"/>
              <a:buChar char="•"/>
            </a:pPr>
            <a:r>
              <a:rPr lang="el-GR" dirty="0"/>
              <a:t>Διατηρώ  την ψυχραιμία μου.</a:t>
            </a:r>
          </a:p>
          <a:p>
            <a:pPr lvl="0" algn="just">
              <a:buFont typeface="Arial" pitchFamily="34" charset="0"/>
              <a:buChar char="•"/>
            </a:pPr>
            <a:r>
              <a:rPr lang="el-GR" dirty="0"/>
              <a:t> Απομακρύνομαι από παράθυρα, βιβλιοθήκες, μεγάλους καθρέπτες και άλλα βαριά αντικείμενα που μπορούν να πέσουν και προσέχω τους σοβάδες και τα διάφορα αντικείμενα της οροφής (γύψινες διακοσμήσεις κ.α).Μπαίνω αμέσως κάτω από ένα γραφείο ή ένα πολύ γερό τραπέζι, κρατώντας το σταθερό με το ένα μου χέρι μέχρι να σταματήσει η δόνηση. Σε περίπτωση που το  έπιπλο που  προστατεύομαι, μετακινηθεί, προσπαθώ  να το ακολουθήσω.</a:t>
            </a:r>
          </a:p>
          <a:p>
            <a:pPr algn="just">
              <a:buFont typeface="Arial" pitchFamily="34" charset="0"/>
              <a:buChar char="•"/>
            </a:pPr>
            <a:r>
              <a:rPr lang="el-GR" dirty="0"/>
              <a:t> Όταν βρίσκομαι σε εξωτερικό χώρο, απομακρύνομαι από δέντρα, πινακίδες, κτίρια, ηλεκτρικά καλώδια και κολώνες</a:t>
            </a:r>
            <a:r>
              <a:rPr lang="en-US" dirty="0"/>
              <a:t>,</a:t>
            </a:r>
            <a:r>
              <a:rPr lang="el-GR" dirty="0"/>
              <a:t> σκύβω και καλύπτω το κεφάλι μου και τον αυχένα μου με τα χέρια μου μέχρι να σταματήσει η δόνηση. </a:t>
            </a:r>
          </a:p>
          <a:p>
            <a:pPr algn="just">
              <a:buFont typeface="Arial" pitchFamily="34" charset="0"/>
              <a:buChar char="•"/>
            </a:pPr>
            <a:r>
              <a:rPr lang="el-GR" dirty="0"/>
              <a:t> Αν είμαι στη μέση ενός δωματίου, σε διάδρομο, σκαλιά, προαύλιο, θέατρο, στάδιο  ή εξωτερικό χώρο, παραμένω στη θέση μου, σκύβω και καλύπτω το κεφάλι μου και τον αυχένα μου με τα χέρια μου</a:t>
            </a:r>
            <a:r>
              <a:rPr lang="en-US" dirty="0"/>
              <a:t> </a:t>
            </a:r>
            <a:r>
              <a:rPr lang="el-GR" dirty="0"/>
              <a:t>μέχρι να σταματήσει η δόνηση.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1202424"/>
          </a:xfrm>
        </p:spPr>
        <p:txBody>
          <a:bodyPr/>
          <a:lstStyle/>
          <a:p>
            <a:pPr algn="just"/>
            <a:r>
              <a:rPr lang="el-GR" sz="3600" dirty="0"/>
              <a:t>ΟΔΗΓΙΕΣ ΜΕΤΑ ΤΗ ΣΕΙΣΜΙΚΗ ΔΟΝΗΣΗ.</a:t>
            </a:r>
          </a:p>
        </p:txBody>
      </p:sp>
      <p:sp>
        <p:nvSpPr>
          <p:cNvPr id="5" name="4 - Ορθογώνιο"/>
          <p:cNvSpPr/>
          <p:nvPr/>
        </p:nvSpPr>
        <p:spPr>
          <a:xfrm>
            <a:off x="500034" y="2357430"/>
            <a:ext cx="8643966" cy="2862322"/>
          </a:xfrm>
          <a:prstGeom prst="rect">
            <a:avLst/>
          </a:prstGeom>
        </p:spPr>
        <p:txBody>
          <a:bodyPr wrap="square">
            <a:spAutoFit/>
          </a:bodyPr>
          <a:lstStyle/>
          <a:p>
            <a:pPr algn="just">
              <a:buFont typeface="Arial" pitchFamily="34" charset="0"/>
              <a:buChar char="•"/>
            </a:pPr>
            <a:r>
              <a:rPr lang="el-GR" dirty="0"/>
              <a:t>Όταν σταματήσει η δόνηση περπατάω χωρίς να τρέχω για να βγω από το χώρο τον οποίο βρίσκομαι, με σκοπό να μετακινηθώ σε ανοιχτό και ασφαλή χώρο. Παράλληλα όμως προσέχω να μην πατήσω καλώδια, σπασμένα γυαλιά ή άλλα επικίνδυνα αντικείμενα, που μπορεί να έχουν πέσει κατά τη διάρκεια του σεισμού.</a:t>
            </a:r>
          </a:p>
          <a:p>
            <a:pPr algn="just">
              <a:buFont typeface="Arial" pitchFamily="34" charset="0"/>
              <a:buChar char="•"/>
            </a:pPr>
            <a:r>
              <a:rPr lang="el-GR" dirty="0"/>
              <a:t>Πηγαίνω στο σημείο συγκέντρωσης. Περιμένω με υπομονή να συναντήσω τον δάσκαλο, τους συμμαθητές και τις συμμαθήτριές μου, ή την οικογένειά μου.</a:t>
            </a:r>
          </a:p>
          <a:p>
            <a:pPr algn="just">
              <a:buFont typeface="Arial" pitchFamily="34" charset="0"/>
              <a:buChar char="•"/>
            </a:pPr>
            <a:r>
              <a:rPr lang="el-GR" dirty="0"/>
              <a:t> Είμαι προετοιμασμένος/ή  για τυχόν μετασεισμούς.</a:t>
            </a:r>
          </a:p>
          <a:p>
            <a:pPr algn="just">
              <a:buFont typeface="Arial" pitchFamily="34" charset="0"/>
              <a:buChar char="•"/>
            </a:pPr>
            <a:r>
              <a:rPr lang="el-GR" dirty="0"/>
              <a:t> Απευθύνομαι  σε κάποιον έμπιστο  ενήλικο για να βοηθήσει.</a:t>
            </a:r>
          </a:p>
          <a:p>
            <a:pPr algn="just">
              <a:buFont typeface="Arial" pitchFamily="34" charset="0"/>
              <a:buChar char="•"/>
            </a:pPr>
            <a:r>
              <a:rPr lang="el-GR" dirty="0"/>
              <a:t>Γνωρίζω τα  τηλέφωνα έκτακτης ανάγκης (112, 199, 166, 100 κλπ.) και καλώ σε βοήθεια αν χρειαστεί.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14290"/>
            <a:ext cx="7772400" cy="1571636"/>
          </a:xfrm>
        </p:spPr>
        <p:txBody>
          <a:bodyPr/>
          <a:lstStyle/>
          <a:p>
            <a:pPr algn="just"/>
            <a:r>
              <a:rPr lang="el-GR" sz="3600" dirty="0"/>
              <a:t>ΟΙ ΔΥΣΚΟΛΙΕΣ ΚΑΙ ΟΙ ΨΥΧΟΛΟΓΙΚΕΣ ΕΠΙΠΤΩΣΕΙΣ ΤΟΥ ΣΕΙΣΜΟΥ.</a:t>
            </a:r>
          </a:p>
        </p:txBody>
      </p:sp>
      <p:sp>
        <p:nvSpPr>
          <p:cNvPr id="3" name="2 - TextBox"/>
          <p:cNvSpPr txBox="1"/>
          <p:nvPr/>
        </p:nvSpPr>
        <p:spPr>
          <a:xfrm>
            <a:off x="500034" y="2071678"/>
            <a:ext cx="8501122" cy="4801314"/>
          </a:xfrm>
          <a:prstGeom prst="rect">
            <a:avLst/>
          </a:prstGeom>
          <a:noFill/>
        </p:spPr>
        <p:txBody>
          <a:bodyPr wrap="square" rtlCol="0">
            <a:spAutoFit/>
          </a:bodyPr>
          <a:lstStyle/>
          <a:p>
            <a:pPr algn="just">
              <a:buFont typeface="Arial" pitchFamily="34" charset="0"/>
              <a:buChar char="•"/>
            </a:pPr>
            <a:r>
              <a:rPr lang="el-GR" i="1" dirty="0"/>
              <a:t>«Το μεγαλύτερο πλήγμα στην ψυχολογία τους το δέχονται τα παιδιά ηλικίας από 4-7 ετών, διότι τη στιγμή του σεισμού οι γονείς τα καλούν να τρέξουν μαζί τους για να σωθούν καθώς λόγω της ηλικίας τους είναι ικανά για να το πράξουν. Εκείνη τη στιγμή, είναι ίσως η πρώτη φορά που αυτή η ηλικία των παιδιών καλούνται να προστατέψουν σχεδόν μόνα τους την ζωή τους» </a:t>
            </a:r>
            <a:r>
              <a:rPr lang="el-GR" dirty="0"/>
              <a:t>(</a:t>
            </a:r>
            <a:r>
              <a:rPr lang="en-US" dirty="0">
                <a:hlinkClick r:id="rId3"/>
              </a:rPr>
              <a:t>https://www.tlife.gr/family/paidi/seismos-kai-paidia-ti-mporei-na-prokalesei-kai-ti-prepei-na-kanete/939068/</a:t>
            </a:r>
            <a:r>
              <a:rPr lang="el-GR" dirty="0"/>
              <a:t>).</a:t>
            </a:r>
            <a:r>
              <a:rPr lang="el-GR" b="1" dirty="0"/>
              <a:t> </a:t>
            </a:r>
          </a:p>
          <a:p>
            <a:pPr algn="just">
              <a:buFont typeface="Arial" pitchFamily="34" charset="0"/>
              <a:buChar char="•"/>
            </a:pPr>
            <a:r>
              <a:rPr lang="el-GR" dirty="0"/>
              <a:t>Παρατηρούνται αυξημένα επίπεδα άγχους στα παιδιά αν ο σεισμός συμβεί ενώ δεν είναι μαζί με τους γονείς τους, διότι δεν μπορούν να τα υποστηρίξουν ψυχολογικά (</a:t>
            </a:r>
            <a:r>
              <a:rPr lang="en-US" dirty="0">
                <a:hlinkClick r:id="rId4"/>
              </a:rPr>
              <a:t>https://www.politischios.gr/koinonia/pos-tha-mileso-sta-paidia-gia-to-seismo</a:t>
            </a:r>
            <a:r>
              <a:rPr lang="el-GR" dirty="0"/>
              <a:t>).</a:t>
            </a:r>
          </a:p>
          <a:p>
            <a:pPr algn="just">
              <a:buFont typeface="Arial" pitchFamily="34" charset="0"/>
              <a:buChar char="•"/>
            </a:pPr>
            <a:r>
              <a:rPr lang="el-GR" dirty="0"/>
              <a:t>Οι αντιδράσεις των ενηλίκων μεταφέρονται στα παιδιά και δεν αποτελούν πάντα την καλύτερη διαχείριση (υπερβολή, μεγέθυνση, πανικός), αφού δεν είναι εύκολο και για τους ίδιους να είναι προετοιμασμένοι (</a:t>
            </a:r>
            <a:r>
              <a:rPr lang="en-US" dirty="0">
                <a:hlinkClick r:id="rId4"/>
              </a:rPr>
              <a:t>https://www.politischios.gr/koinonia/pos-tha-mileso-sta-paidia-gia-to-seismo</a:t>
            </a:r>
            <a:r>
              <a:rPr lang="el-GR" dirty="0"/>
              <a:t>).</a:t>
            </a:r>
          </a:p>
          <a:p>
            <a:pPr algn="just">
              <a:buFont typeface="Arial" pitchFamily="34" charset="0"/>
              <a:buChar char="•"/>
            </a:pPr>
            <a:endParaRPr lang="el-GR" dirty="0"/>
          </a:p>
          <a:p>
            <a:pPr algn="just">
              <a:buFont typeface="Arial" pitchFamily="34" charset="0"/>
              <a:buChar char="•"/>
            </a:pPr>
            <a:endParaRPr lang="el-GR" dirty="0"/>
          </a:p>
          <a:p>
            <a:pPr algn="just">
              <a:buFont typeface="Arial" pitchFamily="34" charset="0"/>
              <a:buChar char="•"/>
            </a:pPr>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71414"/>
            <a:ext cx="7772400" cy="1785950"/>
          </a:xfrm>
        </p:spPr>
        <p:txBody>
          <a:bodyPr/>
          <a:lstStyle/>
          <a:p>
            <a:pPr algn="just"/>
            <a:r>
              <a:rPr lang="el-GR" sz="3600" dirty="0"/>
              <a:t>ΟΙ ΔΥΣΚΟΛΙΕΣ ΚΑΙ ΟΙ ΨΥΧΟΛΟΓΙΚΕΣ ΕΠΙΠΤΩΣΕΙΣ ΤΟΥ ΣΕΙΣΜΟΥ ΣΥΝΕΧΕΙΑ</a:t>
            </a:r>
            <a:r>
              <a:rPr lang="el-GR" dirty="0"/>
              <a:t>.</a:t>
            </a:r>
          </a:p>
        </p:txBody>
      </p:sp>
      <p:sp>
        <p:nvSpPr>
          <p:cNvPr id="8" name="7 - TextBox"/>
          <p:cNvSpPr txBox="1"/>
          <p:nvPr/>
        </p:nvSpPr>
        <p:spPr>
          <a:xfrm>
            <a:off x="1214414" y="3000372"/>
            <a:ext cx="7786742" cy="369332"/>
          </a:xfrm>
          <a:prstGeom prst="rect">
            <a:avLst/>
          </a:prstGeom>
          <a:noFill/>
        </p:spPr>
        <p:txBody>
          <a:bodyPr wrap="square" rtlCol="0">
            <a:spAutoFit/>
          </a:bodyPr>
          <a:lstStyle/>
          <a:p>
            <a:endParaRPr lang="el-GR" dirty="0"/>
          </a:p>
        </p:txBody>
      </p:sp>
      <p:sp>
        <p:nvSpPr>
          <p:cNvPr id="10" name="9 - TextBox"/>
          <p:cNvSpPr txBox="1"/>
          <p:nvPr/>
        </p:nvSpPr>
        <p:spPr>
          <a:xfrm>
            <a:off x="1071538" y="2428868"/>
            <a:ext cx="7929618" cy="584775"/>
          </a:xfrm>
          <a:prstGeom prst="rect">
            <a:avLst/>
          </a:prstGeom>
          <a:noFill/>
        </p:spPr>
        <p:txBody>
          <a:bodyPr wrap="square" rtlCol="0">
            <a:spAutoFit/>
          </a:bodyPr>
          <a:lstStyle/>
          <a:p>
            <a:pPr algn="just"/>
            <a:endParaRPr lang="el-GR" sz="1600" dirty="0">
              <a:ea typeface="Times New Roman" pitchFamily="18" charset="0"/>
              <a:cs typeface="Times New Roman" pitchFamily="18" charset="0"/>
            </a:endParaRPr>
          </a:p>
          <a:p>
            <a:pPr algn="just"/>
            <a:endParaRPr lang="el-GR" sz="1600" dirty="0">
              <a:ea typeface="Times New Roman" pitchFamily="18" charset="0"/>
              <a:cs typeface="Times New Roman" pitchFamily="18" charset="0"/>
            </a:endParaRPr>
          </a:p>
        </p:txBody>
      </p:sp>
      <p:sp>
        <p:nvSpPr>
          <p:cNvPr id="1028" name="Rectangle 4"/>
          <p:cNvSpPr>
            <a:spLocks noChangeArrowheads="1"/>
          </p:cNvSpPr>
          <p:nvPr/>
        </p:nvSpPr>
        <p:spPr bwMode="auto">
          <a:xfrm>
            <a:off x="0" y="285728"/>
            <a:ext cx="9144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Τα.</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357158" y="2000240"/>
            <a:ext cx="8786842"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457200" algn="l"/>
              </a:tabLst>
            </a:pPr>
            <a:r>
              <a:rPr lang="el-GR" sz="1600" dirty="0">
                <a:ea typeface="Times New Roman" pitchFamily="18" charset="0"/>
                <a:cs typeface="Times New Roman" pitchFamily="18" charset="0"/>
              </a:rPr>
              <a:t>Τα παιδιά μπορεί να αναστατωθούν και να εκδηλώσουν υπερβολικά συναισθήματα μετά από μια σεισμική δόνηση. Αυτές οι αντιδράσεις είναι φυσιολογικές και συνήθως, δεν διαρκούν πολύ. </a:t>
            </a:r>
          </a:p>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l-GR" sz="1600" b="1" i="0" u="sng" strike="noStrike" cap="none" normalizeH="0" baseline="0" dirty="0">
                <a:ln>
                  <a:noFill/>
                </a:ln>
                <a:solidFill>
                  <a:schemeClr val="tx1"/>
                </a:solidFill>
                <a:effectLst/>
                <a:ea typeface="Times New Roman" pitchFamily="18" charset="0"/>
                <a:cs typeface="Times New Roman" pitchFamily="18" charset="0"/>
              </a:rPr>
              <a:t>Ορισμένα </a:t>
            </a:r>
            <a:r>
              <a:rPr lang="el-GR" sz="1600" b="1" u="sng" dirty="0">
                <a:ea typeface="Times New Roman" pitchFamily="18" charset="0"/>
                <a:cs typeface="Times New Roman" pitchFamily="18" charset="0"/>
              </a:rPr>
              <a:t>π</a:t>
            </a:r>
            <a:r>
              <a:rPr kumimoji="0" lang="el-GR" sz="1600" b="1" i="0" u="sng" strike="noStrike" cap="none" normalizeH="0" baseline="0" dirty="0">
                <a:ln>
                  <a:noFill/>
                </a:ln>
                <a:solidFill>
                  <a:schemeClr val="tx1"/>
                </a:solidFill>
                <a:effectLst/>
                <a:ea typeface="Times New Roman" pitchFamily="18" charset="0"/>
                <a:cs typeface="Times New Roman" pitchFamily="18" charset="0"/>
              </a:rPr>
              <a:t>ροβλήματα που μπορεί να δείτε στα παιδιά σας</a:t>
            </a:r>
            <a:endParaRPr kumimoji="0" lang="el-GR" sz="1600" b="0" i="0" u="sng"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Υπερβολικό φόβο για το σκοτάδι, τον αποχωρισμό ή τη μοναξιά.</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lang="el-GR" sz="1600" dirty="0"/>
              <a:t>Παλινδρόμηση και απώλεια των ήδη αποκτηθέντων ικανοτήτων τους.</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lang="el-GR" sz="1600" dirty="0"/>
              <a:t>Μπορεί να σταματήσουν να μιλούν ή να περιορίσουν τον λόγο ή να αρχίσουν να κεκεδιζουν.</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Προσκόλληση στους γονείς, φόβο για τους ξένους.</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a:ln>
                  <a:noFill/>
                </a:ln>
                <a:solidFill>
                  <a:schemeClr val="tx1"/>
                </a:solidFill>
                <a:effectLst/>
                <a:ea typeface="Times New Roman" pitchFamily="18" charset="0"/>
                <a:cs typeface="Times New Roman" pitchFamily="18" charset="0"/>
              </a:rPr>
              <a:t>Ανησυχία</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a:ln>
                  <a:noFill/>
                </a:ln>
                <a:solidFill>
                  <a:schemeClr val="tx1"/>
                </a:solidFill>
                <a:effectLst/>
                <a:ea typeface="Times New Roman" pitchFamily="18" charset="0"/>
                <a:cs typeface="Times New Roman" pitchFamily="18" charset="0"/>
              </a:rPr>
              <a:t>Αύξηση ανώριμης συμπεριφοράς</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a:ln>
                  <a:noFill/>
                </a:ln>
                <a:solidFill>
                  <a:schemeClr val="tx1"/>
                </a:solidFill>
                <a:effectLst/>
                <a:ea typeface="Times New Roman" pitchFamily="18" charset="0"/>
                <a:cs typeface="Times New Roman" pitchFamily="18" charset="0"/>
              </a:rPr>
              <a:t>Άρνηση να πάνε σχολείο</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Αλλαγή στη συμπεριφορά τους στο φαγητό και στον ύπνο.</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a:ln>
                  <a:noFill/>
                </a:ln>
                <a:solidFill>
                  <a:schemeClr val="tx1"/>
                </a:solidFill>
                <a:effectLst/>
                <a:ea typeface="Times New Roman" pitchFamily="18" charset="0"/>
                <a:cs typeface="Times New Roman" pitchFamily="18" charset="0"/>
              </a:rPr>
              <a:t>Τάση για επιθετικότητα</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Βρέχουν το κρεβάτι ή πιπιλούν το δάχτυλο.</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a:ln>
                  <a:noFill/>
                </a:ln>
                <a:solidFill>
                  <a:schemeClr val="tx1"/>
                </a:solidFill>
                <a:effectLst/>
                <a:ea typeface="Times New Roman" pitchFamily="18" charset="0"/>
                <a:cs typeface="Times New Roman" pitchFamily="18" charset="0"/>
              </a:rPr>
              <a:t>Έμμονοι εφιάλτες</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a:ln>
                  <a:noFill/>
                </a:ln>
                <a:solidFill>
                  <a:schemeClr val="tx1"/>
                </a:solidFill>
                <a:effectLst/>
                <a:ea typeface="Times New Roman" pitchFamily="18" charset="0"/>
                <a:cs typeface="Times New Roman" pitchFamily="18" charset="0"/>
              </a:rPr>
              <a:t>Πονοκέφαλοι ή άλλα παράπονα</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p>
          <a:p>
            <a:pPr lvl="0" algn="just" eaLnBrk="0" fontAlgn="base" hangingPunct="0">
              <a:spcBef>
                <a:spcPct val="0"/>
              </a:spcBef>
              <a:spcAft>
                <a:spcPct val="0"/>
              </a:spcAft>
              <a:buFontTx/>
              <a:buChar char="•"/>
              <a:tabLst>
                <a:tab pos="457200" algn="l"/>
              </a:tabLst>
            </a:pPr>
            <a:r>
              <a:rPr lang="el-GR" sz="1600" dirty="0"/>
              <a:t>Απόσυρση από τους φίλους και τις συνήθεις δραστηριότητες.</a:t>
            </a:r>
            <a:endParaRPr kumimoji="0" lang="el-GR" sz="1600" b="0" i="0" u="none" strike="noStrike" cap="none" normalizeH="0" baseline="0" dirty="0">
              <a:ln>
                <a:noFill/>
              </a:ln>
              <a:solidFill>
                <a:schemeClr val="tx1"/>
              </a:solidFill>
              <a:effectLst/>
              <a:ea typeface="Times New Roman" pitchFamily="18" charset="0"/>
              <a:cs typeface="Times New Roman" pitchFamily="18" charset="0"/>
            </a:endParaRPr>
          </a:p>
          <a:p>
            <a:pPr lvl="0" algn="just" eaLnBrk="0" fontAlgn="base" hangingPunct="0">
              <a:spcBef>
                <a:spcPct val="0"/>
              </a:spcBef>
              <a:spcAft>
                <a:spcPct val="0"/>
              </a:spcAft>
              <a:buFontTx/>
              <a:buChar char="•"/>
              <a:tabLst>
                <a:tab pos="457200" algn="l"/>
              </a:tabLst>
            </a:pPr>
            <a:r>
              <a:rPr lang="el-GR" sz="1600" dirty="0"/>
              <a:t>Δυσκολία συγκέντρωσης.</a:t>
            </a:r>
            <a:endParaRPr lang="el-GR" sz="1600" dirty="0">
              <a:cs typeface="Times New Roman" pitchFamily="18" charset="0"/>
            </a:endParaRPr>
          </a:p>
          <a:p>
            <a:pPr lvl="0" algn="just" eaLnBrk="0" fontAlgn="base" hangingPunct="0">
              <a:spcBef>
                <a:spcPct val="0"/>
              </a:spcBef>
              <a:spcAft>
                <a:spcPct val="0"/>
              </a:spcAft>
              <a:tabLst>
                <a:tab pos="457200" algn="l"/>
              </a:tabLst>
            </a:pPr>
            <a:r>
              <a:rPr lang="el-GR" sz="1600" dirty="0">
                <a:ea typeface="Times New Roman" pitchFamily="18" charset="0"/>
                <a:cs typeface="Times New Roman" pitchFamily="18" charset="0"/>
              </a:rPr>
              <a:t>Σε περίπτωση που παρατηρούμε αυτές τις συμπεριφορές να εμμένουν και να τείνουν να γίνουν παθολογικές καλό θα ήταν οι γονείς να απευθυνθούν σε έναν ειδικό ψυχικής υγείας. </a:t>
            </a:r>
            <a:endParaRPr kumimoji="0" lang="en-US" sz="1600" b="0" i="0" u="none" strike="noStrike" cap="none" normalizeH="0" baseline="0" dirty="0">
              <a:ln>
                <a:noFill/>
              </a:ln>
              <a:solidFill>
                <a:schemeClr val="tx1"/>
              </a:solidFill>
              <a:effectLs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0"/>
            <a:ext cx="7772400" cy="1214422"/>
          </a:xfrm>
        </p:spPr>
        <p:txBody>
          <a:bodyPr/>
          <a:lstStyle/>
          <a:p>
            <a:r>
              <a:rPr lang="en-US" sz="3600" b="1" dirty="0"/>
              <a:t>ΣΥΜΒΟΥΛ</a:t>
            </a:r>
            <a:r>
              <a:rPr lang="el-GR" sz="3600" b="1" dirty="0"/>
              <a:t>Ε</a:t>
            </a:r>
            <a:r>
              <a:rPr lang="en-US" sz="3600" b="1" dirty="0"/>
              <a:t>Σ </a:t>
            </a:r>
            <a:r>
              <a:rPr lang="el-GR" sz="3600" b="1" dirty="0"/>
              <a:t>ΠΡΟΣ ΤΟΥΣ ΓΟΝΕΙΣ ΓΙΑ ΝΑ </a:t>
            </a:r>
            <a:r>
              <a:rPr lang="en-US" sz="3600" b="1" dirty="0"/>
              <a:t>ΒΟΗΘ</a:t>
            </a:r>
            <a:r>
              <a:rPr lang="el-GR" sz="3600" b="1" dirty="0"/>
              <a:t>ΗΣΟΥΝ ΤΑ ΠΑΙΔΙΑ ΤΟΥΣ.</a:t>
            </a:r>
            <a:endParaRPr lang="el-GR" sz="3600" dirty="0"/>
          </a:p>
        </p:txBody>
      </p:sp>
      <p:sp>
        <p:nvSpPr>
          <p:cNvPr id="19457" name="Rectangle 1"/>
          <p:cNvSpPr>
            <a:spLocks noChangeArrowheads="1"/>
          </p:cNvSpPr>
          <p:nvPr/>
        </p:nvSpPr>
        <p:spPr bwMode="auto">
          <a:xfrm>
            <a:off x="500034" y="1285861"/>
            <a:ext cx="8643966"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Μιλήστε με τα παιδιά σας για τα συναισθήματά τους σχετικά με αυτό</a:t>
            </a:r>
            <a:r>
              <a:rPr kumimoji="0" lang="el-GR" sz="1600" b="0" i="0" u="none" strike="noStrike" cap="none" normalizeH="0" dirty="0">
                <a:ln>
                  <a:noFill/>
                </a:ln>
                <a:solidFill>
                  <a:schemeClr val="tx1"/>
                </a:solidFill>
                <a:effectLst/>
                <a:ea typeface="Times New Roman" pitchFamily="18" charset="0"/>
                <a:cs typeface="Times New Roman" pitchFamily="18" charset="0"/>
              </a:rPr>
              <a:t> που συνέβη</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a:t>
            </a:r>
            <a:r>
              <a:rPr lang="el-GR" sz="1600" dirty="0"/>
              <a:t> Δώστε την ευκαιρία στα παιδιά να συζητήσουν τα συναισθήματα και τις ανησυχίες τους, και να ρωτήσουν για όποιο θέμα τους απασχολεί για το γεγονός. Ακούστε με </a:t>
            </a:r>
            <a:r>
              <a:rPr lang="el-GR" sz="1600" dirty="0" err="1"/>
              <a:t>ενσυναίσθηση</a:t>
            </a:r>
            <a:r>
              <a:rPr lang="el-GR" sz="1600" dirty="0"/>
              <a:t> και αποδεχτείτε τα συναισθήματα τους. Είναι πολύ σημαντική η ακρόαση με κατανόηση. Τους πληροφορούμε ότι οι αντιδράσεις τους είναι φυσιολογικές και αναμενόμενες.</a:t>
            </a:r>
          </a:p>
          <a:p>
            <a:pPr lvl="0" algn="just" fontAlgn="base">
              <a:spcBef>
                <a:spcPct val="0"/>
              </a:spcBef>
              <a:spcAft>
                <a:spcPct val="0"/>
              </a:spcAft>
              <a:buFontTx/>
              <a:buChar char="•"/>
              <a:tabLst>
                <a:tab pos="457200" algn="l"/>
              </a:tabLst>
            </a:pPr>
            <a:r>
              <a:rPr lang="el-GR" sz="1600" dirty="0"/>
              <a:t>Απαντήστε σε ερωτήσεις των παιδιών σας σχετικά με το φυσικό  φαινόμενο του σεισμού, αφού πρώτα αποκομίσετε εάν δεν γνωρίζετε όλες τις απαραίτητες πληροφορίες από έγκυρες και ασφαλείς πηγές σχετικά με το φυσικό  φαινόμενο.</a:t>
            </a:r>
          </a:p>
          <a:p>
            <a:pPr lvl="0" algn="just" fontAlgn="base">
              <a:spcBef>
                <a:spcPct val="0"/>
              </a:spcBef>
              <a:spcAft>
                <a:spcPct val="0"/>
              </a:spcAft>
              <a:buFontTx/>
              <a:buChar char="•"/>
              <a:tabLst>
                <a:tab pos="457200" algn="l"/>
              </a:tabLst>
            </a:pPr>
            <a:r>
              <a:rPr lang="el-GR" sz="1600" dirty="0"/>
              <a:t>Μοιραστείτε μαζί τους τα δικά σας συναισθήματα. Είναι θεμιτό να εκφράζεται και εσείς τους φόβους σας και εξηγήστε στα παιδιά ότι είναι φυσιολογικό το συναίσθημα του φόβου.</a:t>
            </a:r>
          </a:p>
          <a:p>
            <a:pPr algn="just" fontAlgn="base">
              <a:spcBef>
                <a:spcPct val="0"/>
              </a:spcBef>
              <a:spcAft>
                <a:spcPct val="0"/>
              </a:spcAft>
              <a:buFontTx/>
              <a:buChar char="•"/>
              <a:tabLst>
                <a:tab pos="457200" algn="l"/>
              </a:tabLst>
            </a:pPr>
            <a:r>
              <a:rPr lang="el-GR" sz="1600" dirty="0"/>
              <a:t> Μιλήστε για ό,τι συνέβη και δώστε πληροφορίες που να μπορούν να καταλάβουν.</a:t>
            </a:r>
          </a:p>
          <a:p>
            <a:pPr lvl="0" algn="just" fontAlgn="base">
              <a:spcBef>
                <a:spcPct val="0"/>
              </a:spcBef>
              <a:spcAft>
                <a:spcPct val="0"/>
              </a:spcAft>
              <a:buFontTx/>
              <a:buChar char="•"/>
              <a:tabLst>
                <a:tab pos="457200" algn="l"/>
              </a:tabLst>
            </a:pPr>
            <a:r>
              <a:rPr lang="el-GR" sz="1600" dirty="0"/>
              <a:t>Ενίσχυση της φιλίας των παιδιών και της αλληλο-υποστήριξης συνομηλίκων και συμμαθητών. Δώστε τους την ευκαιρία να δουν τους φίλους τους, διότι τα παιδιά με συναισθηματική υποστήριξη από τους άλλους είναι σε καλύτερη θέση να αντιμετωπίσουν τις αντιξοότητες. Επίσης οι σχέσεις των παιδιών με τους συνομηλίκους μπορούν να είναι πηγή ιδεών και προτύπων για το πώς να αντιμετωπίσουν τις δυσκολίες και μπορούν να βοηθήσουν να μειωθεί η απομόνωση.</a:t>
            </a:r>
          </a:p>
          <a:p>
            <a:pPr lvl="0" algn="just" fontAlgn="base">
              <a:spcBef>
                <a:spcPct val="0"/>
              </a:spcBef>
              <a:spcAft>
                <a:spcPct val="0"/>
              </a:spcAft>
              <a:buFontTx/>
              <a:buChar char="•"/>
              <a:tabLst>
                <a:tab pos="457200" algn="l"/>
              </a:tabLst>
            </a:pPr>
            <a:r>
              <a:rPr lang="el-GR" sz="1600" dirty="0"/>
              <a:t>Παρουσιάστε μια ρεαλιστική και διαχειρήσιμη εικόνα, ενεργώντας με </a:t>
            </a:r>
            <a:r>
              <a:rPr lang="el-GR" sz="1600" b="1" dirty="0"/>
              <a:t>καθησυχασμό </a:t>
            </a:r>
            <a:r>
              <a:rPr lang="el-GR" sz="1600" dirty="0"/>
              <a:t>μέχρι τα παιδιά να συνειδητοποιήσουν ότι η ζωή θα ξαναγίνει φυσιολογική χωρίς να λέτε ψέματα. </a:t>
            </a:r>
          </a:p>
          <a:p>
            <a:pPr lvl="0" algn="just" fontAlgn="base">
              <a:spcBef>
                <a:spcPct val="0"/>
              </a:spcBef>
              <a:spcAft>
                <a:spcPct val="0"/>
              </a:spcAft>
              <a:buFontTx/>
              <a:buChar char="•"/>
              <a:tabLst>
                <a:tab pos="457200" algn="l"/>
              </a:tabLst>
            </a:pPr>
            <a:r>
              <a:rPr lang="el-GR" sz="1600" dirty="0"/>
              <a:t>Να αγκαλιάζετε συχνά τα παιδιά σας, να κάνετε το χιούμορ και να διατηρείτε το αίσθημα ενότητας στην οικογένεια.</a:t>
            </a:r>
          </a:p>
          <a:p>
            <a:pPr algn="just" fontAlgn="base">
              <a:spcBef>
                <a:spcPct val="0"/>
              </a:spcBef>
              <a:spcAft>
                <a:spcPct val="0"/>
              </a:spcAft>
              <a:buFontTx/>
              <a:buChar char="•"/>
              <a:tabLst>
                <a:tab pos="457200" algn="l"/>
              </a:tabLst>
            </a:pPr>
            <a:r>
              <a:rPr lang="el-GR" sz="1600" dirty="0"/>
              <a:t>Διαβεβαιώστε τα ότι είστε ασφαλείς. Ίσως χρειαστεί να επαναλάβετε συχνά αυτή τη διαβεβαίωση.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142852"/>
            <a:ext cx="7943880" cy="2286016"/>
          </a:xfrm>
        </p:spPr>
        <p:txBody>
          <a:bodyPr/>
          <a:lstStyle/>
          <a:p>
            <a:pPr algn="just"/>
            <a:r>
              <a:rPr lang="en-US" sz="3600" b="1" dirty="0"/>
              <a:t>ΣΥΜΒΟΥΛ</a:t>
            </a:r>
            <a:r>
              <a:rPr lang="el-GR" sz="3600" b="1" dirty="0"/>
              <a:t>Ε</a:t>
            </a:r>
            <a:r>
              <a:rPr lang="en-US" sz="3600" b="1" dirty="0"/>
              <a:t>Σ </a:t>
            </a:r>
            <a:r>
              <a:rPr lang="el-GR" sz="3600" b="1" dirty="0"/>
              <a:t>ΠΡΟΣ ΤΟΥΣ ΓΟΝΕΙΣ ΓΙΑ ΝΑ </a:t>
            </a:r>
            <a:r>
              <a:rPr lang="en-US" sz="3600" b="1" dirty="0"/>
              <a:t>ΒΟΗΘ</a:t>
            </a:r>
            <a:r>
              <a:rPr lang="el-GR" sz="3600" b="1" dirty="0"/>
              <a:t>ΗΣΟΥΝ ΤΑ ΠΑΙΔΙΑ ΤΟΥΣ</a:t>
            </a:r>
            <a:r>
              <a:rPr lang="el-GR" sz="3600" dirty="0"/>
              <a:t> ΣΥΝΕΧΕΙΑ.</a:t>
            </a:r>
          </a:p>
        </p:txBody>
      </p:sp>
      <p:sp>
        <p:nvSpPr>
          <p:cNvPr id="20481" name="Rectangle 1"/>
          <p:cNvSpPr>
            <a:spLocks noChangeArrowheads="1"/>
          </p:cNvSpPr>
          <p:nvPr/>
        </p:nvSpPr>
        <p:spPr bwMode="auto">
          <a:xfrm>
            <a:off x="428596" y="2071678"/>
            <a:ext cx="8572560"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tabLst>
                <a:tab pos="457200" algn="l"/>
              </a:tabLst>
            </a:pPr>
            <a:r>
              <a:rPr lang="el-GR" sz="1600" dirty="0"/>
              <a:t>Κρατάτε τις βασικές αρχές διαπαιδαγώγησης αλλά να είστε λίγο πιο ευέλικτοι στα λιγότερα σημαντικά θέματα, όπως το να πάει τη συνηθισμένη ώρα για ύπνο.</a:t>
            </a:r>
          </a:p>
          <a:p>
            <a:pPr lvl="0" algn="just" fontAlgn="base">
              <a:spcBef>
                <a:spcPct val="0"/>
              </a:spcBef>
              <a:spcAft>
                <a:spcPct val="0"/>
              </a:spcAft>
              <a:buFontTx/>
              <a:buChar char="•"/>
              <a:tabLst>
                <a:tab pos="457200" algn="l"/>
              </a:tabLst>
            </a:pPr>
            <a:r>
              <a:rPr lang="el-GR" sz="1600" dirty="0"/>
              <a:t>Αν το παιδί είναι αναστατωμένο </a:t>
            </a:r>
            <a:r>
              <a:rPr lang="el-GR" sz="1600" dirty="0">
                <a:ea typeface="Times New Roman" pitchFamily="18" charset="0"/>
                <a:cs typeface="Times New Roman" pitchFamily="18" charset="0"/>
              </a:rPr>
              <a:t>πριν από τον ύπνο </a:t>
            </a:r>
            <a:r>
              <a:rPr lang="el-GR" sz="1600" dirty="0"/>
              <a:t>π</a:t>
            </a:r>
            <a:r>
              <a:rPr kumimoji="0" lang="el-GR" sz="1600" b="0" i="0" u="none" strike="noStrike" cap="none" normalizeH="0" baseline="0" dirty="0">
                <a:ln>
                  <a:noFill/>
                </a:ln>
                <a:solidFill>
                  <a:schemeClr val="tx1"/>
                </a:solidFill>
                <a:effectLst/>
                <a:ea typeface="Times New Roman" pitchFamily="18" charset="0"/>
                <a:cs typeface="Times New Roman" pitchFamily="18" charset="0"/>
              </a:rPr>
              <a:t>εράστε περισσότερο χρόνο μαζί</a:t>
            </a:r>
            <a:r>
              <a:rPr kumimoji="0" lang="el-GR" sz="1600" b="0" i="0" u="none" strike="noStrike" cap="none" normalizeH="0" dirty="0">
                <a:ln>
                  <a:noFill/>
                </a:ln>
                <a:solidFill>
                  <a:schemeClr val="tx1"/>
                </a:solidFill>
                <a:effectLst/>
                <a:ea typeface="Times New Roman" pitchFamily="18" charset="0"/>
                <a:cs typeface="Times New Roman" pitchFamily="18" charset="0"/>
              </a:rPr>
              <a:t> μέχρι να ηρεμήσει και νιώσει</a:t>
            </a:r>
            <a:r>
              <a:rPr lang="el-GR" sz="1600" dirty="0">
                <a:ea typeface="Times New Roman" pitchFamily="18" charset="0"/>
                <a:cs typeface="Times New Roman" pitchFamily="18" charset="0"/>
              </a:rPr>
              <a:t> ασφάλεια.</a:t>
            </a:r>
          </a:p>
          <a:p>
            <a:pPr lvl="0" algn="just" fontAlgn="base">
              <a:spcBef>
                <a:spcPct val="0"/>
              </a:spcBef>
              <a:spcAft>
                <a:spcPct val="0"/>
              </a:spcAft>
              <a:buFontTx/>
              <a:buChar char="•"/>
              <a:tabLst>
                <a:tab pos="457200" algn="l"/>
              </a:tabLst>
            </a:pPr>
            <a:r>
              <a:rPr lang="el-GR" sz="1600" dirty="0"/>
              <a:t>Μείνετε κοντά στα παιδιά όταν πάνε για ύπνο.</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Αφήστε τα να κλάψουν για τις</a:t>
            </a:r>
            <a:r>
              <a:rPr kumimoji="0" lang="el-GR" sz="1600" b="0" i="0" u="none" strike="noStrike" cap="none" normalizeH="0" dirty="0">
                <a:ln>
                  <a:noFill/>
                </a:ln>
                <a:solidFill>
                  <a:schemeClr val="tx1"/>
                </a:solidFill>
                <a:effectLst/>
                <a:ea typeface="Times New Roman" pitchFamily="18" charset="0"/>
                <a:cs typeface="Times New Roman" pitchFamily="18" charset="0"/>
              </a:rPr>
              <a:t> απώλειες προσωπικών τους αντικειμένων</a:t>
            </a:r>
            <a:r>
              <a:rPr lang="el-GR" sz="1600" dirty="0">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chemeClr val="tx1"/>
                </a:solidFill>
                <a:effectLst/>
                <a:ea typeface="Times New Roman" pitchFamily="18" charset="0"/>
                <a:cs typeface="Times New Roman" pitchFamily="18" charset="0"/>
              </a:rPr>
              <a:t>Εάν αισθάνεστε ότι τα παιδιά σας έχουν πρόβλημα στο σχολείο, μιλήστε με τους δασκάλους τους, ώστε να συνεργαστείτε για να τα βοηθήσετε.</a:t>
            </a:r>
          </a:p>
          <a:p>
            <a:pPr lvl="0" algn="just" eaLnBrk="0" fontAlgn="base" hangingPunct="0">
              <a:spcBef>
                <a:spcPct val="0"/>
              </a:spcBef>
              <a:spcAft>
                <a:spcPct val="0"/>
              </a:spcAft>
              <a:buFontTx/>
              <a:buChar char="•"/>
              <a:tabLst>
                <a:tab pos="457200" algn="l"/>
              </a:tabLst>
            </a:pPr>
            <a:r>
              <a:rPr lang="el-GR" sz="1600" dirty="0"/>
              <a:t>Απομακρύνετε τα από την τηλεόραση και προτρέψτε τα να παίξουν ή να ασχοληθούν με τα μαθήματα τους.</a:t>
            </a:r>
          </a:p>
          <a:p>
            <a:pPr lvl="0" algn="just" eaLnBrk="0" fontAlgn="base" hangingPunct="0">
              <a:spcBef>
                <a:spcPct val="0"/>
              </a:spcBef>
              <a:spcAft>
                <a:spcPct val="0"/>
              </a:spcAft>
              <a:buFontTx/>
              <a:buChar char="•"/>
              <a:tabLst>
                <a:tab pos="457200" algn="l"/>
              </a:tabLst>
            </a:pPr>
            <a:r>
              <a:rPr lang="el-GR" sz="1600" dirty="0"/>
              <a:t>Προετοιμάστε τα παιδιά σας για το τι πρέπει να κάνουν αν ξανασυμβεί σεισμός.</a:t>
            </a:r>
          </a:p>
          <a:p>
            <a:pPr lvl="0" algn="just" eaLnBrk="0" fontAlgn="base" hangingPunct="0">
              <a:spcBef>
                <a:spcPct val="0"/>
              </a:spcBef>
              <a:spcAft>
                <a:spcPct val="0"/>
              </a:spcAft>
              <a:buFontTx/>
              <a:buChar char="•"/>
              <a:tabLst>
                <a:tab pos="457200" algn="l"/>
              </a:tabLst>
            </a:pPr>
            <a:r>
              <a:rPr lang="el-GR" sz="1600" dirty="0"/>
              <a:t>Ενθαρρύνετε τα παιδιά σας να αναπτύξουν ρεαλιστικές και θετικές μεθόδους αντιμετώπισης, οι οποίες αυξάνουν την ικανότητά τους να διαχειρίζονται το άγχος τους, καθώς και να προσδιορίζουν τις στρατηγικές που ταιριάζουν με κάθε κατάσταση.</a:t>
            </a:r>
            <a:endParaRPr kumimoji="0" lang="el-GR" sz="1600" b="0" i="0" u="none" strike="noStrike" cap="none" normalizeH="0" baseline="0" dirty="0">
              <a:ln>
                <a:noFill/>
              </a:ln>
              <a:solidFill>
                <a:schemeClr val="tx1"/>
              </a:solidFill>
              <a:effectLs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71414"/>
            <a:ext cx="7772400" cy="842986"/>
          </a:xfrm>
        </p:spPr>
        <p:txBody>
          <a:bodyPr/>
          <a:lstStyle/>
          <a:p>
            <a:r>
              <a:rPr lang="en-US" sz="3600" b="1" dirty="0"/>
              <a:t>ΣΥΜΒΟΥΛ</a:t>
            </a:r>
            <a:r>
              <a:rPr lang="el-GR" sz="3600" b="1" dirty="0"/>
              <a:t>Ε</a:t>
            </a:r>
            <a:r>
              <a:rPr lang="en-US" sz="3600" b="1" dirty="0"/>
              <a:t>Σ</a:t>
            </a:r>
            <a:r>
              <a:rPr lang="el-GR" sz="3600" b="1" dirty="0"/>
              <a:t> ΓΙΑ ΕΝΗΛΙΚΕΣ </a:t>
            </a:r>
            <a:endParaRPr lang="el-GR" sz="3600" dirty="0"/>
          </a:p>
        </p:txBody>
      </p:sp>
      <p:sp>
        <p:nvSpPr>
          <p:cNvPr id="3" name="2 - TextBox"/>
          <p:cNvSpPr txBox="1"/>
          <p:nvPr/>
        </p:nvSpPr>
        <p:spPr>
          <a:xfrm>
            <a:off x="571472" y="1000108"/>
            <a:ext cx="8429684" cy="4524315"/>
          </a:xfrm>
          <a:prstGeom prst="rect">
            <a:avLst/>
          </a:prstGeom>
          <a:noFill/>
        </p:spPr>
        <p:txBody>
          <a:bodyPr wrap="square" rtlCol="0">
            <a:spAutoFit/>
          </a:bodyPr>
          <a:lstStyle/>
          <a:p>
            <a:pPr algn="just">
              <a:buFont typeface="Arial" pitchFamily="34" charset="0"/>
              <a:buChar char="•"/>
            </a:pPr>
            <a:r>
              <a:rPr lang="el-GR" dirty="0"/>
              <a:t>Δώστε χρόνο για τον εαυτό σας και προσπαθήστε να αντιμετωπίστε τις δικές σας αντιδράσεις στην κατάσταση όσο το δυνατόν πληρέστερα. Έτσι βοηθάτε τα παιδιά σας καλύτερα εάν οι ίδιοι είστε καλά.</a:t>
            </a:r>
          </a:p>
          <a:p>
            <a:pPr lvl="0" algn="just">
              <a:buFont typeface="Arial" pitchFamily="34" charset="0"/>
              <a:buChar char="•"/>
            </a:pPr>
            <a:r>
              <a:rPr lang="el-GR" dirty="0"/>
              <a:t>Μιλήστε για την εμπειρία σας. Το να μοιράζεστε τα συναισθήματά σας είναι καλύτερο από το να τα κρατάτε μέσα σας.</a:t>
            </a:r>
          </a:p>
          <a:p>
            <a:pPr algn="just">
              <a:buFont typeface="Arial" pitchFamily="34" charset="0"/>
              <a:buChar char="•"/>
            </a:pPr>
            <a:r>
              <a:rPr lang="el-GR" dirty="0"/>
              <a:t>Βρείτε χρόνο για δημιουργία, ανάπαυση ή για το αγαπημένο σας χόμπι. Η απομάκρυνση από το σπίτι για μια μέρα ή λίγες ώρες με φίλους μπορεί να βοηθήσει.</a:t>
            </a:r>
          </a:p>
          <a:p>
            <a:pPr algn="just">
              <a:buFont typeface="Arial" pitchFamily="34" charset="0"/>
              <a:buChar char="•"/>
            </a:pPr>
            <a:r>
              <a:rPr lang="el-GR" dirty="0"/>
              <a:t>Προσέχετε την υγεία σας, τη διατροφή σας και να κοιμάστε καλά. </a:t>
            </a:r>
          </a:p>
          <a:p>
            <a:pPr algn="just">
              <a:buFont typeface="Arial" pitchFamily="34" charset="0"/>
              <a:buChar char="•"/>
            </a:pPr>
            <a:r>
              <a:rPr lang="el-GR" dirty="0"/>
              <a:t>Επιδοθείτε σε ασκήσεις χαλάρωσης, μπορούν να σας βοηθήσουν αν έχετε προβλήματα με τον ύπνο.</a:t>
            </a:r>
          </a:p>
          <a:p>
            <a:pPr algn="just">
              <a:buFont typeface="Arial" pitchFamily="34" charset="0"/>
              <a:buChar char="•"/>
            </a:pPr>
            <a:r>
              <a:rPr lang="el-GR" dirty="0"/>
              <a:t>Προετοιμαστείτε για πιθανές μελλοντικές έκτακτες ανάγκες.</a:t>
            </a:r>
          </a:p>
          <a:p>
            <a:pPr algn="just">
              <a:buFont typeface="Arial" pitchFamily="34" charset="0"/>
              <a:buChar char="•"/>
            </a:pPr>
            <a:r>
              <a:rPr lang="el-GR" dirty="0"/>
              <a:t>Αποκαταστήστε τις προσωπικές σας σχέσεις. Τα ζευγάρια πρέπει να βρίσκουν χρόνο για να μένουν μόνα, τόσο για να συζητούν, όσο και για να διασκεδάζουν.</a:t>
            </a:r>
          </a:p>
          <a:p>
            <a:pPr algn="just">
              <a:buFont typeface="Arial" pitchFamily="34" charset="0"/>
              <a:buChar char="•"/>
            </a:pPr>
            <a:r>
              <a:rPr lang="el-GR" dirty="0"/>
              <a:t>Εάν το άγχος, η ανησυχία, η κατάθλιψη ή άλλα προβλήματα συνεχίζονται, συμβουλευτείτε ειδικό.</a:t>
            </a:r>
          </a:p>
          <a:p>
            <a:pPr algn="just">
              <a:buFont typeface="Arial" pitchFamily="34" charset="0"/>
              <a:buChar char="•"/>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697</TotalTime>
  <Words>2253</Words>
  <Application>Microsoft Office PowerPoint</Application>
  <PresentationFormat>Προβολή στην οθόνη (4:3)</PresentationFormat>
  <Paragraphs>98</Paragraphs>
  <Slides>12</Slides>
  <Notes>5</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12</vt:i4>
      </vt:variant>
    </vt:vector>
  </HeadingPairs>
  <TitlesOfParts>
    <vt:vector size="21" baseType="lpstr">
      <vt:lpstr>Arial</vt:lpstr>
      <vt:lpstr>Calibri</vt:lpstr>
      <vt:lpstr>Consolas</vt:lpstr>
      <vt:lpstr>Corbel</vt:lpstr>
      <vt:lpstr>Times New Roman</vt:lpstr>
      <vt:lpstr>Wingdings</vt:lpstr>
      <vt:lpstr>Wingdings 2</vt:lpstr>
      <vt:lpstr>Wingdings 3</vt:lpstr>
      <vt:lpstr>Μετρό</vt:lpstr>
      <vt:lpstr>Διαχείριση άγχους των παιδιών μετά την εμφάνιση φυσικών φαινομένων (Σεισμόοοοοος………)   </vt:lpstr>
      <vt:lpstr>ΕΙΣΑΓΩΓΗ</vt:lpstr>
      <vt:lpstr>ΟΔΗΓΙΕΣ ΚΑΤΑ ΤΗ ΔΙΑΡΚΕΙΑ ΤΟΥ ΣΕΙΣΜΟΥ.</vt:lpstr>
      <vt:lpstr>ΟΔΗΓΙΕΣ ΜΕΤΑ ΤΗ ΣΕΙΣΜΙΚΗ ΔΟΝΗΣΗ.</vt:lpstr>
      <vt:lpstr>ΟΙ ΔΥΣΚΟΛΙΕΣ ΚΑΙ ΟΙ ΨΥΧΟΛΟΓΙΚΕΣ ΕΠΙΠΤΩΣΕΙΣ ΤΟΥ ΣΕΙΣΜΟΥ.</vt:lpstr>
      <vt:lpstr>ΟΙ ΔΥΣΚΟΛΙΕΣ ΚΑΙ ΟΙ ΨΥΧΟΛΟΓΙΚΕΣ ΕΠΙΠΤΩΣΕΙΣ ΤΟΥ ΣΕΙΣΜΟΥ ΣΥΝΕΧΕΙΑ.</vt:lpstr>
      <vt:lpstr>ΣΥΜΒΟΥΛΕΣ ΠΡΟΣ ΤΟΥΣ ΓΟΝΕΙΣ ΓΙΑ ΝΑ ΒΟΗΘΗΣΟΥΝ ΤΑ ΠΑΙΔΙΑ ΤΟΥΣ.</vt:lpstr>
      <vt:lpstr>ΣΥΜΒΟΥΛΕΣ ΠΡΟΣ ΤΟΥΣ ΓΟΝΕΙΣ ΓΙΑ ΝΑ ΒΟΗΘΗΣΟΥΝ ΤΑ ΠΑΙΔΙΑ ΤΟΥΣ ΣΥΝΕΧΕΙΑ.</vt:lpstr>
      <vt:lpstr>ΣΥΜΒΟΥΛΕΣ ΓΙΑ ΕΝΗΛΙΚΕΣ </vt:lpstr>
      <vt:lpstr>ΑΝΤΙ ΕΠΙΛΟΓΟΥ</vt:lpstr>
      <vt:lpstr>ΠΗΓΕΣ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Διαχείριση άγχους των παιδιών μετά την εμφάνιση φυσικών φαινομένων</dc:title>
  <dc:creator>rafahlia</dc:creator>
  <cp:lastModifiedBy>ΛΙΤΣΑ</cp:lastModifiedBy>
  <cp:revision>98</cp:revision>
  <dcterms:created xsi:type="dcterms:W3CDTF">2021-03-16T15:39:34Z</dcterms:created>
  <dcterms:modified xsi:type="dcterms:W3CDTF">2021-03-18T11:35:29Z</dcterms:modified>
</cp:coreProperties>
</file>