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7" r:id="rId7"/>
    <p:sldId id="259" r:id="rId8"/>
    <p:sldId id="260" r:id="rId9"/>
    <p:sldId id="261" r:id="rId10"/>
    <p:sldId id="262" r:id="rId11"/>
    <p:sldId id="263" r:id="rId12"/>
    <p:sldId id="267" r:id="rId13"/>
    <p:sldId id="264" r:id="rId14"/>
    <p:sldId id="266" r:id="rId15"/>
    <p:sldId id="265" r:id="rId16"/>
    <p:sldId id="258"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E9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44DA523D-21F3-4352-85D5-CE4AEBCA3C61}" type="datetimeFigureOut">
              <a:rPr lang="el-GR" smtClean="0"/>
              <a:pPr/>
              <a:t>7/9/2021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149824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smtClean="0"/>
              <a:pPr/>
              <a:t>7/9/2021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4015885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smtClean="0"/>
              <a:pPr/>
              <a:t>7/9/2021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145521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1178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02835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072303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504167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535878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161898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508879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51507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smtClean="0"/>
              <a:pPr/>
              <a:t>7/9/2021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20057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843373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72013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949037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793398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282429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471324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75705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381607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15160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91790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4DA523D-21F3-4352-85D5-CE4AEBCA3C61}" type="datetimeFigureOut">
              <a:rPr lang="el-GR" smtClean="0"/>
              <a:pPr/>
              <a:t>7/9/2021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1002520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788286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078537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0713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19304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4376705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50484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839588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0204474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889705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135291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4DA523D-21F3-4352-85D5-CE4AEBCA3C61}" type="datetimeFigureOut">
              <a:rPr lang="el-GR" smtClean="0"/>
              <a:pPr/>
              <a:t>7/9/2021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779239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917743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51487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76856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530431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908986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358597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883641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19836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008869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0626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44DA523D-21F3-4352-85D5-CE4AEBCA3C61}" type="datetimeFigureOut">
              <a:rPr lang="el-GR" smtClean="0"/>
              <a:pPr/>
              <a:t>7/9/2021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1501348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003083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0530089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656181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726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699716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03659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44DA523D-21F3-4352-85D5-CE4AEBCA3C61}" type="datetimeFigureOut">
              <a:rPr lang="el-GR" smtClean="0"/>
              <a:pPr/>
              <a:t>7/9/2021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3579554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4DA523D-21F3-4352-85D5-CE4AEBCA3C61}" type="datetimeFigureOut">
              <a:rPr lang="el-GR" smtClean="0"/>
              <a:pPr/>
              <a:t>7/9/2021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315835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smtClean="0"/>
              <a:pPr/>
              <a:t>7/9/2021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142985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4DA523D-21F3-4352-85D5-CE4AEBCA3C61}" type="datetimeFigureOut">
              <a:rPr lang="el-GR" smtClean="0"/>
              <a:pPr/>
              <a:t>7/9/2021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208375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A523D-21F3-4352-85D5-CE4AEBCA3C61}" type="datetimeFigureOut">
              <a:rPr lang="el-GR" smtClean="0"/>
              <a:pPr/>
              <a:t>7/9/2021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076DA-1329-470A-B991-FCFD5B357FF5}" type="slidenum">
              <a:rPr lang="el-GR" smtClean="0"/>
              <a:pPr/>
              <a:t>‹#›</a:t>
            </a:fld>
            <a:endParaRPr lang="el-GR"/>
          </a:p>
        </p:txBody>
      </p:sp>
    </p:spTree>
    <p:extLst>
      <p:ext uri="{BB962C8B-B14F-4D97-AF65-F5344CB8AC3E}">
        <p14:creationId xmlns:p14="http://schemas.microsoft.com/office/powerpoint/2010/main" xmlns="" val="264914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366211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456201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885042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A523D-21F3-4352-85D5-CE4AEBCA3C61}" type="datetimeFigureOut">
              <a:rPr lang="el-GR">
                <a:solidFill>
                  <a:prstClr val="black">
                    <a:tint val="75000"/>
                  </a:prstClr>
                </a:solidFill>
              </a:rPr>
              <a:pPr/>
              <a:t>7/9/2021</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076DA-1329-470A-B991-FCFD5B357FF5}" type="slidenum">
              <a:rPr lang="el-GR">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21870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Ορθογώνιο 3"/>
          <p:cNvSpPr/>
          <p:nvPr/>
        </p:nvSpPr>
        <p:spPr>
          <a:xfrm>
            <a:off x="2454208" y="394421"/>
            <a:ext cx="5918608" cy="212365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400" b="1" dirty="0">
                <a:ln w="11430"/>
                <a:solidFill>
                  <a:schemeClr val="tx2"/>
                </a:solidFill>
                <a:effectLst>
                  <a:outerShdw blurRad="50800" dist="39000" dir="5460000" algn="tl">
                    <a:srgbClr val="000000">
                      <a:alpha val="38000"/>
                    </a:srgbClr>
                  </a:outerShdw>
                </a:effectLst>
                <a:latin typeface="Alabama" panose="02000503000000020004" pitchFamily="2" charset="0"/>
              </a:rPr>
              <a:t>Σας καλωσορίζουμε </a:t>
            </a:r>
          </a:p>
          <a:p>
            <a:pPr algn="ctr"/>
            <a:r>
              <a:rPr lang="el-GR" sz="4400" b="1" dirty="0">
                <a:ln w="11430"/>
                <a:solidFill>
                  <a:schemeClr val="tx2"/>
                </a:solidFill>
                <a:effectLst>
                  <a:outerShdw blurRad="50800" dist="39000" dir="5460000" algn="tl">
                    <a:srgbClr val="000000">
                      <a:alpha val="38000"/>
                    </a:srgbClr>
                  </a:outerShdw>
                </a:effectLst>
                <a:latin typeface="Alabama" panose="02000503000000020004" pitchFamily="2" charset="0"/>
              </a:rPr>
              <a:t>στον μαγικό κόσμο του</a:t>
            </a:r>
          </a:p>
          <a:p>
            <a:pPr algn="ctr"/>
            <a:r>
              <a:rPr lang="el-GR" sz="4400" b="1" dirty="0">
                <a:ln w="11430"/>
                <a:solidFill>
                  <a:schemeClr val="tx2"/>
                </a:solidFill>
                <a:effectLst>
                  <a:outerShdw blurRad="50800" dist="39000" dir="5460000" algn="tl">
                    <a:srgbClr val="000000">
                      <a:alpha val="38000"/>
                    </a:srgbClr>
                  </a:outerShdw>
                </a:effectLst>
                <a:latin typeface="Alabama" panose="02000503000000020004" pitchFamily="2" charset="0"/>
              </a:rPr>
              <a:t>Νηπιαγωγείου…</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7397795" y="3862860"/>
            <a:ext cx="3221641" cy="337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65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99921" y="1484784"/>
            <a:ext cx="8907829" cy="519559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TextBox 6"/>
          <p:cNvSpPr txBox="1"/>
          <p:nvPr/>
        </p:nvSpPr>
        <p:spPr>
          <a:xfrm>
            <a:off x="317139" y="1602971"/>
            <a:ext cx="8473391" cy="3139321"/>
          </a:xfrm>
          <a:prstGeom prst="rect">
            <a:avLst/>
          </a:prstGeom>
          <a:noFill/>
        </p:spPr>
        <p:txBody>
          <a:bodyPr wrap="square" rtlCol="0">
            <a:spAutoFit/>
          </a:bodyPr>
          <a:lstStyle/>
          <a:p>
            <a:pPr algn="just"/>
            <a:r>
              <a:rPr lang="el-GR" dirty="0">
                <a:solidFill>
                  <a:prstClr val="black"/>
                </a:solidFill>
                <a:latin typeface="Comic Sans MS" panose="030F0702030302020204" pitchFamily="66" charset="0"/>
              </a:rPr>
              <a:t>Όταν το παιδί γυρίζει από το σχολείο, είναι προτιμότερο να μην το «βομβαρδίζετε» με ερωτήσεις. Τα παιδιά προσχολικής ηλικίας χρειάζονται συνήθως </a:t>
            </a:r>
            <a:r>
              <a:rPr lang="el-GR" b="1" dirty="0">
                <a:solidFill>
                  <a:prstClr val="black"/>
                </a:solidFill>
                <a:latin typeface="Comic Sans MS" panose="030F0702030302020204" pitchFamily="66" charset="0"/>
              </a:rPr>
              <a:t>χρόνο</a:t>
            </a:r>
            <a:r>
              <a:rPr lang="el-GR" dirty="0">
                <a:solidFill>
                  <a:prstClr val="black"/>
                </a:solidFill>
                <a:latin typeface="Comic Sans MS" panose="030F0702030302020204" pitchFamily="66" charset="0"/>
              </a:rPr>
              <a:t>, προκειμένου να εξοικειωθούν με το καινούριο περιβάλλον του Νηπιαγωγείου. Ορίστε μία ώρα μέσα στην ημέρα, κατά την οποία θα συζητάτε μαζί του σχετικά με τις χαρές και τις ανησυχίες του, τους φίλους ή φίλες του στο σχολείο και μην ξεχνάτε να το </a:t>
            </a:r>
            <a:r>
              <a:rPr lang="el-GR" b="1" dirty="0">
                <a:solidFill>
                  <a:prstClr val="black"/>
                </a:solidFill>
                <a:latin typeface="Comic Sans MS" panose="030F0702030302020204" pitchFamily="66" charset="0"/>
              </a:rPr>
              <a:t>επιβραβεύετε</a:t>
            </a:r>
            <a:r>
              <a:rPr lang="el-GR" dirty="0">
                <a:solidFill>
                  <a:prstClr val="black"/>
                </a:solidFill>
                <a:latin typeface="Comic Sans MS" panose="030F0702030302020204" pitchFamily="66" charset="0"/>
              </a:rPr>
              <a:t> </a:t>
            </a:r>
            <a:r>
              <a:rPr lang="el-GR" b="1" dirty="0">
                <a:solidFill>
                  <a:prstClr val="black"/>
                </a:solidFill>
                <a:latin typeface="Comic Sans MS" panose="030F0702030302020204" pitchFamily="66" charset="0"/>
              </a:rPr>
              <a:t>συχνά</a:t>
            </a:r>
            <a:r>
              <a:rPr lang="el-GR" dirty="0">
                <a:solidFill>
                  <a:prstClr val="black"/>
                </a:solidFill>
                <a:latin typeface="Comic Sans MS" panose="030F0702030302020204" pitchFamily="66" charset="0"/>
              </a:rPr>
              <a:t> για κάθε μικρή αλλά σημαντική του κατάκτηση. </a:t>
            </a:r>
          </a:p>
          <a:p>
            <a:pPr algn="just"/>
            <a:r>
              <a:rPr lang="el-GR" dirty="0">
                <a:solidFill>
                  <a:prstClr val="black"/>
                </a:solidFill>
                <a:latin typeface="Comic Sans MS" panose="030F0702030302020204" pitchFamily="66" charset="0"/>
              </a:rPr>
              <a:t>Αφήστε το να σας πει από μόνο του πώς πέρασε την ημέρα του και δείξτε κατανόηση στην ενδεχόμενη στιγμιαία κακή του διάθεση ή στον εκνευρισμό του. Αν πάλι η έντασή του φαίνεται να παρατείνεται, μη διστάσετε να απευθυνθείτε στις εκπαιδευτικούς του τμήματος.</a:t>
            </a:r>
          </a:p>
        </p:txBody>
      </p:sp>
      <p:sp>
        <p:nvSpPr>
          <p:cNvPr id="8" name="Ορθογώνιο 7"/>
          <p:cNvSpPr/>
          <p:nvPr/>
        </p:nvSpPr>
        <p:spPr>
          <a:xfrm>
            <a:off x="869772" y="278288"/>
            <a:ext cx="792075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effectLst>
                  <a:outerShdw blurRad="50800" dist="39000" dir="5460000" algn="tl">
                    <a:srgbClr val="000000">
                      <a:alpha val="38000"/>
                    </a:srgbClr>
                  </a:outerShdw>
                </a:effectLst>
                <a:latin typeface="Comic Sans MS" panose="030F0702030302020204" pitchFamily="66" charset="0"/>
              </a:rPr>
              <a:t>Οι επίμονες ερωτήσεις…</a:t>
            </a:r>
            <a:endParaRPr lang="el-GR" sz="5400" b="1" dirty="0">
              <a:ln w="11430"/>
              <a:effectLst>
                <a:outerShdw blurRad="50800" dist="39000" dir="5460000" algn="tl">
                  <a:srgbClr val="000000">
                    <a:alpha val="38000"/>
                  </a:srgbClr>
                </a:outerShdw>
              </a:effectLst>
            </a:endParaRPr>
          </a:p>
        </p:txBody>
      </p:sp>
      <p:pic>
        <p:nvPicPr>
          <p:cNvPr id="11272" name="Picture 8"/>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563888" y="4905374"/>
            <a:ext cx="1590675" cy="161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3939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99921" y="1484784"/>
            <a:ext cx="8907829" cy="519559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TextBox 6"/>
          <p:cNvSpPr txBox="1"/>
          <p:nvPr/>
        </p:nvSpPr>
        <p:spPr>
          <a:xfrm>
            <a:off x="247256" y="1628800"/>
            <a:ext cx="8633004" cy="2862322"/>
          </a:xfrm>
          <a:prstGeom prst="rect">
            <a:avLst/>
          </a:prstGeom>
          <a:noFill/>
        </p:spPr>
        <p:txBody>
          <a:bodyPr wrap="square" rtlCol="0">
            <a:spAutoFit/>
          </a:bodyPr>
          <a:lstStyle/>
          <a:p>
            <a:pPr algn="ctr"/>
            <a:r>
              <a:rPr lang="el-GR" dirty="0">
                <a:solidFill>
                  <a:prstClr val="black"/>
                </a:solidFill>
                <a:latin typeface="Comic Sans MS" panose="030F0702030302020204" pitchFamily="66" charset="0"/>
              </a:rPr>
              <a:t>Η συνεργασία σχολείου – οικογένειας έχει εξέχουσα σημασία και θα πρέπει πρωτίστως να στοχεύει στη γόνιμη </a:t>
            </a:r>
            <a:r>
              <a:rPr lang="el-GR" b="1" dirty="0">
                <a:solidFill>
                  <a:prstClr val="black"/>
                </a:solidFill>
                <a:latin typeface="Comic Sans MS" panose="030F0702030302020204" pitchFamily="66" charset="0"/>
              </a:rPr>
              <a:t>ένταξη</a:t>
            </a:r>
            <a:r>
              <a:rPr lang="el-GR" dirty="0">
                <a:solidFill>
                  <a:prstClr val="black"/>
                </a:solidFill>
                <a:latin typeface="Comic Sans MS" panose="030F0702030302020204" pitchFamily="66" charset="0"/>
              </a:rPr>
              <a:t> του παιδιού στο πλαίσιο του Νηπιαγωγείου και την αρμονική </a:t>
            </a:r>
            <a:r>
              <a:rPr lang="el-GR" b="1" dirty="0">
                <a:solidFill>
                  <a:prstClr val="black"/>
                </a:solidFill>
                <a:latin typeface="Comic Sans MS" panose="030F0702030302020204" pitchFamily="66" charset="0"/>
              </a:rPr>
              <a:t>κοινωνική</a:t>
            </a:r>
            <a:r>
              <a:rPr lang="el-GR" dirty="0">
                <a:solidFill>
                  <a:prstClr val="black"/>
                </a:solidFill>
                <a:latin typeface="Comic Sans MS" panose="030F0702030302020204" pitchFamily="66" charset="0"/>
              </a:rPr>
              <a:t> και </a:t>
            </a:r>
            <a:r>
              <a:rPr lang="el-GR" b="1" dirty="0">
                <a:solidFill>
                  <a:prstClr val="black"/>
                </a:solidFill>
                <a:latin typeface="Comic Sans MS" panose="030F0702030302020204" pitchFamily="66" charset="0"/>
              </a:rPr>
              <a:t>συναισθηματική</a:t>
            </a:r>
            <a:r>
              <a:rPr lang="el-GR" dirty="0">
                <a:solidFill>
                  <a:prstClr val="black"/>
                </a:solidFill>
                <a:latin typeface="Comic Sans MS" panose="030F0702030302020204" pitchFamily="66" charset="0"/>
              </a:rPr>
              <a:t> του </a:t>
            </a:r>
            <a:r>
              <a:rPr lang="el-GR" b="1" dirty="0">
                <a:solidFill>
                  <a:prstClr val="black"/>
                </a:solidFill>
                <a:latin typeface="Comic Sans MS" panose="030F0702030302020204" pitchFamily="66" charset="0"/>
              </a:rPr>
              <a:t>ανάπτυξη</a:t>
            </a:r>
            <a:r>
              <a:rPr lang="el-GR" dirty="0">
                <a:solidFill>
                  <a:prstClr val="black"/>
                </a:solidFill>
                <a:latin typeface="Comic Sans MS" panose="030F0702030302020204" pitchFamily="66" charset="0"/>
              </a:rPr>
              <a:t>.</a:t>
            </a:r>
          </a:p>
          <a:p>
            <a:pPr algn="ctr"/>
            <a:endParaRPr lang="el-GR" dirty="0">
              <a:solidFill>
                <a:prstClr val="black"/>
              </a:solidFill>
              <a:latin typeface="Comic Sans MS" panose="030F0702030302020204" pitchFamily="66" charset="0"/>
            </a:endParaRPr>
          </a:p>
          <a:p>
            <a:pPr algn="ctr"/>
            <a:r>
              <a:rPr lang="el-GR" dirty="0">
                <a:solidFill>
                  <a:prstClr val="black"/>
                </a:solidFill>
                <a:latin typeface="Comic Sans MS" panose="030F0702030302020204" pitchFamily="66" charset="0"/>
              </a:rPr>
              <a:t>Είναι σημαντικό να αισθάνεστε το σχολείο του παιδιού σας </a:t>
            </a:r>
          </a:p>
          <a:p>
            <a:pPr algn="ctr"/>
            <a:r>
              <a:rPr lang="el-GR" dirty="0">
                <a:solidFill>
                  <a:prstClr val="black"/>
                </a:solidFill>
                <a:latin typeface="Comic Sans MS" panose="030F0702030302020204" pitchFamily="66" charset="0"/>
              </a:rPr>
              <a:t>ως έναν χώρο, όπου μπορούν να ακουστούν οι ανησυχίες </a:t>
            </a:r>
          </a:p>
          <a:p>
            <a:pPr algn="ctr"/>
            <a:r>
              <a:rPr lang="el-GR" dirty="0">
                <a:solidFill>
                  <a:prstClr val="black"/>
                </a:solidFill>
                <a:latin typeface="Comic Sans MS" panose="030F0702030302020204" pitchFamily="66" charset="0"/>
              </a:rPr>
              <a:t>και οι προβληματισμοί σας, ως έναν χώρο όπου γονείς και </a:t>
            </a:r>
          </a:p>
          <a:p>
            <a:pPr algn="ctr"/>
            <a:r>
              <a:rPr lang="el-GR" dirty="0">
                <a:solidFill>
                  <a:prstClr val="black"/>
                </a:solidFill>
                <a:latin typeface="Comic Sans MS" panose="030F0702030302020204" pitchFamily="66" charset="0"/>
              </a:rPr>
              <a:t>εκπαιδευτικοί «εργάζονται» παράλληλα προς την επίτευξη </a:t>
            </a:r>
          </a:p>
          <a:p>
            <a:pPr algn="ctr"/>
            <a:r>
              <a:rPr lang="el-GR" dirty="0">
                <a:solidFill>
                  <a:prstClr val="black"/>
                </a:solidFill>
                <a:latin typeface="Comic Sans MS" panose="030F0702030302020204" pitchFamily="66" charset="0"/>
              </a:rPr>
              <a:t>ενός κεντρικού κοινού στόχου: </a:t>
            </a:r>
            <a:r>
              <a:rPr lang="el-GR" b="1" dirty="0">
                <a:solidFill>
                  <a:prstClr val="black"/>
                </a:solidFill>
                <a:latin typeface="Comic Sans MS" panose="030F0702030302020204" pitchFamily="66" charset="0"/>
              </a:rPr>
              <a:t>την ευτυχία και την ισόρροπη </a:t>
            </a:r>
          </a:p>
          <a:p>
            <a:pPr algn="ctr"/>
            <a:r>
              <a:rPr lang="el-GR" b="1" dirty="0">
                <a:solidFill>
                  <a:prstClr val="black"/>
                </a:solidFill>
                <a:latin typeface="Comic Sans MS" panose="030F0702030302020204" pitchFamily="66" charset="0"/>
              </a:rPr>
              <a:t>ανάπτυξη των παιδιών</a:t>
            </a:r>
            <a:r>
              <a:rPr lang="el-GR" dirty="0">
                <a:solidFill>
                  <a:prstClr val="black"/>
                </a:solidFill>
                <a:latin typeface="Comic Sans MS" panose="030F0702030302020204" pitchFamily="66" charset="0"/>
              </a:rPr>
              <a:t>.</a:t>
            </a:r>
          </a:p>
        </p:txBody>
      </p:sp>
      <p:sp>
        <p:nvSpPr>
          <p:cNvPr id="8" name="Ορθογώνιο 7"/>
          <p:cNvSpPr/>
          <p:nvPr/>
        </p:nvSpPr>
        <p:spPr>
          <a:xfrm>
            <a:off x="2198831" y="267403"/>
            <a:ext cx="50722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solidFill>
                  <a:srgbClr val="1F497D"/>
                </a:solidFill>
                <a:effectLst>
                  <a:outerShdw blurRad="50800" dist="39000" dir="5460000" algn="tl">
                    <a:srgbClr val="000000">
                      <a:alpha val="38000"/>
                    </a:srgbClr>
                  </a:outerShdw>
                </a:effectLst>
                <a:latin typeface="Comic Sans MS" panose="030F0702030302020204" pitchFamily="66" charset="0"/>
              </a:rPr>
              <a:t>Αντί επιλόγου…</a:t>
            </a:r>
            <a:endParaRPr lang="el-GR" sz="5400" b="1" dirty="0">
              <a:ln w="11430"/>
              <a:solidFill>
                <a:srgbClr val="1F497D"/>
              </a:solidFill>
              <a:effectLst>
                <a:outerShdw blurRad="50800" dist="39000" dir="5460000" algn="tl">
                  <a:srgbClr val="000000">
                    <a:alpha val="38000"/>
                  </a:srgbClr>
                </a:outerShdw>
              </a:effectLst>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06085" y="4499157"/>
            <a:ext cx="2095500" cy="2098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7000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074" name="Picture 2" descr="C:\Users\TANIA\Pictures\κατάλογος.jpg"/>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068611" y="2537182"/>
            <a:ext cx="2840031" cy="244101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639336" y="5203209"/>
            <a:ext cx="7755648"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1200" b="1" cap="none" spc="0" dirty="0">
                <a:ln w="11430"/>
                <a:latin typeface="Segoe Script" panose="020B0504020000000003" pitchFamily="34" charset="0"/>
              </a:rPr>
              <a:t>Ένα παιδί μπορεί να διδάξει σε έναν ενήλικο τρία πράγματα: </a:t>
            </a:r>
          </a:p>
          <a:p>
            <a:pPr algn="ctr"/>
            <a:r>
              <a:rPr lang="el-GR" sz="1200" b="1" cap="none" spc="0" dirty="0">
                <a:ln w="11430"/>
                <a:latin typeface="Segoe Script" panose="020B0504020000000003" pitchFamily="34" charset="0"/>
              </a:rPr>
              <a:t>να είναι ευτυχισμένος χωρίς ιδιαίτερο λόγο, να είναι πάντα απασχολημένος </a:t>
            </a:r>
          </a:p>
          <a:p>
            <a:pPr algn="ctr"/>
            <a:r>
              <a:rPr lang="el-GR" sz="1200" b="1" cap="none" spc="0" dirty="0">
                <a:ln w="11430"/>
                <a:latin typeface="Segoe Script" panose="020B0504020000000003" pitchFamily="34" charset="0"/>
              </a:rPr>
              <a:t>με κάτι και να ξέρει να απαιτεί με όλη του τη δύναμη αυτό που θέλει.</a:t>
            </a:r>
          </a:p>
          <a:p>
            <a:pPr algn="r"/>
            <a:r>
              <a:rPr lang="en-US" sz="1200" b="1" dirty="0">
                <a:ln w="11430"/>
                <a:latin typeface="Segoe Script" panose="020B0504020000000003" pitchFamily="34" charset="0"/>
              </a:rPr>
              <a:t>Paulo Koehlo</a:t>
            </a:r>
            <a:endParaRPr lang="el-GR" sz="1200" b="1" cap="none" spc="0" dirty="0">
              <a:ln w="11430"/>
            </a:endParaRPr>
          </a:p>
        </p:txBody>
      </p:sp>
      <p:sp>
        <p:nvSpPr>
          <p:cNvPr id="7" name="Ορθογώνιο 6"/>
          <p:cNvSpPr/>
          <p:nvPr/>
        </p:nvSpPr>
        <p:spPr>
          <a:xfrm>
            <a:off x="1619672" y="260647"/>
            <a:ext cx="6136616"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dirty="0">
                <a:ln w="11430"/>
                <a:solidFill>
                  <a:schemeClr val="tx2"/>
                </a:solidFill>
                <a:effectLst>
                  <a:outerShdw blurRad="50800" dist="39000" dir="5460000" algn="tl">
                    <a:srgbClr val="000000">
                      <a:alpha val="38000"/>
                    </a:srgbClr>
                  </a:outerShdw>
                </a:effectLst>
                <a:latin typeface="Segoe Script" panose="020B0504020000000003" pitchFamily="34" charset="0"/>
              </a:rPr>
              <a:t>Καλή και δημιουργική</a:t>
            </a:r>
          </a:p>
          <a:p>
            <a:pPr algn="ctr"/>
            <a:r>
              <a:rPr lang="el-GR" sz="4000" b="1" dirty="0">
                <a:ln w="11430"/>
                <a:solidFill>
                  <a:schemeClr val="tx2"/>
                </a:solidFill>
                <a:effectLst>
                  <a:outerShdw blurRad="50800" dist="39000" dir="5460000" algn="tl">
                    <a:srgbClr val="000000">
                      <a:alpha val="38000"/>
                    </a:srgbClr>
                  </a:outerShdw>
                </a:effectLst>
                <a:latin typeface="Segoe Script" panose="020B0504020000000003" pitchFamily="34" charset="0"/>
              </a:rPr>
              <a:t>σχολική χρονιά !!</a:t>
            </a:r>
            <a:endParaRPr lang="el-GR" sz="4000" b="1" cap="none" spc="0" dirty="0">
              <a:ln w="11430"/>
              <a:solidFill>
                <a:schemeClr val="tx2"/>
              </a:solidFill>
              <a:effectLst>
                <a:outerShdw blurRad="50800" dist="39000" dir="5460000" algn="tl">
                  <a:srgbClr val="000000">
                    <a:alpha val="38000"/>
                  </a:srgbClr>
                </a:outerShdw>
              </a:effectLst>
              <a:latin typeface="Segoe Script" panose="020B0504020000000003" pitchFamily="34" charset="0"/>
            </a:endParaRPr>
          </a:p>
        </p:txBody>
      </p:sp>
    </p:spTree>
    <p:extLst>
      <p:ext uri="{BB962C8B-B14F-4D97-AF65-F5344CB8AC3E}">
        <p14:creationId xmlns:p14="http://schemas.microsoft.com/office/powerpoint/2010/main" xmlns="" val="10549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697627"/>
            <a:ext cx="3045148" cy="30664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Ορθογώνιο 5"/>
          <p:cNvSpPr/>
          <p:nvPr/>
        </p:nvSpPr>
        <p:spPr>
          <a:xfrm>
            <a:off x="971600" y="167007"/>
            <a:ext cx="793518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dirty="0">
                <a:ln w="11430"/>
                <a:solidFill>
                  <a:schemeClr val="tx2"/>
                </a:solidFill>
                <a:effectLst>
                  <a:outerShdw blurRad="50800" dist="39000" dir="5460000" algn="tl">
                    <a:srgbClr val="000000">
                      <a:alpha val="38000"/>
                    </a:srgbClr>
                  </a:outerShdw>
                </a:effectLst>
                <a:latin typeface="Segoe Script" panose="020B0504020000000003" pitchFamily="34" charset="0"/>
              </a:rPr>
              <a:t>Πηγαίνω στο Νηπιαγωγείο…</a:t>
            </a:r>
            <a:endParaRPr lang="el-GR" sz="4000" b="1" cap="none" spc="0" dirty="0">
              <a:ln w="11430"/>
              <a:solidFill>
                <a:schemeClr val="tx2"/>
              </a:solidFill>
              <a:effectLst>
                <a:outerShdw blurRad="50800" dist="39000" dir="5460000" algn="tl">
                  <a:srgbClr val="000000">
                    <a:alpha val="38000"/>
                  </a:srgbClr>
                </a:outerShdw>
              </a:effectLst>
              <a:latin typeface="Segoe Script" panose="020B0504020000000003" pitchFamily="34" charset="0"/>
            </a:endParaRPr>
          </a:p>
        </p:txBody>
      </p:sp>
      <p:sp>
        <p:nvSpPr>
          <p:cNvPr id="4" name="TextBox 3"/>
          <p:cNvSpPr txBox="1"/>
          <p:nvPr/>
        </p:nvSpPr>
        <p:spPr>
          <a:xfrm>
            <a:off x="0" y="1556792"/>
            <a:ext cx="9144000" cy="1938992"/>
          </a:xfrm>
          <a:prstGeom prst="rect">
            <a:avLst/>
          </a:prstGeom>
          <a:noFill/>
        </p:spPr>
        <p:txBody>
          <a:bodyPr wrap="square" rtlCol="0">
            <a:spAutoFit/>
          </a:bodyPr>
          <a:lstStyle/>
          <a:p>
            <a:pPr algn="ctr"/>
            <a:r>
              <a:rPr lang="el-GR" sz="2400" b="1" dirty="0">
                <a:latin typeface="Segoe Script" panose="020B0504020000000003" pitchFamily="34" charset="0"/>
              </a:rPr>
              <a:t>Το Νηπιαγωγείο είναι μία ξεχωριστή εμπειρία για τα παιδιά προσχολικής ηλικίας, καθώς σηματοδοτεί μία μοναδική περίοδο ξεγνοιασιάς, δημιουργικού παιχνιδιού, καλλιέργειας πολλαπλών δεξιοτήτων, κοινωνικής και συναισθηματικής ανάπτυξης. </a:t>
            </a:r>
          </a:p>
        </p:txBody>
      </p:sp>
      <p:sp>
        <p:nvSpPr>
          <p:cNvPr id="9" name="TextBox 8"/>
          <p:cNvSpPr txBox="1"/>
          <p:nvPr/>
        </p:nvSpPr>
        <p:spPr>
          <a:xfrm>
            <a:off x="3005249" y="4388143"/>
            <a:ext cx="6130367" cy="1938992"/>
          </a:xfrm>
          <a:prstGeom prst="rect">
            <a:avLst/>
          </a:prstGeom>
          <a:noFill/>
        </p:spPr>
        <p:txBody>
          <a:bodyPr wrap="square" rtlCol="0">
            <a:spAutoFit/>
          </a:bodyPr>
          <a:lstStyle/>
          <a:p>
            <a:pPr algn="ctr"/>
            <a:r>
              <a:rPr lang="el-GR" sz="2400" b="1" dirty="0">
                <a:solidFill>
                  <a:schemeClr val="tx2"/>
                </a:solidFill>
                <a:latin typeface="Segoe Script" panose="020B0504020000000003" pitchFamily="34" charset="0"/>
              </a:rPr>
              <a:t>Ακολουθούν μερικές ιδέες-προτάσεις, που πιστεύουμε ότι θα βοηθήσουν γονείς και παιδιά να απολαύσουν ακόμα περισσότερο τη μοναδική εμπειρία του Νηπιαγωγείου.</a:t>
            </a:r>
          </a:p>
        </p:txBody>
      </p:sp>
    </p:spTree>
    <p:extLst>
      <p:ext uri="{BB962C8B-B14F-4D97-AF65-F5344CB8AC3E}">
        <p14:creationId xmlns:p14="http://schemas.microsoft.com/office/powerpoint/2010/main" xmlns="" val="259308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107504" y="1556792"/>
            <a:ext cx="8907829" cy="51125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347081" y="1700808"/>
            <a:ext cx="8473391" cy="3139321"/>
          </a:xfrm>
          <a:prstGeom prst="rect">
            <a:avLst/>
          </a:prstGeom>
          <a:noFill/>
        </p:spPr>
        <p:txBody>
          <a:bodyPr wrap="square" rtlCol="0">
            <a:spAutoFit/>
          </a:bodyPr>
          <a:lstStyle/>
          <a:p>
            <a:pPr algn="just"/>
            <a:r>
              <a:rPr lang="el-GR" dirty="0">
                <a:latin typeface="Comic Sans MS" panose="030F0702030302020204" pitchFamily="66" charset="0"/>
              </a:rPr>
              <a:t>Το πρωινό ξύπνημα είναι καλό να γίνεται μέσα σε </a:t>
            </a:r>
            <a:r>
              <a:rPr lang="el-GR" b="1" dirty="0">
                <a:latin typeface="Comic Sans MS" panose="030F0702030302020204" pitchFamily="66" charset="0"/>
              </a:rPr>
              <a:t>κλίμα</a:t>
            </a:r>
            <a:r>
              <a:rPr lang="el-GR" dirty="0">
                <a:latin typeface="Comic Sans MS" panose="030F0702030302020204" pitchFamily="66" charset="0"/>
              </a:rPr>
              <a:t> </a:t>
            </a:r>
            <a:r>
              <a:rPr lang="el-GR" b="1" dirty="0">
                <a:latin typeface="Comic Sans MS" panose="030F0702030302020204" pitchFamily="66" charset="0"/>
              </a:rPr>
              <a:t>ευχάριστο</a:t>
            </a:r>
            <a:r>
              <a:rPr lang="el-GR" dirty="0">
                <a:latin typeface="Comic Sans MS" panose="030F0702030302020204" pitchFamily="66" charset="0"/>
              </a:rPr>
              <a:t>, χωρίς εντάσεις και συγκρούσεις. Πώς θα το καταφέρουμε αυτό; Ορίζοντας και τηρώντας ένα </a:t>
            </a:r>
            <a:r>
              <a:rPr lang="el-GR" b="1" dirty="0">
                <a:latin typeface="Comic Sans MS" panose="030F0702030302020204" pitchFamily="66" charset="0"/>
              </a:rPr>
              <a:t>σταθερό ωράριο ύπνου </a:t>
            </a:r>
            <a:r>
              <a:rPr lang="el-GR" dirty="0">
                <a:latin typeface="Comic Sans MS" panose="030F0702030302020204" pitchFamily="66" charset="0"/>
              </a:rPr>
              <a:t>για το παιδί. Το παιδί της προσχολικής ηλικίας έχει ανάγκη από τουλάχιστον 10 ώρες ύπνου την ημέρα, δεδομένου ότι σταδιακά η συνήθεια του μεσημεριανού ύπνου σταματά. Ένα παιδί που έχει ευχαριστηθεί τον ύπνο του, ξεκινάει την ημέρα του με κέφι και η καλή του διάθεση το συνοδεύει σε όλη τη διάρκεια της σχολικής του ημέρας. </a:t>
            </a:r>
          </a:p>
          <a:p>
            <a:pPr algn="just"/>
            <a:r>
              <a:rPr lang="el-GR" dirty="0">
                <a:latin typeface="Comic Sans MS" panose="030F0702030302020204" pitchFamily="66" charset="0"/>
              </a:rPr>
              <a:t>Είναι επίσης σημαντικό να έχει το παιδί αρκετό χρόνο, για να ντυθεί και να φάει το πρωινό του χωρίς να βιάζεται: για τον λόγο αυτό, είναι προτιμότερο να ξυπνήσει δέκα λεπτά νωρίτερα παρά να ξεκινήσει την ημέρα του με άγχος.</a:t>
            </a:r>
          </a:p>
          <a:p>
            <a:pPr algn="just"/>
            <a:endParaRPr lang="el-GR" dirty="0">
              <a:latin typeface="Comic Sans MS" panose="030F0702030302020204" pitchFamily="66" charset="0"/>
            </a:endParaRPr>
          </a:p>
        </p:txBody>
      </p:sp>
      <p:sp>
        <p:nvSpPr>
          <p:cNvPr id="8" name="Ορθογώνιο 7"/>
          <p:cNvSpPr/>
          <p:nvPr/>
        </p:nvSpPr>
        <p:spPr>
          <a:xfrm>
            <a:off x="1313317" y="28746"/>
            <a:ext cx="64443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cap="none" spc="0" dirty="0">
                <a:ln w="11430"/>
                <a:solidFill>
                  <a:schemeClr val="accent4"/>
                </a:solidFill>
                <a:effectLst>
                  <a:outerShdw blurRad="50800" dist="39000" dir="5460000" algn="tl">
                    <a:srgbClr val="000000">
                      <a:alpha val="38000"/>
                    </a:srgbClr>
                  </a:outerShdw>
                </a:effectLst>
                <a:latin typeface="Comic Sans MS" panose="030F0702030302020204" pitchFamily="66" charset="0"/>
              </a:rPr>
              <a:t>Το πρωινό ξύπνημα</a:t>
            </a:r>
            <a:endParaRPr lang="el-GR" sz="5400" b="1" cap="none" spc="0" dirty="0">
              <a:ln w="11430"/>
              <a:solidFill>
                <a:schemeClr val="accent4"/>
              </a:solidFill>
              <a:effectLst>
                <a:outerShdw blurRad="50800" dist="39000" dir="5460000" algn="tl">
                  <a:srgbClr val="000000">
                    <a:alpha val="38000"/>
                  </a:srgbClr>
                </a:outerShdw>
              </a:effectLst>
            </a:endParaRPr>
          </a:p>
        </p:txBody>
      </p:sp>
      <p:pic>
        <p:nvPicPr>
          <p:cNvPr id="2" name="Εικόνα 1">
            <a:extLst>
              <a:ext uri="{FF2B5EF4-FFF2-40B4-BE49-F238E27FC236}">
                <a16:creationId xmlns:a16="http://schemas.microsoft.com/office/drawing/2014/main" xmlns="" id="{84D9532D-E917-4865-B884-45746A33F42F}"/>
              </a:ext>
            </a:extLst>
          </p:cNvPr>
          <p:cNvPicPr>
            <a:picLocks noChangeAspect="1"/>
          </p:cNvPicPr>
          <p:nvPr/>
        </p:nvPicPr>
        <p:blipFill>
          <a:blip r:embed="rId2"/>
          <a:stretch>
            <a:fillRect/>
          </a:stretch>
        </p:blipFill>
        <p:spPr>
          <a:xfrm>
            <a:off x="3491880" y="4725144"/>
            <a:ext cx="1728192" cy="1728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2227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99921" y="1567813"/>
            <a:ext cx="8907829" cy="51125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TextBox 6"/>
          <p:cNvSpPr txBox="1"/>
          <p:nvPr/>
        </p:nvSpPr>
        <p:spPr>
          <a:xfrm>
            <a:off x="347081" y="1700808"/>
            <a:ext cx="8473391" cy="3139321"/>
          </a:xfrm>
          <a:prstGeom prst="rect">
            <a:avLst/>
          </a:prstGeom>
          <a:noFill/>
        </p:spPr>
        <p:txBody>
          <a:bodyPr wrap="square" rtlCol="0">
            <a:spAutoFit/>
          </a:bodyPr>
          <a:lstStyle/>
          <a:p>
            <a:pPr algn="just"/>
            <a:r>
              <a:rPr lang="el-GR" dirty="0">
                <a:solidFill>
                  <a:prstClr val="black"/>
                </a:solidFill>
                <a:latin typeface="Comic Sans MS" panose="030F0702030302020204" pitchFamily="66" charset="0"/>
              </a:rPr>
              <a:t>Είναι προτιμότερο να διαλέξετε ρούχα </a:t>
            </a:r>
            <a:r>
              <a:rPr lang="el-GR" b="1" dirty="0">
                <a:solidFill>
                  <a:prstClr val="black"/>
                </a:solidFill>
                <a:latin typeface="Comic Sans MS" panose="030F0702030302020204" pitchFamily="66" charset="0"/>
              </a:rPr>
              <a:t>απλά</a:t>
            </a:r>
            <a:r>
              <a:rPr lang="el-GR" dirty="0">
                <a:solidFill>
                  <a:prstClr val="black"/>
                </a:solidFill>
                <a:latin typeface="Comic Sans MS" panose="030F0702030302020204" pitchFamily="66" charset="0"/>
              </a:rPr>
              <a:t> και </a:t>
            </a:r>
            <a:r>
              <a:rPr lang="el-GR" b="1" dirty="0">
                <a:solidFill>
                  <a:prstClr val="black"/>
                </a:solidFill>
                <a:latin typeface="Comic Sans MS" panose="030F0702030302020204" pitchFamily="66" charset="0"/>
              </a:rPr>
              <a:t>άνετα</a:t>
            </a:r>
            <a:r>
              <a:rPr lang="el-GR" dirty="0">
                <a:solidFill>
                  <a:prstClr val="black"/>
                </a:solidFill>
                <a:latin typeface="Comic Sans MS" panose="030F0702030302020204" pitchFamily="66" charset="0"/>
              </a:rPr>
              <a:t>. Γενικά τα </a:t>
            </a:r>
            <a:r>
              <a:rPr lang="el-GR" b="1" dirty="0">
                <a:solidFill>
                  <a:prstClr val="black"/>
                </a:solidFill>
                <a:latin typeface="Comic Sans MS" panose="030F0702030302020204" pitchFamily="66" charset="0"/>
              </a:rPr>
              <a:t>φερμουάρ</a:t>
            </a:r>
            <a:r>
              <a:rPr lang="el-GR" dirty="0">
                <a:solidFill>
                  <a:prstClr val="black"/>
                </a:solidFill>
                <a:latin typeface="Comic Sans MS" panose="030F0702030302020204" pitchFamily="66" charset="0"/>
              </a:rPr>
              <a:t> σε σχέση με τα κουμπιά είναι πολύ πιο εύχρηστα για τα παιδικά χέρια, ενώ οι ζώνες (σε φούστες ή παντελόνια) πολύ συχνά δημιουργούν δυσκολία, ιδιαίτερα όταν το παιδί επείγεται να πάει στην τουαλέτα. Επίσης, τα καλσόν σχίζονται ή φθείρονται πολύ εύκολα, ενώ δυσκολία δημιουργούν επίσης τα παπούτσια με κορδόνια, καθώς πολύ συχνά λύνονται και θέτουν σε κίνδυνο τη σωματική ακεραιότητα των νηπίων. Για τον λόγο αυτό, προτιμήστε </a:t>
            </a:r>
            <a:r>
              <a:rPr lang="el-GR" b="1" dirty="0">
                <a:solidFill>
                  <a:prstClr val="black"/>
                </a:solidFill>
                <a:latin typeface="Comic Sans MS" panose="030F0702030302020204" pitchFamily="66" charset="0"/>
              </a:rPr>
              <a:t>παπούτσια με </a:t>
            </a:r>
            <a:r>
              <a:rPr lang="el-GR" b="1" dirty="0" err="1">
                <a:solidFill>
                  <a:prstClr val="black"/>
                </a:solidFill>
                <a:latin typeface="Comic Sans MS" panose="030F0702030302020204" pitchFamily="66" charset="0"/>
              </a:rPr>
              <a:t>βέλκρο</a:t>
            </a:r>
            <a:r>
              <a:rPr lang="el-GR" b="1" dirty="0">
                <a:solidFill>
                  <a:prstClr val="black"/>
                </a:solidFill>
                <a:latin typeface="Comic Sans MS" panose="030F0702030302020204" pitchFamily="66" charset="0"/>
              </a:rPr>
              <a:t> [</a:t>
            </a:r>
            <a:r>
              <a:rPr lang="el-GR" b="1" dirty="0" err="1">
                <a:solidFill>
                  <a:prstClr val="black"/>
                </a:solidFill>
                <a:latin typeface="Comic Sans MS" panose="030F0702030302020204" pitchFamily="66" charset="0"/>
              </a:rPr>
              <a:t>χριτς-χρατς</a:t>
            </a:r>
            <a:r>
              <a:rPr lang="el-GR" b="1" dirty="0">
                <a:solidFill>
                  <a:prstClr val="black"/>
                </a:solidFill>
                <a:latin typeface="Comic Sans MS" panose="030F0702030302020204" pitchFamily="66" charset="0"/>
              </a:rPr>
              <a:t>].</a:t>
            </a:r>
            <a:endParaRPr lang="el-GR" dirty="0">
              <a:solidFill>
                <a:prstClr val="black"/>
              </a:solidFill>
              <a:latin typeface="Comic Sans MS" panose="030F0702030302020204" pitchFamily="66" charset="0"/>
            </a:endParaRPr>
          </a:p>
          <a:p>
            <a:pPr algn="just"/>
            <a:r>
              <a:rPr lang="el-GR" dirty="0">
                <a:solidFill>
                  <a:prstClr val="black"/>
                </a:solidFill>
                <a:latin typeface="Comic Sans MS" panose="030F0702030302020204" pitchFamily="66" charset="0"/>
              </a:rPr>
              <a:t>Καλό θα ήταν να διαλέγετε μαζί με το παιδί τα ρούχα που θα φορέσει την επόμενη μέρα στο σχολείο, εξηγώντας παράλληλα ποια ρούχα είναι περισσότερο κατάλληλα για το σχολείο και γιατί. </a:t>
            </a:r>
          </a:p>
          <a:p>
            <a:pPr algn="just"/>
            <a:endParaRPr lang="el-GR" dirty="0">
              <a:solidFill>
                <a:prstClr val="black"/>
              </a:solidFill>
              <a:latin typeface="Comic Sans MS" panose="030F0702030302020204" pitchFamily="66" charset="0"/>
            </a:endParaRPr>
          </a:p>
        </p:txBody>
      </p:sp>
      <p:sp>
        <p:nvSpPr>
          <p:cNvPr id="8" name="Ορθογώνιο 7"/>
          <p:cNvSpPr/>
          <p:nvPr/>
        </p:nvSpPr>
        <p:spPr>
          <a:xfrm>
            <a:off x="2298535" y="-53518"/>
            <a:ext cx="457048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solidFill>
                  <a:schemeClr val="accent5"/>
                </a:solidFill>
                <a:effectLst>
                  <a:outerShdw blurRad="50800" dist="39000" dir="5460000" algn="tl">
                    <a:srgbClr val="000000">
                      <a:alpha val="38000"/>
                    </a:srgbClr>
                  </a:outerShdw>
                </a:effectLst>
                <a:latin typeface="Comic Sans MS" panose="030F0702030302020204" pitchFamily="66" charset="0"/>
              </a:rPr>
              <a:t>Τι να φοράει </a:t>
            </a:r>
          </a:p>
          <a:p>
            <a:pPr algn="ctr"/>
            <a:r>
              <a:rPr lang="el-GR" sz="5400" b="1" dirty="0">
                <a:ln w="11430"/>
                <a:solidFill>
                  <a:schemeClr val="accent5"/>
                </a:solidFill>
                <a:effectLst>
                  <a:outerShdw blurRad="50800" dist="39000" dir="5460000" algn="tl">
                    <a:srgbClr val="000000">
                      <a:alpha val="38000"/>
                    </a:srgbClr>
                  </a:outerShdw>
                </a:effectLst>
                <a:latin typeface="Comic Sans MS" panose="030F0702030302020204" pitchFamily="66" charset="0"/>
              </a:rPr>
              <a:t>στο σχολείο;</a:t>
            </a:r>
            <a:endParaRPr lang="el-GR" sz="5400" b="1" dirty="0">
              <a:ln w="11430"/>
              <a:solidFill>
                <a:schemeClr val="accent5"/>
              </a:solidFill>
              <a:effectLst>
                <a:outerShdw blurRad="50800" dist="39000" dir="5460000" algn="tl">
                  <a:srgbClr val="000000">
                    <a:alpha val="38000"/>
                  </a:srgbClr>
                </a:outerShdw>
              </a:effectLs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94180" y="4581128"/>
            <a:ext cx="24669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68990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99921" y="1432174"/>
            <a:ext cx="8907829" cy="524820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TextBox 6"/>
          <p:cNvSpPr txBox="1"/>
          <p:nvPr/>
        </p:nvSpPr>
        <p:spPr>
          <a:xfrm>
            <a:off x="317139" y="1570713"/>
            <a:ext cx="8473391" cy="4524315"/>
          </a:xfrm>
          <a:prstGeom prst="rect">
            <a:avLst/>
          </a:prstGeom>
          <a:noFill/>
        </p:spPr>
        <p:txBody>
          <a:bodyPr wrap="square" rtlCol="0">
            <a:spAutoFit/>
          </a:bodyPr>
          <a:lstStyle/>
          <a:p>
            <a:pPr algn="just"/>
            <a:r>
              <a:rPr lang="el-GR" dirty="0">
                <a:solidFill>
                  <a:prstClr val="black"/>
                </a:solidFill>
                <a:latin typeface="Comic Sans MS" panose="030F0702030302020204" pitchFamily="66" charset="0"/>
              </a:rPr>
              <a:t>Συζητήστε με το παιδί σας τι ακριβώς θα παίρνει μαζί του για την ώρα του δεκατιανού. Αποφύγετε κρουασάν, τσιπς, γαριδάκια, σοκολάτες και γενικότερα τροφές με υψηλό αίσθημα κορεσμού. Ιδανικά το δεκατιανό είναι «</a:t>
            </a:r>
            <a:r>
              <a:rPr lang="el-GR" b="1" dirty="0">
                <a:solidFill>
                  <a:prstClr val="black"/>
                </a:solidFill>
                <a:latin typeface="Comic Sans MS" panose="030F0702030302020204" pitchFamily="66" charset="0"/>
              </a:rPr>
              <a:t>στεγνό</a:t>
            </a:r>
            <a:r>
              <a:rPr lang="el-GR" dirty="0">
                <a:solidFill>
                  <a:prstClr val="black"/>
                </a:solidFill>
                <a:latin typeface="Comic Sans MS" panose="030F0702030302020204" pitchFamily="66" charset="0"/>
              </a:rPr>
              <a:t>», φυλάσσεται μέσα σε απλό τάπερ που κλείνει με καπάκι και μπορεί να περιλαμβάνει ενδεικτικά:</a:t>
            </a:r>
          </a:p>
          <a:p>
            <a:pPr algn="just"/>
            <a:endParaRPr lang="el-GR" dirty="0">
              <a:solidFill>
                <a:prstClr val="black"/>
              </a:solidFill>
              <a:latin typeface="Comic Sans MS" panose="030F0702030302020204" pitchFamily="66" charset="0"/>
            </a:endParaRP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Φρούτο</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Σπιτικό σάντουιτς - τοστ</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Κουλούρι ή κριτσίνια </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Τυρί και ψωμί</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Σπιτικό </a:t>
            </a:r>
            <a:r>
              <a:rPr lang="el-GR" dirty="0" smtClean="0">
                <a:solidFill>
                  <a:prstClr val="black"/>
                </a:solidFill>
                <a:latin typeface="Comic Sans MS" panose="030F0702030302020204" pitchFamily="66" charset="0"/>
              </a:rPr>
              <a:t>κέικ</a:t>
            </a:r>
            <a:r>
              <a:rPr lang="en-US" dirty="0" smtClean="0">
                <a:solidFill>
                  <a:prstClr val="black"/>
                </a:solidFill>
                <a:latin typeface="Comic Sans MS" panose="030F0702030302020204" pitchFamily="66" charset="0"/>
              </a:rPr>
              <a:t> ,</a:t>
            </a:r>
            <a:r>
              <a:rPr lang="el-GR" dirty="0" smtClean="0">
                <a:solidFill>
                  <a:prstClr val="black"/>
                </a:solidFill>
                <a:latin typeface="Comic Sans MS" panose="030F0702030302020204" pitchFamily="66" charset="0"/>
              </a:rPr>
              <a:t>πίτα</a:t>
            </a:r>
            <a:endParaRPr lang="el-GR" dirty="0">
              <a:solidFill>
                <a:prstClr val="black"/>
              </a:solidFill>
              <a:latin typeface="Comic Sans MS" panose="030F0702030302020204" pitchFamily="66" charset="0"/>
            </a:endParaRP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Γιαούρτι</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Βραστό αβγό</a:t>
            </a:r>
          </a:p>
          <a:p>
            <a:pPr marL="285750" lvl="0" indent="-285750" algn="just">
              <a:buFont typeface="Wingdings" panose="05000000000000000000" pitchFamily="2" charset="2"/>
              <a:buChar char="q"/>
            </a:pPr>
            <a:r>
              <a:rPr lang="el-GR" dirty="0">
                <a:solidFill>
                  <a:prstClr val="black"/>
                </a:solidFill>
                <a:latin typeface="Comic Sans MS" panose="030F0702030302020204" pitchFamily="66" charset="0"/>
              </a:rPr>
              <a:t>Κράκερς ολικής άλεσης</a:t>
            </a:r>
          </a:p>
          <a:p>
            <a:pPr marL="285750" lvl="0" indent="-285750" algn="just">
              <a:buFont typeface="Wingdings" panose="05000000000000000000" pitchFamily="2" charset="2"/>
              <a:buChar char="q"/>
            </a:pPr>
            <a:r>
              <a:rPr lang="el-GR" dirty="0">
                <a:solidFill>
                  <a:prstClr val="black"/>
                </a:solidFill>
                <a:latin typeface="Comic Sans MS" panose="030F0702030302020204" pitchFamily="66" charset="0"/>
              </a:rPr>
              <a:t>Μπάρες δημητριακών</a:t>
            </a:r>
          </a:p>
          <a:p>
            <a:pPr marL="285750" lvl="0" indent="-285750" algn="just">
              <a:buFont typeface="Wingdings" panose="05000000000000000000" pitchFamily="2" charset="2"/>
              <a:buChar char="q"/>
            </a:pPr>
            <a:r>
              <a:rPr lang="el-GR" dirty="0">
                <a:solidFill>
                  <a:prstClr val="black"/>
                </a:solidFill>
                <a:latin typeface="Comic Sans MS" panose="030F0702030302020204" pitchFamily="66" charset="0"/>
              </a:rPr>
              <a:t>Σταφιδόψωμο</a:t>
            </a:r>
          </a:p>
        </p:txBody>
      </p:sp>
      <p:sp>
        <p:nvSpPr>
          <p:cNvPr id="8" name="Ορθογώνιο 7"/>
          <p:cNvSpPr/>
          <p:nvPr/>
        </p:nvSpPr>
        <p:spPr>
          <a:xfrm>
            <a:off x="2384297" y="-53518"/>
            <a:ext cx="43989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solidFill>
                  <a:schemeClr val="accent6">
                    <a:lumMod val="50000"/>
                  </a:schemeClr>
                </a:solidFill>
                <a:effectLst>
                  <a:outerShdw blurRad="50800" dist="39000" dir="5460000" algn="tl">
                    <a:srgbClr val="000000">
                      <a:alpha val="38000"/>
                    </a:srgbClr>
                  </a:outerShdw>
                </a:effectLst>
                <a:latin typeface="Comic Sans MS" panose="030F0702030302020204" pitchFamily="66" charset="0"/>
              </a:rPr>
              <a:t>Το δεκατιανό</a:t>
            </a:r>
            <a:endParaRPr lang="el-GR" sz="5400" b="1" dirty="0">
              <a:ln w="11430"/>
              <a:solidFill>
                <a:schemeClr val="accent6">
                  <a:lumMod val="50000"/>
                </a:schemeClr>
              </a:solidFill>
              <a:effectLst>
                <a:outerShdw blurRad="50800" dist="39000" dir="5460000" algn="tl">
                  <a:srgbClr val="000000">
                    <a:alpha val="38000"/>
                  </a:srgbClr>
                </a:outerShdw>
              </a:effectLst>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1275" y="4725144"/>
            <a:ext cx="2823735" cy="1646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785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99921" y="836712"/>
            <a:ext cx="8907829" cy="579327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TextBox 6"/>
          <p:cNvSpPr txBox="1"/>
          <p:nvPr/>
        </p:nvSpPr>
        <p:spPr>
          <a:xfrm>
            <a:off x="317139" y="1006621"/>
            <a:ext cx="8473391" cy="4585871"/>
          </a:xfrm>
          <a:prstGeom prst="rect">
            <a:avLst/>
          </a:prstGeom>
          <a:noFill/>
        </p:spPr>
        <p:txBody>
          <a:bodyPr wrap="square" rtlCol="0">
            <a:spAutoFit/>
          </a:bodyPr>
          <a:lstStyle/>
          <a:p>
            <a:pPr algn="just"/>
            <a:r>
              <a:rPr lang="el-GR" dirty="0">
                <a:solidFill>
                  <a:prstClr val="black"/>
                </a:solidFill>
                <a:latin typeface="Comic Sans MS" panose="030F0702030302020204" pitchFamily="66" charset="0"/>
              </a:rPr>
              <a:t>Για το Νηπιαγωγείο, προτιμήστε </a:t>
            </a:r>
            <a:r>
              <a:rPr lang="el-GR" b="1" dirty="0">
                <a:solidFill>
                  <a:prstClr val="black"/>
                </a:solidFill>
                <a:latin typeface="Comic Sans MS" panose="030F0702030302020204" pitchFamily="66" charset="0"/>
              </a:rPr>
              <a:t>τροχήλατες</a:t>
            </a:r>
            <a:r>
              <a:rPr lang="el-GR" dirty="0">
                <a:solidFill>
                  <a:prstClr val="black"/>
                </a:solidFill>
                <a:latin typeface="Comic Sans MS" panose="030F0702030302020204" pitchFamily="66" charset="0"/>
              </a:rPr>
              <a:t> τσάντες που είναι συνήθως μεγαλύτερες από εκείνες με τα λουράκια και μεταφέρονται ευκολότερα. Τα πράγματα που καθημερινά θα χρειάζεται να φέρνει το παιδί στο σχολείο είναι αρκετά˙ μια ευρύχωρη τσάντα βοηθά σημαντικά το νήπιο να οργανώνει και να τακτοποιεί μόνο του τα πράγματά του χωρίς τη βοήθεια της Νηπιαγωγού. Ιδανικά η σχολική τσάντα του Νηπιαγωγείου θα πρέπει να έχει:</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Τάπερ με το </a:t>
            </a:r>
            <a:r>
              <a:rPr lang="el-GR" dirty="0" err="1">
                <a:solidFill>
                  <a:prstClr val="black"/>
                </a:solidFill>
                <a:latin typeface="Comic Sans MS" panose="030F0702030302020204" pitchFamily="66" charset="0"/>
              </a:rPr>
              <a:t>δεκατιανό</a:t>
            </a:r>
            <a:r>
              <a:rPr lang="el-GR" dirty="0" smtClean="0">
                <a:solidFill>
                  <a:prstClr val="black"/>
                </a:solidFill>
                <a:latin typeface="Comic Sans MS" panose="030F0702030302020204" pitchFamily="66" charset="0"/>
              </a:rPr>
              <a:t>.</a:t>
            </a:r>
            <a:endParaRPr lang="el-GR" dirty="0">
              <a:solidFill>
                <a:prstClr val="black"/>
              </a:solidFill>
              <a:latin typeface="Comic Sans MS" panose="030F0702030302020204" pitchFamily="66" charset="0"/>
            </a:endParaRP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Μία αλλαξιά ρούχα (με εσώρουχα και κάλτσες).</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1 ζευγάρι </a:t>
            </a:r>
            <a:r>
              <a:rPr lang="el-GR" dirty="0" smtClean="0">
                <a:solidFill>
                  <a:prstClr val="black"/>
                </a:solidFill>
                <a:latin typeface="Comic Sans MS" panose="030F0702030302020204" pitchFamily="66" charset="0"/>
              </a:rPr>
              <a:t>παντόφλες</a:t>
            </a:r>
            <a:r>
              <a:rPr lang="el-GR" dirty="0" smtClean="0">
                <a:solidFill>
                  <a:prstClr val="black"/>
                </a:solidFill>
                <a:latin typeface="Comic Sans MS" panose="030F0702030302020204" pitchFamily="66" charset="0"/>
              </a:rPr>
              <a:t>(για </a:t>
            </a:r>
            <a:r>
              <a:rPr lang="el-GR" dirty="0">
                <a:solidFill>
                  <a:prstClr val="black"/>
                </a:solidFill>
                <a:latin typeface="Comic Sans MS" panose="030F0702030302020204" pitchFamily="66" charset="0"/>
              </a:rPr>
              <a:t>χρήση μέσα στην τάξη).</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Παγουρίνο με φρέσκο νερό</a:t>
            </a:r>
            <a:r>
              <a:rPr lang="el-GR" dirty="0" smtClean="0">
                <a:solidFill>
                  <a:prstClr val="black"/>
                </a:solidFill>
                <a:latin typeface="Comic Sans MS" panose="030F0702030302020204" pitchFamily="66" charset="0"/>
              </a:rPr>
              <a:t>.</a:t>
            </a:r>
            <a:endParaRPr lang="el-GR" dirty="0">
              <a:solidFill>
                <a:prstClr val="black"/>
              </a:solidFill>
              <a:latin typeface="Comic Sans MS" panose="030F0702030302020204" pitchFamily="66" charset="0"/>
            </a:endParaRP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Ένα καπέλο για τον ήλιο</a:t>
            </a:r>
            <a:r>
              <a:rPr lang="el-GR" dirty="0" smtClean="0">
                <a:solidFill>
                  <a:prstClr val="black"/>
                </a:solidFill>
                <a:latin typeface="Comic Sans MS" panose="030F0702030302020204" pitchFamily="66" charset="0"/>
              </a:rPr>
              <a:t>.</a:t>
            </a:r>
            <a:endParaRPr lang="el-GR" dirty="0">
              <a:solidFill>
                <a:prstClr val="black"/>
              </a:solidFill>
              <a:latin typeface="Comic Sans MS" panose="030F0702030302020204" pitchFamily="66" charset="0"/>
            </a:endParaRP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Αντισηπτικά μαντιλάκια.</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4 μάσκες [υφασμάτινες ή μίας χρήσης].</a:t>
            </a:r>
          </a:p>
          <a:p>
            <a:pPr marL="285750" indent="-285750" algn="just">
              <a:buFont typeface="Wingdings" panose="05000000000000000000" pitchFamily="2" charset="2"/>
              <a:buChar char="q"/>
            </a:pPr>
            <a:r>
              <a:rPr lang="el-GR" dirty="0">
                <a:solidFill>
                  <a:prstClr val="black"/>
                </a:solidFill>
                <a:latin typeface="Comic Sans MS" panose="030F0702030302020204" pitchFamily="66" charset="0"/>
              </a:rPr>
              <a:t>2 θήκες για τις μάσκες [1 με την ένδειξη «</a:t>
            </a:r>
            <a:r>
              <a:rPr lang="el-GR" i="1" dirty="0">
                <a:solidFill>
                  <a:prstClr val="black"/>
                </a:solidFill>
                <a:latin typeface="Comic Sans MS" panose="030F0702030302020204" pitchFamily="66" charset="0"/>
              </a:rPr>
              <a:t>καθαρές</a:t>
            </a:r>
            <a:r>
              <a:rPr lang="el-GR" dirty="0">
                <a:solidFill>
                  <a:prstClr val="black"/>
                </a:solidFill>
                <a:latin typeface="Comic Sans MS" panose="030F0702030302020204" pitchFamily="66" charset="0"/>
              </a:rPr>
              <a:t>» και 1 με την ένδειξη «</a:t>
            </a:r>
            <a:r>
              <a:rPr lang="el-GR" i="1" dirty="0">
                <a:solidFill>
                  <a:prstClr val="black"/>
                </a:solidFill>
                <a:latin typeface="Comic Sans MS" panose="030F0702030302020204" pitchFamily="66" charset="0"/>
              </a:rPr>
              <a:t>χρησιμοποιημένες</a:t>
            </a:r>
            <a:r>
              <a:rPr lang="el-GR" dirty="0">
                <a:solidFill>
                  <a:prstClr val="black"/>
                </a:solidFill>
                <a:latin typeface="Comic Sans MS" panose="030F0702030302020204" pitchFamily="66" charset="0"/>
              </a:rPr>
              <a:t>».</a:t>
            </a:r>
          </a:p>
          <a:p>
            <a:pPr algn="just"/>
            <a:r>
              <a:rPr lang="el-GR" sz="1100" dirty="0">
                <a:solidFill>
                  <a:prstClr val="black"/>
                </a:solidFill>
                <a:latin typeface="Comic Sans MS" panose="030F0702030302020204" pitchFamily="66" charset="0"/>
              </a:rPr>
              <a:t>       </a:t>
            </a:r>
          </a:p>
          <a:p>
            <a:pPr algn="just"/>
            <a:r>
              <a:rPr lang="el-GR" sz="1100" dirty="0">
                <a:solidFill>
                  <a:prstClr val="black"/>
                </a:solidFill>
                <a:latin typeface="Comic Sans MS" panose="030F0702030302020204" pitchFamily="66" charset="0"/>
              </a:rPr>
              <a:t>                   Στα ατομικά είδη του παιδιού θα ήταν καλό να γραφτούν με ανεξίτηλο μαρκαδόρο το </a:t>
            </a:r>
            <a:r>
              <a:rPr lang="el-GR" sz="1100" b="1" dirty="0">
                <a:solidFill>
                  <a:prstClr val="black"/>
                </a:solidFill>
                <a:latin typeface="Comic Sans MS" panose="030F0702030302020204" pitchFamily="66" charset="0"/>
              </a:rPr>
              <a:t>όνομα</a:t>
            </a:r>
            <a:r>
              <a:rPr lang="el-GR" sz="1100" dirty="0">
                <a:solidFill>
                  <a:prstClr val="black"/>
                </a:solidFill>
                <a:latin typeface="Comic Sans MS" panose="030F0702030302020204" pitchFamily="66" charset="0"/>
              </a:rPr>
              <a:t> και το </a:t>
            </a:r>
            <a:r>
              <a:rPr lang="el-GR" sz="1100" b="1" dirty="0">
                <a:solidFill>
                  <a:prstClr val="black"/>
                </a:solidFill>
                <a:latin typeface="Comic Sans MS" panose="030F0702030302020204" pitchFamily="66" charset="0"/>
              </a:rPr>
              <a:t>επίθετό</a:t>
            </a:r>
            <a:r>
              <a:rPr lang="el-GR" sz="1100" dirty="0">
                <a:solidFill>
                  <a:prstClr val="black"/>
                </a:solidFill>
                <a:latin typeface="Comic Sans MS" panose="030F0702030302020204" pitchFamily="66" charset="0"/>
              </a:rPr>
              <a:t> του.</a:t>
            </a:r>
          </a:p>
        </p:txBody>
      </p:sp>
      <p:sp>
        <p:nvSpPr>
          <p:cNvPr id="8" name="Ορθογώνιο 7"/>
          <p:cNvSpPr/>
          <p:nvPr/>
        </p:nvSpPr>
        <p:spPr>
          <a:xfrm>
            <a:off x="1403648" y="42719"/>
            <a:ext cx="58913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solidFill>
                  <a:schemeClr val="accent4"/>
                </a:solidFill>
                <a:effectLst>
                  <a:outerShdw blurRad="50800" dist="39000" dir="5460000" algn="tl">
                    <a:srgbClr val="000000">
                      <a:alpha val="38000"/>
                    </a:srgbClr>
                  </a:outerShdw>
                </a:effectLst>
                <a:latin typeface="Comic Sans MS" panose="030F0702030302020204" pitchFamily="66" charset="0"/>
              </a:rPr>
              <a:t>Η σχολική τσάντα</a:t>
            </a:r>
            <a:endParaRPr lang="el-GR" sz="5400" b="1" dirty="0">
              <a:ln w="11430"/>
              <a:solidFill>
                <a:schemeClr val="accent4"/>
              </a:solidFill>
              <a:effectLst>
                <a:outerShdw blurRad="50800" dist="39000" dir="5460000" algn="tl">
                  <a:srgbClr val="000000">
                    <a:alpha val="38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767973">
            <a:off x="7704331" y="2888452"/>
            <a:ext cx="941353" cy="1081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2609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FE9FB"/>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99921" y="1432174"/>
            <a:ext cx="8907829" cy="524820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TextBox 6"/>
          <p:cNvSpPr txBox="1"/>
          <p:nvPr/>
        </p:nvSpPr>
        <p:spPr>
          <a:xfrm>
            <a:off x="317137" y="1571551"/>
            <a:ext cx="8473391" cy="3970318"/>
          </a:xfrm>
          <a:prstGeom prst="rect">
            <a:avLst/>
          </a:prstGeom>
          <a:noFill/>
        </p:spPr>
        <p:txBody>
          <a:bodyPr wrap="square" rtlCol="0">
            <a:spAutoFit/>
          </a:bodyPr>
          <a:lstStyle/>
          <a:p>
            <a:pPr algn="just"/>
            <a:r>
              <a:rPr lang="el-GR" dirty="0">
                <a:solidFill>
                  <a:prstClr val="black"/>
                </a:solidFill>
                <a:latin typeface="Comic Sans MS" panose="030F0702030302020204" pitchFamily="66" charset="0"/>
              </a:rPr>
              <a:t>Οι ιώσεις είναι συνήθως μια </a:t>
            </a:r>
            <a:r>
              <a:rPr lang="el-GR" b="1" dirty="0">
                <a:solidFill>
                  <a:prstClr val="black"/>
                </a:solidFill>
                <a:latin typeface="Comic Sans MS" panose="030F0702030302020204" pitchFamily="66" charset="0"/>
              </a:rPr>
              <a:t>αναπόφευκτη</a:t>
            </a:r>
            <a:r>
              <a:rPr lang="el-GR" dirty="0">
                <a:solidFill>
                  <a:prstClr val="black"/>
                </a:solidFill>
                <a:latin typeface="Comic Sans MS" panose="030F0702030302020204" pitchFamily="66" charset="0"/>
              </a:rPr>
              <a:t> δυσάρεστη πραγματικότητα για την πλειοψηφία των νηπίων (ιδιαίτερα για εκείνα που δεν έχουν φοιτήσει προηγουμένως σε άλλο προσχολικό πλαίσιο).</a:t>
            </a:r>
          </a:p>
          <a:p>
            <a:pPr algn="just"/>
            <a:r>
              <a:rPr lang="el-GR" dirty="0">
                <a:solidFill>
                  <a:prstClr val="black"/>
                </a:solidFill>
                <a:latin typeface="Comic Sans MS" panose="030F0702030302020204" pitchFamily="66" charset="0"/>
              </a:rPr>
              <a:t>Θυμηθείτε ότι είναι καλύτερο να παραμείνει στο σπίτι το παιδί που έχει εμφανίσει μία ίωση (έστω και ελαφριάς μορφής, χωρίς έντονα συμπτώματα ή πυρετό), καθώς συνήθως με την ένταση της σχολικής ημέρας η κατάστασή του επιδεινώνεται και η ανάρρωσή του καθυστερεί. </a:t>
            </a:r>
          </a:p>
          <a:p>
            <a:pPr algn="just"/>
            <a:r>
              <a:rPr lang="el-GR" dirty="0">
                <a:solidFill>
                  <a:prstClr val="black"/>
                </a:solidFill>
                <a:latin typeface="Comic Sans MS" panose="030F0702030302020204" pitchFamily="66" charset="0"/>
              </a:rPr>
              <a:t>Επίσης, ένα παιδί που έρχεται άρρωστο στο Νηπιαγωγείο είναι σχεδόν σίγουρο ότι θα μεταφέρει την ίωση σε κάποιο ή σε κάποια από τα υπόλοιπα παιδιά της ομάδας.</a:t>
            </a:r>
          </a:p>
          <a:p>
            <a:pPr algn="just"/>
            <a:r>
              <a:rPr lang="el-GR" dirty="0">
                <a:solidFill>
                  <a:prstClr val="black"/>
                </a:solidFill>
                <a:latin typeface="Comic Sans MS" panose="030F0702030302020204" pitchFamily="66" charset="0"/>
              </a:rPr>
              <a:t>Στην εποχή του ιού </a:t>
            </a:r>
            <a:r>
              <a:rPr lang="en-US" dirty="0">
                <a:solidFill>
                  <a:prstClr val="black"/>
                </a:solidFill>
                <a:latin typeface="Comic Sans MS" panose="030F0702030302020204" pitchFamily="66" charset="0"/>
              </a:rPr>
              <a:t>COVID-19</a:t>
            </a:r>
            <a:r>
              <a:rPr lang="el-GR" dirty="0">
                <a:solidFill>
                  <a:prstClr val="black"/>
                </a:solidFill>
                <a:latin typeface="Comic Sans MS" panose="030F0702030302020204" pitchFamily="66" charset="0"/>
              </a:rPr>
              <a:t>, που τα δύο τελευταία χρόνια διερχόμαστε, τα μέτρα προφύλαξης ενάντια στη διασπορά των ιώσεων αποκτούν ιδιαίτερη σημασία και βαρύτητα. </a:t>
            </a:r>
          </a:p>
          <a:p>
            <a:pPr algn="just"/>
            <a:endParaRPr lang="el-GR" dirty="0">
              <a:solidFill>
                <a:prstClr val="black"/>
              </a:solidFill>
              <a:latin typeface="Comic Sans MS" panose="030F0702030302020204" pitchFamily="66" charset="0"/>
            </a:endParaRPr>
          </a:p>
        </p:txBody>
      </p:sp>
      <p:sp>
        <p:nvSpPr>
          <p:cNvPr id="8" name="Ορθογώνιο 7"/>
          <p:cNvSpPr/>
          <p:nvPr/>
        </p:nvSpPr>
        <p:spPr>
          <a:xfrm>
            <a:off x="2735362" y="-53518"/>
            <a:ext cx="36968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dirty="0">
                <a:ln w="11430"/>
                <a:solidFill>
                  <a:schemeClr val="tx2"/>
                </a:solidFill>
                <a:effectLst>
                  <a:outerShdw blurRad="50800" dist="39000" dir="5460000" algn="tl">
                    <a:srgbClr val="000000">
                      <a:alpha val="38000"/>
                    </a:srgbClr>
                  </a:outerShdw>
                </a:effectLst>
                <a:latin typeface="Comic Sans MS" panose="030F0702030302020204" pitchFamily="66" charset="0"/>
              </a:rPr>
              <a:t>Οι ιώσεις…</a:t>
            </a:r>
            <a:endParaRPr lang="el-GR" sz="5400" b="1" dirty="0">
              <a:ln w="11430"/>
              <a:solidFill>
                <a:schemeClr val="tx2"/>
              </a:solidFill>
              <a:effectLst>
                <a:outerShdw blurRad="50800" dist="39000" dir="5460000" algn="tl">
                  <a:srgbClr val="000000">
                    <a:alpha val="38000"/>
                  </a:srgbClr>
                </a:outerShdw>
              </a:effectLst>
            </a:endParaRP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491880" y="5000680"/>
            <a:ext cx="1868865" cy="15266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508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FE9FB"/>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99921" y="1432174"/>
            <a:ext cx="8907829" cy="524820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317138" y="1700808"/>
            <a:ext cx="8473391"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Η χρήση μάσκας είναι υποχρεωτική για τους μαθητές και τις μαθήτριες στους </a:t>
            </a:r>
            <a:r>
              <a:rPr kumimoji="0" lang="el-GR"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εσωτερικούς και εξωτερικούς χώρους </a:t>
            </a: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του Νηπιαγωγείου. Επιπλέον, προτείνεται το πλύσιμο της υφασμάτινης μάσκας καθώς και η αλλαγή των ρούχων των παιδιών σε καθημερινή βάση, προκειμένου να αποφευχθεί η διασπορά οποιασδήποτε ίωσης</a:t>
            </a:r>
            <a:r>
              <a:rPr kumimoji="0" lang="el-GR" sz="18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endPar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8" name="Ορθογώνιο 7"/>
          <p:cNvSpPr/>
          <p:nvPr/>
        </p:nvSpPr>
        <p:spPr>
          <a:xfrm>
            <a:off x="1994777" y="-53518"/>
            <a:ext cx="517802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5400" b="1" i="0" u="none" strike="noStrike" kern="1200" cap="none" spc="0" normalizeH="0" baseline="0" noProof="0" dirty="0">
                <a:ln w="11430"/>
                <a:solidFill>
                  <a:srgbClr val="1F497D"/>
                </a:solidFill>
                <a:effectLst>
                  <a:outerShdw blurRad="50800" dist="39000" dir="5460000" algn="tl">
                    <a:srgbClr val="000000">
                      <a:alpha val="38000"/>
                    </a:srgbClr>
                  </a:outerShdw>
                </a:effectLst>
                <a:uLnTx/>
                <a:uFillTx/>
                <a:latin typeface="Comic Sans MS" panose="030F0702030302020204" pitchFamily="66" charset="0"/>
                <a:ea typeface="+mn-ea"/>
                <a:cs typeface="+mn-cs"/>
              </a:rPr>
              <a:t>Χρήση μάσκας…</a:t>
            </a:r>
            <a:endParaRPr kumimoji="0" lang="el-GR" sz="5400" b="1" i="0" u="none" strike="noStrike" kern="1200" cap="none" spc="0" normalizeH="0" baseline="0" noProof="0" dirty="0">
              <a:ln w="11430"/>
              <a:solidFill>
                <a:srgbClr val="1F497D"/>
              </a:solidFill>
              <a:effectLst>
                <a:outerShdw blurRad="50800" dist="39000" dir="5460000" algn="tl">
                  <a:srgbClr val="000000">
                    <a:alpha val="38000"/>
                  </a:srgbClr>
                </a:outerShdw>
              </a:effectLst>
              <a:uLnTx/>
              <a:uFillTx/>
              <a:latin typeface="Calibri"/>
              <a:ea typeface="+mn-ea"/>
              <a:cs typeface="+mn-cs"/>
            </a:endParaRPr>
          </a:p>
        </p:txBody>
      </p:sp>
      <p:pic>
        <p:nvPicPr>
          <p:cNvPr id="2" name="Εικόνα 1">
            <a:extLst>
              <a:ext uri="{FF2B5EF4-FFF2-40B4-BE49-F238E27FC236}">
                <a16:creationId xmlns:a16="http://schemas.microsoft.com/office/drawing/2014/main" xmlns="" id="{4C88AD26-B8F3-4643-9DDC-C08C607A00D6}"/>
              </a:ext>
            </a:extLst>
          </p:cNvPr>
          <p:cNvPicPr>
            <a:picLocks noChangeAspect="1"/>
          </p:cNvPicPr>
          <p:nvPr/>
        </p:nvPicPr>
        <p:blipFill>
          <a:blip r:embed="rId2"/>
          <a:stretch>
            <a:fillRect/>
          </a:stretch>
        </p:blipFill>
        <p:spPr>
          <a:xfrm>
            <a:off x="3286116" y="3643314"/>
            <a:ext cx="2322180" cy="2839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301823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FE9FB"/>
        </a:solidFill>
        <a:effectLst/>
      </p:bgPr>
    </p:bg>
    <p:spTree>
      <p:nvGrpSpPr>
        <p:cNvPr id="1" name=""/>
        <p:cNvGrpSpPr/>
        <p:nvPr/>
      </p:nvGrpSpPr>
      <p:grpSpPr>
        <a:xfrm>
          <a:off x="0" y="0"/>
          <a:ext cx="0" cy="0"/>
          <a:chOff x="0" y="0"/>
          <a:chExt cx="0" cy="0"/>
        </a:xfrm>
      </p:grpSpPr>
      <p:sp>
        <p:nvSpPr>
          <p:cNvPr id="5" name="Στρογγυλεμένο ορθογώνιο 4"/>
          <p:cNvSpPr/>
          <p:nvPr/>
        </p:nvSpPr>
        <p:spPr>
          <a:xfrm>
            <a:off x="101611" y="1678023"/>
            <a:ext cx="8907829" cy="497957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TextBox 6"/>
          <p:cNvSpPr txBox="1"/>
          <p:nvPr/>
        </p:nvSpPr>
        <p:spPr>
          <a:xfrm>
            <a:off x="231223" y="1844824"/>
            <a:ext cx="8645223" cy="3416320"/>
          </a:xfrm>
          <a:prstGeom prst="rect">
            <a:avLst/>
          </a:prstGeom>
          <a:noFill/>
        </p:spPr>
        <p:txBody>
          <a:bodyPr wrap="square" rtlCol="0">
            <a:spAutoFit/>
          </a:bodyPr>
          <a:lstStyle/>
          <a:p>
            <a:pPr lvl="0" algn="just"/>
            <a:r>
              <a:rPr lang="el-GR" dirty="0">
                <a:latin typeface="Comic Sans MS" panose="030F0702030302020204" pitchFamily="66" charset="0"/>
              </a:rPr>
              <a:t>Οι ψείρες είναι ένα πολύ συνηθισμένο πρόβλημα στο Νηπιαγωγείο. Ακμάζουν κατά τη διάρκεια επιστροφής των παιδιών στο σχολείο τον Σεπτέμβριο και τον Οκτώβριο. </a:t>
            </a:r>
            <a:r>
              <a:rPr lang="el-GR" dirty="0">
                <a:solidFill>
                  <a:prstClr val="black"/>
                </a:solidFill>
                <a:latin typeface="Comic Sans MS" panose="030F0702030302020204" pitchFamily="66" charset="0"/>
              </a:rPr>
              <a:t>Επίσης, είναι καλό να γνωρίζουμε ότι οι ψείρες πηγαίνουν και σε καθαρά και σε βρώμικα μαλλιά, μ</a:t>
            </a:r>
            <a:r>
              <a:rPr lang="el-GR" dirty="0">
                <a:latin typeface="Comic Sans MS" panose="030F0702030302020204" pitchFamily="66" charset="0"/>
              </a:rPr>
              <a:t>ετακινούνται από παιδί σε παιδί, ιδιαίτερα όταν μοιράζονται προσωπικά αντικείμενα (όπως χτενάκια, τσιμπιδάκια, κοκαλάκια ή καπέλα), γεγονός που σε κάθε περίπτωση καλό είναι να αποφεύγεται. </a:t>
            </a:r>
          </a:p>
          <a:p>
            <a:pPr lvl="0" algn="just"/>
            <a:r>
              <a:rPr lang="el-GR" dirty="0">
                <a:latin typeface="Comic Sans MS" panose="030F0702030302020204" pitchFamily="66" charset="0"/>
              </a:rPr>
              <a:t>Το Νηπιαγωγείο θα ενημερώσει άμεσα τις οικογένειες των παιδιών, στην περίπτωση που παρουσιαστεί κρούσμα που πέσει στην αντίληψη των Νηπιαγωγών. Θυμηθείτε, ωστόσο, ότι είναι σημαντικό να μιλήσετε με τις εκπαιδευτικούς, αν διαπιστώσετε στο σπίτι σχετικό κρούσμα.</a:t>
            </a:r>
          </a:p>
          <a:p>
            <a:pPr algn="just">
              <a:buFont typeface="Arial"/>
              <a:buChar char="•"/>
            </a:pPr>
            <a:endParaRPr lang="el-GR" dirty="0">
              <a:latin typeface="Comic Sans MS" panose="030F0702030302020204" pitchFamily="66" charset="0"/>
            </a:endParaRPr>
          </a:p>
          <a:p>
            <a:pPr algn="just"/>
            <a:endParaRPr lang="el-GR" dirty="0">
              <a:latin typeface="Comic Sans MS" panose="030F0702030302020204" pitchFamily="66" charset="0"/>
            </a:endParaRPr>
          </a:p>
        </p:txBody>
      </p:sp>
      <p:sp>
        <p:nvSpPr>
          <p:cNvPr id="8" name="Ορθογώνιο 7"/>
          <p:cNvSpPr/>
          <p:nvPr/>
        </p:nvSpPr>
        <p:spPr>
          <a:xfrm>
            <a:off x="1117649" y="-53518"/>
            <a:ext cx="7917552"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3600" b="1" dirty="0">
                <a:ln w="11430"/>
                <a:solidFill>
                  <a:srgbClr val="1F497D"/>
                </a:solidFill>
                <a:effectLst>
                  <a:outerShdw blurRad="50800" dist="39000" dir="5460000" algn="tl">
                    <a:srgbClr val="000000">
                      <a:alpha val="38000"/>
                    </a:srgbClr>
                  </a:outerShdw>
                </a:effectLst>
                <a:latin typeface="Comic Sans MS" panose="030F0702030302020204" pitchFamily="66" charset="0"/>
              </a:rPr>
              <a:t>Μικρές</a:t>
            </a:r>
            <a:r>
              <a:rPr lang="el-GR" sz="5400" b="1" dirty="0">
                <a:ln w="11430"/>
                <a:solidFill>
                  <a:srgbClr val="1F497D"/>
                </a:solidFill>
                <a:effectLst>
                  <a:outerShdw blurRad="50800" dist="39000" dir="5460000" algn="tl">
                    <a:srgbClr val="000000">
                      <a:alpha val="38000"/>
                    </a:srgbClr>
                  </a:outerShdw>
                </a:effectLst>
                <a:latin typeface="Comic Sans MS" panose="030F0702030302020204" pitchFamily="66" charset="0"/>
              </a:rPr>
              <a:t> και ανεπιθύμητες…</a:t>
            </a:r>
          </a:p>
          <a:p>
            <a:pPr algn="ctr"/>
            <a:r>
              <a:rPr lang="el-GR" sz="5400" b="1" dirty="0">
                <a:ln w="11430"/>
                <a:solidFill>
                  <a:srgbClr val="1F497D"/>
                </a:solidFill>
                <a:effectLst>
                  <a:outerShdw blurRad="50800" dist="39000" dir="5460000" algn="tl">
                    <a:srgbClr val="000000">
                      <a:alpha val="38000"/>
                    </a:srgbClr>
                  </a:outerShdw>
                </a:effectLst>
                <a:latin typeface="Comic Sans MS" panose="030F0702030302020204" pitchFamily="66" charset="0"/>
              </a:rPr>
              <a:t>ψείρες</a:t>
            </a:r>
            <a:endParaRPr lang="el-GR" sz="5400" b="1" dirty="0">
              <a:ln w="11430"/>
              <a:solidFill>
                <a:srgbClr val="1F497D"/>
              </a:solidFill>
              <a:effectLst>
                <a:outerShdw blurRad="50800" dist="39000" dir="5460000" algn="tl">
                  <a:srgbClr val="000000">
                    <a:alpha val="38000"/>
                  </a:srgbClr>
                </a:outerShdw>
              </a:effectLst>
            </a:endParaRPr>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788024" y="4539750"/>
            <a:ext cx="3596293" cy="19825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3132074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1142</Words>
  <Application>Microsoft Office PowerPoint</Application>
  <PresentationFormat>Προβολή στην οθόνη (4:3)</PresentationFormat>
  <Paragraphs>67</Paragraphs>
  <Slides>12</Slides>
  <Notes>0</Notes>
  <HiddenSlides>0</HiddenSlides>
  <MMClips>0</MMClips>
  <ScaleCrop>false</ScaleCrop>
  <HeadingPairs>
    <vt:vector size="4" baseType="variant">
      <vt:variant>
        <vt:lpstr>Θέμα</vt:lpstr>
      </vt:variant>
      <vt:variant>
        <vt:i4>5</vt:i4>
      </vt:variant>
      <vt:variant>
        <vt:lpstr>Τίτλοι διαφανειών</vt:lpstr>
      </vt:variant>
      <vt:variant>
        <vt:i4>12</vt:i4>
      </vt:variant>
    </vt:vector>
  </HeadingPairs>
  <TitlesOfParts>
    <vt:vector size="17" baseType="lpstr">
      <vt:lpstr>Θέμα του Office</vt:lpstr>
      <vt:lpstr>1_Θέμα του Office</vt:lpstr>
      <vt:lpstr>2_Θέμα του Office</vt:lpstr>
      <vt:lpstr>3_Θέμα του Office</vt:lpstr>
      <vt:lpstr>4_Θέμα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TANIA</dc:creator>
  <cp:lastModifiedBy>9ο ΝΗΠΙΑΓΩΓΕΙΟ</cp:lastModifiedBy>
  <cp:revision>59</cp:revision>
  <dcterms:created xsi:type="dcterms:W3CDTF">2014-08-17T18:02:51Z</dcterms:created>
  <dcterms:modified xsi:type="dcterms:W3CDTF">2021-09-07T19:41:36Z</dcterms:modified>
</cp:coreProperties>
</file>