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 id="2147483854" r:id="rId2"/>
  </p:sldMasterIdLst>
  <p:notesMasterIdLst>
    <p:notesMasterId r:id="rId18"/>
  </p:notesMasterIdLst>
  <p:sldIdLst>
    <p:sldId id="278" r:id="rId3"/>
    <p:sldId id="324" r:id="rId4"/>
    <p:sldId id="257" r:id="rId5"/>
    <p:sldId id="331" r:id="rId6"/>
    <p:sldId id="327" r:id="rId7"/>
    <p:sldId id="260" r:id="rId8"/>
    <p:sldId id="261" r:id="rId9"/>
    <p:sldId id="332" r:id="rId10"/>
    <p:sldId id="264" r:id="rId11"/>
    <p:sldId id="302" r:id="rId12"/>
    <p:sldId id="319" r:id="rId13"/>
    <p:sldId id="333" r:id="rId14"/>
    <p:sldId id="316" r:id="rId15"/>
    <p:sldId id="334" r:id="rId16"/>
    <p:sldId id="27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a:srgbClr val="CCFF99"/>
    <a:srgbClr val="66FF99"/>
    <a:srgbClr val="FF5050"/>
    <a:srgbClr val="FF99FF"/>
    <a:srgbClr val="FFCC00"/>
    <a:srgbClr val="CC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4660"/>
  </p:normalViewPr>
  <p:slideViewPr>
    <p:cSldViewPr>
      <p:cViewPr varScale="1">
        <p:scale>
          <a:sx n="105" d="100"/>
          <a:sy n="105" d="100"/>
        </p:scale>
        <p:origin x="121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cs typeface="+mn-cs"/>
              </a:defRPr>
            </a:lvl1pPr>
          </a:lstStyle>
          <a:p>
            <a:pPr>
              <a:defRPr/>
            </a:pPr>
            <a:endParaRPr lang="el-GR" altLang="el-GR"/>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cs typeface="+mn-cs"/>
              </a:defRPr>
            </a:lvl1pPr>
          </a:lstStyle>
          <a:p>
            <a:pPr>
              <a:defRPr/>
            </a:pPr>
            <a:endParaRPr lang="el-GR" altLang="el-GR"/>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noProof="0"/>
              <a:t>Κάντε κλικ για να επεξεργαστείτε τα στυλ κειμένου του υποδείγματος</a:t>
            </a:r>
          </a:p>
          <a:p>
            <a:pPr lvl="1"/>
            <a:r>
              <a:rPr lang="el-GR" altLang="el-GR" noProof="0"/>
              <a:t>Δεύτερου επιπέδου</a:t>
            </a:r>
          </a:p>
          <a:p>
            <a:pPr lvl="2"/>
            <a:r>
              <a:rPr lang="el-GR" altLang="el-GR" noProof="0"/>
              <a:t>Τρίτου επιπέδου</a:t>
            </a:r>
          </a:p>
          <a:p>
            <a:pPr lvl="3"/>
            <a:r>
              <a:rPr lang="el-GR" altLang="el-GR" noProof="0"/>
              <a:t>Τέταρτου επιπέδου</a:t>
            </a:r>
          </a:p>
          <a:p>
            <a:pPr lvl="4"/>
            <a:r>
              <a:rPr lang="el-GR" altLang="el-GR" noProof="0"/>
              <a:t>Πέμπτου επιπέδου</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cs typeface="+mn-cs"/>
              </a:defRPr>
            </a:lvl1pPr>
          </a:lstStyle>
          <a:p>
            <a:pPr>
              <a:defRPr/>
            </a:pPr>
            <a:endParaRPr lang="el-GR" altLang="el-G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cs typeface="+mn-cs"/>
              </a:defRPr>
            </a:lvl1pPr>
          </a:lstStyle>
          <a:p>
            <a:pPr>
              <a:defRPr/>
            </a:pPr>
            <a:fld id="{7AE7E7D0-DC95-4CF4-8851-E8DEE30BCAD5}" type="slidenum">
              <a:rPr lang="el-GR" altLang="el-GR"/>
              <a:pPr>
                <a:defRPr/>
              </a:pPr>
              <a:t>‹#›</a:t>
            </a:fld>
            <a:endParaRPr lang="el-GR" altLang="el-GR"/>
          </a:p>
        </p:txBody>
      </p:sp>
    </p:spTree>
    <p:extLst>
      <p:ext uri="{BB962C8B-B14F-4D97-AF65-F5344CB8AC3E}">
        <p14:creationId xmlns:p14="http://schemas.microsoft.com/office/powerpoint/2010/main" val="2190589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l-GR" sz="1200" kern="1200" dirty="0">
                <a:solidFill>
                  <a:schemeClr val="tx1"/>
                </a:solidFill>
                <a:effectLst/>
                <a:latin typeface="+mn-lt"/>
                <a:ea typeface="+mn-ea"/>
                <a:cs typeface="+mn-cs"/>
              </a:rPr>
              <a:t>Εξασφαλίστε ένα σταθερό κι επαρκές ωράριο ύπνου</a:t>
            </a:r>
          </a:p>
          <a:p>
            <a:pPr lvl="0"/>
            <a:r>
              <a:rPr lang="el-GR" sz="1200" kern="1200" dirty="0">
                <a:solidFill>
                  <a:schemeClr val="tx1"/>
                </a:solidFill>
                <a:effectLst/>
                <a:latin typeface="+mn-lt"/>
                <a:ea typeface="+mn-ea"/>
                <a:cs typeface="+mn-cs"/>
              </a:rPr>
              <a:t>Το πρωινό ξύπνημα</a:t>
            </a:r>
            <a:r>
              <a:rPr lang="el-GR" sz="1200" kern="1200" baseline="0" dirty="0">
                <a:solidFill>
                  <a:schemeClr val="tx1"/>
                </a:solidFill>
                <a:effectLst/>
                <a:latin typeface="+mn-lt"/>
                <a:ea typeface="+mn-ea"/>
                <a:cs typeface="+mn-cs"/>
              </a:rPr>
              <a:t> καλό είναι να γίνεται αρκετά νωρίτερα από την ώρα αποχώρησης για το σχολείο, ώστε το παιδί να έχει την δυνατότητα να πάρει ένα υγιεινό πρωινό </a:t>
            </a:r>
          </a:p>
          <a:p>
            <a:pPr lvl="0"/>
            <a:r>
              <a:rPr lang="el-GR" sz="1200" kern="1200" baseline="0" dirty="0">
                <a:solidFill>
                  <a:schemeClr val="tx1"/>
                </a:solidFill>
                <a:effectLst/>
                <a:latin typeface="+mn-lt"/>
                <a:ea typeface="+mn-ea"/>
                <a:cs typeface="+mn-cs"/>
              </a:rPr>
              <a:t>Μετά το σχολείο, μπορείτε να καθιερώσετε ένα συγκεκριμένο χρόνο για να συζητήσετε τα νέα του σχολείου. Με αυτόν τον τρόπο θα έχετε τη δυνατότητα να μάθετε πώς περνάει το παιδί σας στο σχολείο (σκέψεις, συναισθήματα, ενδιαφέροντα, δεξιότητες…) ενώ παράλληλα προσδίδετε αξία στο σχολείο, ενισχύοντας το ενδιαφέρον του παιδιού για αυτό.  Για να το ενθαρρύνετε να μιλήσει, μπορείτε να κάνετε ερωτήσεις όπως: πώς πέρασες στο σχολείο; Τι σου άρεσε περισσότερο; Τι σε δυσκόλεψε; έγινε κάτι που σε στενοχώρησε; Για ποιο πράγμα συζητήσατε; </a:t>
            </a:r>
          </a:p>
          <a:p>
            <a:pPr lvl="0"/>
            <a:r>
              <a:rPr lang="el-GR" sz="1200" kern="1200" baseline="0" dirty="0">
                <a:solidFill>
                  <a:schemeClr val="tx1"/>
                </a:solidFill>
                <a:effectLst/>
                <a:latin typeface="+mn-lt"/>
                <a:ea typeface="+mn-ea"/>
                <a:cs typeface="+mn-cs"/>
              </a:rPr>
              <a:t>Τέλος, μην φορτώνετε το παιδί σας με πολλές οργανωμένες δραστηριότητες (αγγλικά, μουσικά, αθλήματα…). Τα παιδιά προσχολικής ηλικίας έχουν μεγαλύτερη ανάγκη από ελεύθερο παιχνίδι (με τα αδέρφια τους, στη γειτονιά, στην πλατεία, την παιδική χαρά, σε κάποιο φιλικό σπίτι…) και από ποιοτικό χρόνο με τους γονείς τους (βόλτες, ανάγνωση παραμυθιών…). Αποφύγετε </a:t>
            </a:r>
            <a:r>
              <a:rPr lang="el-GR" sz="1200" kern="1200" baseline="0" dirty="0" err="1">
                <a:solidFill>
                  <a:schemeClr val="tx1"/>
                </a:solidFill>
                <a:effectLst/>
                <a:latin typeface="+mn-lt"/>
                <a:ea typeface="+mn-ea"/>
                <a:cs typeface="+mn-cs"/>
              </a:rPr>
              <a:t>τάμπλετ</a:t>
            </a:r>
            <a:r>
              <a:rPr lang="el-GR" sz="1200" kern="1200" baseline="0" dirty="0">
                <a:solidFill>
                  <a:schemeClr val="tx1"/>
                </a:solidFill>
                <a:effectLst/>
                <a:latin typeface="+mn-lt"/>
                <a:ea typeface="+mn-ea"/>
                <a:cs typeface="+mn-cs"/>
              </a:rPr>
              <a:t>, τηλεόραση, ηλεκτρονικά παιχνίδια</a:t>
            </a:r>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F9F893-82C6-42B7-88D1-06D4E7EAD365}"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6656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endParaRPr lang="el-GR" altLang="el-GR"/>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l-GR" altLang="el-GR"/>
          </a:p>
        </p:txBody>
      </p:sp>
      <p:sp>
        <p:nvSpPr>
          <p:cNvPr id="6" name="Slide Number Placeholder 5"/>
          <p:cNvSpPr>
            <a:spLocks noGrp="1"/>
          </p:cNvSpPr>
          <p:nvPr>
            <p:ph type="sldNum" sz="quarter" idx="12"/>
          </p:nvPr>
        </p:nvSpPr>
        <p:spPr>
          <a:xfrm>
            <a:off x="7010399" y="2750337"/>
            <a:ext cx="1370293" cy="1356442"/>
          </a:xfrm>
        </p:spPr>
        <p:txBody>
          <a:bodyPr/>
          <a:lstStyle/>
          <a:p>
            <a:pPr>
              <a:defRPr/>
            </a:pPr>
            <a:fld id="{B5117883-3E0D-4DA6-90C3-874F0EA78D1E}" type="slidenum">
              <a:rPr lang="el-GR" altLang="el-GR" smtClean="0"/>
              <a:pPr>
                <a:defRPr/>
              </a:pPr>
              <a:t>‹#›</a:t>
            </a:fld>
            <a:endParaRPr lang="el-GR" altLang="el-GR"/>
          </a:p>
        </p:txBody>
      </p:sp>
    </p:spTree>
    <p:extLst>
      <p:ext uri="{BB962C8B-B14F-4D97-AF65-F5344CB8AC3E}">
        <p14:creationId xmlns:p14="http://schemas.microsoft.com/office/powerpoint/2010/main" val="815635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a:defRPr/>
            </a:pPr>
            <a:endParaRPr lang="el-GR" altLang="el-GR"/>
          </a:p>
        </p:txBody>
      </p:sp>
      <p:sp>
        <p:nvSpPr>
          <p:cNvPr id="6" name="Footer Placeholder 5"/>
          <p:cNvSpPr>
            <a:spLocks noGrp="1"/>
          </p:cNvSpPr>
          <p:nvPr>
            <p:ph type="ftr" sz="quarter" idx="11"/>
          </p:nvPr>
        </p:nvSpPr>
        <p:spPr/>
        <p:txBody>
          <a:bodyPr/>
          <a:lstStyle/>
          <a:p>
            <a:pPr>
              <a:defRPr/>
            </a:pPr>
            <a:endParaRPr lang="el-GR" altLang="el-GR"/>
          </a:p>
        </p:txBody>
      </p:sp>
      <p:sp>
        <p:nvSpPr>
          <p:cNvPr id="7" name="Slide Number Placeholder 6"/>
          <p:cNvSpPr>
            <a:spLocks noGrp="1"/>
          </p:cNvSpPr>
          <p:nvPr>
            <p:ph type="sldNum" sz="quarter" idx="12"/>
          </p:nvPr>
        </p:nvSpPr>
        <p:spPr>
          <a:xfrm>
            <a:off x="7856438" y="4711310"/>
            <a:ext cx="1149836" cy="1090789"/>
          </a:xfrm>
        </p:spPr>
        <p:txBody>
          <a:bodyPr/>
          <a:lstStyle/>
          <a:p>
            <a:pPr>
              <a:defRPr/>
            </a:pPr>
            <a:fld id="{4939269C-AECD-46DA-9F35-6F8C08CFD757}" type="slidenum">
              <a:rPr lang="el-GR" altLang="el-GR" smtClean="0"/>
              <a:pPr>
                <a:defRPr/>
              </a:pPr>
              <a:t>‹#›</a:t>
            </a:fld>
            <a:endParaRPr lang="el-GR" altLang="el-GR"/>
          </a:p>
        </p:txBody>
      </p:sp>
    </p:spTree>
    <p:extLst>
      <p:ext uri="{BB962C8B-B14F-4D97-AF65-F5344CB8AC3E}">
        <p14:creationId xmlns:p14="http://schemas.microsoft.com/office/powerpoint/2010/main" val="831462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a:defRPr/>
            </a:pPr>
            <a:endParaRPr lang="el-GR" altLang="el-GR"/>
          </a:p>
        </p:txBody>
      </p:sp>
      <p:sp>
        <p:nvSpPr>
          <p:cNvPr id="6" name="Footer Placeholder 5"/>
          <p:cNvSpPr>
            <a:spLocks noGrp="1"/>
          </p:cNvSpPr>
          <p:nvPr>
            <p:ph type="ftr" sz="quarter" idx="11"/>
          </p:nvPr>
        </p:nvSpPr>
        <p:spPr/>
        <p:txBody>
          <a:bodyPr/>
          <a:lstStyle/>
          <a:p>
            <a:pPr>
              <a:defRPr/>
            </a:pPr>
            <a:endParaRPr lang="el-GR" altLang="el-GR"/>
          </a:p>
        </p:txBody>
      </p:sp>
      <p:sp>
        <p:nvSpPr>
          <p:cNvPr id="7" name="Slide Number Placeholder 6"/>
          <p:cNvSpPr>
            <a:spLocks noGrp="1"/>
          </p:cNvSpPr>
          <p:nvPr>
            <p:ph type="sldNum" sz="quarter" idx="12"/>
          </p:nvPr>
        </p:nvSpPr>
        <p:spPr>
          <a:xfrm>
            <a:off x="7856438" y="4711616"/>
            <a:ext cx="1149836" cy="1090789"/>
          </a:xfrm>
        </p:spPr>
        <p:txBody>
          <a:bodyPr/>
          <a:lstStyle/>
          <a:p>
            <a:pPr>
              <a:defRPr/>
            </a:pPr>
            <a:fld id="{4939269C-AECD-46DA-9F35-6F8C08CFD757}" type="slidenum">
              <a:rPr lang="el-GR" altLang="el-GR" smtClean="0"/>
              <a:pPr>
                <a:defRPr/>
              </a:pPr>
              <a:t>‹#›</a:t>
            </a:fld>
            <a:endParaRPr lang="el-GR" altLang="el-GR"/>
          </a:p>
        </p:txBody>
      </p:sp>
    </p:spTree>
    <p:extLst>
      <p:ext uri="{BB962C8B-B14F-4D97-AF65-F5344CB8AC3E}">
        <p14:creationId xmlns:p14="http://schemas.microsoft.com/office/powerpoint/2010/main" val="1792945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a:defRPr/>
            </a:pPr>
            <a:endParaRPr lang="el-GR" altLang="el-GR"/>
          </a:p>
        </p:txBody>
      </p:sp>
      <p:sp>
        <p:nvSpPr>
          <p:cNvPr id="6" name="Footer Placeholder 5"/>
          <p:cNvSpPr>
            <a:spLocks noGrp="1"/>
          </p:cNvSpPr>
          <p:nvPr>
            <p:ph type="ftr" sz="quarter" idx="11"/>
          </p:nvPr>
        </p:nvSpPr>
        <p:spPr/>
        <p:txBody>
          <a:bodyPr/>
          <a:lstStyle/>
          <a:p>
            <a:pPr>
              <a:defRPr/>
            </a:pPr>
            <a:endParaRPr lang="el-GR" altLang="el-GR"/>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4939269C-AECD-46DA-9F35-6F8C08CFD757}" type="slidenum">
              <a:rPr lang="el-GR" altLang="el-GR" smtClean="0"/>
              <a:pPr>
                <a:defRPr/>
              </a:pPr>
              <a:t>‹#›</a:t>
            </a:fld>
            <a:endParaRPr lang="el-GR" altLang="el-GR"/>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469846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a:defRPr/>
            </a:pPr>
            <a:endParaRPr lang="el-GR" altLang="el-GR"/>
          </a:p>
        </p:txBody>
      </p:sp>
      <p:sp>
        <p:nvSpPr>
          <p:cNvPr id="6" name="Footer Placeholder 5"/>
          <p:cNvSpPr>
            <a:spLocks noGrp="1"/>
          </p:cNvSpPr>
          <p:nvPr>
            <p:ph type="ftr" sz="quarter" idx="11"/>
          </p:nvPr>
        </p:nvSpPr>
        <p:spPr/>
        <p:txBody>
          <a:bodyPr/>
          <a:lstStyle/>
          <a:p>
            <a:pPr>
              <a:defRPr/>
            </a:pPr>
            <a:endParaRPr lang="el-GR" altLang="el-GR"/>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4939269C-AECD-46DA-9F35-6F8C08CFD757}" type="slidenum">
              <a:rPr lang="el-GR" altLang="el-GR" smtClean="0"/>
              <a:pPr>
                <a:defRPr/>
              </a:pPr>
              <a:t>‹#›</a:t>
            </a:fld>
            <a:endParaRPr lang="el-GR" altLang="el-GR"/>
          </a:p>
        </p:txBody>
      </p:sp>
    </p:spTree>
    <p:extLst>
      <p:ext uri="{BB962C8B-B14F-4D97-AF65-F5344CB8AC3E}">
        <p14:creationId xmlns:p14="http://schemas.microsoft.com/office/powerpoint/2010/main" val="1654238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pPr>
              <a:defRPr/>
            </a:pPr>
            <a:endParaRPr lang="el-GR" altLang="el-GR"/>
          </a:p>
        </p:txBody>
      </p:sp>
      <p:sp>
        <p:nvSpPr>
          <p:cNvPr id="4" name="Footer Placeholder 3"/>
          <p:cNvSpPr>
            <a:spLocks noGrp="1"/>
          </p:cNvSpPr>
          <p:nvPr>
            <p:ph type="ftr" sz="quarter" idx="11"/>
          </p:nvPr>
        </p:nvSpPr>
        <p:spPr/>
        <p:txBody>
          <a:bodyPr/>
          <a:lstStyle/>
          <a:p>
            <a:pPr>
              <a:defRPr/>
            </a:pPr>
            <a:endParaRPr lang="el-GR" altLang="el-GR"/>
          </a:p>
        </p:txBody>
      </p:sp>
      <p:sp>
        <p:nvSpPr>
          <p:cNvPr id="5" name="Slide Number Placeholder 4"/>
          <p:cNvSpPr>
            <a:spLocks noGrp="1"/>
          </p:cNvSpPr>
          <p:nvPr>
            <p:ph type="sldNum" sz="quarter" idx="12"/>
          </p:nvPr>
        </p:nvSpPr>
        <p:spPr/>
        <p:txBody>
          <a:bodyPr/>
          <a:lstStyle/>
          <a:p>
            <a:pPr>
              <a:defRPr/>
            </a:pPr>
            <a:fld id="{4939269C-AECD-46DA-9F35-6F8C08CFD757}" type="slidenum">
              <a:rPr lang="el-GR" altLang="el-GR" smtClean="0"/>
              <a:pPr>
                <a:defRPr/>
              </a:pPr>
              <a:t>‹#›</a:t>
            </a:fld>
            <a:endParaRPr lang="el-GR" altLang="el-GR"/>
          </a:p>
        </p:txBody>
      </p:sp>
    </p:spTree>
    <p:extLst>
      <p:ext uri="{BB962C8B-B14F-4D97-AF65-F5344CB8AC3E}">
        <p14:creationId xmlns:p14="http://schemas.microsoft.com/office/powerpoint/2010/main" val="275543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pPr>
              <a:defRPr/>
            </a:pPr>
            <a:endParaRPr lang="el-GR" altLang="el-GR"/>
          </a:p>
        </p:txBody>
      </p:sp>
      <p:sp>
        <p:nvSpPr>
          <p:cNvPr id="4" name="Footer Placeholder 3"/>
          <p:cNvSpPr>
            <a:spLocks noGrp="1"/>
          </p:cNvSpPr>
          <p:nvPr>
            <p:ph type="ftr" sz="quarter" idx="11"/>
          </p:nvPr>
        </p:nvSpPr>
        <p:spPr/>
        <p:txBody>
          <a:bodyPr/>
          <a:lstStyle/>
          <a:p>
            <a:pPr>
              <a:defRPr/>
            </a:pPr>
            <a:endParaRPr lang="el-GR" altLang="el-GR"/>
          </a:p>
        </p:txBody>
      </p:sp>
      <p:sp>
        <p:nvSpPr>
          <p:cNvPr id="5" name="Slide Number Placeholder 4"/>
          <p:cNvSpPr>
            <a:spLocks noGrp="1"/>
          </p:cNvSpPr>
          <p:nvPr>
            <p:ph type="sldNum" sz="quarter" idx="12"/>
          </p:nvPr>
        </p:nvSpPr>
        <p:spPr/>
        <p:txBody>
          <a:bodyPr/>
          <a:lstStyle/>
          <a:p>
            <a:pPr>
              <a:defRPr/>
            </a:pPr>
            <a:fld id="{4939269C-AECD-46DA-9F35-6F8C08CFD757}" type="slidenum">
              <a:rPr lang="el-GR" altLang="el-GR" smtClean="0"/>
              <a:pPr>
                <a:defRPr/>
              </a:pPr>
              <a:t>‹#›</a:t>
            </a:fld>
            <a:endParaRPr lang="el-GR" altLang="el-GR"/>
          </a:p>
        </p:txBody>
      </p:sp>
    </p:spTree>
    <p:extLst>
      <p:ext uri="{BB962C8B-B14F-4D97-AF65-F5344CB8AC3E}">
        <p14:creationId xmlns:p14="http://schemas.microsoft.com/office/powerpoint/2010/main" val="3444113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a:defRPr/>
            </a:pPr>
            <a:endParaRPr lang="el-GR" altLang="el-GR"/>
          </a:p>
        </p:txBody>
      </p:sp>
      <p:sp>
        <p:nvSpPr>
          <p:cNvPr id="5" name="Footer Placeholder 4"/>
          <p:cNvSpPr>
            <a:spLocks noGrp="1"/>
          </p:cNvSpPr>
          <p:nvPr>
            <p:ph type="ftr" sz="quarter" idx="11"/>
          </p:nvPr>
        </p:nvSpPr>
        <p:spPr/>
        <p:txBody>
          <a:bodyPr/>
          <a:lstStyle/>
          <a:p>
            <a:pPr>
              <a:defRPr/>
            </a:pPr>
            <a:endParaRPr lang="el-GR" altLang="el-GR"/>
          </a:p>
        </p:txBody>
      </p:sp>
      <p:sp>
        <p:nvSpPr>
          <p:cNvPr id="6" name="Slide Number Placeholder 5"/>
          <p:cNvSpPr>
            <a:spLocks noGrp="1"/>
          </p:cNvSpPr>
          <p:nvPr>
            <p:ph type="sldNum" sz="quarter" idx="12"/>
          </p:nvPr>
        </p:nvSpPr>
        <p:spPr/>
        <p:txBody>
          <a:bodyPr/>
          <a:lstStyle/>
          <a:p>
            <a:pPr>
              <a:defRPr/>
            </a:pPr>
            <a:fld id="{22F3506F-1700-45ED-ACEA-55713FE1C975}" type="slidenum">
              <a:rPr lang="el-GR" altLang="el-GR" smtClean="0"/>
              <a:pPr>
                <a:defRPr/>
              </a:pPr>
              <a:t>‹#›</a:t>
            </a:fld>
            <a:endParaRPr lang="el-GR" altLang="el-GR"/>
          </a:p>
        </p:txBody>
      </p:sp>
    </p:spTree>
    <p:extLst>
      <p:ext uri="{BB962C8B-B14F-4D97-AF65-F5344CB8AC3E}">
        <p14:creationId xmlns:p14="http://schemas.microsoft.com/office/powerpoint/2010/main" val="3771050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endParaRPr lang="el-GR" altLang="el-GR"/>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l-GR" altLang="el-GR"/>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pPr>
              <a:defRPr/>
            </a:pPr>
            <a:fld id="{E233149D-7D71-4AF0-89BA-784F5EB3B25B}" type="slidenum">
              <a:rPr lang="el-GR" altLang="el-GR" smtClean="0"/>
              <a:pPr>
                <a:defRPr/>
              </a:pPr>
              <a:t>‹#›</a:t>
            </a:fld>
            <a:endParaRPr lang="el-GR" altLang="el-GR"/>
          </a:p>
        </p:txBody>
      </p:sp>
    </p:spTree>
    <p:extLst>
      <p:ext uri="{BB962C8B-B14F-4D97-AF65-F5344CB8AC3E}">
        <p14:creationId xmlns:p14="http://schemas.microsoft.com/office/powerpoint/2010/main" val="4201878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41B5C4C3-147A-423C-A5D7-14B414D4B746}" type="datetimeFigureOut">
              <a:rPr lang="en-US" smtClean="0"/>
              <a:pPr/>
              <a:t>9/17/2025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55D16DB3-6AFC-4E65-A155-256751C57997}" type="slidenum">
              <a:rPr lang="en-US" smtClean="0"/>
              <a:pPr/>
              <a:t>‹#›</a:t>
            </a:fld>
            <a:endParaRPr lang="en-US"/>
          </a:p>
        </p:txBody>
      </p:sp>
    </p:spTree>
    <p:extLst>
      <p:ext uri="{BB962C8B-B14F-4D97-AF65-F5344CB8AC3E}">
        <p14:creationId xmlns:p14="http://schemas.microsoft.com/office/powerpoint/2010/main" val="1870617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41B5C4C3-147A-423C-A5D7-14B414D4B746}" type="datetimeFigureOut">
              <a:rPr lang="en-US" smtClean="0"/>
              <a:pPr/>
              <a:t>9/17/2025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55D16DB3-6AFC-4E65-A155-256751C57997}" type="slidenum">
              <a:rPr lang="en-US" smtClean="0"/>
              <a:pPr/>
              <a:t>‹#›</a:t>
            </a:fld>
            <a:endParaRPr lang="en-US"/>
          </a:p>
        </p:txBody>
      </p:sp>
    </p:spTree>
    <p:extLst>
      <p:ext uri="{BB962C8B-B14F-4D97-AF65-F5344CB8AC3E}">
        <p14:creationId xmlns:p14="http://schemas.microsoft.com/office/powerpoint/2010/main" val="3883806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a:defRPr/>
            </a:pPr>
            <a:endParaRPr lang="el-GR" altLang="el-GR"/>
          </a:p>
        </p:txBody>
      </p:sp>
      <p:sp>
        <p:nvSpPr>
          <p:cNvPr id="5" name="Footer Placeholder 4"/>
          <p:cNvSpPr>
            <a:spLocks noGrp="1"/>
          </p:cNvSpPr>
          <p:nvPr>
            <p:ph type="ftr" sz="quarter" idx="11"/>
          </p:nvPr>
        </p:nvSpPr>
        <p:spPr/>
        <p:txBody>
          <a:bodyPr/>
          <a:lstStyle/>
          <a:p>
            <a:pPr>
              <a:defRPr/>
            </a:pPr>
            <a:endParaRPr lang="el-GR" altLang="el-GR"/>
          </a:p>
        </p:txBody>
      </p:sp>
      <p:sp>
        <p:nvSpPr>
          <p:cNvPr id="6" name="Slide Number Placeholder 5"/>
          <p:cNvSpPr>
            <a:spLocks noGrp="1"/>
          </p:cNvSpPr>
          <p:nvPr>
            <p:ph type="sldNum" sz="quarter" idx="12"/>
          </p:nvPr>
        </p:nvSpPr>
        <p:spPr/>
        <p:txBody>
          <a:bodyPr/>
          <a:lstStyle/>
          <a:p>
            <a:pPr>
              <a:defRPr/>
            </a:pPr>
            <a:fld id="{4939269C-AECD-46DA-9F35-6F8C08CFD757}" type="slidenum">
              <a:rPr lang="el-GR" altLang="el-GR" smtClean="0"/>
              <a:pPr>
                <a:defRPr/>
              </a:pPr>
              <a:t>‹#›</a:t>
            </a:fld>
            <a:endParaRPr lang="el-GR" altLang="el-GR"/>
          </a:p>
        </p:txBody>
      </p:sp>
    </p:spTree>
    <p:extLst>
      <p:ext uri="{BB962C8B-B14F-4D97-AF65-F5344CB8AC3E}">
        <p14:creationId xmlns:p14="http://schemas.microsoft.com/office/powerpoint/2010/main" val="1632449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1B5C4C3-147A-423C-A5D7-14B414D4B746}" type="datetimeFigureOut">
              <a:rPr lang="en-US" smtClean="0"/>
              <a:pPr/>
              <a:t>9/17/2025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55D16DB3-6AFC-4E65-A155-256751C57997}" type="slidenum">
              <a:rPr lang="en-US" smtClean="0"/>
              <a:pPr/>
              <a:t>‹#›</a:t>
            </a:fld>
            <a:endParaRPr lang="en-US"/>
          </a:p>
        </p:txBody>
      </p:sp>
    </p:spTree>
    <p:extLst>
      <p:ext uri="{BB962C8B-B14F-4D97-AF65-F5344CB8AC3E}">
        <p14:creationId xmlns:p14="http://schemas.microsoft.com/office/powerpoint/2010/main" val="1275757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ημερομηνίας"/>
          <p:cNvSpPr>
            <a:spLocks noGrp="1"/>
          </p:cNvSpPr>
          <p:nvPr>
            <p:ph type="dt" sz="half" idx="10"/>
          </p:nvPr>
        </p:nvSpPr>
        <p:spPr/>
        <p:txBody>
          <a:bodyPr/>
          <a:lstStyle/>
          <a:p>
            <a:fld id="{41B5C4C3-147A-423C-A5D7-14B414D4B746}" type="datetimeFigureOut">
              <a:rPr lang="en-US" smtClean="0"/>
              <a:pPr/>
              <a:t>9/17/2025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55D16DB3-6AFC-4E65-A155-256751C57997}" type="slidenum">
              <a:rPr lang="en-US" smtClean="0"/>
              <a:pPr/>
              <a:t>‹#›</a:t>
            </a:fld>
            <a:endParaRPr lang="en-US"/>
          </a:p>
        </p:txBody>
      </p:sp>
    </p:spTree>
    <p:extLst>
      <p:ext uri="{BB962C8B-B14F-4D97-AF65-F5344CB8AC3E}">
        <p14:creationId xmlns:p14="http://schemas.microsoft.com/office/powerpoint/2010/main" val="3546548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6 - Θέση ημερομηνίας"/>
          <p:cNvSpPr>
            <a:spLocks noGrp="1"/>
          </p:cNvSpPr>
          <p:nvPr>
            <p:ph type="dt" sz="half" idx="10"/>
          </p:nvPr>
        </p:nvSpPr>
        <p:spPr/>
        <p:txBody>
          <a:bodyPr/>
          <a:lstStyle/>
          <a:p>
            <a:fld id="{41B5C4C3-147A-423C-A5D7-14B414D4B746}" type="datetimeFigureOut">
              <a:rPr lang="en-US" smtClean="0"/>
              <a:pPr/>
              <a:t>9/17/2025</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55D16DB3-6AFC-4E65-A155-256751C57997}" type="slidenum">
              <a:rPr lang="en-US" smtClean="0"/>
              <a:pPr/>
              <a:t>‹#›</a:t>
            </a:fld>
            <a:endParaRPr lang="en-US"/>
          </a:p>
        </p:txBody>
      </p:sp>
    </p:spTree>
    <p:extLst>
      <p:ext uri="{BB962C8B-B14F-4D97-AF65-F5344CB8AC3E}">
        <p14:creationId xmlns:p14="http://schemas.microsoft.com/office/powerpoint/2010/main" val="632524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41B5C4C3-147A-423C-A5D7-14B414D4B746}" type="datetimeFigureOut">
              <a:rPr lang="en-US" smtClean="0"/>
              <a:pPr/>
              <a:t>9/17/2025</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55D16DB3-6AFC-4E65-A155-256751C57997}" type="slidenum">
              <a:rPr lang="en-US" smtClean="0"/>
              <a:pPr/>
              <a:t>‹#›</a:t>
            </a:fld>
            <a:endParaRPr lang="en-US"/>
          </a:p>
        </p:txBody>
      </p:sp>
    </p:spTree>
    <p:extLst>
      <p:ext uri="{BB962C8B-B14F-4D97-AF65-F5344CB8AC3E}">
        <p14:creationId xmlns:p14="http://schemas.microsoft.com/office/powerpoint/2010/main" val="2117620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1B5C4C3-147A-423C-A5D7-14B414D4B746}" type="datetimeFigureOut">
              <a:rPr lang="en-US" smtClean="0"/>
              <a:pPr/>
              <a:t>9/17/2025</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55D16DB3-6AFC-4E65-A155-256751C57997}" type="slidenum">
              <a:rPr lang="en-US" smtClean="0"/>
              <a:pPr/>
              <a:t>‹#›</a:t>
            </a:fld>
            <a:endParaRPr lang="en-US"/>
          </a:p>
        </p:txBody>
      </p:sp>
    </p:spTree>
    <p:extLst>
      <p:ext uri="{BB962C8B-B14F-4D97-AF65-F5344CB8AC3E}">
        <p14:creationId xmlns:p14="http://schemas.microsoft.com/office/powerpoint/2010/main" val="3748780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1B5C4C3-147A-423C-A5D7-14B414D4B746}" type="datetimeFigureOut">
              <a:rPr lang="en-US" smtClean="0"/>
              <a:pPr/>
              <a:t>9/17/2025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55D16DB3-6AFC-4E65-A155-256751C57997}" type="slidenum">
              <a:rPr lang="en-US" smtClean="0"/>
              <a:pPr/>
              <a:t>‹#›</a:t>
            </a:fld>
            <a:endParaRPr lang="en-US"/>
          </a:p>
        </p:txBody>
      </p:sp>
    </p:spTree>
    <p:extLst>
      <p:ext uri="{BB962C8B-B14F-4D97-AF65-F5344CB8AC3E}">
        <p14:creationId xmlns:p14="http://schemas.microsoft.com/office/powerpoint/2010/main" val="2072397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1B5C4C3-147A-423C-A5D7-14B414D4B746}" type="datetimeFigureOut">
              <a:rPr lang="en-US" smtClean="0"/>
              <a:pPr/>
              <a:t>9/17/2025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55D16DB3-6AFC-4E65-A155-256751C57997}" type="slidenum">
              <a:rPr lang="en-US" smtClean="0"/>
              <a:pPr/>
              <a:t>‹#›</a:t>
            </a:fld>
            <a:endParaRPr lang="en-US"/>
          </a:p>
        </p:txBody>
      </p:sp>
    </p:spTree>
    <p:extLst>
      <p:ext uri="{BB962C8B-B14F-4D97-AF65-F5344CB8AC3E}">
        <p14:creationId xmlns:p14="http://schemas.microsoft.com/office/powerpoint/2010/main" val="805051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41B5C4C3-147A-423C-A5D7-14B414D4B746}" type="datetimeFigureOut">
              <a:rPr lang="en-US" smtClean="0"/>
              <a:pPr/>
              <a:t>9/17/2025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55D16DB3-6AFC-4E65-A155-256751C57997}" type="slidenum">
              <a:rPr lang="en-US" smtClean="0"/>
              <a:pPr/>
              <a:t>‹#›</a:t>
            </a:fld>
            <a:endParaRPr lang="en-US"/>
          </a:p>
        </p:txBody>
      </p:sp>
    </p:spTree>
    <p:extLst>
      <p:ext uri="{BB962C8B-B14F-4D97-AF65-F5344CB8AC3E}">
        <p14:creationId xmlns:p14="http://schemas.microsoft.com/office/powerpoint/2010/main" val="2770438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41B5C4C3-147A-423C-A5D7-14B414D4B746}" type="datetimeFigureOut">
              <a:rPr lang="en-US" smtClean="0"/>
              <a:pPr/>
              <a:t>9/17/2025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55D16DB3-6AFC-4E65-A155-256751C57997}" type="slidenum">
              <a:rPr lang="en-US" smtClean="0"/>
              <a:pPr/>
              <a:t>‹#›</a:t>
            </a:fld>
            <a:endParaRPr lang="en-US"/>
          </a:p>
        </p:txBody>
      </p:sp>
    </p:spTree>
    <p:extLst>
      <p:ext uri="{BB962C8B-B14F-4D97-AF65-F5344CB8AC3E}">
        <p14:creationId xmlns:p14="http://schemas.microsoft.com/office/powerpoint/2010/main" val="270271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5365810" y="5936188"/>
            <a:ext cx="2057400" cy="365125"/>
          </a:xfrm>
        </p:spPr>
        <p:txBody>
          <a:bodyPr/>
          <a:lstStyle/>
          <a:p>
            <a:pPr>
              <a:defRPr/>
            </a:pPr>
            <a:endParaRPr lang="el-GR" altLang="el-GR"/>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l-GR" altLang="el-GR"/>
          </a:p>
        </p:txBody>
      </p:sp>
      <p:sp>
        <p:nvSpPr>
          <p:cNvPr id="6" name="Slide Number Placeholder 5"/>
          <p:cNvSpPr>
            <a:spLocks noGrp="1"/>
          </p:cNvSpPr>
          <p:nvPr>
            <p:ph type="sldNum" sz="quarter" idx="12"/>
          </p:nvPr>
        </p:nvSpPr>
        <p:spPr>
          <a:xfrm>
            <a:off x="7856438" y="2869896"/>
            <a:ext cx="1149836" cy="1090789"/>
          </a:xfrm>
        </p:spPr>
        <p:txBody>
          <a:bodyPr/>
          <a:lstStyle/>
          <a:p>
            <a:pPr>
              <a:defRPr/>
            </a:pPr>
            <a:fld id="{67B8018E-1F4D-486A-998C-6547651B23AA}" type="slidenum">
              <a:rPr lang="el-GR" altLang="el-GR" smtClean="0"/>
              <a:pPr>
                <a:defRPr/>
              </a:pPr>
              <a:t>‹#›</a:t>
            </a:fld>
            <a:endParaRPr lang="el-GR" altLang="el-GR"/>
          </a:p>
        </p:txBody>
      </p:sp>
    </p:spTree>
    <p:extLst>
      <p:ext uri="{BB962C8B-B14F-4D97-AF65-F5344CB8AC3E}">
        <p14:creationId xmlns:p14="http://schemas.microsoft.com/office/powerpoint/2010/main" val="2584999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pPr>
              <a:defRPr/>
            </a:pPr>
            <a:endParaRPr lang="el-GR" altLang="el-GR"/>
          </a:p>
        </p:txBody>
      </p:sp>
      <p:sp>
        <p:nvSpPr>
          <p:cNvPr id="6" name="Footer Placeholder 5"/>
          <p:cNvSpPr>
            <a:spLocks noGrp="1"/>
          </p:cNvSpPr>
          <p:nvPr>
            <p:ph type="ftr" sz="quarter" idx="11"/>
          </p:nvPr>
        </p:nvSpPr>
        <p:spPr/>
        <p:txBody>
          <a:bodyPr/>
          <a:lstStyle/>
          <a:p>
            <a:pPr>
              <a:defRPr/>
            </a:pPr>
            <a:endParaRPr lang="el-GR" altLang="el-GR"/>
          </a:p>
        </p:txBody>
      </p:sp>
      <p:sp>
        <p:nvSpPr>
          <p:cNvPr id="7" name="Slide Number Placeholder 6"/>
          <p:cNvSpPr>
            <a:spLocks noGrp="1"/>
          </p:cNvSpPr>
          <p:nvPr>
            <p:ph type="sldNum" sz="quarter" idx="12"/>
          </p:nvPr>
        </p:nvSpPr>
        <p:spPr/>
        <p:txBody>
          <a:bodyPr/>
          <a:lstStyle/>
          <a:p>
            <a:pPr>
              <a:defRPr/>
            </a:pPr>
            <a:fld id="{333B2D35-C443-4674-B691-7F33120CCB90}" type="slidenum">
              <a:rPr lang="el-GR" altLang="el-GR" smtClean="0"/>
              <a:pPr>
                <a:defRPr/>
              </a:pPr>
              <a:t>‹#›</a:t>
            </a:fld>
            <a:endParaRPr lang="el-GR" altLang="el-GR"/>
          </a:p>
        </p:txBody>
      </p:sp>
    </p:spTree>
    <p:extLst>
      <p:ext uri="{BB962C8B-B14F-4D97-AF65-F5344CB8AC3E}">
        <p14:creationId xmlns:p14="http://schemas.microsoft.com/office/powerpoint/2010/main" val="38601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531638" y="3030009"/>
            <a:ext cx="3367045" cy="290617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061129" y="3030009"/>
            <a:ext cx="3367044" cy="290617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pPr>
              <a:defRPr/>
            </a:pPr>
            <a:endParaRPr lang="el-GR" altLang="el-GR"/>
          </a:p>
        </p:txBody>
      </p:sp>
      <p:sp>
        <p:nvSpPr>
          <p:cNvPr id="8" name="Footer Placeholder 7"/>
          <p:cNvSpPr>
            <a:spLocks noGrp="1"/>
          </p:cNvSpPr>
          <p:nvPr>
            <p:ph type="ftr" sz="quarter" idx="11"/>
          </p:nvPr>
        </p:nvSpPr>
        <p:spPr/>
        <p:txBody>
          <a:bodyPr/>
          <a:lstStyle/>
          <a:p>
            <a:pPr>
              <a:defRPr/>
            </a:pPr>
            <a:endParaRPr lang="el-GR" altLang="el-GR"/>
          </a:p>
        </p:txBody>
      </p:sp>
      <p:sp>
        <p:nvSpPr>
          <p:cNvPr id="9" name="Slide Number Placeholder 8"/>
          <p:cNvSpPr>
            <a:spLocks noGrp="1"/>
          </p:cNvSpPr>
          <p:nvPr>
            <p:ph type="sldNum" sz="quarter" idx="12"/>
          </p:nvPr>
        </p:nvSpPr>
        <p:spPr/>
        <p:txBody>
          <a:bodyPr/>
          <a:lstStyle/>
          <a:p>
            <a:pPr>
              <a:defRPr/>
            </a:pPr>
            <a:fld id="{241DEF2C-B523-490F-9048-B9EEE3E949E5}" type="slidenum">
              <a:rPr lang="el-GR" altLang="el-GR" smtClean="0"/>
              <a:pPr>
                <a:defRPr/>
              </a:pPr>
              <a:t>‹#›</a:t>
            </a:fld>
            <a:endParaRPr lang="el-GR" altLang="el-GR"/>
          </a:p>
        </p:txBody>
      </p:sp>
    </p:spTree>
    <p:extLst>
      <p:ext uri="{BB962C8B-B14F-4D97-AF65-F5344CB8AC3E}">
        <p14:creationId xmlns:p14="http://schemas.microsoft.com/office/powerpoint/2010/main" val="388200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a:defRPr/>
            </a:pPr>
            <a:endParaRPr lang="el-GR" altLang="el-GR"/>
          </a:p>
        </p:txBody>
      </p:sp>
      <p:sp>
        <p:nvSpPr>
          <p:cNvPr id="4" name="Footer Placeholder 3"/>
          <p:cNvSpPr>
            <a:spLocks noGrp="1"/>
          </p:cNvSpPr>
          <p:nvPr>
            <p:ph type="ftr" sz="quarter" idx="11"/>
          </p:nvPr>
        </p:nvSpPr>
        <p:spPr/>
        <p:txBody>
          <a:bodyPr/>
          <a:lstStyle/>
          <a:p>
            <a:pPr>
              <a:defRPr/>
            </a:pPr>
            <a:endParaRPr lang="el-GR" altLang="el-GR"/>
          </a:p>
        </p:txBody>
      </p:sp>
      <p:sp>
        <p:nvSpPr>
          <p:cNvPr id="5" name="Slide Number Placeholder 4"/>
          <p:cNvSpPr>
            <a:spLocks noGrp="1"/>
          </p:cNvSpPr>
          <p:nvPr>
            <p:ph type="sldNum" sz="quarter" idx="12"/>
          </p:nvPr>
        </p:nvSpPr>
        <p:spPr/>
        <p:txBody>
          <a:bodyPr/>
          <a:lstStyle/>
          <a:p>
            <a:pPr>
              <a:defRPr/>
            </a:pPr>
            <a:fld id="{03666419-5553-4227-A2F4-704C31ABEBF1}" type="slidenum">
              <a:rPr lang="el-GR" altLang="el-GR" smtClean="0"/>
              <a:pPr>
                <a:defRPr/>
              </a:pPr>
              <a:t>‹#›</a:t>
            </a:fld>
            <a:endParaRPr lang="el-GR" altLang="el-GR"/>
          </a:p>
        </p:txBody>
      </p:sp>
    </p:spTree>
    <p:extLst>
      <p:ext uri="{BB962C8B-B14F-4D97-AF65-F5344CB8AC3E}">
        <p14:creationId xmlns:p14="http://schemas.microsoft.com/office/powerpoint/2010/main" val="254958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l-GR" altLang="el-GR"/>
          </a:p>
        </p:txBody>
      </p:sp>
      <p:sp>
        <p:nvSpPr>
          <p:cNvPr id="3" name="Footer Placeholder 2"/>
          <p:cNvSpPr>
            <a:spLocks noGrp="1"/>
          </p:cNvSpPr>
          <p:nvPr>
            <p:ph type="ftr" sz="quarter" idx="11"/>
          </p:nvPr>
        </p:nvSpPr>
        <p:spPr/>
        <p:txBody>
          <a:bodyPr/>
          <a:lstStyle/>
          <a:p>
            <a:pPr>
              <a:defRPr/>
            </a:pPr>
            <a:endParaRPr lang="el-GR" altLang="el-GR"/>
          </a:p>
        </p:txBody>
      </p:sp>
      <p:sp>
        <p:nvSpPr>
          <p:cNvPr id="4" name="Slide Number Placeholder 3"/>
          <p:cNvSpPr>
            <a:spLocks noGrp="1"/>
          </p:cNvSpPr>
          <p:nvPr>
            <p:ph type="sldNum" sz="quarter" idx="12"/>
          </p:nvPr>
        </p:nvSpPr>
        <p:spPr/>
        <p:txBody>
          <a:bodyPr/>
          <a:lstStyle/>
          <a:p>
            <a:pPr>
              <a:defRPr/>
            </a:pPr>
            <a:fld id="{4939269C-AECD-46DA-9F35-6F8C08CFD757}" type="slidenum">
              <a:rPr lang="el-GR" altLang="el-GR" smtClean="0"/>
              <a:pPr>
                <a:defRPr/>
              </a:pPr>
              <a:t>‹#›</a:t>
            </a:fld>
            <a:endParaRPr lang="el-GR" altLang="el-GR"/>
          </a:p>
        </p:txBody>
      </p:sp>
    </p:spTree>
    <p:extLst>
      <p:ext uri="{BB962C8B-B14F-4D97-AF65-F5344CB8AC3E}">
        <p14:creationId xmlns:p14="http://schemas.microsoft.com/office/powerpoint/2010/main" val="185082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a:defRPr/>
            </a:pPr>
            <a:endParaRPr lang="el-GR" altLang="el-GR"/>
          </a:p>
        </p:txBody>
      </p:sp>
      <p:sp>
        <p:nvSpPr>
          <p:cNvPr id="6" name="Footer Placeholder 5"/>
          <p:cNvSpPr>
            <a:spLocks noGrp="1"/>
          </p:cNvSpPr>
          <p:nvPr>
            <p:ph type="ftr" sz="quarter" idx="11"/>
          </p:nvPr>
        </p:nvSpPr>
        <p:spPr/>
        <p:txBody>
          <a:bodyPr/>
          <a:lstStyle/>
          <a:p>
            <a:pPr>
              <a:defRPr/>
            </a:pPr>
            <a:endParaRPr lang="el-GR" altLang="el-GR"/>
          </a:p>
        </p:txBody>
      </p:sp>
      <p:sp>
        <p:nvSpPr>
          <p:cNvPr id="7" name="Slide Number Placeholder 6"/>
          <p:cNvSpPr>
            <a:spLocks noGrp="1"/>
          </p:cNvSpPr>
          <p:nvPr>
            <p:ph type="sldNum" sz="quarter" idx="12"/>
          </p:nvPr>
        </p:nvSpPr>
        <p:spPr/>
        <p:txBody>
          <a:bodyPr/>
          <a:lstStyle/>
          <a:p>
            <a:pPr>
              <a:defRPr/>
            </a:pPr>
            <a:fld id="{86FE68CF-94BD-4E04-9A5B-5337BF3E16D6}" type="slidenum">
              <a:rPr lang="el-GR" altLang="el-GR" smtClean="0"/>
              <a:pPr>
                <a:defRPr/>
              </a:pPr>
              <a:t>‹#›</a:t>
            </a:fld>
            <a:endParaRPr lang="el-GR" altLang="el-GR"/>
          </a:p>
        </p:txBody>
      </p:sp>
    </p:spTree>
    <p:extLst>
      <p:ext uri="{BB962C8B-B14F-4D97-AF65-F5344CB8AC3E}">
        <p14:creationId xmlns:p14="http://schemas.microsoft.com/office/powerpoint/2010/main" val="303347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a:defRPr/>
            </a:pPr>
            <a:endParaRPr lang="el-GR" altLang="el-GR"/>
          </a:p>
        </p:txBody>
      </p:sp>
      <p:sp>
        <p:nvSpPr>
          <p:cNvPr id="6" name="Footer Placeholder 5"/>
          <p:cNvSpPr>
            <a:spLocks noGrp="1"/>
          </p:cNvSpPr>
          <p:nvPr>
            <p:ph type="ftr" sz="quarter" idx="11"/>
          </p:nvPr>
        </p:nvSpPr>
        <p:spPr/>
        <p:txBody>
          <a:bodyPr/>
          <a:lstStyle/>
          <a:p>
            <a:pPr>
              <a:defRPr/>
            </a:pPr>
            <a:endParaRPr lang="el-GR" altLang="el-GR"/>
          </a:p>
        </p:txBody>
      </p:sp>
      <p:sp>
        <p:nvSpPr>
          <p:cNvPr id="7" name="Slide Number Placeholder 6"/>
          <p:cNvSpPr>
            <a:spLocks noGrp="1"/>
          </p:cNvSpPr>
          <p:nvPr>
            <p:ph type="sldNum" sz="quarter" idx="12"/>
          </p:nvPr>
        </p:nvSpPr>
        <p:spPr/>
        <p:txBody>
          <a:bodyPr/>
          <a:lstStyle/>
          <a:p>
            <a:pPr>
              <a:defRPr/>
            </a:pPr>
            <a:fld id="{F7D7A45D-F6A7-4567-9E0C-B49FAA9BEE86}" type="slidenum">
              <a:rPr lang="el-GR" altLang="el-GR" smtClean="0"/>
              <a:pPr>
                <a:defRPr/>
              </a:pPr>
              <a:t>‹#›</a:t>
            </a:fld>
            <a:endParaRPr lang="el-GR" altLang="el-GR"/>
          </a:p>
        </p:txBody>
      </p:sp>
    </p:spTree>
    <p:extLst>
      <p:ext uri="{BB962C8B-B14F-4D97-AF65-F5344CB8AC3E}">
        <p14:creationId xmlns:p14="http://schemas.microsoft.com/office/powerpoint/2010/main" val="81526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l-GR" altLang="el-G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l-GR" altLang="el-G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a:defRPr/>
            </a:pPr>
            <a:fld id="{4939269C-AECD-46DA-9F35-6F8C08CFD757}" type="slidenum">
              <a:rPr lang="el-GR" altLang="el-GR" smtClean="0"/>
              <a:pPr>
                <a:defRPr/>
              </a:pPr>
              <a:t>‹#›</a:t>
            </a:fld>
            <a:endParaRPr lang="el-GR" altLang="el-GR"/>
          </a:p>
        </p:txBody>
      </p:sp>
    </p:spTree>
    <p:extLst>
      <p:ext uri="{BB962C8B-B14F-4D97-AF65-F5344CB8AC3E}">
        <p14:creationId xmlns:p14="http://schemas.microsoft.com/office/powerpoint/2010/main" val="983969864"/>
      </p:ext>
    </p:extLst>
  </p:cSld>
  <p:clrMap bg1="dk1" tx1="lt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5C4C3-147A-423C-A5D7-14B414D4B746}" type="datetimeFigureOut">
              <a:rPr lang="en-US" smtClean="0"/>
              <a:pPr/>
              <a:t>9/17/2025</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16DB3-6AFC-4E65-A155-256751C57997}" type="slidenum">
              <a:rPr lang="en-US" smtClean="0"/>
              <a:pPr/>
              <a:t>‹#›</a:t>
            </a:fld>
            <a:endParaRPr lang="en-US"/>
          </a:p>
        </p:txBody>
      </p:sp>
    </p:spTree>
    <p:extLst>
      <p:ext uri="{BB962C8B-B14F-4D97-AF65-F5344CB8AC3E}">
        <p14:creationId xmlns:p14="http://schemas.microsoft.com/office/powerpoint/2010/main" val="294766264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blogs.sch.gr/11nipargy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629142C-95B8-4B24-979B-BBA817E6BA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3528" y="2060848"/>
            <a:ext cx="8136904" cy="4608512"/>
          </a:xfrm>
          <a:prstGeom prst="rect">
            <a:avLst/>
          </a:prstGeom>
          <a:ln>
            <a:noFill/>
          </a:ln>
          <a:effectLst>
            <a:softEdge rad="112500"/>
          </a:effectLst>
        </p:spPr>
      </p:pic>
      <p:sp>
        <p:nvSpPr>
          <p:cNvPr id="4" name="TextBox 3">
            <a:extLst>
              <a:ext uri="{FF2B5EF4-FFF2-40B4-BE49-F238E27FC236}">
                <a16:creationId xmlns:a16="http://schemas.microsoft.com/office/drawing/2014/main" id="{22D972D8-B030-4E2A-BCD3-2660E6FE8795}"/>
              </a:ext>
            </a:extLst>
          </p:cNvPr>
          <p:cNvSpPr txBox="1"/>
          <p:nvPr/>
        </p:nvSpPr>
        <p:spPr>
          <a:xfrm>
            <a:off x="1547664" y="4470240"/>
            <a:ext cx="5976664" cy="461665"/>
          </a:xfrm>
          <a:prstGeom prst="rect">
            <a:avLst/>
          </a:prstGeom>
          <a:noFill/>
        </p:spPr>
        <p:txBody>
          <a:bodyPr wrap="square" rtlCol="0">
            <a:spAutoFit/>
          </a:bodyPr>
          <a:lstStyle/>
          <a:p>
            <a:pPr algn="ctr"/>
            <a:r>
              <a:rPr lang="el-GR" sz="2400" b="1" dirty="0">
                <a:solidFill>
                  <a:schemeClr val="accent5">
                    <a:lumMod val="75000"/>
                  </a:schemeClr>
                </a:solidFill>
                <a:effectLst>
                  <a:outerShdw blurRad="38100" dist="38100" dir="2700000" algn="tl">
                    <a:srgbClr val="000000">
                      <a:alpha val="43137"/>
                    </a:srgbClr>
                  </a:outerShdw>
                </a:effectLst>
              </a:rPr>
              <a:t>9ο 2/θέσιο Νηπιαγωγείο Αργυρούπολης</a:t>
            </a:r>
          </a:p>
        </p:txBody>
      </p:sp>
      <p:sp>
        <p:nvSpPr>
          <p:cNvPr id="10" name="TextBox 9">
            <a:extLst>
              <a:ext uri="{FF2B5EF4-FFF2-40B4-BE49-F238E27FC236}">
                <a16:creationId xmlns:a16="http://schemas.microsoft.com/office/drawing/2014/main" id="{4661F187-DBC5-443C-B5B7-327564034AFD}"/>
              </a:ext>
            </a:extLst>
          </p:cNvPr>
          <p:cNvSpPr txBox="1"/>
          <p:nvPr/>
        </p:nvSpPr>
        <p:spPr>
          <a:xfrm>
            <a:off x="1115616" y="764704"/>
            <a:ext cx="5760640" cy="1077218"/>
          </a:xfrm>
          <a:prstGeom prst="rect">
            <a:avLst/>
          </a:prstGeom>
          <a:noFill/>
        </p:spPr>
        <p:txBody>
          <a:bodyPr wrap="square" rtlCol="0">
            <a:spAutoFit/>
          </a:bodyPr>
          <a:lstStyle/>
          <a:p>
            <a:pPr algn="ctr"/>
            <a:r>
              <a:rPr lang="el-GR" sz="3200" b="1" dirty="0">
                <a:effectLst>
                  <a:outerShdw blurRad="38100" dist="38100" dir="2700000" algn="tl">
                    <a:srgbClr val="000000">
                      <a:alpha val="43137"/>
                    </a:srgbClr>
                  </a:outerShdw>
                </a:effectLst>
              </a:rPr>
              <a:t>Ενημερωτική συνάντηση γονέων/κηδεμόνων</a:t>
            </a:r>
          </a:p>
        </p:txBody>
      </p:sp>
      <p:sp>
        <p:nvSpPr>
          <p:cNvPr id="11" name="TextBox 10">
            <a:extLst>
              <a:ext uri="{FF2B5EF4-FFF2-40B4-BE49-F238E27FC236}">
                <a16:creationId xmlns:a16="http://schemas.microsoft.com/office/drawing/2014/main" id="{073B0002-CE7F-4D0B-B801-E8778CE00933}"/>
              </a:ext>
            </a:extLst>
          </p:cNvPr>
          <p:cNvSpPr txBox="1"/>
          <p:nvPr/>
        </p:nvSpPr>
        <p:spPr>
          <a:xfrm>
            <a:off x="7380312" y="572343"/>
            <a:ext cx="2007840" cy="984885"/>
          </a:xfrm>
          <a:prstGeom prst="rect">
            <a:avLst/>
          </a:prstGeom>
          <a:noFill/>
        </p:spPr>
        <p:txBody>
          <a:bodyPr wrap="square" rtlCol="0">
            <a:spAutoFit/>
          </a:bodyPr>
          <a:lstStyle/>
          <a:p>
            <a:pPr algn="ctr"/>
            <a:r>
              <a:rPr lang="el-GR" sz="2000" b="1" dirty="0">
                <a:solidFill>
                  <a:srgbClr val="002060"/>
                </a:solidFill>
                <a:effectLst>
                  <a:outerShdw blurRad="38100" dist="38100" dir="2700000" algn="tl">
                    <a:srgbClr val="000000">
                      <a:alpha val="43137"/>
                    </a:srgbClr>
                  </a:outerShdw>
                </a:effectLst>
              </a:rPr>
              <a:t>17</a:t>
            </a:r>
          </a:p>
          <a:p>
            <a:pPr algn="ctr"/>
            <a:r>
              <a:rPr lang="el-GR" sz="1900" b="1" dirty="0">
                <a:solidFill>
                  <a:srgbClr val="002060"/>
                </a:solidFill>
                <a:effectLst>
                  <a:outerShdw blurRad="38100" dist="38100" dir="2700000" algn="tl">
                    <a:srgbClr val="000000">
                      <a:alpha val="43137"/>
                    </a:srgbClr>
                  </a:outerShdw>
                </a:effectLst>
              </a:rPr>
              <a:t>Σεπτεμβρίου</a:t>
            </a:r>
          </a:p>
          <a:p>
            <a:pPr algn="ctr"/>
            <a:r>
              <a:rPr lang="el-GR" sz="1900" b="1" dirty="0">
                <a:solidFill>
                  <a:srgbClr val="002060"/>
                </a:solidFill>
                <a:effectLst>
                  <a:outerShdw blurRad="38100" dist="38100" dir="2700000" algn="tl">
                    <a:srgbClr val="000000">
                      <a:alpha val="43137"/>
                    </a:srgbClr>
                  </a:outerShdw>
                </a:effectLst>
              </a:rPr>
              <a:t>2025</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27384"/>
            <a:ext cx="9144000" cy="64633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uLnTx/>
                <a:uFillTx/>
                <a:latin typeface="Comic Sans MS" pitchFamily="66" charset="0"/>
                <a:ea typeface="Aka-AcidGR-DiaryGirl" pitchFamily="50" charset="-95"/>
                <a:cs typeface="+mn-cs"/>
              </a:rPr>
              <a:t>Ωρολόγιο Πρόγραμμα</a:t>
            </a:r>
          </a:p>
        </p:txBody>
      </p:sp>
      <p:sp>
        <p:nvSpPr>
          <p:cNvPr id="4" name="Ορθογώνιο 3"/>
          <p:cNvSpPr/>
          <p:nvPr/>
        </p:nvSpPr>
        <p:spPr>
          <a:xfrm>
            <a:off x="22938" y="620688"/>
            <a:ext cx="5413158" cy="492443"/>
          </a:xfrm>
          <a:prstGeom prst="rect">
            <a:avLst/>
          </a:prstGeom>
          <a:noFill/>
          <a:ln>
            <a:no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uLnTx/>
                <a:uFillTx/>
                <a:latin typeface="Comic Sans MS" pitchFamily="66" charset="0"/>
                <a:ea typeface="Aka-AcidGR-DiaryGirl" pitchFamily="50" charset="-95"/>
                <a:cs typeface="+mn-cs"/>
              </a:rPr>
              <a:t>Α. </a:t>
            </a:r>
            <a:r>
              <a:rPr kumimoji="0" lang="el-GR" sz="2600" b="1" i="0" u="sng" strike="noStrike" kern="1200" cap="none" spc="0" normalizeH="0" baseline="0" noProof="0"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uLnTx/>
                <a:uFillTx/>
                <a:latin typeface="Comic Sans MS" pitchFamily="66" charset="0"/>
                <a:ea typeface="Aka-AcidGR-DiaryGirl" pitchFamily="50" charset="-95"/>
                <a:cs typeface="+mn-cs"/>
              </a:rPr>
              <a:t>Πρωινό Υποχρεωτικό Τμήμα</a:t>
            </a:r>
          </a:p>
        </p:txBody>
      </p:sp>
      <p:pic>
        <p:nvPicPr>
          <p:cNvPr id="2054" name="Picture 6" descr="https://c8.alamy.com/comp/PY3NMC/children-around-a-clock-illustration-PY3NMC.jpg"/>
          <p:cNvPicPr>
            <a:picLocks noChangeAspect="1" noChangeArrowheads="1"/>
          </p:cNvPicPr>
          <p:nvPr/>
        </p:nvPicPr>
        <p:blipFill rotWithShape="1">
          <a:blip r:embed="rId2" cstate="print">
            <a:clrChange>
              <a:clrFrom>
                <a:srgbClr val="FFFDF1"/>
              </a:clrFrom>
              <a:clrTo>
                <a:srgbClr val="FFFDF1">
                  <a:alpha val="0"/>
                </a:srgbClr>
              </a:clrTo>
            </a:clrChange>
            <a:extLst>
              <a:ext uri="{28A0092B-C50C-407E-A947-70E740481C1C}">
                <a14:useLocalDpi xmlns:a14="http://schemas.microsoft.com/office/drawing/2010/main" val="0"/>
              </a:ext>
            </a:extLst>
          </a:blip>
          <a:srcRect b="9083"/>
          <a:stretch/>
        </p:blipFill>
        <p:spPr bwMode="auto">
          <a:xfrm>
            <a:off x="7740352" y="144241"/>
            <a:ext cx="1170590" cy="930017"/>
          </a:xfrm>
          <a:prstGeom prst="rect">
            <a:avLst/>
          </a:prstGeom>
          <a:noFill/>
          <a:extLst>
            <a:ext uri="{909E8E84-426E-40DD-AFC4-6F175D3DCCD1}">
              <a14:hiddenFill xmlns:a14="http://schemas.microsoft.com/office/drawing/2010/main">
                <a:solidFill>
                  <a:srgbClr val="FFFFFF"/>
                </a:solidFill>
              </a14:hiddenFill>
            </a:ext>
          </a:extLst>
        </p:spPr>
      </p:pic>
      <p:pic>
        <p:nvPicPr>
          <p:cNvPr id="6" name="Εικόνα 5">
            <a:extLst>
              <a:ext uri="{FF2B5EF4-FFF2-40B4-BE49-F238E27FC236}">
                <a16:creationId xmlns:a16="http://schemas.microsoft.com/office/drawing/2014/main" id="{45A2C5C7-7847-726C-3143-B8397A342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075999"/>
            <a:ext cx="8712968" cy="5641167"/>
          </a:xfrm>
          <a:prstGeom prst="rect">
            <a:avLst/>
          </a:prstGeom>
        </p:spPr>
      </p:pic>
    </p:spTree>
    <p:extLst>
      <p:ext uri="{BB962C8B-B14F-4D97-AF65-F5344CB8AC3E}">
        <p14:creationId xmlns:p14="http://schemas.microsoft.com/office/powerpoint/2010/main" val="4242265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73751" y="44624"/>
            <a:ext cx="6565286" cy="492443"/>
          </a:xfrm>
          <a:prstGeom prst="rect">
            <a:avLst/>
          </a:prstGeom>
          <a:noFill/>
          <a:ln>
            <a:solidFill>
              <a:schemeClr val="accent4">
                <a:lumMod val="60000"/>
                <a:lumOff val="40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uLnTx/>
                <a:uFillTx/>
                <a:latin typeface="Comic Sans MS" pitchFamily="66" charset="0"/>
                <a:ea typeface="Aka-AcidGR-DiaryGirl" pitchFamily="50" charset="-95"/>
                <a:cs typeface="+mn-cs"/>
              </a:rPr>
              <a:t>Β. </a:t>
            </a:r>
            <a:r>
              <a:rPr kumimoji="0" lang="el-GR" sz="2600" b="1" i="0" u="sng" strike="noStrike" kern="1200" cap="none" spc="0" normalizeH="0" baseline="0" noProof="0"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uLnTx/>
                <a:uFillTx/>
                <a:latin typeface="Comic Sans MS" pitchFamily="66" charset="0"/>
                <a:ea typeface="Aka-AcidGR-DiaryGirl" pitchFamily="50" charset="-95"/>
                <a:cs typeface="+mn-cs"/>
              </a:rPr>
              <a:t>Προαιρετικό Ολοήμερο Τμήμα</a:t>
            </a:r>
          </a:p>
        </p:txBody>
      </p:sp>
      <p:pic>
        <p:nvPicPr>
          <p:cNvPr id="3078" name="Picture 6" descr="Σχετική εικόν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6703">
            <a:off x="6829613" y="335025"/>
            <a:ext cx="1678919" cy="1080250"/>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a:extLst>
              <a:ext uri="{FF2B5EF4-FFF2-40B4-BE49-F238E27FC236}">
                <a16:creationId xmlns:a16="http://schemas.microsoft.com/office/drawing/2014/main" id="{DA1EAC0D-5674-21C3-DCC4-5E4C09AA9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3" y="1541467"/>
            <a:ext cx="9137157" cy="4623837"/>
          </a:xfrm>
          <a:prstGeom prst="rect">
            <a:avLst/>
          </a:prstGeom>
        </p:spPr>
      </p:pic>
    </p:spTree>
    <p:extLst>
      <p:ext uri="{BB962C8B-B14F-4D97-AF65-F5344CB8AC3E}">
        <p14:creationId xmlns:p14="http://schemas.microsoft.com/office/powerpoint/2010/main" val="2471485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CA3D07-EB97-52AB-97BF-5CEE9F03C65D}"/>
              </a:ext>
            </a:extLst>
          </p:cNvPr>
          <p:cNvSpPr>
            <a:spLocks noGrp="1"/>
          </p:cNvSpPr>
          <p:nvPr>
            <p:ph type="title"/>
          </p:nvPr>
        </p:nvSpPr>
        <p:spPr/>
        <p:txBody>
          <a:bodyPr/>
          <a:lstStyle/>
          <a:p>
            <a:endParaRPr lang="en-US" dirty="0"/>
          </a:p>
        </p:txBody>
      </p:sp>
      <p:pic>
        <p:nvPicPr>
          <p:cNvPr id="7" name="Θέση περιεχομένου 6">
            <a:extLst>
              <a:ext uri="{FF2B5EF4-FFF2-40B4-BE49-F238E27FC236}">
                <a16:creationId xmlns:a16="http://schemas.microsoft.com/office/drawing/2014/main" id="{991241C7-FD35-6E19-6C7D-B06B4357F991}"/>
              </a:ext>
            </a:extLst>
          </p:cNvPr>
          <p:cNvPicPr>
            <a:picLocks noGrp="1" noChangeAspect="1"/>
          </p:cNvPicPr>
          <p:nvPr>
            <p:ph idx="1"/>
          </p:nvPr>
        </p:nvPicPr>
        <p:blipFill>
          <a:blip r:embed="rId2"/>
          <a:stretch>
            <a:fillRect/>
          </a:stretch>
        </p:blipFill>
        <p:spPr>
          <a:xfrm>
            <a:off x="-108520" y="0"/>
            <a:ext cx="9144000" cy="6954331"/>
          </a:xfrm>
          <a:prstGeom prst="rect">
            <a:avLst/>
          </a:prstGeom>
        </p:spPr>
      </p:pic>
    </p:spTree>
    <p:extLst>
      <p:ext uri="{BB962C8B-B14F-4D97-AF65-F5344CB8AC3E}">
        <p14:creationId xmlns:p14="http://schemas.microsoft.com/office/powerpoint/2010/main" val="19485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000" b="1" i="0" u="none" strike="noStrike" kern="1200" cap="none" spc="0" normalizeH="0" baseline="0" noProof="0"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uLnTx/>
                <a:uFillTx/>
                <a:latin typeface="Comic Sans MS" pitchFamily="66" charset="0"/>
                <a:ea typeface="Aka-AcidGR-DiaryGirl" pitchFamily="50" charset="-95"/>
                <a:cs typeface="+mn-cs"/>
              </a:rPr>
              <a:t> Διαμόρφωση Ρουτίνας στο Σπίτι</a:t>
            </a:r>
          </a:p>
        </p:txBody>
      </p:sp>
      <p:grpSp>
        <p:nvGrpSpPr>
          <p:cNvPr id="3" name="Ομάδα 4"/>
          <p:cNvGrpSpPr/>
          <p:nvPr/>
        </p:nvGrpSpPr>
        <p:grpSpPr>
          <a:xfrm>
            <a:off x="393762" y="971690"/>
            <a:ext cx="4161837" cy="534678"/>
            <a:chOff x="1358425" y="3284984"/>
            <a:chExt cx="7011560" cy="1065485"/>
          </a:xfrm>
        </p:grpSpPr>
        <p:sp>
          <p:nvSpPr>
            <p:cNvPr id="6" name="Στρογγυλεμένο ορθογώνιο 5"/>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1358425" y="3284984"/>
              <a:ext cx="7011560" cy="981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itchFamily="66" charset="0"/>
                  <a:ea typeface="+mn-ea"/>
                  <a:cs typeface="+mn-cs"/>
                </a:rPr>
                <a:t>Επαρκής Ύπνος</a:t>
              </a:r>
              <a:endParaRPr kumimoji="0" lang="el-GR" sz="2600" b="0" i="0" u="none" strike="noStrike" kern="1200" cap="none" spc="0" normalizeH="0" baseline="0" noProof="0" dirty="0">
                <a:ln>
                  <a:noFill/>
                </a:ln>
                <a:solidFill>
                  <a:prstClr val="white"/>
                </a:solidFill>
                <a:effectLst/>
                <a:uLnTx/>
                <a:uFillTx/>
                <a:latin typeface="Comic Sans MS" pitchFamily="66" charset="0"/>
                <a:ea typeface="+mn-ea"/>
                <a:cs typeface="+mn-cs"/>
              </a:endParaRPr>
            </a:p>
          </p:txBody>
        </p:sp>
      </p:grpSp>
      <p:grpSp>
        <p:nvGrpSpPr>
          <p:cNvPr id="4" name="Ομάδα 9"/>
          <p:cNvGrpSpPr/>
          <p:nvPr/>
        </p:nvGrpSpPr>
        <p:grpSpPr>
          <a:xfrm>
            <a:off x="443771" y="2030226"/>
            <a:ext cx="4416261" cy="534678"/>
            <a:chOff x="1358425" y="3284984"/>
            <a:chExt cx="7440195" cy="1065485"/>
          </a:xfrm>
        </p:grpSpPr>
        <p:sp>
          <p:nvSpPr>
            <p:cNvPr id="11" name="Στρογγυλεμένο ορθογώνιο 10"/>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1358425" y="3284984"/>
              <a:ext cx="7440195" cy="981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itchFamily="66" charset="0"/>
                  <a:ea typeface="+mn-ea"/>
                  <a:cs typeface="+mn-cs"/>
                </a:rPr>
                <a:t>Πρωινό Ξύπνημα</a:t>
              </a:r>
              <a:endParaRPr kumimoji="0" lang="el-GR" sz="2600" b="0" i="0" u="none" strike="noStrike" kern="1200" cap="none" spc="0" normalizeH="0" baseline="0" noProof="0" dirty="0">
                <a:ln>
                  <a:noFill/>
                </a:ln>
                <a:solidFill>
                  <a:prstClr val="white"/>
                </a:solidFill>
                <a:effectLst/>
                <a:uLnTx/>
                <a:uFillTx/>
                <a:latin typeface="Comic Sans MS" pitchFamily="66" charset="0"/>
                <a:ea typeface="+mn-ea"/>
                <a:cs typeface="+mn-cs"/>
              </a:endParaRPr>
            </a:p>
          </p:txBody>
        </p:sp>
      </p:grpSp>
      <p:grpSp>
        <p:nvGrpSpPr>
          <p:cNvPr id="5" name="Ομάδα 14"/>
          <p:cNvGrpSpPr/>
          <p:nvPr/>
        </p:nvGrpSpPr>
        <p:grpSpPr>
          <a:xfrm>
            <a:off x="758040" y="2968496"/>
            <a:ext cx="3525928" cy="892552"/>
            <a:chOff x="1600945" y="3284984"/>
            <a:chExt cx="6040977" cy="1778642"/>
          </a:xfrm>
        </p:grpSpPr>
        <p:sp>
          <p:nvSpPr>
            <p:cNvPr id="16" name="Στρογγυλεμένο ορθογώνιο 15"/>
            <p:cNvSpPr/>
            <p:nvPr/>
          </p:nvSpPr>
          <p:spPr>
            <a:xfrm>
              <a:off x="1784722" y="3291134"/>
              <a:ext cx="5614679" cy="177249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p:cNvSpPr txBox="1"/>
            <p:nvPr/>
          </p:nvSpPr>
          <p:spPr>
            <a:xfrm>
              <a:off x="1600945" y="3284984"/>
              <a:ext cx="6040977" cy="17786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itchFamily="66" charset="0"/>
                  <a:ea typeface="+mn-ea"/>
                  <a:cs typeface="+mn-cs"/>
                </a:rPr>
                <a:t>Συζήτηση για το σχολείο</a:t>
              </a:r>
              <a:endParaRPr kumimoji="0" lang="el-GR" sz="2600" b="0" i="0" u="none" strike="noStrike" kern="1200" cap="none" spc="0" normalizeH="0" baseline="0" noProof="0" dirty="0">
                <a:ln>
                  <a:noFill/>
                </a:ln>
                <a:solidFill>
                  <a:prstClr val="white"/>
                </a:solidFill>
                <a:effectLst/>
                <a:uLnTx/>
                <a:uFillTx/>
                <a:latin typeface="Comic Sans MS" pitchFamily="66" charset="0"/>
                <a:ea typeface="+mn-ea"/>
                <a:cs typeface="+mn-cs"/>
              </a:endParaRPr>
            </a:p>
          </p:txBody>
        </p:sp>
      </p:grpSp>
      <p:sp>
        <p:nvSpPr>
          <p:cNvPr id="23" name="Ορθογώνιο 22"/>
          <p:cNvSpPr/>
          <p:nvPr/>
        </p:nvSpPr>
        <p:spPr>
          <a:xfrm>
            <a:off x="443771" y="4758243"/>
            <a:ext cx="3794918" cy="830997"/>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uLnTx/>
                <a:uFillTx/>
                <a:latin typeface="Comic Sans MS" pitchFamily="66" charset="0"/>
                <a:ea typeface="Aka-AcidGR-DiaryGirl" pitchFamily="50" charset="-95"/>
                <a:cs typeface="+mn-cs"/>
              </a:rPr>
              <a:t>Σκέψεις, συναισθήματα, ενδιαφέροντα, δεξιότητες</a:t>
            </a:r>
          </a:p>
        </p:txBody>
      </p:sp>
      <p:grpSp>
        <p:nvGrpSpPr>
          <p:cNvPr id="8" name="Ομάδα 24"/>
          <p:cNvGrpSpPr/>
          <p:nvPr/>
        </p:nvGrpSpPr>
        <p:grpSpPr>
          <a:xfrm>
            <a:off x="14332" y="5949280"/>
            <a:ext cx="5421764" cy="531592"/>
            <a:chOff x="-643946" y="3291134"/>
            <a:chExt cx="9134193" cy="1059335"/>
          </a:xfrm>
        </p:grpSpPr>
        <p:sp>
          <p:nvSpPr>
            <p:cNvPr id="26" name="Στρογγυλεμένο ορθογώνιο 25"/>
            <p:cNvSpPr/>
            <p:nvPr/>
          </p:nvSpPr>
          <p:spPr>
            <a:xfrm>
              <a:off x="-205393" y="3291134"/>
              <a:ext cx="8377793"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643946" y="3308125"/>
              <a:ext cx="9134193" cy="981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itchFamily="66" charset="0"/>
                  <a:ea typeface="+mn-ea"/>
                  <a:cs typeface="+mn-cs"/>
                </a:rPr>
                <a:t>Χρόνος για ελεύθερο παιχνίδι</a:t>
              </a:r>
              <a:endParaRPr kumimoji="0" lang="el-GR" sz="2600" b="0" i="0" u="none" strike="noStrike" kern="1200" cap="none" spc="0" normalizeH="0" baseline="0" noProof="0" dirty="0">
                <a:ln>
                  <a:noFill/>
                </a:ln>
                <a:solidFill>
                  <a:prstClr val="white"/>
                </a:solidFill>
                <a:effectLst/>
                <a:uLnTx/>
                <a:uFillTx/>
                <a:latin typeface="Comic Sans MS" pitchFamily="66" charset="0"/>
                <a:ea typeface="+mn-ea"/>
                <a:cs typeface="+mn-cs"/>
              </a:endParaRPr>
            </a:p>
          </p:txBody>
        </p:sp>
      </p:grpSp>
      <p:sp>
        <p:nvSpPr>
          <p:cNvPr id="14" name="Δεξιό βέλος 13"/>
          <p:cNvSpPr/>
          <p:nvPr/>
        </p:nvSpPr>
        <p:spPr>
          <a:xfrm rot="5400000">
            <a:off x="2176500" y="4107159"/>
            <a:ext cx="709229" cy="38272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a:ea typeface="+mn-ea"/>
              <a:cs typeface="+mn-cs"/>
            </a:endParaRPr>
          </a:p>
        </p:txBody>
      </p:sp>
      <p:pic>
        <p:nvPicPr>
          <p:cNvPr id="7170"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314"/>
          <a:stretch/>
        </p:blipFill>
        <p:spPr bwMode="auto">
          <a:xfrm>
            <a:off x="4303035" y="1217911"/>
            <a:ext cx="4752528" cy="485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03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D7F409-F92C-BB29-ACC6-22E1764E23BF}"/>
              </a:ext>
            </a:extLst>
          </p:cNvPr>
          <p:cNvSpPr txBox="1"/>
          <p:nvPr/>
        </p:nvSpPr>
        <p:spPr>
          <a:xfrm>
            <a:off x="611560" y="764704"/>
            <a:ext cx="7272808" cy="5570756"/>
          </a:xfrm>
          <a:prstGeom prst="rect">
            <a:avLst/>
          </a:prstGeom>
          <a:noFill/>
        </p:spPr>
        <p:txBody>
          <a:bodyPr wrap="square">
            <a:spAutoFit/>
          </a:bodyPr>
          <a:lstStyle/>
          <a:p>
            <a:r>
              <a:rPr lang="el-GR" sz="3200" b="1" dirty="0">
                <a:solidFill>
                  <a:srgbClr val="00B0F0"/>
                </a:solidFill>
                <a:latin typeface="Comic Sans MS" pitchFamily="66" charset="0"/>
              </a:rPr>
              <a:t>Να μην ξεχάσω…</a:t>
            </a:r>
          </a:p>
          <a:p>
            <a:r>
              <a:rPr lang="el-GR" sz="1800" dirty="0"/>
              <a:t>Φ.201.011.391.Α1</a:t>
            </a:r>
            <a:endParaRPr lang="el-GR" sz="1800" dirty="0">
              <a:latin typeface="Comic Sans MS" pitchFamily="66" charset="0"/>
            </a:endParaRPr>
          </a:p>
          <a:p>
            <a:pPr marL="342900" indent="-342900">
              <a:buFont typeface="Wingdings" pitchFamily="2" charset="2"/>
              <a:buChar char="Ø"/>
            </a:pPr>
            <a:r>
              <a:rPr lang="el-GR" sz="1800" dirty="0">
                <a:solidFill>
                  <a:srgbClr val="00B0F0"/>
                </a:solidFill>
                <a:latin typeface="Comic Sans MS" pitchFamily="66" charset="0"/>
              </a:rPr>
              <a:t>Δημιουργία</a:t>
            </a:r>
            <a:r>
              <a:rPr lang="el-GR" sz="1800" b="1" dirty="0">
                <a:solidFill>
                  <a:srgbClr val="00B0F0"/>
                </a:solidFill>
                <a:latin typeface="Comic Sans MS" pitchFamily="66" charset="0"/>
              </a:rPr>
              <a:t> </a:t>
            </a:r>
            <a:r>
              <a:rPr lang="el-GR" sz="1800" dirty="0">
                <a:solidFill>
                  <a:srgbClr val="00B0F0"/>
                </a:solidFill>
                <a:latin typeface="Comic Sans MS" pitchFamily="66" charset="0"/>
              </a:rPr>
              <a:t>ατομικού λογαριασμού μαθητή/</a:t>
            </a:r>
            <a:r>
              <a:rPr lang="el-GR" sz="1800" dirty="0" err="1">
                <a:solidFill>
                  <a:srgbClr val="00B0F0"/>
                </a:solidFill>
                <a:latin typeface="Comic Sans MS" pitchFamily="66" charset="0"/>
              </a:rPr>
              <a:t>τριας</a:t>
            </a:r>
            <a:r>
              <a:rPr lang="el-GR" sz="1800" dirty="0">
                <a:solidFill>
                  <a:srgbClr val="00B0F0"/>
                </a:solidFill>
                <a:latin typeface="Comic Sans MS" pitchFamily="66" charset="0"/>
              </a:rPr>
              <a:t> </a:t>
            </a:r>
            <a:r>
              <a:rPr lang="en-US" sz="1800" dirty="0">
                <a:latin typeface="Comic Sans MS" pitchFamily="66" charset="0"/>
              </a:rPr>
              <a:t>(</a:t>
            </a:r>
            <a:r>
              <a:rPr lang="el-GR" sz="1800" dirty="0">
                <a:latin typeface="Comic Sans MS" pitchFamily="66" charset="0"/>
              </a:rPr>
              <a:t>για τα </a:t>
            </a:r>
            <a:r>
              <a:rPr lang="el-GR" sz="1800" dirty="0" err="1">
                <a:latin typeface="Comic Sans MS" pitchFamily="66" charset="0"/>
              </a:rPr>
              <a:t>προνήπια</a:t>
            </a:r>
            <a:r>
              <a:rPr lang="el-GR" sz="1800" dirty="0">
                <a:latin typeface="Comic Sans MS" pitchFamily="66" charset="0"/>
              </a:rPr>
              <a:t> και όσα νήπια δεν έχουν δημιουργήσει)</a:t>
            </a:r>
          </a:p>
          <a:p>
            <a:pPr algn="r"/>
            <a:r>
              <a:rPr lang="el-GR" i="1" dirty="0">
                <a:latin typeface="Comic Sans MS" pitchFamily="66" charset="0"/>
              </a:rPr>
              <a:t>Αριθμός Μητρώου μαθητή/</a:t>
            </a:r>
            <a:r>
              <a:rPr lang="el-GR" i="1" dirty="0" err="1">
                <a:latin typeface="Comic Sans MS" pitchFamily="66" charset="0"/>
              </a:rPr>
              <a:t>τριας</a:t>
            </a:r>
            <a:r>
              <a:rPr lang="el-GR" i="1" dirty="0">
                <a:latin typeface="Comic Sans MS" pitchFamily="66" charset="0"/>
              </a:rPr>
              <a:t> (θα σας αποσταλεί με </a:t>
            </a:r>
            <a:r>
              <a:rPr lang="en-US" i="1" dirty="0">
                <a:latin typeface="Comic Sans MS" pitchFamily="66" charset="0"/>
              </a:rPr>
              <a:t>mail)</a:t>
            </a:r>
            <a:endParaRPr lang="el-GR" i="1" dirty="0">
              <a:latin typeface="Comic Sans MS" pitchFamily="66" charset="0"/>
            </a:endParaRPr>
          </a:p>
          <a:p>
            <a:pPr algn="r"/>
            <a:r>
              <a:rPr lang="el-GR" i="1" dirty="0">
                <a:latin typeface="Comic Sans MS" pitchFamily="66" charset="0"/>
              </a:rPr>
              <a:t>Τάξη: ΠΡΟΝΗΠΙΑ-ΝΗΠΙΑ</a:t>
            </a:r>
          </a:p>
          <a:p>
            <a:pPr marL="342900" indent="-342900">
              <a:buFont typeface="Wingdings" panose="05000000000000000000" pitchFamily="2" charset="2"/>
              <a:buChar char="Ø"/>
            </a:pPr>
            <a:r>
              <a:rPr lang="el-GR" sz="1800" dirty="0" err="1">
                <a:solidFill>
                  <a:srgbClr val="00B0F0"/>
                </a:solidFill>
                <a:latin typeface="Comic Sans MS" pitchFamily="66" charset="0"/>
              </a:rPr>
              <a:t>Επικαιροποίηση</a:t>
            </a:r>
            <a:r>
              <a:rPr lang="el-GR" sz="1800" dirty="0">
                <a:solidFill>
                  <a:srgbClr val="00B0F0"/>
                </a:solidFill>
                <a:latin typeface="Comic Sans MS" pitchFamily="66" charset="0"/>
              </a:rPr>
              <a:t> εγγραφής ολοήμερου </a:t>
            </a:r>
          </a:p>
          <a:p>
            <a:pPr marL="342900" indent="-342900">
              <a:buFont typeface="Wingdings" panose="05000000000000000000" pitchFamily="2" charset="2"/>
              <a:buChar char="Ø"/>
            </a:pPr>
            <a:r>
              <a:rPr lang="el-GR" sz="1800" dirty="0">
                <a:solidFill>
                  <a:srgbClr val="00B0F0"/>
                </a:solidFill>
                <a:latin typeface="Comic Sans MS" pitchFamily="66" charset="0"/>
              </a:rPr>
              <a:t>Έντυπο Γονικής Συγκατάθεσης </a:t>
            </a:r>
            <a:r>
              <a:rPr lang="el-GR" sz="1800" dirty="0">
                <a:latin typeface="Comic Sans MS" pitchFamily="66" charset="0"/>
              </a:rPr>
              <a:t>για φωτογραφίες ή βίντεο </a:t>
            </a:r>
            <a:r>
              <a:rPr lang="el-GR" sz="1800" i="1" dirty="0">
                <a:latin typeface="Comic Sans MS" pitchFamily="66" charset="0"/>
              </a:rPr>
              <a:t>(υπογεγραμμένο και από τους 2 γονείς)</a:t>
            </a:r>
          </a:p>
          <a:p>
            <a:pPr marL="342900" indent="-342900">
              <a:buFont typeface="Wingdings" panose="05000000000000000000" pitchFamily="2" charset="2"/>
              <a:buChar char="Ø"/>
            </a:pPr>
            <a:r>
              <a:rPr lang="el-GR" sz="1800" dirty="0">
                <a:solidFill>
                  <a:srgbClr val="00B0F0"/>
                </a:solidFill>
                <a:latin typeface="Comic Sans MS" pitchFamily="66" charset="0"/>
              </a:rPr>
              <a:t>Ατομική Καρτέλα Νηπίου </a:t>
            </a:r>
            <a:endParaRPr lang="el-GR" sz="1800" dirty="0">
              <a:latin typeface="Comic Sans MS" pitchFamily="66" charset="0"/>
            </a:endParaRPr>
          </a:p>
          <a:p>
            <a:endParaRPr lang="el-GR" sz="1800" dirty="0">
              <a:latin typeface="Comic Sans MS" pitchFamily="66" charset="0"/>
            </a:endParaRPr>
          </a:p>
          <a:p>
            <a:pPr marL="342900" indent="-342900">
              <a:buFont typeface="Wingdings" panose="05000000000000000000" pitchFamily="2" charset="2"/>
              <a:buChar char="Ø"/>
            </a:pPr>
            <a:r>
              <a:rPr lang="el-GR" sz="1800" dirty="0">
                <a:solidFill>
                  <a:srgbClr val="00B0F0"/>
                </a:solidFill>
                <a:latin typeface="Comic Sans MS" pitchFamily="66" charset="0"/>
              </a:rPr>
              <a:t>Έντυπο με ονοματεπώνυμο συνοδών και τηλέφωνα,</a:t>
            </a:r>
            <a:r>
              <a:rPr lang="el-GR" sz="1800" dirty="0">
                <a:latin typeface="Comic Sans MS" pitchFamily="66" charset="0"/>
              </a:rPr>
              <a:t> το οποίο θα προσκομιστεί με τον ερχομό του παιδιού την πρώτη μέρα στο σχολείο </a:t>
            </a:r>
            <a:r>
              <a:rPr lang="el-GR" sz="1800" i="1" dirty="0">
                <a:latin typeface="Comic Sans MS" pitchFamily="66" charset="0"/>
              </a:rPr>
              <a:t>(</a:t>
            </a:r>
            <a:r>
              <a:rPr lang="el-GR" sz="1800" i="1" dirty="0" err="1">
                <a:latin typeface="Comic Sans MS" pitchFamily="66" charset="0"/>
              </a:rPr>
              <a:t>επικαιροποίηση</a:t>
            </a:r>
            <a:r>
              <a:rPr lang="el-GR" sz="1800" i="1" dirty="0">
                <a:latin typeface="Comic Sans MS" pitchFamily="66" charset="0"/>
              </a:rPr>
              <a:t> των εντύπων και από τα νήπια)</a:t>
            </a:r>
          </a:p>
          <a:p>
            <a:endParaRPr lang="el-GR" sz="1800" i="1" dirty="0">
              <a:latin typeface="Comic Sans MS" pitchFamily="66" charset="0"/>
            </a:endParaRPr>
          </a:p>
          <a:p>
            <a:pPr marL="342900" indent="-342900">
              <a:buFont typeface="Wingdings" panose="05000000000000000000" pitchFamily="2" charset="2"/>
              <a:buChar char="Ø"/>
            </a:pPr>
            <a:r>
              <a:rPr lang="el-GR" sz="1800" dirty="0">
                <a:solidFill>
                  <a:srgbClr val="00B0F0"/>
                </a:solidFill>
                <a:latin typeface="Comic Sans MS" pitchFamily="66" charset="0"/>
              </a:rPr>
              <a:t>Εσωτερικός Κανονισμός Σχολικής μονάδας </a:t>
            </a:r>
            <a:r>
              <a:rPr lang="en-US" sz="1800" dirty="0">
                <a:latin typeface="Comic Sans MS" pitchFamily="66" charset="0"/>
              </a:rPr>
              <a:t>(</a:t>
            </a:r>
            <a:r>
              <a:rPr lang="el-GR" sz="1800" dirty="0">
                <a:latin typeface="Comic Sans MS" pitchFamily="66" charset="0"/>
              </a:rPr>
              <a:t>αποστέλλεται με </a:t>
            </a:r>
            <a:r>
              <a:rPr lang="en-US" sz="1800" dirty="0">
                <a:latin typeface="Comic Sans MS" pitchFamily="66" charset="0"/>
              </a:rPr>
              <a:t>mail </a:t>
            </a:r>
            <a:r>
              <a:rPr lang="el-GR" sz="1800" dirty="0">
                <a:latin typeface="Comic Sans MS" pitchFamily="66" charset="0"/>
              </a:rPr>
              <a:t>μόλις εγκριθεί από τη Σύμβουλο Εκπαίδευσης)</a:t>
            </a:r>
          </a:p>
          <a:p>
            <a:endParaRPr lang="el-GR" sz="1800" b="1" dirty="0">
              <a:latin typeface="Comic Sans MS" pitchFamily="66" charset="0"/>
            </a:endParaRPr>
          </a:p>
          <a:p>
            <a:pPr marL="342900" indent="-342900">
              <a:buFont typeface="Wingdings" panose="05000000000000000000" pitchFamily="2" charset="2"/>
              <a:buChar char="Ø"/>
            </a:pPr>
            <a:r>
              <a:rPr lang="el-GR" sz="1800" dirty="0">
                <a:solidFill>
                  <a:srgbClr val="00B0F0"/>
                </a:solidFill>
                <a:latin typeface="Comic Sans MS" pitchFamily="66" charset="0"/>
              </a:rPr>
              <a:t>Κατάλογος υλικών ατομικής οργάνωσης και αναλώσιμα</a:t>
            </a:r>
          </a:p>
        </p:txBody>
      </p:sp>
    </p:spTree>
    <p:extLst>
      <p:ext uri="{BB962C8B-B14F-4D97-AF65-F5344CB8AC3E}">
        <p14:creationId xmlns:p14="http://schemas.microsoft.com/office/powerpoint/2010/main" val="3444628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23850" y="404813"/>
            <a:ext cx="8928100" cy="6911975"/>
          </a:xfrm>
        </p:spPr>
        <p:txBody>
          <a:bodyPr>
            <a:normAutofit/>
          </a:bodyPr>
          <a:lstStyle/>
          <a:p>
            <a:pPr marL="82296" indent="0" algn="ctr" eaLnBrk="1" fontAlgn="auto" hangingPunct="1">
              <a:spcAft>
                <a:spcPts val="0"/>
              </a:spcAft>
              <a:buFont typeface="Wingdings 2"/>
              <a:buNone/>
              <a:defRPr/>
            </a:pPr>
            <a:endParaRPr lang="el-GR" altLang="el-GR" sz="3600" dirty="0">
              <a:latin typeface="Segoe Script" pitchFamily="34" charset="0"/>
            </a:endParaRPr>
          </a:p>
          <a:p>
            <a:pPr marL="82296" indent="0" algn="ctr" fontAlgn="auto">
              <a:spcAft>
                <a:spcPts val="0"/>
              </a:spcAft>
              <a:buNone/>
              <a:defRPr/>
            </a:pPr>
            <a:r>
              <a:rPr lang="el-GR" altLang="el-GR" sz="3600" b="1" u="sng" dirty="0">
                <a:latin typeface="Segoe Script" pitchFamily="34" charset="0"/>
              </a:rPr>
              <a:t>Ερωτήσεις/Απορίες-Συζήτηση</a:t>
            </a:r>
            <a:endParaRPr lang="el-GR" altLang="el-GR" sz="3600" b="1" dirty="0">
              <a:latin typeface="Segoe Script" pitchFamily="34" charset="0"/>
            </a:endParaRPr>
          </a:p>
          <a:p>
            <a:pPr marL="82296" indent="0" algn="ctr" eaLnBrk="1" fontAlgn="auto" hangingPunct="1">
              <a:spcAft>
                <a:spcPts val="0"/>
              </a:spcAft>
              <a:buFont typeface="Wingdings 2"/>
              <a:buNone/>
              <a:defRPr/>
            </a:pPr>
            <a:endParaRPr lang="el-GR" altLang="el-GR" sz="3600" dirty="0">
              <a:latin typeface="Segoe Script" pitchFamily="34" charset="0"/>
            </a:endParaRPr>
          </a:p>
          <a:p>
            <a:pPr marL="82296" indent="0" algn="ctr" eaLnBrk="1" fontAlgn="auto" hangingPunct="1">
              <a:spcAft>
                <a:spcPts val="0"/>
              </a:spcAft>
              <a:buFont typeface="Wingdings 2"/>
              <a:buNone/>
              <a:defRPr/>
            </a:pPr>
            <a:endParaRPr lang="el-GR" altLang="el-GR" sz="3600" dirty="0">
              <a:latin typeface="Segoe Script" pitchFamily="34" charset="0"/>
            </a:endParaRPr>
          </a:p>
          <a:p>
            <a:pPr marL="82296" indent="0" algn="ctr" eaLnBrk="1" fontAlgn="auto" hangingPunct="1">
              <a:spcAft>
                <a:spcPts val="0"/>
              </a:spcAft>
              <a:buFont typeface="Wingdings 2"/>
              <a:buNone/>
              <a:defRPr/>
            </a:pPr>
            <a:endParaRPr lang="el-GR" altLang="el-GR" sz="3600" dirty="0">
              <a:latin typeface="Segoe Script" pitchFamily="34" charset="0"/>
            </a:endParaRPr>
          </a:p>
          <a:p>
            <a:pPr marL="82296" indent="0" algn="ctr" eaLnBrk="1" fontAlgn="auto" hangingPunct="1">
              <a:spcAft>
                <a:spcPts val="0"/>
              </a:spcAft>
              <a:buFont typeface="Wingdings 2"/>
              <a:buNone/>
              <a:defRPr/>
            </a:pPr>
            <a:endParaRPr lang="el-GR" altLang="el-GR" sz="3600" dirty="0">
              <a:latin typeface="Segoe Script" pitchFamily="34" charset="0"/>
            </a:endParaRPr>
          </a:p>
          <a:p>
            <a:pPr marL="82296" indent="0" algn="ctr" eaLnBrk="1" fontAlgn="auto" hangingPunct="1">
              <a:spcAft>
                <a:spcPts val="0"/>
              </a:spcAft>
              <a:buFont typeface="Wingdings 2"/>
              <a:buNone/>
              <a:defRPr/>
            </a:pPr>
            <a:r>
              <a:rPr lang="el-GR" altLang="el-GR" sz="3600" dirty="0">
                <a:latin typeface="Segoe Script" pitchFamily="34" charset="0"/>
              </a:rPr>
              <a:t>  </a:t>
            </a:r>
          </a:p>
          <a:p>
            <a:pPr marL="82296" indent="0" algn="ctr" eaLnBrk="1" fontAlgn="auto" hangingPunct="1">
              <a:spcAft>
                <a:spcPts val="0"/>
              </a:spcAft>
              <a:buFont typeface="Wingdings 2"/>
              <a:buNone/>
              <a:defRPr/>
            </a:pPr>
            <a:endParaRPr lang="el-GR" altLang="el-GR" sz="3600" dirty="0">
              <a:latin typeface="Segoe Script" pitchFamily="34" charset="0"/>
            </a:endParaRPr>
          </a:p>
          <a:p>
            <a:pPr marL="82296" indent="0" algn="ctr" eaLnBrk="1" fontAlgn="auto" hangingPunct="1">
              <a:spcAft>
                <a:spcPts val="0"/>
              </a:spcAft>
              <a:buFont typeface="Wingdings 2"/>
              <a:buNone/>
              <a:defRPr/>
            </a:pPr>
            <a:r>
              <a:rPr lang="el-GR" altLang="el-GR" sz="3600" dirty="0">
                <a:latin typeface="Segoe Script" pitchFamily="34" charset="0"/>
              </a:rPr>
              <a:t>   </a:t>
            </a:r>
            <a:r>
              <a:rPr lang="el-GR" altLang="el-GR" dirty="0">
                <a:solidFill>
                  <a:schemeClr val="bg1"/>
                </a:solidFill>
                <a:latin typeface="Segoe Script" pitchFamily="34" charset="0"/>
              </a:rPr>
              <a:t>Σας ευχαριστούμε για την προσοχή σας.</a:t>
            </a:r>
          </a:p>
          <a:p>
            <a:pPr marL="82296" indent="0" algn="ctr" eaLnBrk="1" fontAlgn="auto" hangingPunct="1">
              <a:spcAft>
                <a:spcPts val="0"/>
              </a:spcAft>
              <a:buFont typeface="Wingdings 2"/>
              <a:buNone/>
              <a:defRPr/>
            </a:pPr>
            <a:endParaRPr lang="el-GR" altLang="el-GR" dirty="0">
              <a:latin typeface="Segoe Script" pitchFamily="34" charset="0"/>
            </a:endParaRPr>
          </a:p>
          <a:p>
            <a:pPr marL="365760" indent="-283464" algn="ctr" eaLnBrk="1" fontAlgn="auto" hangingPunct="1">
              <a:spcAft>
                <a:spcPts val="0"/>
              </a:spcAft>
              <a:buFontTx/>
              <a:buNone/>
              <a:defRPr/>
            </a:pPr>
            <a:endParaRPr lang="el-GR" altLang="el-GR" dirty="0">
              <a:latin typeface="Segoe Script" pitchFamily="34" charset="0"/>
            </a:endParaRPr>
          </a:p>
          <a:p>
            <a:pPr marL="365760" indent="-283464" algn="ctr" eaLnBrk="1" fontAlgn="auto" hangingPunct="1">
              <a:spcAft>
                <a:spcPts val="0"/>
              </a:spcAft>
              <a:buFont typeface="Wingdings 2"/>
              <a:buChar char=""/>
              <a:defRPr/>
            </a:pPr>
            <a:endParaRPr lang="el-GR" altLang="el-GR" dirty="0"/>
          </a:p>
          <a:p>
            <a:pPr marL="365760" indent="-283464" algn="ctr" eaLnBrk="1" fontAlgn="auto" hangingPunct="1">
              <a:spcAft>
                <a:spcPts val="0"/>
              </a:spcAft>
              <a:buFontTx/>
              <a:buNone/>
              <a:defRPr/>
            </a:pPr>
            <a:endParaRPr lang="el-GR" altLang="el-GR" sz="3600" dirty="0"/>
          </a:p>
          <a:p>
            <a:pPr marL="365760" indent="-283464" algn="ctr" eaLnBrk="1" fontAlgn="auto" hangingPunct="1">
              <a:spcAft>
                <a:spcPts val="0"/>
              </a:spcAft>
              <a:buFont typeface="Wingdings 2"/>
              <a:buChar char=""/>
              <a:defRPr/>
            </a:pPr>
            <a:endParaRPr lang="el-GR" altLang="el-GR" sz="3600" dirty="0"/>
          </a:p>
          <a:p>
            <a:pPr marL="365760" indent="-283464" algn="ctr" eaLnBrk="1" fontAlgn="auto" hangingPunct="1">
              <a:spcAft>
                <a:spcPts val="0"/>
              </a:spcAft>
              <a:buFontTx/>
              <a:buNone/>
              <a:defRPr/>
            </a:pPr>
            <a:endParaRPr lang="el-GR" altLang="el-GR" sz="3600" dirty="0"/>
          </a:p>
          <a:p>
            <a:pPr marL="365760" indent="-283464" eaLnBrk="1" fontAlgn="auto" hangingPunct="1">
              <a:spcAft>
                <a:spcPts val="0"/>
              </a:spcAft>
              <a:buFont typeface="Wingdings 2"/>
              <a:buChar char=""/>
              <a:defRPr/>
            </a:pPr>
            <a:endParaRPr lang="el-GR" altLang="el-GR" dirty="0"/>
          </a:p>
        </p:txBody>
      </p:sp>
      <p:pic>
        <p:nvPicPr>
          <p:cNvPr id="2458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27584" y="1988841"/>
            <a:ext cx="7416824" cy="33843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5363" name="Rectangle 5"/>
          <p:cNvSpPr>
            <a:spLocks noGrp="1" noChangeArrowheads="1"/>
          </p:cNvSpPr>
          <p:nvPr>
            <p:ph idx="1"/>
          </p:nvPr>
        </p:nvSpPr>
        <p:spPr>
          <a:xfrm>
            <a:off x="-997094" y="-1035496"/>
            <a:ext cx="10116616" cy="5505450"/>
          </a:xfrm>
        </p:spPr>
        <p:txBody>
          <a:bodyPr>
            <a:normAutofit/>
          </a:bodyPr>
          <a:lstStyle/>
          <a:p>
            <a:pPr algn="ctr" eaLnBrk="1" hangingPunct="1">
              <a:buFontTx/>
              <a:buNone/>
            </a:pPr>
            <a:endParaRPr lang="el-GR" altLang="el-GR" sz="3600" b="1" dirty="0">
              <a:latin typeface="Segoe Script" pitchFamily="34" charset="0"/>
            </a:endParaRPr>
          </a:p>
          <a:p>
            <a:pPr algn="ctr" eaLnBrk="1" hangingPunct="1">
              <a:buFontTx/>
              <a:buNone/>
            </a:pPr>
            <a:endParaRPr lang="el-GR" altLang="el-GR" sz="3600" b="1" dirty="0">
              <a:latin typeface="Segoe Script" pitchFamily="34" charset="0"/>
            </a:endParaRPr>
          </a:p>
          <a:p>
            <a:pPr algn="ctr" eaLnBrk="1" hangingPunct="1">
              <a:buFontTx/>
              <a:buNone/>
            </a:pPr>
            <a:endParaRPr lang="el-GR" altLang="el-GR" sz="3600" b="1" dirty="0">
              <a:latin typeface="Segoe Script" pitchFamily="34" charset="0"/>
            </a:endParaRPr>
          </a:p>
          <a:p>
            <a:pPr algn="ctr" eaLnBrk="1" hangingPunct="1">
              <a:buFontTx/>
              <a:buNone/>
            </a:pPr>
            <a:r>
              <a:rPr lang="el-GR" altLang="el-GR" sz="3600" b="1" dirty="0">
                <a:latin typeface="Segoe Script" pitchFamily="34" charset="0"/>
              </a:rPr>
              <a:t>Σχολική χρονιά: </a:t>
            </a:r>
          </a:p>
          <a:p>
            <a:pPr algn="ctr" eaLnBrk="1" hangingPunct="1">
              <a:buFontTx/>
              <a:buNone/>
            </a:pPr>
            <a:r>
              <a:rPr lang="el-GR" altLang="el-GR" sz="3600" b="1" dirty="0">
                <a:latin typeface="Segoe Script" pitchFamily="34" charset="0"/>
              </a:rPr>
              <a:t>202</a:t>
            </a:r>
            <a:r>
              <a:rPr lang="en-US" altLang="el-GR" sz="3600" b="1" dirty="0">
                <a:latin typeface="Segoe Script" pitchFamily="34" charset="0"/>
              </a:rPr>
              <a:t>5</a:t>
            </a:r>
            <a:r>
              <a:rPr lang="el-GR" altLang="el-GR" sz="3600" b="1" dirty="0">
                <a:latin typeface="Segoe Script" pitchFamily="34" charset="0"/>
              </a:rPr>
              <a:t> -202</a:t>
            </a:r>
            <a:r>
              <a:rPr lang="en-US" altLang="el-GR" sz="3600" b="1" dirty="0">
                <a:latin typeface="Segoe Script" pitchFamily="34" charset="0"/>
              </a:rPr>
              <a:t>6</a:t>
            </a:r>
            <a:endParaRPr lang="el-GR" altLang="el-GR" sz="3600" b="1" dirty="0">
              <a:latin typeface="Segoe Script" pitchFamily="34" charset="0"/>
            </a:endParaRPr>
          </a:p>
          <a:p>
            <a:pPr algn="ctr" eaLnBrk="1" hangingPunct="1">
              <a:buFontTx/>
              <a:buNone/>
            </a:pPr>
            <a:endParaRPr lang="el-GR" altLang="el-GR" sz="3600" b="1" dirty="0">
              <a:latin typeface="Segoe Script" pitchFamily="34" charset="0"/>
            </a:endParaRPr>
          </a:p>
        </p:txBody>
      </p:sp>
      <p:sp>
        <p:nvSpPr>
          <p:cNvPr id="3" name="Ορθογώνιο 2">
            <a:extLst>
              <a:ext uri="{FF2B5EF4-FFF2-40B4-BE49-F238E27FC236}">
                <a16:creationId xmlns:a16="http://schemas.microsoft.com/office/drawing/2014/main" id="{DE1587B6-6775-4B8F-B775-756E572D5D4F}"/>
              </a:ext>
            </a:extLst>
          </p:cNvPr>
          <p:cNvSpPr/>
          <p:nvPr/>
        </p:nvSpPr>
        <p:spPr>
          <a:xfrm>
            <a:off x="65991" y="2204864"/>
            <a:ext cx="9012018" cy="5208092"/>
          </a:xfrm>
          <a:prstGeom prst="rect">
            <a:avLst/>
          </a:prstGeom>
        </p:spPr>
        <p:txBody>
          <a:bodyPr wrap="square">
            <a:spAutoFit/>
          </a:bodyPr>
          <a:lstStyle/>
          <a:p>
            <a:pPr marL="228600" lvl="0" indent="-228600" algn="ctr" defTabSz="914400">
              <a:lnSpc>
                <a:spcPct val="90000"/>
              </a:lnSpc>
              <a:spcBef>
                <a:spcPts val="1000"/>
              </a:spcBef>
            </a:pPr>
            <a:r>
              <a:rPr lang="el-GR" altLang="el-GR" sz="3200" b="1" dirty="0">
                <a:solidFill>
                  <a:schemeClr val="bg1"/>
                </a:solidFill>
                <a:latin typeface="Segoe Script" pitchFamily="34" charset="0"/>
              </a:rPr>
              <a:t>Υπεύθυνοι εκπαιδευτικοί:</a:t>
            </a:r>
          </a:p>
          <a:p>
            <a:pPr marL="228600" lvl="0" indent="-228600" algn="ctr" defTabSz="914400">
              <a:lnSpc>
                <a:spcPct val="90000"/>
              </a:lnSpc>
              <a:spcBef>
                <a:spcPts val="1000"/>
              </a:spcBef>
            </a:pPr>
            <a:r>
              <a:rPr lang="el-GR" altLang="el-GR" sz="2400" b="1" u="sng" dirty="0">
                <a:solidFill>
                  <a:srgbClr val="002060"/>
                </a:solidFill>
                <a:latin typeface="Segoe Script" pitchFamily="34" charset="0"/>
              </a:rPr>
              <a:t>Πρωινό Υποχρεωτικό Πρόγραμμα</a:t>
            </a:r>
            <a:r>
              <a:rPr lang="el-GR" altLang="el-GR" sz="2400" b="1" dirty="0">
                <a:solidFill>
                  <a:srgbClr val="002060"/>
                </a:solidFill>
                <a:latin typeface="Segoe Script" pitchFamily="34" charset="0"/>
              </a:rPr>
              <a:t>:</a:t>
            </a:r>
            <a:endParaRPr lang="en-US" altLang="el-GR" sz="2400" b="1" dirty="0">
              <a:solidFill>
                <a:srgbClr val="002060"/>
              </a:solidFill>
              <a:latin typeface="Segoe Script" pitchFamily="34" charset="0"/>
            </a:endParaRPr>
          </a:p>
          <a:p>
            <a:pPr marL="228600" lvl="0" indent="-228600" algn="ctr" defTabSz="914400">
              <a:lnSpc>
                <a:spcPct val="90000"/>
              </a:lnSpc>
              <a:spcBef>
                <a:spcPts val="1000"/>
              </a:spcBef>
            </a:pPr>
            <a:r>
              <a:rPr lang="en-US" altLang="el-GR" sz="2400" b="1" dirty="0">
                <a:solidFill>
                  <a:srgbClr val="002060"/>
                </a:solidFill>
                <a:latin typeface="Segoe Script" pitchFamily="34" charset="0"/>
              </a:rPr>
              <a:t>T</a:t>
            </a:r>
            <a:r>
              <a:rPr lang="el-GR" altLang="el-GR" sz="2400" b="1" dirty="0" err="1">
                <a:solidFill>
                  <a:srgbClr val="002060"/>
                </a:solidFill>
                <a:latin typeface="Segoe Script" pitchFamily="34" charset="0"/>
              </a:rPr>
              <a:t>μήμα</a:t>
            </a:r>
            <a:r>
              <a:rPr lang="el-GR" altLang="el-GR" sz="2400" b="1" dirty="0">
                <a:solidFill>
                  <a:srgbClr val="002060"/>
                </a:solidFill>
                <a:latin typeface="Segoe Script" pitchFamily="34" charset="0"/>
              </a:rPr>
              <a:t> 1</a:t>
            </a:r>
            <a:r>
              <a:rPr lang="en-US" altLang="el-GR" sz="2400" b="1" dirty="0">
                <a:solidFill>
                  <a:srgbClr val="002060"/>
                </a:solidFill>
                <a:latin typeface="Segoe Script" pitchFamily="34" charset="0"/>
              </a:rPr>
              <a:t>: Ka </a:t>
            </a:r>
            <a:r>
              <a:rPr lang="el-GR" altLang="el-GR" sz="2400" b="1" dirty="0" err="1">
                <a:solidFill>
                  <a:srgbClr val="002060"/>
                </a:solidFill>
                <a:latin typeface="Segoe Script" pitchFamily="34" charset="0"/>
              </a:rPr>
              <a:t>Γκανάτσιου</a:t>
            </a:r>
            <a:r>
              <a:rPr lang="el-GR" altLang="el-GR" sz="2400" b="1" dirty="0">
                <a:solidFill>
                  <a:srgbClr val="002060"/>
                </a:solidFill>
                <a:latin typeface="Segoe Script" pitchFamily="34" charset="0"/>
              </a:rPr>
              <a:t> Μαρία ( προς το παρόν)</a:t>
            </a:r>
          </a:p>
          <a:p>
            <a:pPr marL="228600" lvl="0" indent="-228600" algn="ctr" defTabSz="914400">
              <a:lnSpc>
                <a:spcPct val="90000"/>
              </a:lnSpc>
              <a:spcBef>
                <a:spcPts val="1000"/>
              </a:spcBef>
            </a:pPr>
            <a:r>
              <a:rPr lang="el-GR" altLang="el-GR" sz="2400" b="1" dirty="0">
                <a:solidFill>
                  <a:srgbClr val="002060"/>
                </a:solidFill>
                <a:latin typeface="Segoe Script" pitchFamily="34" charset="0"/>
              </a:rPr>
              <a:t>Τμήμα 2</a:t>
            </a:r>
            <a:r>
              <a:rPr lang="en-US" altLang="el-GR" sz="2400" b="1" dirty="0">
                <a:solidFill>
                  <a:srgbClr val="002060"/>
                </a:solidFill>
                <a:latin typeface="Segoe Script" pitchFamily="34" charset="0"/>
              </a:rPr>
              <a:t>:</a:t>
            </a:r>
            <a:r>
              <a:rPr lang="el-GR" altLang="el-GR" sz="2400" b="1" dirty="0">
                <a:solidFill>
                  <a:srgbClr val="002060"/>
                </a:solidFill>
                <a:latin typeface="Segoe Script" pitchFamily="34" charset="0"/>
              </a:rPr>
              <a:t> Κα Βάσω </a:t>
            </a:r>
            <a:r>
              <a:rPr lang="el-GR" altLang="el-GR" sz="2400" b="1" dirty="0" err="1">
                <a:solidFill>
                  <a:srgbClr val="002060"/>
                </a:solidFill>
                <a:latin typeface="Segoe Script" pitchFamily="34" charset="0"/>
              </a:rPr>
              <a:t>Λέκου</a:t>
            </a:r>
            <a:endParaRPr lang="el-GR" altLang="el-GR" sz="2400" b="1" dirty="0">
              <a:solidFill>
                <a:srgbClr val="002060"/>
              </a:solidFill>
              <a:latin typeface="Segoe Script" pitchFamily="34" charset="0"/>
            </a:endParaRPr>
          </a:p>
          <a:p>
            <a:pPr marL="228600" lvl="0" indent="-228600" algn="ctr" defTabSz="914400">
              <a:lnSpc>
                <a:spcPct val="90000"/>
              </a:lnSpc>
              <a:spcBef>
                <a:spcPts val="1000"/>
              </a:spcBef>
            </a:pPr>
            <a:r>
              <a:rPr lang="el-GR" altLang="el-GR" sz="2400" b="1" u="sng" dirty="0">
                <a:solidFill>
                  <a:srgbClr val="002060"/>
                </a:solidFill>
                <a:latin typeface="Segoe Script" pitchFamily="34" charset="0"/>
              </a:rPr>
              <a:t>Ολοήμερο Προαιρετικό Πρόγραμμα</a:t>
            </a:r>
            <a:r>
              <a:rPr lang="el-GR" altLang="el-GR" sz="2400" b="1" dirty="0">
                <a:solidFill>
                  <a:srgbClr val="002060"/>
                </a:solidFill>
                <a:latin typeface="Segoe Script" pitchFamily="34" charset="0"/>
              </a:rPr>
              <a:t>:</a:t>
            </a:r>
          </a:p>
          <a:p>
            <a:pPr marL="228600" lvl="0" indent="-228600" algn="ctr" defTabSz="914400">
              <a:lnSpc>
                <a:spcPct val="90000"/>
              </a:lnSpc>
              <a:spcBef>
                <a:spcPts val="1000"/>
              </a:spcBef>
            </a:pPr>
            <a:r>
              <a:rPr lang="el-GR" altLang="el-GR" sz="2400" b="1" dirty="0">
                <a:solidFill>
                  <a:srgbClr val="002060"/>
                </a:solidFill>
                <a:latin typeface="Segoe Script" pitchFamily="34" charset="0"/>
              </a:rPr>
              <a:t>Κα </a:t>
            </a:r>
            <a:r>
              <a:rPr lang="el-GR" altLang="el-GR" sz="2400" b="1" dirty="0" err="1">
                <a:solidFill>
                  <a:srgbClr val="002060"/>
                </a:solidFill>
                <a:latin typeface="Segoe Script" pitchFamily="34" charset="0"/>
              </a:rPr>
              <a:t>Γκανάτσιου</a:t>
            </a:r>
            <a:r>
              <a:rPr lang="el-GR" altLang="el-GR" sz="2400" b="1" dirty="0">
                <a:solidFill>
                  <a:srgbClr val="002060"/>
                </a:solidFill>
                <a:latin typeface="Segoe Script" pitchFamily="34" charset="0"/>
              </a:rPr>
              <a:t> Μαρία</a:t>
            </a:r>
          </a:p>
          <a:p>
            <a:pPr marL="228600" lvl="0" indent="-228600" algn="ctr" defTabSz="914400">
              <a:lnSpc>
                <a:spcPct val="90000"/>
              </a:lnSpc>
              <a:spcBef>
                <a:spcPts val="1000"/>
              </a:spcBef>
            </a:pPr>
            <a:r>
              <a:rPr lang="el-GR" altLang="el-GR" sz="2400" b="1" u="sng" dirty="0">
                <a:solidFill>
                  <a:srgbClr val="002060"/>
                </a:solidFill>
                <a:latin typeface="Segoe Script" pitchFamily="34" charset="0"/>
              </a:rPr>
              <a:t>Αγγλικά</a:t>
            </a:r>
          </a:p>
          <a:p>
            <a:pPr marL="228600" lvl="0" indent="-228600" algn="ctr" defTabSz="914400">
              <a:lnSpc>
                <a:spcPct val="90000"/>
              </a:lnSpc>
              <a:spcBef>
                <a:spcPts val="1000"/>
              </a:spcBef>
            </a:pPr>
            <a:r>
              <a:rPr lang="el-GR" altLang="el-GR" sz="2400" b="1" dirty="0" err="1">
                <a:solidFill>
                  <a:srgbClr val="002060"/>
                </a:solidFill>
                <a:latin typeface="Segoe Script" pitchFamily="34" charset="0"/>
              </a:rPr>
              <a:t>Πεπονάκη</a:t>
            </a:r>
            <a:r>
              <a:rPr lang="el-GR" altLang="el-GR" sz="2400" b="1" dirty="0">
                <a:solidFill>
                  <a:srgbClr val="002060"/>
                </a:solidFill>
                <a:latin typeface="Segoe Script" pitchFamily="34" charset="0"/>
              </a:rPr>
              <a:t> Θεοδώρα</a:t>
            </a:r>
          </a:p>
          <a:p>
            <a:pPr marL="228600" lvl="0" indent="-228600" algn="ctr" defTabSz="914400">
              <a:lnSpc>
                <a:spcPct val="90000"/>
              </a:lnSpc>
              <a:spcBef>
                <a:spcPts val="1000"/>
              </a:spcBef>
            </a:pPr>
            <a:r>
              <a:rPr lang="el-GR" altLang="el-GR" sz="2400" b="1" u="sng" dirty="0">
                <a:solidFill>
                  <a:srgbClr val="002060"/>
                </a:solidFill>
                <a:latin typeface="Segoe Script" pitchFamily="34" charset="0"/>
              </a:rPr>
              <a:t>Ειδικό Βοηθητικό Προσωπικό</a:t>
            </a:r>
          </a:p>
          <a:p>
            <a:pPr marL="228600" lvl="0" indent="-228600" algn="ctr" defTabSz="914400">
              <a:lnSpc>
                <a:spcPct val="90000"/>
              </a:lnSpc>
              <a:spcBef>
                <a:spcPts val="1000"/>
              </a:spcBef>
            </a:pPr>
            <a:r>
              <a:rPr lang="el-GR" altLang="el-GR" sz="2400" b="1" dirty="0">
                <a:solidFill>
                  <a:srgbClr val="002060"/>
                </a:solidFill>
                <a:latin typeface="Segoe Script" pitchFamily="34" charset="0"/>
              </a:rPr>
              <a:t>Κα Κατερίνα Κωστοπούλου</a:t>
            </a:r>
          </a:p>
          <a:p>
            <a:pPr marL="228600" lvl="0" indent="-228600" algn="ctr" defTabSz="914400">
              <a:lnSpc>
                <a:spcPct val="90000"/>
              </a:lnSpc>
              <a:spcBef>
                <a:spcPts val="1000"/>
              </a:spcBef>
            </a:pPr>
            <a:endParaRPr lang="el-GR" altLang="el-GR" sz="2800" b="1" dirty="0">
              <a:solidFill>
                <a:srgbClr val="002060"/>
              </a:solidFill>
              <a:latin typeface="Segoe Script" pitchFamily="34" charset="0"/>
            </a:endParaRPr>
          </a:p>
        </p:txBody>
      </p:sp>
      <p:pic>
        <p:nvPicPr>
          <p:cNvPr id="7" name="Εικόνα 6">
            <a:extLst>
              <a:ext uri="{FF2B5EF4-FFF2-40B4-BE49-F238E27FC236}">
                <a16:creationId xmlns:a16="http://schemas.microsoft.com/office/drawing/2014/main" id="{5D4C39F2-EA21-401C-88B4-10DD69D2805A}"/>
              </a:ext>
            </a:extLst>
          </p:cNvPr>
          <p:cNvPicPr>
            <a:picLocks noChangeAspect="1"/>
          </p:cNvPicPr>
          <p:nvPr/>
        </p:nvPicPr>
        <p:blipFill>
          <a:blip r:embed="rId2">
            <a:clrChange>
              <a:clrFrom>
                <a:srgbClr val="FEFEFE"/>
              </a:clrFrom>
              <a:clrTo>
                <a:srgbClr val="FEFEFE">
                  <a:alpha val="0"/>
                </a:srgbClr>
              </a:clrTo>
            </a:clrChange>
          </a:blip>
          <a:stretch>
            <a:fillRect/>
          </a:stretch>
        </p:blipFill>
        <p:spPr>
          <a:xfrm>
            <a:off x="6660232" y="5071154"/>
            <a:ext cx="2569096" cy="1954747"/>
          </a:xfrm>
          <a:prstGeom prst="rect">
            <a:avLst/>
          </a:prstGeom>
        </p:spPr>
      </p:pic>
    </p:spTree>
    <p:extLst>
      <p:ext uri="{BB962C8B-B14F-4D97-AF65-F5344CB8AC3E}">
        <p14:creationId xmlns:p14="http://schemas.microsoft.com/office/powerpoint/2010/main" val="3689953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02E44C89-79D3-4561-B728-54F0C564B8D3}"/>
              </a:ext>
            </a:extLst>
          </p:cNvPr>
          <p:cNvSpPr>
            <a:spLocks noGrp="1" noChangeArrowheads="1"/>
          </p:cNvSpPr>
          <p:nvPr>
            <p:ph idx="1"/>
          </p:nvPr>
        </p:nvSpPr>
        <p:spPr>
          <a:xfrm>
            <a:off x="-1116632" y="-1179512"/>
            <a:ext cx="10116616" cy="5505450"/>
          </a:xfrm>
        </p:spPr>
        <p:txBody>
          <a:bodyPr>
            <a:normAutofit/>
          </a:bodyPr>
          <a:lstStyle/>
          <a:p>
            <a:pPr algn="ctr" eaLnBrk="1" hangingPunct="1">
              <a:buFontTx/>
              <a:buNone/>
            </a:pPr>
            <a:endParaRPr lang="el-GR" altLang="el-GR" sz="3600" b="1" dirty="0">
              <a:latin typeface="Segoe Script" pitchFamily="34" charset="0"/>
            </a:endParaRPr>
          </a:p>
          <a:p>
            <a:pPr algn="ctr" eaLnBrk="1" hangingPunct="1">
              <a:buFontTx/>
              <a:buNone/>
            </a:pPr>
            <a:endParaRPr lang="el-GR" altLang="el-GR" sz="3600" b="1" dirty="0">
              <a:latin typeface="Segoe Script" pitchFamily="34" charset="0"/>
            </a:endParaRPr>
          </a:p>
          <a:p>
            <a:pPr algn="ctr" eaLnBrk="1" hangingPunct="1">
              <a:buFontTx/>
              <a:buNone/>
            </a:pPr>
            <a:endParaRPr lang="el-GR" altLang="el-GR" sz="3600" b="1" dirty="0">
              <a:latin typeface="Segoe Script" pitchFamily="34" charset="0"/>
            </a:endParaRPr>
          </a:p>
          <a:p>
            <a:pPr algn="ctr" eaLnBrk="1" hangingPunct="1">
              <a:buFontTx/>
              <a:buNone/>
            </a:pPr>
            <a:r>
              <a:rPr lang="el-GR" altLang="el-GR" sz="3600" b="1" dirty="0">
                <a:latin typeface="Candara" panose="020E0502030303020204" pitchFamily="34" charset="0"/>
              </a:rPr>
              <a:t>Μικρά μυστικά</a:t>
            </a:r>
            <a:r>
              <a:rPr lang="en-US" altLang="el-GR" sz="3600" b="1" dirty="0">
                <a:latin typeface="Candara" panose="020E0502030303020204" pitchFamily="34" charset="0"/>
              </a:rPr>
              <a:t> </a:t>
            </a:r>
            <a:r>
              <a:rPr lang="el-GR" altLang="el-GR" sz="3600" b="1" dirty="0">
                <a:latin typeface="Candara" panose="020E0502030303020204" pitchFamily="34" charset="0"/>
              </a:rPr>
              <a:t>για μια χαρούμενη </a:t>
            </a:r>
          </a:p>
          <a:p>
            <a:pPr algn="ctr" eaLnBrk="1" hangingPunct="1">
              <a:buFontTx/>
              <a:buNone/>
            </a:pPr>
            <a:r>
              <a:rPr lang="el-GR" altLang="el-GR" sz="3600" b="1" dirty="0">
                <a:latin typeface="Candara" panose="020E0502030303020204" pitchFamily="34" charset="0"/>
              </a:rPr>
              <a:t>σχολική χρονιά</a:t>
            </a:r>
          </a:p>
          <a:p>
            <a:pPr algn="ctr" eaLnBrk="1" hangingPunct="1">
              <a:buFontTx/>
              <a:buNone/>
            </a:pPr>
            <a:endParaRPr lang="el-GR" altLang="el-GR" sz="3600" b="1" dirty="0">
              <a:latin typeface="Segoe Script" pitchFamily="34" charset="0"/>
            </a:endParaRPr>
          </a:p>
        </p:txBody>
      </p:sp>
      <p:sp>
        <p:nvSpPr>
          <p:cNvPr id="8" name="TextBox 7">
            <a:extLst>
              <a:ext uri="{FF2B5EF4-FFF2-40B4-BE49-F238E27FC236}">
                <a16:creationId xmlns:a16="http://schemas.microsoft.com/office/drawing/2014/main" id="{F06F26A6-1C0C-46D1-870A-B6DA6A184DCB}"/>
              </a:ext>
            </a:extLst>
          </p:cNvPr>
          <p:cNvSpPr txBox="1"/>
          <p:nvPr/>
        </p:nvSpPr>
        <p:spPr>
          <a:xfrm>
            <a:off x="-16044" y="2821489"/>
            <a:ext cx="9176087" cy="4154984"/>
          </a:xfrm>
          <a:prstGeom prst="rect">
            <a:avLst/>
          </a:prstGeom>
          <a:noFill/>
        </p:spPr>
        <p:txBody>
          <a:bodyPr wrap="square" rtlCol="0">
            <a:spAutoFit/>
          </a:bodyPr>
          <a:lstStyle/>
          <a:p>
            <a:pPr marL="342900" indent="-342900">
              <a:buFont typeface="Wingdings" panose="05000000000000000000" pitchFamily="2" charset="2"/>
              <a:buChar char="Ø"/>
            </a:pPr>
            <a:r>
              <a:rPr lang="el-GR" sz="2200" dirty="0">
                <a:solidFill>
                  <a:schemeClr val="bg1"/>
                </a:solidFill>
              </a:rPr>
              <a:t>Για οποιαδήποτε απορία έχετε, απευθυνθείτε στις νηπιαγωγούς. Μπορείτε να τηλεφωνήσετε στο σχολείο και να συζητήσετε αυτό που σας προβληματίζει ή να στείλετε </a:t>
            </a:r>
            <a:r>
              <a:rPr lang="en-US" sz="2200" dirty="0">
                <a:solidFill>
                  <a:schemeClr val="bg1"/>
                </a:solidFill>
              </a:rPr>
              <a:t>mail</a:t>
            </a:r>
            <a:r>
              <a:rPr lang="el-GR" sz="2200" dirty="0">
                <a:solidFill>
                  <a:schemeClr val="bg1"/>
                </a:solidFill>
              </a:rPr>
              <a:t>. Αποφύγετε να συζητάτε θέματα που σας απασχολούν σχετικά με το παιδί κατά την πρωινή προσέλευση. </a:t>
            </a:r>
          </a:p>
          <a:p>
            <a:pPr marL="342900" indent="-342900">
              <a:buFont typeface="Wingdings" panose="05000000000000000000" pitchFamily="2" charset="2"/>
              <a:buChar char="Ø"/>
            </a:pPr>
            <a:r>
              <a:rPr lang="el-GR" sz="2200" dirty="0">
                <a:solidFill>
                  <a:schemeClr val="bg1"/>
                </a:solidFill>
              </a:rPr>
              <a:t>Παρακολουθείτε καθημερινά τα </a:t>
            </a:r>
            <a:r>
              <a:rPr lang="en-US" sz="2200" dirty="0">
                <a:solidFill>
                  <a:schemeClr val="bg1"/>
                </a:solidFill>
              </a:rPr>
              <a:t>mails </a:t>
            </a:r>
            <a:r>
              <a:rPr lang="el-GR" sz="2200" dirty="0">
                <a:solidFill>
                  <a:schemeClr val="bg1"/>
                </a:solidFill>
              </a:rPr>
              <a:t>που έρχονται από το σχολείο.</a:t>
            </a:r>
          </a:p>
          <a:p>
            <a:pPr marL="342900" indent="-342900">
              <a:buFont typeface="Wingdings" panose="05000000000000000000" pitchFamily="2" charset="2"/>
              <a:buChar char="Ø"/>
            </a:pPr>
            <a:r>
              <a:rPr lang="el-GR" sz="2200" dirty="0">
                <a:solidFill>
                  <a:schemeClr val="bg1"/>
                </a:solidFill>
              </a:rPr>
              <a:t>Στην περίπτωση που αλλάξετε αριθμό τηλεφώνου ή </a:t>
            </a:r>
            <a:r>
              <a:rPr lang="en-US" sz="2200" dirty="0">
                <a:solidFill>
                  <a:schemeClr val="bg1"/>
                </a:solidFill>
              </a:rPr>
              <a:t>mail</a:t>
            </a:r>
            <a:r>
              <a:rPr lang="el-GR" sz="2200" dirty="0">
                <a:solidFill>
                  <a:schemeClr val="bg1"/>
                </a:solidFill>
              </a:rPr>
              <a:t>, ενημερώστε </a:t>
            </a:r>
            <a:r>
              <a:rPr lang="el-GR" sz="2200" dirty="0">
                <a:solidFill>
                  <a:schemeClr val="bg1"/>
                </a:solidFill>
                <a:effectLst>
                  <a:outerShdw blurRad="38100" dist="38100" dir="2700000" algn="tl">
                    <a:srgbClr val="000000">
                      <a:alpha val="43137"/>
                    </a:srgbClr>
                  </a:outerShdw>
                </a:effectLst>
              </a:rPr>
              <a:t>άμεσα</a:t>
            </a:r>
            <a:r>
              <a:rPr lang="el-GR" sz="2200" dirty="0">
                <a:solidFill>
                  <a:schemeClr val="bg1"/>
                </a:solidFill>
              </a:rPr>
              <a:t> το Νηπιαγωγείο.</a:t>
            </a:r>
          </a:p>
          <a:p>
            <a:pPr marL="342900" indent="-342900">
              <a:buFont typeface="Wingdings" panose="05000000000000000000" pitchFamily="2" charset="2"/>
              <a:buChar char="Ø"/>
            </a:pPr>
            <a:r>
              <a:rPr lang="el-GR" sz="2200" dirty="0">
                <a:solidFill>
                  <a:schemeClr val="bg1"/>
                </a:solidFill>
              </a:rPr>
              <a:t>Το τηλέφωνο του σχολείου είναι:2109930923</a:t>
            </a:r>
          </a:p>
          <a:p>
            <a:pPr marL="342900" indent="-342900">
              <a:buFont typeface="Wingdings" panose="05000000000000000000" pitchFamily="2" charset="2"/>
              <a:buChar char="Ø"/>
            </a:pPr>
            <a:r>
              <a:rPr lang="el-GR" sz="2200" dirty="0">
                <a:solidFill>
                  <a:schemeClr val="bg1"/>
                </a:solidFill>
              </a:rPr>
              <a:t>Παρακολουθείτε συχνά τις αναρτήσεις του ιστολογίου του σχολείου: </a:t>
            </a:r>
            <a:r>
              <a:rPr lang="en-US" sz="2200" dirty="0">
                <a:solidFill>
                  <a:schemeClr val="bg1"/>
                </a:solidFill>
                <a:hlinkClick r:id="rId2"/>
              </a:rPr>
              <a:t>https://blogs.sch.gr/</a:t>
            </a:r>
            <a:r>
              <a:rPr lang="el-GR" sz="2200" dirty="0">
                <a:solidFill>
                  <a:schemeClr val="bg1"/>
                </a:solidFill>
                <a:hlinkClick r:id="rId2"/>
              </a:rPr>
              <a:t>9</a:t>
            </a:r>
            <a:r>
              <a:rPr lang="en-US" sz="2200" dirty="0" err="1">
                <a:solidFill>
                  <a:schemeClr val="bg1"/>
                </a:solidFill>
                <a:hlinkClick r:id="rId2"/>
              </a:rPr>
              <a:t>nipargyr</a:t>
            </a:r>
            <a:r>
              <a:rPr lang="en-US" sz="2200" dirty="0">
                <a:solidFill>
                  <a:schemeClr val="bg1"/>
                </a:solidFill>
                <a:hlinkClick r:id="rId2"/>
              </a:rPr>
              <a:t>/</a:t>
            </a:r>
            <a:endParaRPr lang="el-GR" sz="2200" dirty="0">
              <a:solidFill>
                <a:schemeClr val="bg1"/>
              </a:solidFill>
            </a:endParaRPr>
          </a:p>
          <a:p>
            <a:pPr marL="342900" indent="-342900">
              <a:buFont typeface="Wingdings" panose="05000000000000000000" pitchFamily="2" charset="2"/>
              <a:buChar char="Ø"/>
            </a:pPr>
            <a:endParaRPr lang="el-GR" sz="2200" dirty="0">
              <a:solidFill>
                <a:schemeClr val="bg1"/>
              </a:solidFill>
            </a:endParaRPr>
          </a:p>
        </p:txBody>
      </p:sp>
      <p:pic>
        <p:nvPicPr>
          <p:cNvPr id="5" name="Εικόνα 4">
            <a:extLst>
              <a:ext uri="{FF2B5EF4-FFF2-40B4-BE49-F238E27FC236}">
                <a16:creationId xmlns:a16="http://schemas.microsoft.com/office/drawing/2014/main" id="{FA39253B-F10E-4472-80C5-18F328BC136E}"/>
              </a:ext>
            </a:extLst>
          </p:cNvPr>
          <p:cNvPicPr>
            <a:picLocks noChangeAspect="1"/>
          </p:cNvPicPr>
          <p:nvPr/>
        </p:nvPicPr>
        <p:blipFill>
          <a:blip r:embed="rId3"/>
          <a:stretch>
            <a:fillRect/>
          </a:stretch>
        </p:blipFill>
        <p:spPr>
          <a:xfrm>
            <a:off x="7631029" y="692696"/>
            <a:ext cx="1400175" cy="1209675"/>
          </a:xfrm>
          <a:prstGeom prst="rect">
            <a:avLst/>
          </a:prstGeom>
        </p:spPr>
      </p:pic>
      <p:sp>
        <p:nvSpPr>
          <p:cNvPr id="6" name="Ορθογώνιο 5">
            <a:extLst>
              <a:ext uri="{FF2B5EF4-FFF2-40B4-BE49-F238E27FC236}">
                <a16:creationId xmlns:a16="http://schemas.microsoft.com/office/drawing/2014/main" id="{4214BB22-2736-4F1B-9CCB-BEB8890207FB}"/>
              </a:ext>
            </a:extLst>
          </p:cNvPr>
          <p:cNvSpPr/>
          <p:nvPr/>
        </p:nvSpPr>
        <p:spPr>
          <a:xfrm>
            <a:off x="2629000" y="1898159"/>
            <a:ext cx="3886000" cy="923330"/>
          </a:xfrm>
          <a:prstGeom prst="rect">
            <a:avLst/>
          </a:prstGeom>
          <a:noFill/>
        </p:spPr>
        <p:txBody>
          <a:bodyPr wrap="none" lIns="91440" tIns="45720" rIns="91440" bIns="45720">
            <a:spAutoFit/>
          </a:bodyPr>
          <a:lstStyle/>
          <a:p>
            <a:pPr algn="ctr"/>
            <a:r>
              <a:rPr lang="el-G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ndara" panose="020E0502030303020204" pitchFamily="34" charset="0"/>
              </a:rPr>
              <a:t>Επικοινωνία</a:t>
            </a:r>
            <a:endParaRPr lang="el-G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BAA916F1-655A-4D72-B725-631987823E45}"/>
              </a:ext>
            </a:extLst>
          </p:cNvPr>
          <p:cNvSpPr>
            <a:spLocks noGrp="1" noChangeArrowheads="1"/>
          </p:cNvSpPr>
          <p:nvPr>
            <p:ph idx="1"/>
          </p:nvPr>
        </p:nvSpPr>
        <p:spPr>
          <a:xfrm>
            <a:off x="-1116632" y="-1179512"/>
            <a:ext cx="10116616" cy="5505450"/>
          </a:xfrm>
        </p:spPr>
        <p:txBody>
          <a:bodyPr>
            <a:normAutofit/>
          </a:bodyPr>
          <a:lstStyle/>
          <a:p>
            <a:pPr algn="ctr" eaLnBrk="1" hangingPunct="1">
              <a:buFontTx/>
              <a:buNone/>
            </a:pPr>
            <a:endParaRPr lang="el-GR" altLang="el-GR" sz="3600" b="1" dirty="0">
              <a:latin typeface="Segoe Script" pitchFamily="34" charset="0"/>
            </a:endParaRPr>
          </a:p>
          <a:p>
            <a:pPr algn="ctr" eaLnBrk="1" hangingPunct="1">
              <a:buFontTx/>
              <a:buNone/>
            </a:pPr>
            <a:endParaRPr lang="el-GR" altLang="el-GR" sz="3600" b="1" dirty="0">
              <a:latin typeface="Segoe Script" pitchFamily="34" charset="0"/>
            </a:endParaRPr>
          </a:p>
          <a:p>
            <a:pPr algn="ctr" eaLnBrk="1" hangingPunct="1">
              <a:buFontTx/>
              <a:buNone/>
            </a:pPr>
            <a:endParaRPr lang="el-GR" altLang="el-GR" sz="3600" b="1" dirty="0">
              <a:solidFill>
                <a:schemeClr val="bg2">
                  <a:lumMod val="40000"/>
                  <a:lumOff val="60000"/>
                </a:schemeClr>
              </a:solidFill>
              <a:latin typeface="Segoe Script" pitchFamily="34" charset="0"/>
            </a:endParaRPr>
          </a:p>
          <a:p>
            <a:pPr algn="ctr" eaLnBrk="1" hangingPunct="1">
              <a:buFontTx/>
              <a:buNone/>
            </a:pPr>
            <a:r>
              <a:rPr lang="el-GR" altLang="el-GR" sz="3600" b="1" dirty="0">
                <a:latin typeface="Candara" panose="020E0502030303020204" pitchFamily="34" charset="0"/>
              </a:rPr>
              <a:t>Μικρά μυστικά</a:t>
            </a:r>
            <a:r>
              <a:rPr lang="en-US" altLang="el-GR" sz="3600" b="1" dirty="0">
                <a:latin typeface="Candara" panose="020E0502030303020204" pitchFamily="34" charset="0"/>
              </a:rPr>
              <a:t> </a:t>
            </a:r>
            <a:r>
              <a:rPr lang="el-GR" altLang="el-GR" sz="3600" b="1" dirty="0">
                <a:latin typeface="Candara" panose="020E0502030303020204" pitchFamily="34" charset="0"/>
              </a:rPr>
              <a:t>για μια χαρούμενη </a:t>
            </a:r>
          </a:p>
          <a:p>
            <a:pPr algn="ctr" eaLnBrk="1" hangingPunct="1">
              <a:buFontTx/>
              <a:buNone/>
            </a:pPr>
            <a:r>
              <a:rPr lang="el-GR" altLang="el-GR" sz="3600" b="1" dirty="0">
                <a:latin typeface="Candara" panose="020E0502030303020204" pitchFamily="34" charset="0"/>
              </a:rPr>
              <a:t>σχολική χρονιά</a:t>
            </a:r>
          </a:p>
          <a:p>
            <a:pPr algn="ctr" eaLnBrk="1" hangingPunct="1">
              <a:buFontTx/>
              <a:buNone/>
            </a:pPr>
            <a:endParaRPr lang="el-GR" altLang="el-GR" sz="3600" b="1" dirty="0">
              <a:latin typeface="Segoe Script" pitchFamily="34" charset="0"/>
            </a:endParaRPr>
          </a:p>
        </p:txBody>
      </p:sp>
      <p:sp>
        <p:nvSpPr>
          <p:cNvPr id="11" name="Ορθογώνιο 10">
            <a:extLst>
              <a:ext uri="{FF2B5EF4-FFF2-40B4-BE49-F238E27FC236}">
                <a16:creationId xmlns:a16="http://schemas.microsoft.com/office/drawing/2014/main" id="{B231C62B-FFD1-48BC-98D2-673FB2ACE76D}"/>
              </a:ext>
            </a:extLst>
          </p:cNvPr>
          <p:cNvSpPr/>
          <p:nvPr/>
        </p:nvSpPr>
        <p:spPr>
          <a:xfrm>
            <a:off x="1780213" y="1898159"/>
            <a:ext cx="5583581"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54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srgbClr val="D17DF9">
                      <a:lumMod val="60000"/>
                      <a:lumOff val="40000"/>
                    </a:srgbClr>
                  </a:outerShdw>
                </a:effectLst>
                <a:uLnTx/>
                <a:uFillTx/>
                <a:latin typeface="Candara" panose="020E0502030303020204" pitchFamily="34" charset="0"/>
                <a:ea typeface="+mn-ea"/>
                <a:cs typeface="+mn-cs"/>
              </a:rPr>
              <a:t>Η σχολική τσάντα</a:t>
            </a:r>
            <a:endParaRPr kumimoji="0" lang="el-GR" sz="54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srgbClr val="D17DF9">
                    <a:lumMod val="60000"/>
                    <a:lumOff val="40000"/>
                  </a:srgbClr>
                </a:outerShdw>
              </a:effectLst>
              <a:uLnTx/>
              <a:uFillTx/>
              <a:latin typeface="Trebuchet MS" panose="020B0603020202020204"/>
              <a:ea typeface="+mn-ea"/>
              <a:cs typeface="+mn-cs"/>
            </a:endParaRPr>
          </a:p>
        </p:txBody>
      </p:sp>
      <p:sp>
        <p:nvSpPr>
          <p:cNvPr id="12" name="TextBox 11">
            <a:extLst>
              <a:ext uri="{FF2B5EF4-FFF2-40B4-BE49-F238E27FC236}">
                <a16:creationId xmlns:a16="http://schemas.microsoft.com/office/drawing/2014/main" id="{1DF56458-0E85-487B-81FA-9AA1DE11A538}"/>
              </a:ext>
            </a:extLst>
          </p:cNvPr>
          <p:cNvSpPr txBox="1"/>
          <p:nvPr/>
        </p:nvSpPr>
        <p:spPr>
          <a:xfrm>
            <a:off x="-32009" y="2708920"/>
            <a:ext cx="9176087" cy="5170646"/>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200" b="0" i="0" u="none" strike="noStrike" kern="1200" cap="none" spc="0" normalizeH="0" baseline="0" noProof="0" dirty="0">
                <a:ln>
                  <a:noFill/>
                </a:ln>
                <a:solidFill>
                  <a:prstClr val="white"/>
                </a:solidFill>
                <a:effectLst/>
                <a:uLnTx/>
                <a:uFillTx/>
                <a:latin typeface="Trebuchet MS" panose="020B0603020202020204"/>
                <a:ea typeface="+mn-ea"/>
                <a:cs typeface="+mn-cs"/>
              </a:rPr>
              <a:t>Η τσάντα του παιδιού θα πρέπει </a:t>
            </a:r>
            <a:r>
              <a:rPr kumimoji="0" lang="el-GR" sz="2200" b="0" i="0" u="none" strike="noStrike" kern="1200" cap="none" spc="0" normalizeH="0" baseline="0" noProof="0" dirty="0">
                <a:ln>
                  <a:noFill/>
                </a:ln>
                <a:solidFill>
                  <a:srgbClr val="FFFF00"/>
                </a:solidFill>
                <a:effectLst/>
                <a:uLnTx/>
                <a:uFillTx/>
                <a:latin typeface="Trebuchet MS" panose="020B0603020202020204"/>
                <a:ea typeface="+mn-ea"/>
                <a:cs typeface="+mn-cs"/>
              </a:rPr>
              <a:t>οπωσδήποτε</a:t>
            </a:r>
            <a:r>
              <a:rPr kumimoji="0" lang="el-GR" sz="2200" b="0" i="0" u="none" strike="noStrike" kern="1200" cap="none" spc="0" normalizeH="0" baseline="0" noProof="0" dirty="0">
                <a:ln>
                  <a:noFill/>
                </a:ln>
                <a:solidFill>
                  <a:prstClr val="white"/>
                </a:solidFill>
                <a:effectLst/>
                <a:uLnTx/>
                <a:uFillTx/>
                <a:latin typeface="Trebuchet MS" panose="020B0603020202020204"/>
                <a:ea typeface="+mn-ea"/>
                <a:cs typeface="+mn-cs"/>
              </a:rPr>
              <a:t> να έχει: μια δεύτερη αλλαξιά ρούχα, το τάπερ με το δεκατιανό γεύμα, ένα παγουρίνο,</a:t>
            </a:r>
            <a:r>
              <a:rPr kumimoji="0" lang="el-GR" sz="2200" b="0" i="0" u="none" strike="noStrike" kern="1200" cap="none" spc="0" normalizeH="0" noProof="0" dirty="0">
                <a:ln>
                  <a:noFill/>
                </a:ln>
                <a:solidFill>
                  <a:prstClr val="white"/>
                </a:solidFill>
                <a:effectLst/>
                <a:uLnTx/>
                <a:uFillTx/>
                <a:latin typeface="Trebuchet MS" panose="020B0603020202020204"/>
                <a:ea typeface="+mn-ea"/>
                <a:cs typeface="+mn-cs"/>
              </a:rPr>
              <a:t> </a:t>
            </a:r>
            <a:r>
              <a:rPr kumimoji="0" lang="el-GR" sz="2200" b="0" i="0" u="none" strike="noStrike" kern="1200" cap="none" spc="0" normalizeH="0" baseline="0" noProof="0" dirty="0">
                <a:ln>
                  <a:noFill/>
                </a:ln>
                <a:solidFill>
                  <a:prstClr val="white"/>
                </a:solidFill>
                <a:effectLst/>
                <a:uLnTx/>
                <a:uFillTx/>
                <a:latin typeface="Trebuchet MS" panose="020B0603020202020204"/>
                <a:ea typeface="+mn-ea"/>
                <a:cs typeface="+mn-cs"/>
              </a:rPr>
              <a:t>μία μικρή πετσέτα</a:t>
            </a:r>
            <a:r>
              <a:rPr kumimoji="0" lang="el-GR" sz="2200" b="0" i="0" u="none" strike="noStrike" kern="1200" cap="none" spc="0" normalizeH="0" noProof="0" dirty="0">
                <a:ln>
                  <a:noFill/>
                </a:ln>
                <a:solidFill>
                  <a:prstClr val="white"/>
                </a:solidFill>
                <a:effectLst/>
                <a:uLnTx/>
                <a:uFillTx/>
                <a:latin typeface="Trebuchet MS" panose="020B0603020202020204"/>
                <a:ea typeface="+mn-ea"/>
                <a:cs typeface="+mn-cs"/>
              </a:rPr>
              <a:t> φαγητού, υγρομάντηλα και χαρτομάντηλα.</a:t>
            </a:r>
            <a:endParaRPr kumimoji="0" lang="el-GR" sz="2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200" b="0" i="0" u="none" strike="noStrike" kern="1200" cap="none" spc="0" normalizeH="0" baseline="0" noProof="0" dirty="0">
                <a:ln>
                  <a:noFill/>
                </a:ln>
                <a:solidFill>
                  <a:prstClr val="white"/>
                </a:solidFill>
                <a:effectLst/>
                <a:uLnTx/>
                <a:uFillTx/>
                <a:latin typeface="Trebuchet MS" panose="020B0603020202020204"/>
                <a:ea typeface="+mn-ea"/>
                <a:cs typeface="+mn-cs"/>
              </a:rPr>
              <a:t>Τα τάπερ που επιλέγετε είναι πολύ σημαντικό </a:t>
            </a:r>
            <a:r>
              <a:rPr kumimoji="0" lang="el-GR" sz="2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να μπορούν να ανοιχτούν από τα ίδια τα παιδιά</a:t>
            </a:r>
            <a:r>
              <a:rPr kumimoji="0" lang="el-GR" sz="2200" b="0" i="0" u="none" strike="noStrike" kern="1200" cap="none" spc="0" normalizeH="0" baseline="0" noProof="0" dirty="0">
                <a:ln>
                  <a:noFill/>
                </a:ln>
                <a:solidFill>
                  <a:prstClr val="white"/>
                </a:solidFill>
                <a:effectLst/>
                <a:uLnTx/>
                <a:uFillTx/>
                <a:latin typeface="Trebuchet MS" panose="020B0603020202020204"/>
                <a:ea typeface="+mn-ea"/>
                <a:cs typeface="+mn-cs"/>
              </a:rPr>
              <a:t>. Επιλέξτε τάπερ και παγουρίνα με εύκολο και εύχρηστο άνοιγμα και κλείσιμο. Κάντε εξάσκηση στο σπίτι σαν παιχνίδι, ώστε τα παιδιά να μάθουν τη διαδικασία.</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200" b="0" i="0" u="none" strike="noStrike" kern="1200" cap="none" spc="0" normalizeH="0" baseline="0" noProof="0" dirty="0">
                <a:ln>
                  <a:noFill/>
                </a:ln>
                <a:solidFill>
                  <a:prstClr val="white"/>
                </a:solidFill>
                <a:effectLst/>
                <a:uLnTx/>
                <a:uFillTx/>
                <a:latin typeface="Trebuchet MS" panose="020B0603020202020204"/>
                <a:ea typeface="+mn-ea"/>
                <a:cs typeface="+mn-cs"/>
              </a:rPr>
              <a:t>Αποφύγετε το υπερβολικά πολύ φαγητό. </a:t>
            </a:r>
            <a:r>
              <a:rPr lang="el-GR" sz="2200" dirty="0">
                <a:solidFill>
                  <a:prstClr val="white"/>
                </a:solidFill>
                <a:latin typeface="Trebuchet MS" panose="020B0603020202020204"/>
              </a:rPr>
              <a:t>Επιλέξτε κάτι υγιεινό, που να αρέσει στο παιδί και σε ποσότητα που να μπορεί να τη φάει.</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200" b="0" i="0" u="none" strike="noStrike" kern="1200" cap="none" spc="0" normalizeH="0" baseline="0" noProof="0" dirty="0">
                <a:ln>
                  <a:noFill/>
                </a:ln>
                <a:solidFill>
                  <a:prstClr val="white"/>
                </a:solidFill>
                <a:effectLst/>
                <a:uLnTx/>
                <a:uFillTx/>
                <a:latin typeface="Trebuchet MS" panose="020B0603020202020204"/>
                <a:ea typeface="+mn-ea"/>
                <a:cs typeface="+mn-cs"/>
              </a:rPr>
              <a:t>Το παιδί πρέπει να μπορεί να ανοίγει και να κλείνει</a:t>
            </a:r>
            <a:r>
              <a:rPr lang="el-GR" sz="2200" dirty="0">
                <a:solidFill>
                  <a:prstClr val="white"/>
                </a:solidFill>
                <a:latin typeface="Trebuchet MS" panose="020B0603020202020204"/>
              </a:rPr>
              <a:t> την τσάντα του μόνο του.  </a:t>
            </a:r>
            <a:endParaRPr kumimoji="0" lang="el-GR" sz="2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342900" indent="-342900">
              <a:buFont typeface="Wingdings" panose="05000000000000000000" pitchFamily="2" charset="2"/>
              <a:buChar char="Ø"/>
            </a:pPr>
            <a:r>
              <a:rPr lang="el-GR" sz="2200" dirty="0">
                <a:solidFill>
                  <a:prstClr val="white"/>
                </a:solidFill>
              </a:rPr>
              <a:t>Μην επιτρέπετε στο παιδί να φέρνει δικά του παιχνίδια από το σπίτι.</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2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2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22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5" name="Εικόνα 4">
            <a:extLst>
              <a:ext uri="{FF2B5EF4-FFF2-40B4-BE49-F238E27FC236}">
                <a16:creationId xmlns:a16="http://schemas.microsoft.com/office/drawing/2014/main" id="{5C805E07-4BF4-45C5-95B2-96A6A3437C54}"/>
              </a:ext>
            </a:extLst>
          </p:cNvPr>
          <p:cNvPicPr>
            <a:picLocks noChangeAspect="1"/>
          </p:cNvPicPr>
          <p:nvPr/>
        </p:nvPicPr>
        <p:blipFill>
          <a:blip r:embed="rId2"/>
          <a:stretch>
            <a:fillRect/>
          </a:stretch>
        </p:blipFill>
        <p:spPr>
          <a:xfrm>
            <a:off x="7956376" y="688484"/>
            <a:ext cx="876300" cy="1209675"/>
          </a:xfrm>
          <a:prstGeom prst="rect">
            <a:avLst/>
          </a:prstGeom>
        </p:spPr>
      </p:pic>
    </p:spTree>
    <p:extLst>
      <p:ext uri="{BB962C8B-B14F-4D97-AF65-F5344CB8AC3E}">
        <p14:creationId xmlns:p14="http://schemas.microsoft.com/office/powerpoint/2010/main" val="334155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BAA916F1-655A-4D72-B725-631987823E45}"/>
              </a:ext>
            </a:extLst>
          </p:cNvPr>
          <p:cNvSpPr>
            <a:spLocks noGrp="1" noChangeArrowheads="1"/>
          </p:cNvSpPr>
          <p:nvPr>
            <p:ph idx="1"/>
          </p:nvPr>
        </p:nvSpPr>
        <p:spPr>
          <a:xfrm>
            <a:off x="-1116632" y="-1179512"/>
            <a:ext cx="10116616" cy="5505450"/>
          </a:xfrm>
        </p:spPr>
        <p:txBody>
          <a:bodyPr>
            <a:normAutofit/>
          </a:bodyPr>
          <a:lstStyle/>
          <a:p>
            <a:pPr algn="ctr" eaLnBrk="1" hangingPunct="1">
              <a:buFontTx/>
              <a:buNone/>
            </a:pPr>
            <a:endParaRPr lang="el-GR" altLang="el-GR" sz="3600" b="1" dirty="0">
              <a:latin typeface="Segoe Script" pitchFamily="34" charset="0"/>
            </a:endParaRPr>
          </a:p>
          <a:p>
            <a:pPr algn="ctr" eaLnBrk="1" hangingPunct="1">
              <a:buFontTx/>
              <a:buNone/>
            </a:pPr>
            <a:endParaRPr lang="el-GR" altLang="el-GR" sz="3600" b="1" dirty="0">
              <a:latin typeface="Segoe Script" pitchFamily="34" charset="0"/>
            </a:endParaRPr>
          </a:p>
          <a:p>
            <a:pPr algn="ctr" eaLnBrk="1" hangingPunct="1">
              <a:buFontTx/>
              <a:buNone/>
            </a:pPr>
            <a:endParaRPr lang="el-GR" altLang="el-GR" sz="3600" b="1" dirty="0">
              <a:latin typeface="Segoe Script" pitchFamily="34" charset="0"/>
            </a:endParaRPr>
          </a:p>
          <a:p>
            <a:pPr algn="ctr" eaLnBrk="1" hangingPunct="1">
              <a:buFontTx/>
              <a:buNone/>
            </a:pPr>
            <a:r>
              <a:rPr lang="el-GR" altLang="el-GR" sz="3600" b="1" dirty="0">
                <a:latin typeface="Candara" panose="020E0502030303020204" pitchFamily="34" charset="0"/>
              </a:rPr>
              <a:t>Μικρά μυστικά</a:t>
            </a:r>
            <a:r>
              <a:rPr lang="en-US" altLang="el-GR" sz="3600" b="1" dirty="0">
                <a:latin typeface="Candara" panose="020E0502030303020204" pitchFamily="34" charset="0"/>
              </a:rPr>
              <a:t> </a:t>
            </a:r>
            <a:r>
              <a:rPr lang="el-GR" altLang="el-GR" sz="3600" b="1" dirty="0">
                <a:latin typeface="Candara" panose="020E0502030303020204" pitchFamily="34" charset="0"/>
              </a:rPr>
              <a:t>για μια χαρούμενη </a:t>
            </a:r>
          </a:p>
          <a:p>
            <a:pPr algn="ctr" eaLnBrk="1" hangingPunct="1">
              <a:buFontTx/>
              <a:buNone/>
            </a:pPr>
            <a:r>
              <a:rPr lang="el-GR" altLang="el-GR" sz="3600" b="1" dirty="0">
                <a:latin typeface="Candara" panose="020E0502030303020204" pitchFamily="34" charset="0"/>
              </a:rPr>
              <a:t>σχολική χρονιά</a:t>
            </a:r>
          </a:p>
          <a:p>
            <a:pPr algn="ctr" eaLnBrk="1" hangingPunct="1">
              <a:buFontTx/>
              <a:buNone/>
            </a:pPr>
            <a:endParaRPr lang="el-GR" altLang="el-GR" sz="3600" b="1" dirty="0">
              <a:latin typeface="Segoe Script" pitchFamily="34" charset="0"/>
            </a:endParaRPr>
          </a:p>
        </p:txBody>
      </p:sp>
      <p:sp>
        <p:nvSpPr>
          <p:cNvPr id="11" name="Ορθογώνιο 10">
            <a:extLst>
              <a:ext uri="{FF2B5EF4-FFF2-40B4-BE49-F238E27FC236}">
                <a16:creationId xmlns:a16="http://schemas.microsoft.com/office/drawing/2014/main" id="{B231C62B-FFD1-48BC-98D2-673FB2ACE76D}"/>
              </a:ext>
            </a:extLst>
          </p:cNvPr>
          <p:cNvSpPr/>
          <p:nvPr/>
        </p:nvSpPr>
        <p:spPr>
          <a:xfrm>
            <a:off x="1722501" y="1772816"/>
            <a:ext cx="5698996" cy="923330"/>
          </a:xfrm>
          <a:prstGeom prst="rect">
            <a:avLst/>
          </a:prstGeom>
          <a:noFill/>
        </p:spPr>
        <p:txBody>
          <a:bodyPr wrap="none" lIns="91440" tIns="45720" rIns="91440" bIns="45720">
            <a:spAutoFit/>
          </a:bodyPr>
          <a:lstStyle/>
          <a:p>
            <a:pPr algn="ctr"/>
            <a:r>
              <a:rPr lang="el-GR" sz="54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Candara" panose="020E0502030303020204" pitchFamily="34" charset="0"/>
              </a:rPr>
              <a:t>Αυτοεξυπηρέτηση</a:t>
            </a:r>
            <a:endParaRPr lang="el-GR" sz="5400" b="1" cap="none" spc="0" dirty="0">
              <a:ln w="9525">
                <a:solidFill>
                  <a:schemeClr val="bg1"/>
                </a:solidFill>
                <a:prstDash val="solid"/>
              </a:ln>
              <a:effectLst>
                <a:outerShdw blurRad="12700" dist="38100" dir="2700000" algn="tl" rotWithShape="0">
                  <a:schemeClr val="accent5">
                    <a:lumMod val="60000"/>
                    <a:lumOff val="40000"/>
                  </a:schemeClr>
                </a:outerShdw>
              </a:effectLst>
            </a:endParaRPr>
          </a:p>
        </p:txBody>
      </p:sp>
      <p:sp>
        <p:nvSpPr>
          <p:cNvPr id="12" name="TextBox 11">
            <a:extLst>
              <a:ext uri="{FF2B5EF4-FFF2-40B4-BE49-F238E27FC236}">
                <a16:creationId xmlns:a16="http://schemas.microsoft.com/office/drawing/2014/main" id="{1DF56458-0E85-487B-81FA-9AA1DE11A538}"/>
              </a:ext>
            </a:extLst>
          </p:cNvPr>
          <p:cNvSpPr txBox="1"/>
          <p:nvPr/>
        </p:nvSpPr>
        <p:spPr>
          <a:xfrm>
            <a:off x="0" y="2564904"/>
            <a:ext cx="9176087" cy="4493538"/>
          </a:xfrm>
          <a:prstGeom prst="rect">
            <a:avLst/>
          </a:prstGeom>
          <a:noFill/>
        </p:spPr>
        <p:txBody>
          <a:bodyPr wrap="square" rtlCol="0">
            <a:spAutoFit/>
          </a:bodyPr>
          <a:lstStyle/>
          <a:p>
            <a:pPr marL="342900" indent="-342900">
              <a:buFont typeface="Wingdings" panose="05000000000000000000" pitchFamily="2" charset="2"/>
              <a:buChar char="Ø"/>
            </a:pPr>
            <a:r>
              <a:rPr lang="el-GR" sz="2200" dirty="0"/>
              <a:t>Βοηθήστε το παιδί σας να αποκτήσει αυτονομία: να μπορεί να βάζει και να βγάζει το μπουφάν του (όνομα ή αναγνωριστικό), να κατεβάζει και να ανεβάζει φερμουάρ, να αλλάζει τα ρούχα του στην περίπτωση «ατυχήματος» στην τουαλέτα. </a:t>
            </a:r>
          </a:p>
          <a:p>
            <a:pPr marL="342900" indent="-342900">
              <a:buFont typeface="Wingdings" panose="05000000000000000000" pitchFamily="2" charset="2"/>
              <a:buChar char="Ø"/>
            </a:pPr>
            <a:r>
              <a:rPr lang="el-GR" sz="2200" dirty="0"/>
              <a:t>Σημαντικό είναι να μπορεί να τακτοποιεί </a:t>
            </a:r>
            <a:r>
              <a:rPr lang="el-GR" sz="2200" b="1" dirty="0">
                <a:solidFill>
                  <a:srgbClr val="00B0F0"/>
                </a:solidFill>
                <a:effectLst>
                  <a:outerShdw blurRad="38100" dist="38100" dir="2700000" algn="tl">
                    <a:srgbClr val="000000">
                      <a:alpha val="43137"/>
                    </a:srgbClr>
                  </a:outerShdw>
                </a:effectLst>
              </a:rPr>
              <a:t>μόνο του </a:t>
            </a:r>
            <a:r>
              <a:rPr lang="el-GR" sz="2200" dirty="0"/>
              <a:t>τα πράγματά του: να βγάζει όσα χρειάζεται για την ώρα του φαγητού και να μπορεί να τα βάζει ξανά στην τσάντα, κλείνοντας το φερμουάρ της.</a:t>
            </a:r>
          </a:p>
          <a:p>
            <a:pPr marL="342900" indent="-342900">
              <a:buFont typeface="Wingdings" panose="05000000000000000000" pitchFamily="2" charset="2"/>
              <a:buChar char="Ø"/>
            </a:pPr>
            <a:r>
              <a:rPr lang="el-GR" sz="2200" dirty="0"/>
              <a:t>Πολύ σημαντική η αυτονομία του παιδιού στην τουαλέτα. Αποφύγετε παντελόνια που ξεκουμπώνουν δύσκολα ή που έχουν κορδόνια, καλσόν και μακριά φορέματα/φούστες. </a:t>
            </a:r>
          </a:p>
          <a:p>
            <a:pPr marL="342900" indent="-342900">
              <a:buFont typeface="Wingdings" panose="05000000000000000000" pitchFamily="2" charset="2"/>
              <a:buChar char="Ø"/>
            </a:pPr>
            <a:r>
              <a:rPr lang="el-GR" sz="2200" b="1" dirty="0">
                <a:effectLst>
                  <a:outerShdw blurRad="38100" dist="38100" dir="2700000" algn="tl">
                    <a:srgbClr val="000000">
                      <a:alpha val="43137"/>
                    </a:srgbClr>
                  </a:outerShdw>
                </a:effectLst>
              </a:rPr>
              <a:t>Προτιμήστε άνετα και καθημερινά ρούχα &amp; παπούτσια με «</a:t>
            </a:r>
            <a:r>
              <a:rPr lang="el-GR" sz="2200" b="1" dirty="0" err="1">
                <a:effectLst>
                  <a:outerShdw blurRad="38100" dist="38100" dir="2700000" algn="tl">
                    <a:srgbClr val="000000">
                      <a:alpha val="43137"/>
                    </a:srgbClr>
                  </a:outerShdw>
                </a:effectLst>
              </a:rPr>
              <a:t>χριτς-χρατς</a:t>
            </a:r>
            <a:r>
              <a:rPr lang="el-GR" sz="2200" b="1" dirty="0">
                <a:effectLst>
                  <a:outerShdw blurRad="38100" dist="38100" dir="2700000" algn="tl">
                    <a:srgbClr val="000000">
                      <a:alpha val="43137"/>
                    </a:srgbClr>
                  </a:outerShdw>
                </a:effectLst>
              </a:rPr>
              <a:t>».</a:t>
            </a:r>
            <a:endParaRPr lang="el-GR" sz="2200" dirty="0"/>
          </a:p>
          <a:p>
            <a:pPr marL="342900" indent="-342900">
              <a:buFont typeface="Wingdings" panose="05000000000000000000" pitchFamily="2" charset="2"/>
              <a:buChar char="Ø"/>
            </a:pPr>
            <a:endParaRPr lang="el-GR" sz="2200" dirty="0">
              <a:solidFill>
                <a:schemeClr val="bg1"/>
              </a:solidFill>
            </a:endParaRPr>
          </a:p>
        </p:txBody>
      </p:sp>
      <p:pic>
        <p:nvPicPr>
          <p:cNvPr id="14" name="Εικόνα 13">
            <a:extLst>
              <a:ext uri="{FF2B5EF4-FFF2-40B4-BE49-F238E27FC236}">
                <a16:creationId xmlns:a16="http://schemas.microsoft.com/office/drawing/2014/main" id="{5E443ADA-1CDD-477D-A0FA-68CAD3C9AEFE}"/>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7092280" y="176503"/>
            <a:ext cx="2409825" cy="1895475"/>
          </a:xfrm>
          <a:prstGeom prst="rect">
            <a:avLst/>
          </a:prstGeom>
        </p:spPr>
      </p:pic>
    </p:spTree>
    <p:extLst>
      <p:ext uri="{BB962C8B-B14F-4D97-AF65-F5344CB8AC3E}">
        <p14:creationId xmlns:p14="http://schemas.microsoft.com/office/powerpoint/2010/main" val="376164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12ACFF8F-79CD-4E51-AFAD-562425F86A11}"/>
              </a:ext>
            </a:extLst>
          </p:cNvPr>
          <p:cNvSpPr>
            <a:spLocks noGrp="1" noChangeArrowheads="1"/>
          </p:cNvSpPr>
          <p:nvPr>
            <p:ph idx="1"/>
          </p:nvPr>
        </p:nvSpPr>
        <p:spPr>
          <a:xfrm>
            <a:off x="-972616" y="-1107504"/>
            <a:ext cx="10116616" cy="5505450"/>
          </a:xfrm>
        </p:spPr>
        <p:txBody>
          <a:bodyPr>
            <a:normAutofit/>
          </a:bodyPr>
          <a:lstStyle/>
          <a:p>
            <a:pPr algn="ctr" eaLnBrk="1" hangingPunct="1">
              <a:buFontTx/>
              <a:buNone/>
            </a:pPr>
            <a:endParaRPr lang="el-GR" altLang="el-GR" sz="3600" b="1" dirty="0">
              <a:latin typeface="Segoe Script" pitchFamily="34" charset="0"/>
            </a:endParaRPr>
          </a:p>
          <a:p>
            <a:pPr algn="ctr" eaLnBrk="1" hangingPunct="1">
              <a:buFontTx/>
              <a:buNone/>
            </a:pPr>
            <a:endParaRPr lang="el-GR" altLang="el-GR" sz="3600" b="1" dirty="0">
              <a:latin typeface="Segoe Script" pitchFamily="34" charset="0"/>
            </a:endParaRPr>
          </a:p>
          <a:p>
            <a:pPr algn="ctr" eaLnBrk="1" hangingPunct="1">
              <a:buFontTx/>
              <a:buNone/>
            </a:pPr>
            <a:endParaRPr lang="el-GR" altLang="el-GR" sz="3600" b="1" dirty="0">
              <a:latin typeface="Segoe Script" pitchFamily="34" charset="0"/>
            </a:endParaRPr>
          </a:p>
          <a:p>
            <a:pPr algn="ctr" eaLnBrk="1" hangingPunct="1">
              <a:buFontTx/>
              <a:buNone/>
            </a:pPr>
            <a:r>
              <a:rPr lang="el-GR" altLang="el-GR" sz="6600" b="1" dirty="0">
                <a:latin typeface="Candara" panose="020E0502030303020204" pitchFamily="34" charset="0"/>
              </a:rPr>
              <a:t>Γεύματα</a:t>
            </a:r>
          </a:p>
          <a:p>
            <a:pPr algn="ctr" eaLnBrk="1" hangingPunct="1">
              <a:buFontTx/>
              <a:buNone/>
            </a:pPr>
            <a:endParaRPr lang="el-GR" altLang="el-GR" sz="3600" b="1" dirty="0">
              <a:latin typeface="Segoe Script" pitchFamily="34" charset="0"/>
            </a:endParaRPr>
          </a:p>
        </p:txBody>
      </p:sp>
      <p:sp>
        <p:nvSpPr>
          <p:cNvPr id="9" name="Ορθογώνιο 8">
            <a:extLst>
              <a:ext uri="{FF2B5EF4-FFF2-40B4-BE49-F238E27FC236}">
                <a16:creationId xmlns:a16="http://schemas.microsoft.com/office/drawing/2014/main" id="{FC919C6D-6832-492C-973C-24BC0C141B16}"/>
              </a:ext>
            </a:extLst>
          </p:cNvPr>
          <p:cNvSpPr/>
          <p:nvPr/>
        </p:nvSpPr>
        <p:spPr>
          <a:xfrm>
            <a:off x="2002846" y="1844824"/>
            <a:ext cx="4165692" cy="923330"/>
          </a:xfrm>
          <a:prstGeom prst="rect">
            <a:avLst/>
          </a:prstGeom>
          <a:noFill/>
        </p:spPr>
        <p:txBody>
          <a:bodyPr wrap="none" lIns="91440" tIns="45720" rIns="91440" bIns="45720">
            <a:spAutoFit/>
          </a:bodyPr>
          <a:lstStyle/>
          <a:p>
            <a:pPr algn="ctr"/>
            <a:r>
              <a:rPr lang="el-GR" sz="5400" b="1" cap="none" spc="0"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latin typeface="Candara" panose="020E0502030303020204" pitchFamily="34" charset="0"/>
              </a:rPr>
              <a:t>Το δεκατιανό</a:t>
            </a:r>
            <a:endParaRPr lang="el-GR" sz="5400" b="1" cap="none" spc="0"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endParaRPr>
          </a:p>
        </p:txBody>
      </p:sp>
      <p:sp>
        <p:nvSpPr>
          <p:cNvPr id="10" name="TextBox 9">
            <a:extLst>
              <a:ext uri="{FF2B5EF4-FFF2-40B4-BE49-F238E27FC236}">
                <a16:creationId xmlns:a16="http://schemas.microsoft.com/office/drawing/2014/main" id="{6A76E17F-6A43-44A4-B06B-E1183B53F4B9}"/>
              </a:ext>
            </a:extLst>
          </p:cNvPr>
          <p:cNvSpPr txBox="1"/>
          <p:nvPr/>
        </p:nvSpPr>
        <p:spPr>
          <a:xfrm>
            <a:off x="-32087" y="2662117"/>
            <a:ext cx="9176087" cy="4832092"/>
          </a:xfrm>
          <a:prstGeom prst="rect">
            <a:avLst/>
          </a:prstGeom>
          <a:noFill/>
        </p:spPr>
        <p:txBody>
          <a:bodyPr wrap="square" rtlCol="0">
            <a:spAutoFit/>
          </a:bodyPr>
          <a:lstStyle/>
          <a:p>
            <a:pPr marL="342900" indent="-342900" algn="just">
              <a:buFont typeface="Wingdings" panose="05000000000000000000" pitchFamily="2" charset="2"/>
              <a:buChar char="Ø"/>
            </a:pPr>
            <a:r>
              <a:rPr lang="el-GR" sz="2200" dirty="0">
                <a:solidFill>
                  <a:schemeClr val="bg1"/>
                </a:solidFill>
              </a:rPr>
              <a:t>Επιλέξτε ένα υγιεινό δεκατιανό (π.χ. γιαούρτι, τοστ, φρούτα, σπιτική τυρόπιτα) σε κανονική ποσότητα (ούτε πολύ μικρή, ούτε πολύ μεγάλη.</a:t>
            </a:r>
          </a:p>
          <a:p>
            <a:pPr marL="342900" indent="-342900" algn="just">
              <a:buFont typeface="Wingdings" panose="05000000000000000000" pitchFamily="2" charset="2"/>
              <a:buChar char="Ø"/>
            </a:pPr>
            <a:r>
              <a:rPr lang="el-GR" sz="2200" dirty="0">
                <a:solidFill>
                  <a:schemeClr val="bg1"/>
                </a:solidFill>
              </a:rPr>
              <a:t>Όλα τα φρούτα </a:t>
            </a:r>
            <a:r>
              <a:rPr lang="el-GR" sz="2200" u="sng" dirty="0">
                <a:solidFill>
                  <a:schemeClr val="bg1"/>
                </a:solidFill>
              </a:rPr>
              <a:t>ΠΡΕΠΕΙ να είναι κομμένα σε μικρά κομμάτια</a:t>
            </a:r>
            <a:r>
              <a:rPr lang="el-GR" sz="2200" dirty="0">
                <a:solidFill>
                  <a:schemeClr val="bg1"/>
                </a:solidFill>
              </a:rPr>
              <a:t>. Συστήνεται η αποφυγή των σταφυλιών και ξηρών καρπών.</a:t>
            </a:r>
          </a:p>
          <a:p>
            <a:pPr marL="342900" indent="-342900" algn="just">
              <a:buFont typeface="Wingdings" panose="05000000000000000000" pitchFamily="2" charset="2"/>
              <a:buChar char="Ø"/>
            </a:pPr>
            <a:r>
              <a:rPr lang="el-GR" sz="2200" dirty="0">
                <a:solidFill>
                  <a:schemeClr val="bg1"/>
                </a:solidFill>
              </a:rPr>
              <a:t>Αποφύγετε τυποποιημένα προϊόντα (κρουασάν, μπισκότα, σοκολάτες, ζαχαρωτά).</a:t>
            </a:r>
          </a:p>
          <a:p>
            <a:pPr marL="342900" indent="-342900" algn="just">
              <a:buFont typeface="Wingdings" panose="05000000000000000000" pitchFamily="2" charset="2"/>
              <a:buChar char="Ø"/>
            </a:pPr>
            <a:r>
              <a:rPr lang="el-GR" sz="2200" dirty="0">
                <a:solidFill>
                  <a:schemeClr val="bg1"/>
                </a:solidFill>
              </a:rPr>
              <a:t>Επιλέξτε το δεκατιανό </a:t>
            </a:r>
            <a:r>
              <a:rPr lang="el-GR" sz="2200" b="1" dirty="0">
                <a:solidFill>
                  <a:schemeClr val="bg1"/>
                </a:solidFill>
                <a:effectLst>
                  <a:outerShdw blurRad="38100" dist="38100" dir="2700000" algn="tl">
                    <a:srgbClr val="000000">
                      <a:alpha val="43137"/>
                    </a:srgbClr>
                  </a:outerShdw>
                </a:effectLst>
              </a:rPr>
              <a:t>μαζί με το παιδί σας </a:t>
            </a:r>
            <a:r>
              <a:rPr lang="el-GR" sz="2200" dirty="0">
                <a:solidFill>
                  <a:schemeClr val="bg1"/>
                </a:solidFill>
              </a:rPr>
              <a:t>και εξηγήστε του πού βρίσκεται το καθετί.</a:t>
            </a:r>
          </a:p>
          <a:p>
            <a:pPr marL="342900" indent="-342900" algn="just">
              <a:buFont typeface="Wingdings" panose="05000000000000000000" pitchFamily="2" charset="2"/>
              <a:buChar char="Ø"/>
            </a:pPr>
            <a:r>
              <a:rPr lang="el-GR" sz="2200" b="1" dirty="0">
                <a:solidFill>
                  <a:srgbClr val="7030A0"/>
                </a:solidFill>
              </a:rPr>
              <a:t>Για τα παιδιά που μένουν στο Ολοήμερο</a:t>
            </a:r>
            <a:r>
              <a:rPr lang="el-GR" sz="2200" dirty="0">
                <a:solidFill>
                  <a:schemeClr val="bg1"/>
                </a:solidFill>
              </a:rPr>
              <a:t>: ΜΗ ΒΑΖΕΤΕ το δεκατιανό μαζί με το μεσημεριανό γεύμα. Κάθε γεύμα μπαίνει σε διαφορετική τσάντα.</a:t>
            </a:r>
          </a:p>
          <a:p>
            <a:pPr algn="just"/>
            <a:endParaRPr lang="el-GR" sz="2200" dirty="0">
              <a:solidFill>
                <a:schemeClr val="bg1"/>
              </a:solidFill>
            </a:endParaRPr>
          </a:p>
          <a:p>
            <a:pPr marL="342900" indent="-342900">
              <a:buFont typeface="Wingdings" panose="05000000000000000000" pitchFamily="2" charset="2"/>
              <a:buChar char="Ø"/>
            </a:pPr>
            <a:endParaRPr lang="el-GR" sz="2200" dirty="0">
              <a:solidFill>
                <a:schemeClr val="bg1"/>
              </a:solidFill>
            </a:endParaRPr>
          </a:p>
        </p:txBody>
      </p:sp>
      <p:pic>
        <p:nvPicPr>
          <p:cNvPr id="11" name="Εικόνα 10">
            <a:extLst>
              <a:ext uri="{FF2B5EF4-FFF2-40B4-BE49-F238E27FC236}">
                <a16:creationId xmlns:a16="http://schemas.microsoft.com/office/drawing/2014/main" id="{00BE0AFB-0725-491D-BE4C-B6039599BF34}"/>
              </a:ext>
            </a:extLst>
          </p:cNvPr>
          <p:cNvPicPr>
            <a:picLocks noChangeAspect="1"/>
          </p:cNvPicPr>
          <p:nvPr/>
        </p:nvPicPr>
        <p:blipFill>
          <a:blip r:embed="rId2">
            <a:clrChange>
              <a:clrFrom>
                <a:srgbClr val="F6F6F6"/>
              </a:clrFrom>
              <a:clrTo>
                <a:srgbClr val="F6F6F6">
                  <a:alpha val="0"/>
                </a:srgbClr>
              </a:clrTo>
            </a:clrChange>
          </a:blip>
          <a:stretch>
            <a:fillRect/>
          </a:stretch>
        </p:blipFill>
        <p:spPr>
          <a:xfrm>
            <a:off x="6732240" y="404663"/>
            <a:ext cx="3047181" cy="18283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FF99"/>
        </a:solidFill>
        <a:effectLst/>
      </p:bgPr>
    </p:bg>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C94EB096-75E7-4443-B2A8-6917E20B1EA0}"/>
              </a:ext>
            </a:extLst>
          </p:cNvPr>
          <p:cNvSpPr>
            <a:spLocks noGrp="1" noChangeArrowheads="1"/>
          </p:cNvSpPr>
          <p:nvPr>
            <p:ph idx="1"/>
          </p:nvPr>
        </p:nvSpPr>
        <p:spPr>
          <a:xfrm>
            <a:off x="-1116632" y="-1179512"/>
            <a:ext cx="10116616" cy="5505450"/>
          </a:xfrm>
        </p:spPr>
        <p:txBody>
          <a:bodyPr>
            <a:normAutofit/>
          </a:bodyPr>
          <a:lstStyle/>
          <a:p>
            <a:pPr algn="ctr" eaLnBrk="1" hangingPunct="1">
              <a:buFontTx/>
              <a:buNone/>
            </a:pPr>
            <a:endParaRPr lang="el-GR" altLang="el-GR" sz="3600" b="1" dirty="0">
              <a:latin typeface="Segoe Script" pitchFamily="34" charset="0"/>
            </a:endParaRPr>
          </a:p>
          <a:p>
            <a:pPr algn="ctr" eaLnBrk="1" hangingPunct="1">
              <a:buFontTx/>
              <a:buNone/>
            </a:pPr>
            <a:endParaRPr lang="el-GR" altLang="el-GR" sz="3600" b="1" dirty="0">
              <a:latin typeface="Segoe Script" pitchFamily="34" charset="0"/>
            </a:endParaRPr>
          </a:p>
          <a:p>
            <a:pPr algn="ctr" eaLnBrk="1" hangingPunct="1">
              <a:buFontTx/>
              <a:buNone/>
            </a:pPr>
            <a:endParaRPr lang="el-GR" altLang="el-GR" sz="3600" b="1" dirty="0">
              <a:latin typeface="Segoe Script" pitchFamily="34" charset="0"/>
            </a:endParaRPr>
          </a:p>
          <a:p>
            <a:pPr algn="ctr" eaLnBrk="1" hangingPunct="1">
              <a:buFontTx/>
              <a:buNone/>
            </a:pPr>
            <a:endParaRPr lang="el-GR" altLang="el-GR" sz="3600" dirty="0">
              <a:effectLst>
                <a:outerShdw blurRad="38100" dist="38100" dir="2700000" algn="tl">
                  <a:srgbClr val="000000">
                    <a:alpha val="43137"/>
                  </a:srgbClr>
                </a:outerShdw>
              </a:effectLst>
              <a:latin typeface="Segoe Script" pitchFamily="34" charset="0"/>
            </a:endParaRPr>
          </a:p>
        </p:txBody>
      </p:sp>
      <p:sp>
        <p:nvSpPr>
          <p:cNvPr id="10" name="TextBox 9">
            <a:extLst>
              <a:ext uri="{FF2B5EF4-FFF2-40B4-BE49-F238E27FC236}">
                <a16:creationId xmlns:a16="http://schemas.microsoft.com/office/drawing/2014/main" id="{C02C4EFC-06BC-4B54-A737-F7315638620A}"/>
              </a:ext>
            </a:extLst>
          </p:cNvPr>
          <p:cNvSpPr txBox="1"/>
          <p:nvPr/>
        </p:nvSpPr>
        <p:spPr>
          <a:xfrm>
            <a:off x="-61432" y="1988840"/>
            <a:ext cx="9176087" cy="5355312"/>
          </a:xfrm>
          <a:prstGeom prst="rect">
            <a:avLst/>
          </a:prstGeom>
          <a:noFill/>
        </p:spPr>
        <p:txBody>
          <a:bodyPr wrap="square" rtlCol="0">
            <a:spAutoFit/>
          </a:bodyPr>
          <a:lstStyle/>
          <a:p>
            <a:pPr marL="342900" indent="-342900">
              <a:buFont typeface="Wingdings" panose="05000000000000000000" pitchFamily="2" charset="2"/>
              <a:buChar char="Ø"/>
            </a:pPr>
            <a:r>
              <a:rPr lang="el-GR" sz="2000" dirty="0">
                <a:solidFill>
                  <a:schemeClr val="bg1"/>
                </a:solidFill>
              </a:rPr>
              <a:t>Τα παιδιά που παρακολουθούν το Ολοήμερο πρόγραμμα έρχονται στο σχολείο με </a:t>
            </a:r>
            <a:r>
              <a:rPr lang="el-GR" sz="2000" b="1" dirty="0">
                <a:solidFill>
                  <a:schemeClr val="bg1"/>
                </a:solidFill>
                <a:effectLst>
                  <a:outerShdw blurRad="38100" dist="38100" dir="2700000" algn="tl">
                    <a:srgbClr val="000000">
                      <a:alpha val="43137"/>
                    </a:srgbClr>
                  </a:outerShdw>
                </a:effectLst>
              </a:rPr>
              <a:t>δύο τσάντες</a:t>
            </a:r>
            <a:r>
              <a:rPr lang="el-GR" sz="2000" dirty="0">
                <a:solidFill>
                  <a:schemeClr val="bg1"/>
                </a:solidFill>
              </a:rPr>
              <a:t>. Η δεύτερη τσάντα είναι μικρή και έχει </a:t>
            </a:r>
            <a:r>
              <a:rPr lang="el-GR" sz="2000" b="1" u="sng" dirty="0">
                <a:solidFill>
                  <a:schemeClr val="bg1"/>
                </a:solidFill>
                <a:effectLst>
                  <a:outerShdw blurRad="38100" dist="38100" dir="2700000" algn="tl">
                    <a:srgbClr val="000000">
                      <a:alpha val="43137"/>
                    </a:srgbClr>
                  </a:outerShdw>
                </a:effectLst>
              </a:rPr>
              <a:t>μόνο</a:t>
            </a:r>
            <a:r>
              <a:rPr lang="el-GR" sz="2000" dirty="0">
                <a:solidFill>
                  <a:schemeClr val="bg1"/>
                </a:solidFill>
              </a:rPr>
              <a:t> το μεσημεριανό φαγητό και μία μικρή πετσέτα με το σερβίτσιο.</a:t>
            </a:r>
          </a:p>
          <a:p>
            <a:pPr marL="342900" indent="-342900">
              <a:buFont typeface="Wingdings" panose="05000000000000000000" pitchFamily="2" charset="2"/>
              <a:buChar char="Ø"/>
            </a:pPr>
            <a:r>
              <a:rPr lang="el-GR" sz="2000" dirty="0">
                <a:solidFill>
                  <a:schemeClr val="bg1"/>
                </a:solidFill>
              </a:rPr>
              <a:t>Τσάντα χαλάρωσης για το ολοήμερο (</a:t>
            </a:r>
            <a:r>
              <a:rPr lang="el-GR" sz="2000" dirty="0" err="1">
                <a:solidFill>
                  <a:schemeClr val="bg1"/>
                </a:solidFill>
              </a:rPr>
              <a:t>σεντονάκι</a:t>
            </a:r>
            <a:r>
              <a:rPr lang="el-GR" sz="2000" dirty="0">
                <a:solidFill>
                  <a:schemeClr val="bg1"/>
                </a:solidFill>
              </a:rPr>
              <a:t> &amp; μαξιλαράκι).</a:t>
            </a:r>
          </a:p>
          <a:p>
            <a:pPr marL="342900" indent="-342900">
              <a:buFont typeface="Wingdings" panose="05000000000000000000" pitchFamily="2" charset="2"/>
              <a:buChar char="Ø"/>
            </a:pPr>
            <a:r>
              <a:rPr lang="el-GR" sz="2000" dirty="0">
                <a:solidFill>
                  <a:schemeClr val="bg1"/>
                </a:solidFill>
              </a:rPr>
              <a:t>Να αναγράφετε το όνομα του παιδιού στα </a:t>
            </a:r>
            <a:r>
              <a:rPr lang="el-GR" sz="2000" dirty="0" err="1">
                <a:solidFill>
                  <a:schemeClr val="bg1"/>
                </a:solidFill>
              </a:rPr>
              <a:t>τάπερ</a:t>
            </a:r>
            <a:r>
              <a:rPr lang="el-GR" sz="2000" dirty="0">
                <a:solidFill>
                  <a:schemeClr val="bg1"/>
                </a:solidFill>
              </a:rPr>
              <a:t> και στην τσάντα χαλάρωσης</a:t>
            </a:r>
          </a:p>
          <a:p>
            <a:pPr marL="342900" indent="-342900">
              <a:buFont typeface="Wingdings" panose="05000000000000000000" pitchFamily="2" charset="2"/>
              <a:buChar char="Ø"/>
            </a:pPr>
            <a:r>
              <a:rPr lang="el-GR" sz="2000" dirty="0">
                <a:solidFill>
                  <a:schemeClr val="bg1"/>
                </a:solidFill>
              </a:rPr>
              <a:t>Αν υπάρχει σαλάτα, τυρί ή φρούτα για το μεσημεριανό γεύμα, θα πρέπει να μπουν στο ψυγείο. Εξηγήστε στο παιδί σας πού βρίσκεται το καθετί, για να μπορεί να το βάλει </a:t>
            </a:r>
            <a:r>
              <a:rPr lang="el-GR" sz="2000" u="sng" dirty="0">
                <a:solidFill>
                  <a:schemeClr val="bg1"/>
                </a:solidFill>
              </a:rPr>
              <a:t>εγκαίρως</a:t>
            </a:r>
            <a:r>
              <a:rPr lang="el-GR" sz="2000" dirty="0">
                <a:solidFill>
                  <a:schemeClr val="bg1"/>
                </a:solidFill>
              </a:rPr>
              <a:t> στο ψυγείο.</a:t>
            </a:r>
          </a:p>
          <a:p>
            <a:pPr marL="342900" indent="-342900">
              <a:buFont typeface="Wingdings" panose="05000000000000000000" pitchFamily="2" charset="2"/>
              <a:buChar char="Ø"/>
            </a:pPr>
            <a:r>
              <a:rPr lang="el-GR" sz="2000" dirty="0">
                <a:solidFill>
                  <a:schemeClr val="bg1"/>
                </a:solidFill>
              </a:rPr>
              <a:t>Τα λαχανικά (π.χ.αγγούρι/ντομάτα) πρέπει να είναι κομμένα σε μικρά κομμάτια.</a:t>
            </a:r>
          </a:p>
          <a:p>
            <a:pPr marL="342900" indent="-342900">
              <a:buFont typeface="Wingdings" panose="05000000000000000000" pitchFamily="2" charset="2"/>
              <a:buChar char="Ø"/>
            </a:pPr>
            <a:r>
              <a:rPr lang="el-GR" sz="2000" dirty="0">
                <a:solidFill>
                  <a:schemeClr val="bg1"/>
                </a:solidFill>
              </a:rPr>
              <a:t>Τα μαχαίρια απαγορεύονται στο Νηπιαγωγείο. </a:t>
            </a:r>
          </a:p>
          <a:p>
            <a:pPr marL="342900" indent="-342900">
              <a:buFont typeface="Wingdings" panose="05000000000000000000" pitchFamily="2" charset="2"/>
              <a:buChar char="Ø"/>
            </a:pPr>
            <a:r>
              <a:rPr lang="el-GR" sz="2000" dirty="0">
                <a:solidFill>
                  <a:schemeClr val="bg1"/>
                </a:solidFill>
              </a:rPr>
              <a:t>Επιλέξτε κουταλοπίρουνα με στρογγυλεμένες άκρες και ανθεκτικά (όχι μιας χρήσης).</a:t>
            </a:r>
          </a:p>
          <a:p>
            <a:pPr marL="342900" indent="-342900">
              <a:buFont typeface="Wingdings" panose="05000000000000000000" pitchFamily="2" charset="2"/>
              <a:buChar char="Ø"/>
            </a:pPr>
            <a:r>
              <a:rPr lang="el-GR" sz="2000" dirty="0">
                <a:solidFill>
                  <a:schemeClr val="bg1"/>
                </a:solidFill>
              </a:rPr>
              <a:t>Αποφύγετε φαγητά που δεν αρέσουν στο παιδί σας, γιατί δε θα φάει για μεσημέρι, με αποτέλεσμα να πεινάει και να έχει άσχημη διάθεση.</a:t>
            </a:r>
          </a:p>
          <a:p>
            <a:pPr marL="342900" indent="-342900">
              <a:buFont typeface="Wingdings" panose="05000000000000000000" pitchFamily="2" charset="2"/>
              <a:buChar char="Ø"/>
            </a:pPr>
            <a:endParaRPr lang="el-GR" sz="2200" dirty="0">
              <a:solidFill>
                <a:schemeClr val="bg1"/>
              </a:solidFill>
            </a:endParaRPr>
          </a:p>
        </p:txBody>
      </p:sp>
      <p:sp>
        <p:nvSpPr>
          <p:cNvPr id="9" name="Ορθογώνιο 8">
            <a:extLst>
              <a:ext uri="{FF2B5EF4-FFF2-40B4-BE49-F238E27FC236}">
                <a16:creationId xmlns:a16="http://schemas.microsoft.com/office/drawing/2014/main" id="{307B5F20-8E82-4551-B3ED-4020E3078936}"/>
              </a:ext>
            </a:extLst>
          </p:cNvPr>
          <p:cNvSpPr/>
          <p:nvPr/>
        </p:nvSpPr>
        <p:spPr>
          <a:xfrm>
            <a:off x="1803895" y="649883"/>
            <a:ext cx="4952766" cy="923330"/>
          </a:xfrm>
          <a:prstGeom prst="rect">
            <a:avLst/>
          </a:prstGeom>
          <a:noFill/>
        </p:spPr>
        <p:txBody>
          <a:bodyPr wrap="none" lIns="91440" tIns="45720" rIns="91440" bIns="45720">
            <a:spAutoFit/>
          </a:bodyPr>
          <a:lstStyle/>
          <a:p>
            <a:pPr algn="ctr"/>
            <a:r>
              <a:rPr lang="el-GR" sz="54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Candara" panose="020E0502030303020204" pitchFamily="34" charset="0"/>
              </a:rPr>
              <a:t>Το μεσημεριανό</a:t>
            </a:r>
            <a:endParaRPr lang="el-GR" sz="5400" b="1" cap="none" spc="0" dirty="0">
              <a:ln w="9525">
                <a:solidFill>
                  <a:schemeClr val="bg1"/>
                </a:solidFill>
                <a:prstDash val="solid"/>
              </a:ln>
              <a:effectLst>
                <a:outerShdw blurRad="12700" dist="38100" dir="2700000" algn="tl" rotWithShape="0">
                  <a:schemeClr val="accent5">
                    <a:lumMod val="60000"/>
                    <a:lumOff val="40000"/>
                  </a:schemeClr>
                </a:outerShdw>
              </a:effectLst>
            </a:endParaRPr>
          </a:p>
        </p:txBody>
      </p:sp>
      <p:pic>
        <p:nvPicPr>
          <p:cNvPr id="2" name="Εικόνα 1">
            <a:extLst>
              <a:ext uri="{FF2B5EF4-FFF2-40B4-BE49-F238E27FC236}">
                <a16:creationId xmlns:a16="http://schemas.microsoft.com/office/drawing/2014/main" id="{BB8143CA-2532-4582-A40D-274D843C477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590967" y="544694"/>
            <a:ext cx="1547664" cy="15476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C94EB096-75E7-4443-B2A8-6917E20B1EA0}"/>
              </a:ext>
            </a:extLst>
          </p:cNvPr>
          <p:cNvSpPr>
            <a:spLocks noGrp="1" noChangeArrowheads="1"/>
          </p:cNvSpPr>
          <p:nvPr>
            <p:ph idx="1"/>
          </p:nvPr>
        </p:nvSpPr>
        <p:spPr>
          <a:xfrm>
            <a:off x="-1116632" y="-1179512"/>
            <a:ext cx="10116616" cy="5505450"/>
          </a:xfrm>
        </p:spPr>
        <p:txBody>
          <a:bodyPr>
            <a:normAutofit/>
          </a:bodyPr>
          <a:lstStyle/>
          <a:p>
            <a:pPr algn="ctr" eaLnBrk="1" hangingPunct="1">
              <a:buFontTx/>
              <a:buNone/>
            </a:pPr>
            <a:endParaRPr lang="el-GR" altLang="el-GR" sz="3600" b="1" dirty="0">
              <a:latin typeface="Segoe Script" pitchFamily="34" charset="0"/>
            </a:endParaRPr>
          </a:p>
          <a:p>
            <a:pPr algn="ctr" eaLnBrk="1" hangingPunct="1">
              <a:buFontTx/>
              <a:buNone/>
            </a:pPr>
            <a:endParaRPr lang="el-GR" altLang="el-GR" sz="3600" b="1" dirty="0">
              <a:latin typeface="Segoe Script" pitchFamily="34" charset="0"/>
            </a:endParaRPr>
          </a:p>
          <a:p>
            <a:pPr algn="ctr" eaLnBrk="1" hangingPunct="1">
              <a:buFontTx/>
              <a:buNone/>
            </a:pPr>
            <a:endParaRPr lang="el-GR" altLang="el-GR" sz="3600" b="1" dirty="0">
              <a:latin typeface="Segoe Script" pitchFamily="34" charset="0"/>
            </a:endParaRPr>
          </a:p>
          <a:p>
            <a:pPr algn="ctr" eaLnBrk="1" hangingPunct="1">
              <a:buFontTx/>
              <a:buNone/>
            </a:pPr>
            <a:endParaRPr lang="el-GR" altLang="el-GR" sz="3600" dirty="0">
              <a:effectLst>
                <a:outerShdw blurRad="38100" dist="38100" dir="2700000" algn="tl">
                  <a:srgbClr val="000000">
                    <a:alpha val="43137"/>
                  </a:srgbClr>
                </a:outerShdw>
              </a:effectLst>
              <a:latin typeface="Segoe Script" pitchFamily="34" charset="0"/>
            </a:endParaRPr>
          </a:p>
        </p:txBody>
      </p:sp>
      <p:sp>
        <p:nvSpPr>
          <p:cNvPr id="10" name="TextBox 9">
            <a:extLst>
              <a:ext uri="{FF2B5EF4-FFF2-40B4-BE49-F238E27FC236}">
                <a16:creationId xmlns:a16="http://schemas.microsoft.com/office/drawing/2014/main" id="{C02C4EFC-06BC-4B54-A737-F7315638620A}"/>
              </a:ext>
            </a:extLst>
          </p:cNvPr>
          <p:cNvSpPr txBox="1"/>
          <p:nvPr/>
        </p:nvSpPr>
        <p:spPr>
          <a:xfrm>
            <a:off x="12723" y="2204864"/>
            <a:ext cx="9176087" cy="6186309"/>
          </a:xfrm>
          <a:prstGeom prst="rect">
            <a:avLst/>
          </a:prstGeom>
          <a:noFill/>
        </p:spPr>
        <p:txBody>
          <a:bodyPr wrap="square" rtlCol="0">
            <a:spAutoFit/>
          </a:bodyPr>
          <a:lstStyle/>
          <a:p>
            <a:pPr marL="342900" indent="-342900">
              <a:buFont typeface="Wingdings" panose="05000000000000000000" pitchFamily="2" charset="2"/>
              <a:buChar char="Ø"/>
            </a:pPr>
            <a:r>
              <a:rPr lang="el-GR" sz="2200" dirty="0">
                <a:solidFill>
                  <a:schemeClr val="bg1"/>
                </a:solidFill>
              </a:rPr>
              <a:t>Οι τσάντες των παιδιών να ελέγχονται καθημερινά από εσάς και ιδίως η τσάντα του ολοήμερου τμήματος</a:t>
            </a:r>
          </a:p>
          <a:p>
            <a:pPr marL="342900" indent="-342900">
              <a:buFont typeface="Wingdings" panose="05000000000000000000" pitchFamily="2" charset="2"/>
              <a:buChar char="Ø"/>
            </a:pPr>
            <a:endParaRPr lang="el-GR" sz="2200" dirty="0">
              <a:solidFill>
                <a:schemeClr val="bg1"/>
              </a:solidFill>
            </a:endParaRPr>
          </a:p>
          <a:p>
            <a:pPr marL="342900" indent="-342900">
              <a:buFont typeface="Wingdings" panose="05000000000000000000" pitchFamily="2" charset="2"/>
              <a:buChar char="Ø"/>
            </a:pPr>
            <a:r>
              <a:rPr lang="el-GR" sz="2200" dirty="0">
                <a:solidFill>
                  <a:schemeClr val="bg1"/>
                </a:solidFill>
              </a:rPr>
              <a:t>Ενημερώστε μας σε περίπτωση που το παιδί λαμβάνει κάποιο βιταμινούχο ή φαρμακευτικό σκεύασμα</a:t>
            </a:r>
          </a:p>
          <a:p>
            <a:pPr marL="342900" indent="-342900">
              <a:buFont typeface="Wingdings" panose="05000000000000000000" pitchFamily="2" charset="2"/>
              <a:buChar char="Ø"/>
            </a:pPr>
            <a:endParaRPr lang="el-GR" sz="2200" dirty="0">
              <a:solidFill>
                <a:schemeClr val="bg1"/>
              </a:solidFill>
            </a:endParaRPr>
          </a:p>
          <a:p>
            <a:pPr marL="342900" indent="-342900">
              <a:buFont typeface="Wingdings" panose="05000000000000000000" pitchFamily="2" charset="2"/>
              <a:buChar char="Ø"/>
            </a:pPr>
            <a:r>
              <a:rPr lang="el-GR" sz="2200" dirty="0">
                <a:solidFill>
                  <a:schemeClr val="bg1"/>
                </a:solidFill>
              </a:rPr>
              <a:t>Μην ξεχνάτε σε τακτικά χρονικά διαστήματα να ελέγχετε τα κεφαλάκια τους</a:t>
            </a:r>
          </a:p>
          <a:p>
            <a:pPr marL="342900" indent="-342900">
              <a:buFont typeface="Wingdings" panose="05000000000000000000" pitchFamily="2" charset="2"/>
              <a:buChar char="Ø"/>
            </a:pPr>
            <a:endParaRPr lang="el-GR" sz="2200" dirty="0">
              <a:solidFill>
                <a:schemeClr val="bg1"/>
              </a:solidFill>
            </a:endParaRPr>
          </a:p>
          <a:p>
            <a:pPr marL="342900" indent="-342900">
              <a:buFont typeface="Wingdings" panose="05000000000000000000" pitchFamily="2" charset="2"/>
              <a:buChar char="Ø"/>
            </a:pPr>
            <a:r>
              <a:rPr lang="el-GR" sz="2200" dirty="0">
                <a:solidFill>
                  <a:schemeClr val="bg1"/>
                </a:solidFill>
              </a:rPr>
              <a:t>Ιώσεις - ενημέρωση και πρόληψη</a:t>
            </a:r>
          </a:p>
          <a:p>
            <a:pPr marL="342900" indent="-342900">
              <a:buFont typeface="Wingdings" panose="05000000000000000000" pitchFamily="2" charset="2"/>
              <a:buChar char="Ø"/>
            </a:pPr>
            <a:endParaRPr lang="el-GR" sz="2200" dirty="0">
              <a:solidFill>
                <a:schemeClr val="bg1"/>
              </a:solidFill>
            </a:endParaRPr>
          </a:p>
          <a:p>
            <a:pPr marL="342900" indent="-342900">
              <a:buFont typeface="Wingdings" panose="05000000000000000000" pitchFamily="2" charset="2"/>
              <a:buChar char="Ø"/>
            </a:pPr>
            <a:r>
              <a:rPr lang="el-GR" sz="2200" dirty="0">
                <a:solidFill>
                  <a:schemeClr val="bg1"/>
                </a:solidFill>
              </a:rPr>
              <a:t>Γενέθλια – γιορτές (ατομικά κεράσματα-συσκευασμένα)</a:t>
            </a:r>
          </a:p>
          <a:p>
            <a:pPr marL="342900" indent="-342900">
              <a:buFont typeface="Wingdings" panose="05000000000000000000" pitchFamily="2" charset="2"/>
              <a:buChar char="Ø"/>
            </a:pPr>
            <a:endParaRPr lang="el-GR" sz="2200" dirty="0">
              <a:solidFill>
                <a:schemeClr val="bg1"/>
              </a:solidFill>
            </a:endParaRPr>
          </a:p>
          <a:p>
            <a:pPr marL="342900" indent="-342900">
              <a:buFont typeface="Wingdings" panose="05000000000000000000" pitchFamily="2" charset="2"/>
              <a:buChar char="Ø"/>
            </a:pPr>
            <a:endParaRPr lang="el-GR" sz="2200" dirty="0">
              <a:solidFill>
                <a:schemeClr val="bg1"/>
              </a:solidFill>
            </a:endParaRPr>
          </a:p>
          <a:p>
            <a:pPr marL="342900" indent="-342900">
              <a:buFont typeface="Wingdings" panose="05000000000000000000" pitchFamily="2" charset="2"/>
              <a:buChar char="Ø"/>
            </a:pPr>
            <a:endParaRPr lang="el-GR" sz="2200" dirty="0">
              <a:solidFill>
                <a:schemeClr val="bg1"/>
              </a:solidFill>
            </a:endParaRPr>
          </a:p>
          <a:p>
            <a:pPr marL="342900" indent="-342900">
              <a:buFont typeface="Wingdings" panose="05000000000000000000" pitchFamily="2" charset="2"/>
              <a:buChar char="Ø"/>
            </a:pPr>
            <a:endParaRPr lang="el-GR" sz="2200" dirty="0">
              <a:solidFill>
                <a:schemeClr val="bg1"/>
              </a:solidFill>
            </a:endParaRPr>
          </a:p>
          <a:p>
            <a:endParaRPr lang="el-GR" sz="2200" dirty="0">
              <a:solidFill>
                <a:schemeClr val="bg1"/>
              </a:solidFill>
            </a:endParaRPr>
          </a:p>
          <a:p>
            <a:pPr marL="342900" indent="-342900">
              <a:buFont typeface="Wingdings" panose="05000000000000000000" pitchFamily="2" charset="2"/>
              <a:buChar char="Ø"/>
            </a:pPr>
            <a:endParaRPr lang="el-GR" sz="2200" dirty="0">
              <a:solidFill>
                <a:schemeClr val="bg1"/>
              </a:solidFill>
            </a:endParaRPr>
          </a:p>
        </p:txBody>
      </p:sp>
      <p:sp>
        <p:nvSpPr>
          <p:cNvPr id="9" name="Ορθογώνιο 8">
            <a:extLst>
              <a:ext uri="{FF2B5EF4-FFF2-40B4-BE49-F238E27FC236}">
                <a16:creationId xmlns:a16="http://schemas.microsoft.com/office/drawing/2014/main" id="{307B5F20-8E82-4551-B3ED-4020E3078936}"/>
              </a:ext>
            </a:extLst>
          </p:cNvPr>
          <p:cNvSpPr/>
          <p:nvPr/>
        </p:nvSpPr>
        <p:spPr>
          <a:xfrm>
            <a:off x="1956859" y="856861"/>
            <a:ext cx="4177747" cy="923330"/>
          </a:xfrm>
          <a:prstGeom prst="rect">
            <a:avLst/>
          </a:prstGeom>
          <a:noFill/>
        </p:spPr>
        <p:txBody>
          <a:bodyPr wrap="none" lIns="91440" tIns="45720" rIns="91440" bIns="45720">
            <a:spAutoFit/>
          </a:bodyPr>
          <a:lstStyle/>
          <a:p>
            <a:pPr algn="ctr"/>
            <a:r>
              <a:rPr lang="el-GR" sz="54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Candara" panose="020E0502030303020204" pitchFamily="34" charset="0"/>
              </a:rPr>
              <a:t>Καθαριότητα</a:t>
            </a:r>
            <a:endParaRPr lang="el-GR" sz="5400" b="1" cap="none" spc="0" dirty="0">
              <a:ln w="9525">
                <a:solidFill>
                  <a:schemeClr val="bg1"/>
                </a:solidFill>
                <a:prstDash val="solid"/>
              </a:ln>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1501757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DACB71BD-2F5A-4611-84A3-2754E5A715EE}"/>
              </a:ext>
            </a:extLst>
          </p:cNvPr>
          <p:cNvSpPr>
            <a:spLocks noGrp="1" noChangeArrowheads="1"/>
          </p:cNvSpPr>
          <p:nvPr>
            <p:ph idx="1"/>
          </p:nvPr>
        </p:nvSpPr>
        <p:spPr>
          <a:xfrm>
            <a:off x="-1116632" y="-1179512"/>
            <a:ext cx="10116616" cy="5505450"/>
          </a:xfrm>
        </p:spPr>
        <p:txBody>
          <a:bodyPr>
            <a:normAutofit/>
          </a:bodyPr>
          <a:lstStyle/>
          <a:p>
            <a:pPr algn="ctr" eaLnBrk="1" hangingPunct="1">
              <a:buFontTx/>
              <a:buNone/>
            </a:pPr>
            <a:endParaRPr lang="el-GR" altLang="el-GR" sz="3600" b="1" dirty="0">
              <a:latin typeface="Segoe Script" pitchFamily="34" charset="0"/>
            </a:endParaRPr>
          </a:p>
          <a:p>
            <a:pPr algn="ctr" eaLnBrk="1" hangingPunct="1">
              <a:buFontTx/>
              <a:buNone/>
            </a:pPr>
            <a:endParaRPr lang="el-GR" altLang="el-GR" sz="3600" b="1" dirty="0">
              <a:latin typeface="Segoe Script" pitchFamily="34" charset="0"/>
            </a:endParaRPr>
          </a:p>
          <a:p>
            <a:pPr algn="ctr" eaLnBrk="1" hangingPunct="1">
              <a:buFontTx/>
              <a:buNone/>
            </a:pPr>
            <a:endParaRPr lang="el-GR" altLang="el-GR" sz="3600" b="1" dirty="0">
              <a:latin typeface="Segoe Script" pitchFamily="34" charset="0"/>
            </a:endParaRPr>
          </a:p>
          <a:p>
            <a:pPr algn="ctr" eaLnBrk="1" hangingPunct="1">
              <a:buFontTx/>
              <a:buNone/>
            </a:pPr>
            <a:r>
              <a:rPr lang="el-GR" altLang="el-GR" sz="3600" b="1" dirty="0">
                <a:latin typeface="Candara" panose="020E0502030303020204" pitchFamily="34" charset="0"/>
              </a:rPr>
              <a:t>Μικρά μυστικά</a:t>
            </a:r>
            <a:r>
              <a:rPr lang="en-US" altLang="el-GR" sz="3600" b="1" dirty="0">
                <a:latin typeface="Candara" panose="020E0502030303020204" pitchFamily="34" charset="0"/>
              </a:rPr>
              <a:t> </a:t>
            </a:r>
            <a:r>
              <a:rPr lang="el-GR" altLang="el-GR" sz="3600" b="1" dirty="0">
                <a:latin typeface="Candara" panose="020E0502030303020204" pitchFamily="34" charset="0"/>
              </a:rPr>
              <a:t>για μια χαρούμενη </a:t>
            </a:r>
          </a:p>
          <a:p>
            <a:pPr algn="ctr" eaLnBrk="1" hangingPunct="1">
              <a:buFontTx/>
              <a:buNone/>
            </a:pPr>
            <a:r>
              <a:rPr lang="el-GR" altLang="el-GR" sz="3600" b="1" dirty="0">
                <a:latin typeface="Candara" panose="020E0502030303020204" pitchFamily="34" charset="0"/>
              </a:rPr>
              <a:t>σχολική χρονιά</a:t>
            </a:r>
          </a:p>
          <a:p>
            <a:pPr algn="ctr" eaLnBrk="1" hangingPunct="1">
              <a:buFontTx/>
              <a:buNone/>
            </a:pPr>
            <a:endParaRPr lang="el-GR" altLang="el-GR" sz="3600" b="1" dirty="0">
              <a:latin typeface="Segoe Script" pitchFamily="34" charset="0"/>
            </a:endParaRPr>
          </a:p>
        </p:txBody>
      </p:sp>
      <p:sp>
        <p:nvSpPr>
          <p:cNvPr id="8" name="Ορθογώνιο 7">
            <a:extLst>
              <a:ext uri="{FF2B5EF4-FFF2-40B4-BE49-F238E27FC236}">
                <a16:creationId xmlns:a16="http://schemas.microsoft.com/office/drawing/2014/main" id="{5A29CFDC-657F-4580-BD24-55BFAED393B5}"/>
              </a:ext>
            </a:extLst>
          </p:cNvPr>
          <p:cNvSpPr/>
          <p:nvPr/>
        </p:nvSpPr>
        <p:spPr>
          <a:xfrm>
            <a:off x="2627784" y="1851305"/>
            <a:ext cx="2909772" cy="923330"/>
          </a:xfrm>
          <a:prstGeom prst="rect">
            <a:avLst/>
          </a:prstGeom>
          <a:noFill/>
        </p:spPr>
        <p:txBody>
          <a:bodyPr wrap="none" lIns="91440" tIns="45720" rIns="91440" bIns="45720">
            <a:spAutoFit/>
          </a:bodyPr>
          <a:lstStyle/>
          <a:p>
            <a:pPr algn="ctr"/>
            <a:r>
              <a:rPr lang="el-GR" sz="5400" b="1" cap="none" spc="0" dirty="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latin typeface="Candara" panose="020E0502030303020204" pitchFamily="34" charset="0"/>
              </a:rPr>
              <a:t>Συνέπεια</a:t>
            </a:r>
            <a:endParaRPr lang="el-GR" sz="5400" b="1" cap="none" spc="0" dirty="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endParaRPr>
          </a:p>
        </p:txBody>
      </p:sp>
      <p:sp>
        <p:nvSpPr>
          <p:cNvPr id="10" name="TextBox 9">
            <a:extLst>
              <a:ext uri="{FF2B5EF4-FFF2-40B4-BE49-F238E27FC236}">
                <a16:creationId xmlns:a16="http://schemas.microsoft.com/office/drawing/2014/main" id="{14CBAF5B-0412-4DC6-9CF7-06DC2854921E}"/>
              </a:ext>
            </a:extLst>
          </p:cNvPr>
          <p:cNvSpPr txBox="1"/>
          <p:nvPr/>
        </p:nvSpPr>
        <p:spPr>
          <a:xfrm>
            <a:off x="144017" y="2768154"/>
            <a:ext cx="8855968" cy="6524863"/>
          </a:xfrm>
          <a:prstGeom prst="rect">
            <a:avLst/>
          </a:prstGeom>
          <a:noFill/>
        </p:spPr>
        <p:txBody>
          <a:bodyPr wrap="square" rtlCol="0">
            <a:spAutoFit/>
          </a:bodyPr>
          <a:lstStyle/>
          <a:p>
            <a:r>
              <a:rPr lang="el-GR" sz="2200" b="1" u="sng" dirty="0">
                <a:solidFill>
                  <a:srgbClr val="002060"/>
                </a:solidFill>
              </a:rPr>
              <a:t>Ώρες προσέλευσης</a:t>
            </a:r>
          </a:p>
          <a:p>
            <a:r>
              <a:rPr lang="el-GR" sz="2200" dirty="0">
                <a:solidFill>
                  <a:srgbClr val="002060"/>
                </a:solidFill>
              </a:rPr>
              <a:t>Πρωινή Υποδοχή: 7.45 π.μ. – 8.00 π.μ. </a:t>
            </a:r>
          </a:p>
          <a:p>
            <a:r>
              <a:rPr lang="el-GR" sz="2200" i="1" dirty="0">
                <a:solidFill>
                  <a:srgbClr val="FF0000"/>
                </a:solidFill>
              </a:rPr>
              <a:t>Η πόρτα κλείνει και παραμένει κλειστή μέχρι τις 8</a:t>
            </a:r>
            <a:r>
              <a:rPr lang="en-US" sz="2200" i="1" dirty="0">
                <a:solidFill>
                  <a:srgbClr val="FF0000"/>
                </a:solidFill>
              </a:rPr>
              <a:t>:15</a:t>
            </a:r>
            <a:r>
              <a:rPr lang="el-GR" sz="2200" i="1" dirty="0">
                <a:solidFill>
                  <a:srgbClr val="FF0000"/>
                </a:solidFill>
              </a:rPr>
              <a:t> .</a:t>
            </a:r>
            <a:r>
              <a:rPr lang="el-GR" sz="2200" i="1" dirty="0">
                <a:solidFill>
                  <a:srgbClr val="002060"/>
                </a:solidFill>
              </a:rPr>
              <a:t> </a:t>
            </a:r>
            <a:endParaRPr lang="en-US" sz="2200" i="1" dirty="0">
              <a:solidFill>
                <a:srgbClr val="002060"/>
              </a:solidFill>
            </a:endParaRPr>
          </a:p>
          <a:p>
            <a:endParaRPr lang="en-US" sz="2200" i="1" dirty="0">
              <a:solidFill>
                <a:srgbClr val="002060"/>
              </a:solidFill>
            </a:endParaRPr>
          </a:p>
          <a:p>
            <a:r>
              <a:rPr lang="el-GR" sz="2200" i="1" dirty="0">
                <a:solidFill>
                  <a:srgbClr val="002060"/>
                </a:solidFill>
              </a:rPr>
              <a:t>Πρωινό υποχρεωτικό πρόγραμμα</a:t>
            </a:r>
            <a:r>
              <a:rPr lang="en-US" sz="2200" i="1" dirty="0">
                <a:solidFill>
                  <a:srgbClr val="002060"/>
                </a:solidFill>
              </a:rPr>
              <a:t>: 8:15</a:t>
            </a:r>
            <a:r>
              <a:rPr lang="el-GR" sz="2200" i="1" dirty="0">
                <a:solidFill>
                  <a:srgbClr val="002060"/>
                </a:solidFill>
              </a:rPr>
              <a:t>π.μ. -8</a:t>
            </a:r>
            <a:r>
              <a:rPr lang="en-US" sz="2200" i="1" dirty="0">
                <a:solidFill>
                  <a:srgbClr val="002060"/>
                </a:solidFill>
              </a:rPr>
              <a:t>:</a:t>
            </a:r>
            <a:r>
              <a:rPr lang="el-GR" sz="2200" i="1" dirty="0">
                <a:solidFill>
                  <a:srgbClr val="002060"/>
                </a:solidFill>
              </a:rPr>
              <a:t>3</a:t>
            </a:r>
            <a:r>
              <a:rPr lang="en-US" sz="2200" i="1" dirty="0">
                <a:solidFill>
                  <a:srgbClr val="002060"/>
                </a:solidFill>
              </a:rPr>
              <a:t>0</a:t>
            </a:r>
            <a:r>
              <a:rPr lang="el-GR" sz="2200" i="1" dirty="0" err="1">
                <a:solidFill>
                  <a:srgbClr val="002060"/>
                </a:solidFill>
              </a:rPr>
              <a:t>π.μ</a:t>
            </a:r>
            <a:endParaRPr lang="el-GR" sz="2200" i="1" dirty="0">
              <a:solidFill>
                <a:srgbClr val="002060"/>
              </a:solidFill>
            </a:endParaRPr>
          </a:p>
          <a:p>
            <a:r>
              <a:rPr lang="el-GR" sz="2200" i="1" dirty="0">
                <a:solidFill>
                  <a:srgbClr val="FF0000"/>
                </a:solidFill>
              </a:rPr>
              <a:t>Η πόρτα κλείνει και παραμένει κλειστή </a:t>
            </a:r>
            <a:r>
              <a:rPr lang="el-GR" sz="2200" i="1" dirty="0" err="1">
                <a:solidFill>
                  <a:srgbClr val="FF0000"/>
                </a:solidFill>
              </a:rPr>
              <a:t>καθ’όλη</a:t>
            </a:r>
            <a:r>
              <a:rPr lang="el-GR" sz="2200" i="1" dirty="0">
                <a:solidFill>
                  <a:srgbClr val="FF0000"/>
                </a:solidFill>
              </a:rPr>
              <a:t> τη διάρκεια του προγράμματος.</a:t>
            </a:r>
            <a:endParaRPr lang="el-GR" sz="2200" i="1" dirty="0">
              <a:solidFill>
                <a:srgbClr val="002060"/>
              </a:solidFill>
            </a:endParaRPr>
          </a:p>
          <a:p>
            <a:endParaRPr lang="el-GR" sz="2200" dirty="0">
              <a:solidFill>
                <a:srgbClr val="002060"/>
              </a:solidFill>
            </a:endParaRPr>
          </a:p>
          <a:p>
            <a:r>
              <a:rPr lang="el-GR" sz="2200" b="1" u="sng" dirty="0">
                <a:solidFill>
                  <a:srgbClr val="002060"/>
                </a:solidFill>
              </a:rPr>
              <a:t>Ώρες αποχώρησης</a:t>
            </a:r>
            <a:r>
              <a:rPr lang="el-GR" sz="2200" dirty="0">
                <a:solidFill>
                  <a:srgbClr val="002060"/>
                </a:solidFill>
              </a:rPr>
              <a:t>:</a:t>
            </a:r>
          </a:p>
          <a:p>
            <a:r>
              <a:rPr lang="el-GR" sz="2200" dirty="0">
                <a:solidFill>
                  <a:srgbClr val="002060"/>
                </a:solidFill>
              </a:rPr>
              <a:t>Πρωινό Πρόγραμμα: 13</a:t>
            </a:r>
            <a:r>
              <a:rPr lang="en-US" sz="2200" dirty="0">
                <a:solidFill>
                  <a:srgbClr val="002060"/>
                </a:solidFill>
              </a:rPr>
              <a:t>:00</a:t>
            </a:r>
            <a:r>
              <a:rPr lang="el-GR" sz="2200" dirty="0">
                <a:solidFill>
                  <a:srgbClr val="002060"/>
                </a:solidFill>
              </a:rPr>
              <a:t> μ.μ. </a:t>
            </a:r>
          </a:p>
          <a:p>
            <a:r>
              <a:rPr lang="el-GR" sz="2200" dirty="0">
                <a:solidFill>
                  <a:srgbClr val="002060"/>
                </a:solidFill>
              </a:rPr>
              <a:t>Ολοήμερο Πρόγραμμα: 4 </a:t>
            </a:r>
            <a:r>
              <a:rPr lang="en-US" sz="2200" dirty="0">
                <a:solidFill>
                  <a:srgbClr val="002060"/>
                </a:solidFill>
              </a:rPr>
              <a:t>:</a:t>
            </a:r>
            <a:r>
              <a:rPr lang="en-US" sz="2200" dirty="0" err="1">
                <a:solidFill>
                  <a:srgbClr val="002060"/>
                </a:solidFill>
              </a:rPr>
              <a:t>oo</a:t>
            </a:r>
            <a:r>
              <a:rPr lang="en-US" sz="2200" dirty="0">
                <a:solidFill>
                  <a:srgbClr val="002060"/>
                </a:solidFill>
              </a:rPr>
              <a:t> </a:t>
            </a:r>
            <a:r>
              <a:rPr lang="el-GR" sz="2200" dirty="0">
                <a:solidFill>
                  <a:srgbClr val="002060"/>
                </a:solidFill>
              </a:rPr>
              <a:t>μ.μ.</a:t>
            </a:r>
          </a:p>
          <a:p>
            <a:r>
              <a:rPr lang="el-GR" sz="2200" i="1" dirty="0">
                <a:solidFill>
                  <a:srgbClr val="FF0000"/>
                </a:solidFill>
              </a:rPr>
              <a:t>Πρόωρη αποχώρηση από το ολοήμερο πρόγραμμα δεν προβλέπεται</a:t>
            </a:r>
            <a:r>
              <a:rPr lang="el-GR" sz="2200" dirty="0">
                <a:solidFill>
                  <a:srgbClr val="FF0000"/>
                </a:solidFill>
              </a:rPr>
              <a:t>.</a:t>
            </a:r>
          </a:p>
          <a:p>
            <a:endParaRPr lang="el-GR" sz="2200" dirty="0">
              <a:solidFill>
                <a:srgbClr val="002060"/>
              </a:solidFill>
            </a:endParaRPr>
          </a:p>
          <a:p>
            <a:pPr algn="ctr"/>
            <a:r>
              <a:rPr lang="el-GR" sz="2200" b="1" dirty="0">
                <a:solidFill>
                  <a:srgbClr val="002060"/>
                </a:solidFill>
              </a:rPr>
              <a:t>Είναι </a:t>
            </a:r>
            <a:r>
              <a:rPr lang="el-GR" sz="2200" b="1" u="sng" dirty="0">
                <a:solidFill>
                  <a:srgbClr val="002060"/>
                </a:solidFill>
                <a:effectLst>
                  <a:outerShdw blurRad="38100" dist="38100" dir="2700000" algn="tl">
                    <a:srgbClr val="000000">
                      <a:alpha val="43137"/>
                    </a:srgbClr>
                  </a:outerShdw>
                </a:effectLst>
              </a:rPr>
              <a:t>πολύ σημαντικό να είστε συνεπείς </a:t>
            </a:r>
          </a:p>
          <a:p>
            <a:pPr algn="ctr"/>
            <a:r>
              <a:rPr lang="el-GR" sz="2200" dirty="0">
                <a:solidFill>
                  <a:srgbClr val="002060"/>
                </a:solidFill>
              </a:rPr>
              <a:t>στις ώρες προσέλευσης και αποχώρησης.</a:t>
            </a:r>
          </a:p>
          <a:p>
            <a:endParaRPr lang="el-GR" sz="2200" dirty="0">
              <a:solidFill>
                <a:srgbClr val="002060"/>
              </a:solidFill>
            </a:endParaRPr>
          </a:p>
          <a:p>
            <a:endParaRPr lang="el-GR" sz="2200" dirty="0">
              <a:solidFill>
                <a:srgbClr val="002060"/>
              </a:solidFill>
            </a:endParaRPr>
          </a:p>
          <a:p>
            <a:endParaRPr lang="el-GR" sz="2200" dirty="0">
              <a:solidFill>
                <a:srgbClr val="002060"/>
              </a:solidFill>
            </a:endParaRPr>
          </a:p>
          <a:p>
            <a:pPr marL="342900" indent="-342900">
              <a:buFont typeface="Wingdings" panose="05000000000000000000" pitchFamily="2" charset="2"/>
              <a:buChar char="Ø"/>
            </a:pPr>
            <a:endParaRPr lang="el-GR" sz="2200" dirty="0">
              <a:solidFill>
                <a:schemeClr val="bg1"/>
              </a:solidFill>
            </a:endParaRPr>
          </a:p>
        </p:txBody>
      </p:sp>
      <p:pic>
        <p:nvPicPr>
          <p:cNvPr id="3" name="Εικόνα 2">
            <a:extLst>
              <a:ext uri="{FF2B5EF4-FFF2-40B4-BE49-F238E27FC236}">
                <a16:creationId xmlns:a16="http://schemas.microsoft.com/office/drawing/2014/main" id="{BE8584DC-5CE4-4061-8195-9F556F352D0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454532" y="173732"/>
            <a:ext cx="1827440" cy="1927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Βερολίνο">
  <a:themeElements>
    <a:clrScheme name="Βερολίνο">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Βερολίνο">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Βερολίνο">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TM04033917[[fn=Βερολίνο]]</Template>
  <TotalTime>7813</TotalTime>
  <Words>1176</Words>
  <Application>Microsoft Office PowerPoint</Application>
  <PresentationFormat>Προβολή στην οθόνη (4:3)</PresentationFormat>
  <Paragraphs>154</Paragraphs>
  <Slides>15</Slides>
  <Notes>1</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2</vt:i4>
      </vt:variant>
      <vt:variant>
        <vt:lpstr>Τίτλοι διαφανειών</vt:lpstr>
      </vt:variant>
      <vt:variant>
        <vt:i4>15</vt:i4>
      </vt:variant>
    </vt:vector>
  </HeadingPairs>
  <TitlesOfParts>
    <vt:vector size="26" baseType="lpstr">
      <vt:lpstr>Aka-AcidGR-DiaryGirl</vt:lpstr>
      <vt:lpstr>Arial</vt:lpstr>
      <vt:lpstr>Calibri</vt:lpstr>
      <vt:lpstr>Candara</vt:lpstr>
      <vt:lpstr>Comic Sans MS</vt:lpstr>
      <vt:lpstr>Segoe Script</vt:lpstr>
      <vt:lpstr>Trebuchet MS</vt:lpstr>
      <vt:lpstr>Wingdings</vt:lpstr>
      <vt:lpstr>Wingdings 2</vt:lpstr>
      <vt:lpstr>Βερολίνο</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TANIA</dc:creator>
  <cp:lastModifiedBy>Administration</cp:lastModifiedBy>
  <cp:revision>96</cp:revision>
  <dcterms:created xsi:type="dcterms:W3CDTF">2016-05-08T01:32:57Z</dcterms:created>
  <dcterms:modified xsi:type="dcterms:W3CDTF">2025-09-17T13:59:23Z</dcterms:modified>
</cp:coreProperties>
</file>