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61" r:id="rId5"/>
    <p:sldId id="259" r:id="rId6"/>
    <p:sldId id="262" r:id="rId7"/>
    <p:sldId id="260"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4" r:id="rId26"/>
    <p:sldId id="283" r:id="rId27"/>
    <p:sldId id="281" r:id="rId28"/>
    <p:sldId id="285" r:id="rId29"/>
    <p:sldId id="286" r:id="rId30"/>
    <p:sldId id="28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1" d="100"/>
          <a:sy n="81" d="100"/>
        </p:scale>
        <p:origin x="-300"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pPr/>
              <a:t>5/26/2025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BD862E7-95FA-4FC4-9EC5-DDBFA8DC7417}"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DB987F2-A784-4F72-BB57-0E9EACDE722E}"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0BBD51E-4B19-444E-85C0-DBD7EB6263F4}"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0D7255A-4AD5-4D3E-9A0A-689DA3BA976C}"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3EE0AD15-87AC-45B2-9EE5-8D165AF83CD7}" type="datetimeFigureOut">
              <a:rPr lang="en-US" dirty="0"/>
              <a:pPr/>
              <a:t>5/26/2025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FCC40CCD-F0D6-4CC2-A4C8-2D7D0D875F02}" type="datetimeFigureOut">
              <a:rPr lang="en-US" dirty="0"/>
              <a:pPr/>
              <a:t>5/26/2025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pPr/>
              <a:t>5/26/2025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pPr/>
              <a:t>5/26/2025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pPr/>
              <a:t>5/26/2025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C9A00F7B-89C5-4DF7-A309-6263220147D4}" type="datetimeFigureOut">
              <a:rPr lang="en-US" dirty="0"/>
              <a:pPr/>
              <a:t>5/26/2025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80322" y="3030008"/>
            <a:ext cx="4698355"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594123" y="3030008"/>
            <a:ext cx="4700059" cy="2906179"/>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pPr/>
              <a:t>5/26/2025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pPr/>
              <a:t>5/26/2025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pPr/>
              <a:t>5/26/2025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CDCB01F-D966-4C62-B900-0BE008A90C98}"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E73A0EA-7DC7-4964-BB97-B173EF3B859A}" type="datetimeFigureOut">
              <a:rPr lang="en-US" dirty="0"/>
              <a:pPr/>
              <a:t>5/26/2025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pPr/>
              <a:t>5/26/2025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00A73AD9-4975-E292-3A16-636E1DB80927}"/>
              </a:ext>
            </a:extLst>
          </p:cNvPr>
          <p:cNvPicPr>
            <a:picLocks noChangeAspect="1"/>
          </p:cNvPicPr>
          <p:nvPr/>
        </p:nvPicPr>
        <p:blipFill>
          <a:blip r:embed="rId2"/>
          <a:stretch>
            <a:fillRect/>
          </a:stretch>
        </p:blipFill>
        <p:spPr>
          <a:xfrm>
            <a:off x="4847274" y="418287"/>
            <a:ext cx="7684503" cy="6439713"/>
          </a:xfrm>
          <a:prstGeom prst="rect">
            <a:avLst/>
          </a:prstGeom>
        </p:spPr>
      </p:pic>
      <p:sp>
        <p:nvSpPr>
          <p:cNvPr id="2" name="Τίτλος 1">
            <a:extLst>
              <a:ext uri="{FF2B5EF4-FFF2-40B4-BE49-F238E27FC236}">
                <a16:creationId xmlns:a16="http://schemas.microsoft.com/office/drawing/2014/main" xmlns="" id="{A029868A-7DD1-BDBD-6532-CCD6F7F39092}"/>
              </a:ext>
            </a:extLst>
          </p:cNvPr>
          <p:cNvSpPr>
            <a:spLocks noGrp="1"/>
          </p:cNvSpPr>
          <p:nvPr>
            <p:ph type="ctrTitle"/>
          </p:nvPr>
        </p:nvSpPr>
        <p:spPr>
          <a:xfrm>
            <a:off x="73359" y="2546251"/>
            <a:ext cx="7206672" cy="1674057"/>
          </a:xfrm>
        </p:spPr>
        <p:txBody>
          <a:bodyPr/>
          <a:lstStyle/>
          <a:p>
            <a:pPr algn="l"/>
            <a:r>
              <a:rPr kumimoji="0" lang="en-US" sz="43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a:t>
            </a:r>
            <a:r>
              <a:rPr kumimoji="0" lang="el-GR" sz="43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r>
            <a:br>
              <a:rPr kumimoji="0" lang="el-GR" sz="43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br>
            <a:r>
              <a:rPr kumimoji="0" lang="el-GR" sz="43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Arial" panose="020B0604020202020204" pitchFamily="34" charset="0"/>
                <a:ea typeface="+mj-ea"/>
                <a:cs typeface="+mj-cs"/>
              </a:rPr>
              <a:t/>
            </a:r>
            <a:br>
              <a:rPr kumimoji="0" lang="el-GR" sz="43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Arial" panose="020B0604020202020204" pitchFamily="34" charset="0"/>
                <a:ea typeface="+mj-ea"/>
                <a:cs typeface="+mj-cs"/>
              </a:rPr>
            </a:br>
            <a:r>
              <a:rPr lang="el-GR" sz="4300" b="1" cap="all"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Arial" panose="020B0604020202020204" pitchFamily="34" charset="0"/>
              </a:rPr>
              <a:t> </a:t>
            </a:r>
            <a:r>
              <a:rPr lang="el-GR" sz="4300" b="1" cap="all"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Arial" panose="020B0604020202020204" pitchFamily="34" charset="0"/>
              </a:rPr>
              <a:t>Ο Εφευρετησ που φωτισε </a:t>
            </a:r>
            <a:r>
              <a:rPr lang="el-GR" sz="4300" b="1" cap="all"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Arial" panose="020B0604020202020204" pitchFamily="34" charset="0"/>
              </a:rPr>
              <a:t>τον </a:t>
            </a:r>
            <a:r>
              <a:rPr lang="el-GR" sz="4300" b="1" cap="all"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Arial" panose="020B0604020202020204" pitchFamily="34" charset="0"/>
              </a:rPr>
              <a:t>κοσμο </a:t>
            </a:r>
            <a:endParaRPr lang="el-GR" dirty="0"/>
          </a:p>
        </p:txBody>
      </p:sp>
      <p:sp>
        <p:nvSpPr>
          <p:cNvPr id="3" name="Υπότιτλος 2">
            <a:extLst>
              <a:ext uri="{FF2B5EF4-FFF2-40B4-BE49-F238E27FC236}">
                <a16:creationId xmlns:a16="http://schemas.microsoft.com/office/drawing/2014/main" xmlns="" id="{F7503C43-3734-31B6-D8C1-A793035A756C}"/>
              </a:ext>
            </a:extLst>
          </p:cNvPr>
          <p:cNvSpPr>
            <a:spLocks noGrp="1"/>
          </p:cNvSpPr>
          <p:nvPr>
            <p:ph type="subTitle" idx="1"/>
          </p:nvPr>
        </p:nvSpPr>
        <p:spPr>
          <a:xfrm>
            <a:off x="142061" y="5821027"/>
            <a:ext cx="3731950" cy="844061"/>
          </a:xfrm>
        </p:spPr>
        <p:txBody>
          <a:bodyPr>
            <a:normAutofit/>
          </a:bodyPr>
          <a:lstStyle/>
          <a:p>
            <a:r>
              <a:rPr lang="el-GR" sz="2400"/>
              <a:t>9ο Γυμνάσιο Ιωαννίνων</a:t>
            </a:r>
          </a:p>
          <a:p>
            <a:endParaRPr lang="el-GR" dirty="0"/>
          </a:p>
        </p:txBody>
      </p:sp>
    </p:spTree>
    <p:extLst>
      <p:ext uri="{BB962C8B-B14F-4D97-AF65-F5344CB8AC3E}">
        <p14:creationId xmlns:p14="http://schemas.microsoft.com/office/powerpoint/2010/main" xmlns="" val="37127514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5382B5C-8B35-25A9-07AC-937E79A63D8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F4733D77-D8EC-9A6F-56DE-6D8C8E99D07A}"/>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8E8E0B62-36D2-A599-008C-16B652FF6BB0}"/>
              </a:ext>
            </a:extLst>
          </p:cNvPr>
          <p:cNvSpPr>
            <a:spLocks noGrp="1"/>
          </p:cNvSpPr>
          <p:nvPr>
            <p:ph idx="1"/>
          </p:nvPr>
        </p:nvSpPr>
        <p:spPr>
          <a:xfrm>
            <a:off x="680321" y="2336872"/>
            <a:ext cx="6803691" cy="3276138"/>
          </a:xfrm>
        </p:spPr>
        <p:style>
          <a:lnRef idx="1">
            <a:schemeClr val="dk1"/>
          </a:lnRef>
          <a:fillRef idx="2">
            <a:schemeClr val="dk1"/>
          </a:fillRef>
          <a:effectRef idx="1">
            <a:schemeClr val="dk1"/>
          </a:effectRef>
          <a:fontRef idx="minor">
            <a:schemeClr val="dk1"/>
          </a:fontRef>
        </p:style>
        <p:txBody>
          <a:bodyPr>
            <a:normAutofit/>
          </a:bodyPr>
          <a:lstStyle/>
          <a:p>
            <a:pPr>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algn="just">
              <a:buFont typeface="Wingdings" panose="05000000000000000000" pitchFamily="2" charset="2"/>
              <a:buChar char="Ø"/>
            </a:pPr>
            <a:r>
              <a:rPr lang="el-GR" sz="3200" dirty="0">
                <a:effectLst/>
                <a:latin typeface="Tahoma" panose="020B0604030504040204" pitchFamily="34" charset="0"/>
                <a:ea typeface="Calibri" panose="020F0502020204030204" pitchFamily="34" charset="0"/>
              </a:rPr>
              <a:t>Το 1895, ο Τέσλα σχεδίασε στους καταρράκτες του Νιαγάρα το πρώτο υδροηλεκτρικό εργοστάσιο εναλλασσόμενου ρεύματος στον κόσμο </a:t>
            </a:r>
          </a:p>
          <a:p>
            <a:pPr>
              <a:buFont typeface="Wingdings" panose="05000000000000000000" pitchFamily="2" charset="2"/>
              <a:buChar char="Ø"/>
            </a:pPr>
            <a:endParaRPr lang="el-GR" dirty="0"/>
          </a:p>
        </p:txBody>
      </p:sp>
      <p:pic>
        <p:nvPicPr>
          <p:cNvPr id="4" name="Εικόνα 3">
            <a:extLst>
              <a:ext uri="{FF2B5EF4-FFF2-40B4-BE49-F238E27FC236}">
                <a16:creationId xmlns:a16="http://schemas.microsoft.com/office/drawing/2014/main" xmlns="" id="{31F12F4E-E2C8-AA88-B9E2-49304879B1A4}"/>
              </a:ext>
            </a:extLst>
          </p:cNvPr>
          <p:cNvPicPr>
            <a:picLocks noChangeAspect="1"/>
          </p:cNvPicPr>
          <p:nvPr/>
        </p:nvPicPr>
        <p:blipFill>
          <a:blip r:embed="rId2"/>
          <a:stretch>
            <a:fillRect/>
          </a:stretch>
        </p:blipFill>
        <p:spPr>
          <a:xfrm>
            <a:off x="8069435" y="3108961"/>
            <a:ext cx="3702831" cy="3276138"/>
          </a:xfrm>
          <a:prstGeom prst="rect">
            <a:avLst/>
          </a:prstGeom>
        </p:spPr>
      </p:pic>
    </p:spTree>
    <p:extLst>
      <p:ext uri="{BB962C8B-B14F-4D97-AF65-F5344CB8AC3E}">
        <p14:creationId xmlns:p14="http://schemas.microsoft.com/office/powerpoint/2010/main" xmlns="" val="651914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1315550-6B89-8EC0-7827-7DC4FB3E0F23}"/>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E876FB70-EFE2-8E04-C75E-8B5D83B1A93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a:t>
            </a:r>
            <a:r>
              <a:rPr kumimoji="0" lang="el-GR" sz="3600" b="1" i="0" u="none" strike="noStrike" kern="1200" cap="all" spc="0" normalizeH="0" baseline="0" noProof="0" dirty="0" err="1"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μερικεσ</a:t>
            </a:r>
            <a:r>
              <a:rPr kumimoji="0" lang="el-GR" sz="3600" b="1" i="0" u="none" strike="noStrike" kern="1200" cap="all" spc="0" normalizeH="0" baseline="0" noProof="0" dirty="0"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smtClean="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CBD114A4-8030-A3C8-01C7-DE6963D3E014}"/>
              </a:ext>
            </a:extLst>
          </p:cNvPr>
          <p:cNvSpPr>
            <a:spLocks noGrp="1"/>
          </p:cNvSpPr>
          <p:nvPr>
            <p:ph idx="1"/>
          </p:nvPr>
        </p:nvSpPr>
        <p:spPr>
          <a:xfrm>
            <a:off x="680319" y="2336872"/>
            <a:ext cx="10011127" cy="3767900"/>
          </a:xfrm>
        </p:spPr>
        <p:style>
          <a:lnRef idx="0">
            <a:schemeClr val="accent1"/>
          </a:lnRef>
          <a:fillRef idx="3">
            <a:schemeClr val="accent1"/>
          </a:fillRef>
          <a:effectRef idx="3">
            <a:schemeClr val="accent1"/>
          </a:effectRef>
          <a:fontRef idx="minor">
            <a:schemeClr val="lt1"/>
          </a:fontRef>
        </p:style>
        <p:txBody>
          <a:bodyPr>
            <a:normAutofit/>
          </a:bodyPr>
          <a:lstStyle/>
          <a:p>
            <a:pPr algn="just">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marL="514350" indent="-514350" algn="just">
              <a:buFont typeface="+mj-lt"/>
              <a:buAutoNum type="arabicPeriod"/>
            </a:pPr>
            <a:r>
              <a:rPr lang="el-GR" sz="3200" b="1" dirty="0">
                <a:solidFill>
                  <a:schemeClr val="bg1"/>
                </a:solidFill>
                <a:effectLst/>
                <a:latin typeface="Tahoma" panose="020B0604030504040204" pitchFamily="34" charset="0"/>
                <a:ea typeface="Calibri" panose="020F0502020204030204" pitchFamily="34" charset="0"/>
              </a:rPr>
              <a:t>Σύστημα εναλλασσόμενου ρεύματος (AC): </a:t>
            </a:r>
          </a:p>
          <a:p>
            <a:pPr marL="0" indent="0" algn="just">
              <a:buNone/>
            </a:pPr>
            <a:r>
              <a:rPr lang="el-GR" sz="3200" dirty="0">
                <a:solidFill>
                  <a:schemeClr val="bg1"/>
                </a:solidFill>
                <a:effectLst/>
                <a:latin typeface="Tahoma" panose="020B0604030504040204" pitchFamily="34" charset="0"/>
                <a:ea typeface="Calibri" panose="020F0502020204030204" pitchFamily="34" charset="0"/>
              </a:rPr>
              <a:t>Ο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ανέπτυξε και προώθησε τη χρήση της ηλεκτρικής ενέργειας εναλλασσόμενου ρεύματος, η οποία έφερε επανάσταση στην παραγωγή και τη διανομή ηλεκτρικής ενέργειας</a:t>
            </a:r>
          </a:p>
        </p:txBody>
      </p:sp>
    </p:spTree>
    <p:extLst>
      <p:ext uri="{BB962C8B-B14F-4D97-AF65-F5344CB8AC3E}">
        <p14:creationId xmlns:p14="http://schemas.microsoft.com/office/powerpoint/2010/main" xmlns="" val="652911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1BFE5B-1246-5625-5C43-FB321D53FA8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3B5E7524-4DAE-EE20-6A3F-B75B5B7D1A0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7BA91481-8B28-B0D2-924B-D4EA12599B26}"/>
              </a:ext>
            </a:extLst>
          </p:cNvPr>
          <p:cNvSpPr>
            <a:spLocks noGrp="1"/>
          </p:cNvSpPr>
          <p:nvPr>
            <p:ph idx="1"/>
          </p:nvPr>
        </p:nvSpPr>
        <p:spPr>
          <a:xfrm>
            <a:off x="680318" y="2336873"/>
            <a:ext cx="11136543" cy="3571558"/>
          </a:xfrm>
        </p:spPr>
        <p:style>
          <a:lnRef idx="0">
            <a:schemeClr val="accent1"/>
          </a:lnRef>
          <a:fillRef idx="3">
            <a:schemeClr val="accent1"/>
          </a:fillRef>
          <a:effectRef idx="3">
            <a:schemeClr val="accent1"/>
          </a:effectRef>
          <a:fontRef idx="minor">
            <a:schemeClr val="lt1"/>
          </a:fontRef>
        </p:style>
        <p:txBody>
          <a:bodyPr>
            <a:normAutofit/>
          </a:bodyPr>
          <a:lstStyle/>
          <a:p>
            <a:pPr algn="just">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2. Επαγωγικός κινητήρας εναλλασσόμενου ρεύματος</a:t>
            </a:r>
            <a:r>
              <a:rPr lang="el-GR" sz="3200" dirty="0">
                <a:solidFill>
                  <a:schemeClr val="bg1"/>
                </a:solidFill>
                <a:effectLst/>
                <a:latin typeface="Tahoma" panose="020B0604030504040204" pitchFamily="34" charset="0"/>
                <a:ea typeface="Calibri" panose="020F0502020204030204" pitchFamily="34" charset="0"/>
              </a:rPr>
              <a:t>: </a:t>
            </a:r>
          </a:p>
          <a:p>
            <a:pPr marL="0" indent="0" algn="just">
              <a:buNone/>
            </a:pPr>
            <a:r>
              <a:rPr lang="el-GR" sz="3200" dirty="0">
                <a:solidFill>
                  <a:schemeClr val="bg1"/>
                </a:solidFill>
                <a:effectLst/>
                <a:latin typeface="Tahoma" panose="020B0604030504040204" pitchFamily="34" charset="0"/>
                <a:ea typeface="Calibri" panose="020F0502020204030204" pitchFamily="34" charset="0"/>
              </a:rPr>
              <a:t>Η δημιουργία από τον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του πολυφασικού επαγωγικού κινητήρα εναλλασσόμενου ρεύματος αποτέλεσε επανάσταση στην ηλεκτρική μηχανική, επιτρέποντας την αποτελεσματική παραγωγή και αξιοποίηση της ηλεκτρικής ενέργειας.</a:t>
            </a:r>
          </a:p>
        </p:txBody>
      </p:sp>
    </p:spTree>
    <p:extLst>
      <p:ext uri="{BB962C8B-B14F-4D97-AF65-F5344CB8AC3E}">
        <p14:creationId xmlns:p14="http://schemas.microsoft.com/office/powerpoint/2010/main" xmlns="" val="4236573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AC7D3F2-6876-060B-0B20-F82237F4DE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705AA670-ADFE-95E9-08F1-B3E4B4B954F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0189C38D-E69C-3575-F0E3-6822725A4D5F}"/>
              </a:ext>
            </a:extLst>
          </p:cNvPr>
          <p:cNvSpPr>
            <a:spLocks noGrp="1"/>
          </p:cNvSpPr>
          <p:nvPr>
            <p:ph idx="1"/>
          </p:nvPr>
        </p:nvSpPr>
        <p:spPr>
          <a:xfrm>
            <a:off x="98474" y="2294670"/>
            <a:ext cx="8285871" cy="3810102"/>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3. Πηνίο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Αυτός ο μετασχηματιστής υψηλής συχνότητας είναι γνωστός για την παραγωγή ηλεκτρικής ενέργειας υψηλής τάσης, υψηλής συχνότητας εναλλασσόμενου ρεύματος και έχει βρει εφαρμογές σε διάφορους τομείς, όπως η ψυχαγωγία και η έρευνα.</a:t>
            </a:r>
          </a:p>
        </p:txBody>
      </p:sp>
      <p:pic>
        <p:nvPicPr>
          <p:cNvPr id="4" name="Εικόνα 3">
            <a:extLst>
              <a:ext uri="{FF2B5EF4-FFF2-40B4-BE49-F238E27FC236}">
                <a16:creationId xmlns:a16="http://schemas.microsoft.com/office/drawing/2014/main" xmlns="" id="{E94E6AA7-24C4-4122-28E7-2A052A768CDA}"/>
              </a:ext>
            </a:extLst>
          </p:cNvPr>
          <p:cNvPicPr>
            <a:picLocks noChangeAspect="1"/>
          </p:cNvPicPr>
          <p:nvPr/>
        </p:nvPicPr>
        <p:blipFill>
          <a:blip r:embed="rId2"/>
          <a:stretch>
            <a:fillRect/>
          </a:stretch>
        </p:blipFill>
        <p:spPr>
          <a:xfrm>
            <a:off x="8787693" y="2294670"/>
            <a:ext cx="2988842" cy="3515288"/>
          </a:xfrm>
          <a:prstGeom prst="rect">
            <a:avLst/>
          </a:prstGeom>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xmlns="" val="4252370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DA44978-D543-4B33-0A27-510FC07B74B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7F895291-13E8-B286-3710-655AF5FAAFFD}"/>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74EB42A5-E0F8-7A9F-573B-5BE7450AC5E1}"/>
              </a:ext>
            </a:extLst>
          </p:cNvPr>
          <p:cNvSpPr>
            <a:spLocks noGrp="1"/>
          </p:cNvSpPr>
          <p:nvPr>
            <p:ph idx="1"/>
          </p:nvPr>
        </p:nvSpPr>
        <p:spPr>
          <a:xfrm>
            <a:off x="680319" y="2336872"/>
            <a:ext cx="9613861" cy="3276137"/>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4. Ράδιο τηλεχειρισμός: </a:t>
            </a:r>
            <a:r>
              <a:rPr lang="el-GR" sz="3200" dirty="0">
                <a:solidFill>
                  <a:schemeClr val="bg1"/>
                </a:solidFill>
                <a:effectLst/>
                <a:latin typeface="Tahoma" panose="020B0604030504040204" pitchFamily="34" charset="0"/>
                <a:ea typeface="Calibri" panose="020F0502020204030204" pitchFamily="34" charset="0"/>
              </a:rPr>
              <a:t>Το έργο του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σχετικά με τα ραδιοκύματα και την τεχνολογία τηλεχειρισμού έθεσε τα θεμέλια για τη σύγχρονη ασύρματη επικοινωνία και τον αυτοματισμό. </a:t>
            </a:r>
          </a:p>
          <a:p>
            <a:pPr marL="0" indent="0" algn="just">
              <a:buNone/>
            </a:pPr>
            <a:endParaRPr lang="el-GR" sz="2400" dirty="0">
              <a:effectLst/>
              <a:latin typeface="Tahoma" panose="020B0604030504040204" pitchFamily="34" charset="0"/>
              <a:ea typeface="Calibri" panose="020F0502020204030204" pitchFamily="34" charset="0"/>
            </a:endParaRPr>
          </a:p>
        </p:txBody>
      </p:sp>
      <p:pic>
        <p:nvPicPr>
          <p:cNvPr id="4" name="Εικόνα 3">
            <a:extLst>
              <a:ext uri="{FF2B5EF4-FFF2-40B4-BE49-F238E27FC236}">
                <a16:creationId xmlns:a16="http://schemas.microsoft.com/office/drawing/2014/main" xmlns="" id="{ED595E59-0F7D-87AD-DC46-111EA33D1EAE}"/>
              </a:ext>
            </a:extLst>
          </p:cNvPr>
          <p:cNvPicPr>
            <a:picLocks noChangeAspect="1"/>
          </p:cNvPicPr>
          <p:nvPr/>
        </p:nvPicPr>
        <p:blipFill>
          <a:blip r:embed="rId2"/>
          <a:stretch>
            <a:fillRect/>
          </a:stretch>
        </p:blipFill>
        <p:spPr>
          <a:xfrm>
            <a:off x="10575898" y="5024213"/>
            <a:ext cx="1385091" cy="1446925"/>
          </a:xfrm>
          <a:prstGeom prst="rect">
            <a:avLst/>
          </a:prstGeom>
        </p:spPr>
      </p:pic>
    </p:spTree>
    <p:extLst>
      <p:ext uri="{BB962C8B-B14F-4D97-AF65-F5344CB8AC3E}">
        <p14:creationId xmlns:p14="http://schemas.microsoft.com/office/powerpoint/2010/main" xmlns="" val="929484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66D78C-8BA1-95A9-52AD-DBD373345F68}"/>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2F901CA6-1331-B849-F336-2B930093E36D}"/>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48FC5C3E-80D7-9EE0-9215-A748208AB708}"/>
              </a:ext>
            </a:extLst>
          </p:cNvPr>
          <p:cNvSpPr>
            <a:spLocks noGrp="1"/>
          </p:cNvSpPr>
          <p:nvPr>
            <p:ph idx="1"/>
          </p:nvPr>
        </p:nvSpPr>
        <p:spPr>
          <a:xfrm>
            <a:off x="680319" y="2336872"/>
            <a:ext cx="9613861" cy="3627830"/>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5. Ασύρματη μετάδοση ηλεκτρικής ενέργειας</a:t>
            </a:r>
            <a:r>
              <a:rPr lang="el-GR" sz="3200" dirty="0">
                <a:solidFill>
                  <a:schemeClr val="bg1"/>
                </a:solidFill>
                <a:effectLst/>
                <a:latin typeface="Tahoma" panose="020B0604030504040204" pitchFamily="34" charset="0"/>
                <a:ea typeface="Calibri" panose="020F0502020204030204" pitchFamily="34" charset="0"/>
              </a:rPr>
              <a:t>: Ο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οραματίστηκε την ασύρματη μετάδοση ηλεκτρικής ενέργειας και διεξήγαγε πειράματα στον τομέα αυτό, αν και δεν υλοποιήθηκε πλήρως κατά τη διάρκεια της ζωής του.</a:t>
            </a:r>
          </a:p>
          <a:p>
            <a:pPr marL="0" indent="0" algn="just">
              <a:buNone/>
            </a:pPr>
            <a:endParaRPr lang="el-GR" sz="2400" dirty="0">
              <a:effectLst/>
              <a:latin typeface="Tahoma" panose="020B0604030504040204" pitchFamily="34" charset="0"/>
              <a:ea typeface="Calibri" panose="020F0502020204030204" pitchFamily="34" charset="0"/>
            </a:endParaRPr>
          </a:p>
        </p:txBody>
      </p:sp>
    </p:spTree>
    <p:extLst>
      <p:ext uri="{BB962C8B-B14F-4D97-AF65-F5344CB8AC3E}">
        <p14:creationId xmlns:p14="http://schemas.microsoft.com/office/powerpoint/2010/main" xmlns="" val="6948175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74551A-3531-1343-FA25-321B4FF3F3A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D68BCD95-24BD-5BCA-F711-83A324FC2263}"/>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6A2FF2AB-2A70-394F-3C3D-FAFCBF546A79}"/>
              </a:ext>
            </a:extLst>
          </p:cNvPr>
          <p:cNvSpPr>
            <a:spLocks noGrp="1"/>
          </p:cNvSpPr>
          <p:nvPr>
            <p:ph idx="1"/>
          </p:nvPr>
        </p:nvSpPr>
        <p:spPr>
          <a:xfrm>
            <a:off x="680319" y="2336872"/>
            <a:ext cx="9613861" cy="3627830"/>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6. Τουρμπίνα χωρίς πτερύγια: </a:t>
            </a:r>
            <a:r>
              <a:rPr lang="el-GR" sz="3200" dirty="0">
                <a:solidFill>
                  <a:schemeClr val="bg1"/>
                </a:solidFill>
                <a:effectLst/>
                <a:latin typeface="Tahoma" panose="020B0604030504040204" pitchFamily="34" charset="0"/>
                <a:ea typeface="Calibri" panose="020F0502020204030204" pitchFamily="34" charset="0"/>
              </a:rPr>
              <a:t>Ο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σχεδίασε μια τουρμπίνα χωρίς πτερύγια που χρησιμοποιούσε την καύση για την περιστροφή των δίσκων και ήταν πιο αποδοτική σε καύσιμα από τις παραδοσιακές τουρμπίνες, αν και δεν είδε ποτέ ευρεία χρήση.</a:t>
            </a:r>
            <a:endParaRPr lang="el-GR" sz="2400" dirty="0">
              <a:solidFill>
                <a:schemeClr val="bg1"/>
              </a:solidFill>
              <a:effectLst/>
              <a:latin typeface="Tahoma" panose="020B0604030504040204" pitchFamily="34" charset="0"/>
              <a:ea typeface="Calibri" panose="020F0502020204030204" pitchFamily="34" charset="0"/>
            </a:endParaRPr>
          </a:p>
        </p:txBody>
      </p:sp>
    </p:spTree>
    <p:extLst>
      <p:ext uri="{BB962C8B-B14F-4D97-AF65-F5344CB8AC3E}">
        <p14:creationId xmlns:p14="http://schemas.microsoft.com/office/powerpoint/2010/main" xmlns="" val="2630061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700C539-D388-E2A4-275E-E892EC647ABA}"/>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644574AC-28B1-8A17-2590-E68F6622A83E}"/>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C8418A6E-06FF-E5FB-D4F2-47EDCE0A59A2}"/>
              </a:ext>
            </a:extLst>
          </p:cNvPr>
          <p:cNvSpPr>
            <a:spLocks noGrp="1"/>
          </p:cNvSpPr>
          <p:nvPr>
            <p:ph idx="1"/>
          </p:nvPr>
        </p:nvSpPr>
        <p:spPr>
          <a:xfrm>
            <a:off x="450167" y="2124221"/>
            <a:ext cx="11029070" cy="3854547"/>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7. Ο μεγεθυντικός πομπός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 τεράστιο πηνίο, παρήγαγε υψηλές τάσεις και έπαιξε ρόλο στα πειράματά του για την ασύρματη μετάδοση ενέργειας.</a:t>
            </a:r>
          </a:p>
          <a:p>
            <a:pPr marL="0" indent="0" algn="just">
              <a:buNone/>
            </a:pPr>
            <a:endParaRPr lang="el-GR" sz="3200"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8. Ταλαντωτής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Αυτή η μηχανική συσκευή παρήγαγε ταλαντώσεις και βρήκε εφαρμογές σε διάφορους τομείς, συμπεριλαμβανομένης της ανίχνευσης σεισμών.</a:t>
            </a:r>
            <a:endParaRPr lang="el-GR" sz="2400" dirty="0">
              <a:solidFill>
                <a:schemeClr val="bg1"/>
              </a:solidFill>
              <a:effectLst/>
              <a:latin typeface="Tahoma" panose="020B0604030504040204" pitchFamily="34" charset="0"/>
              <a:ea typeface="Calibri" panose="020F0502020204030204" pitchFamily="34" charset="0"/>
            </a:endParaRPr>
          </a:p>
        </p:txBody>
      </p:sp>
    </p:spTree>
    <p:extLst>
      <p:ext uri="{BB962C8B-B14F-4D97-AF65-F5344CB8AC3E}">
        <p14:creationId xmlns:p14="http://schemas.microsoft.com/office/powerpoint/2010/main" xmlns="" val="769000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4F2BA63-3810-7D51-8A7E-12583C848786}"/>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96F211C5-0788-507A-DEF8-74D84808750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04639A96-45FD-EE54-7033-4B1376448503}"/>
              </a:ext>
            </a:extLst>
          </p:cNvPr>
          <p:cNvSpPr>
            <a:spLocks noGrp="1"/>
          </p:cNvSpPr>
          <p:nvPr>
            <p:ph idx="1"/>
          </p:nvPr>
        </p:nvSpPr>
        <p:spPr>
          <a:xfrm>
            <a:off x="680318" y="2110154"/>
            <a:ext cx="10925527" cy="4360984"/>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500" b="1" dirty="0">
                <a:solidFill>
                  <a:schemeClr val="bg1"/>
                </a:solidFill>
                <a:effectLst/>
                <a:latin typeface="Tahoma" panose="020B0604030504040204" pitchFamily="34" charset="0"/>
                <a:ea typeface="Calibri" panose="020F0502020204030204" pitchFamily="34" charset="0"/>
              </a:rPr>
              <a:t>9. Βαλβίδα </a:t>
            </a:r>
            <a:r>
              <a:rPr lang="el-GR" sz="3500" b="1" dirty="0" err="1">
                <a:solidFill>
                  <a:schemeClr val="bg1"/>
                </a:solidFill>
                <a:effectLst/>
                <a:latin typeface="Tahoma" panose="020B0604030504040204" pitchFamily="34" charset="0"/>
                <a:ea typeface="Calibri" panose="020F0502020204030204" pitchFamily="34" charset="0"/>
              </a:rPr>
              <a:t>Tesla</a:t>
            </a:r>
            <a:r>
              <a:rPr lang="el-GR" sz="3500" b="1" dirty="0">
                <a:solidFill>
                  <a:schemeClr val="bg1"/>
                </a:solidFill>
                <a:effectLst/>
                <a:latin typeface="Tahoma" panose="020B0604030504040204" pitchFamily="34" charset="0"/>
                <a:ea typeface="Calibri" panose="020F0502020204030204" pitchFamily="34" charset="0"/>
              </a:rPr>
              <a:t>: </a:t>
            </a:r>
            <a:r>
              <a:rPr lang="el-GR" sz="3500" dirty="0">
                <a:solidFill>
                  <a:schemeClr val="bg1"/>
                </a:solidFill>
                <a:effectLst/>
                <a:latin typeface="Tahoma" panose="020B0604030504040204" pitchFamily="34" charset="0"/>
                <a:ea typeface="Calibri" panose="020F0502020204030204" pitchFamily="34" charset="0"/>
              </a:rPr>
              <a:t>Μια </a:t>
            </a:r>
            <a:r>
              <a:rPr lang="el-GR" sz="3500" dirty="0" err="1">
                <a:solidFill>
                  <a:schemeClr val="bg1"/>
                </a:solidFill>
                <a:effectLst/>
                <a:latin typeface="Tahoma" panose="020B0604030504040204" pitchFamily="34" charset="0"/>
                <a:ea typeface="Calibri" panose="020F0502020204030204" pitchFamily="34" charset="0"/>
              </a:rPr>
              <a:t>μονόδρομη</a:t>
            </a:r>
            <a:r>
              <a:rPr lang="el-GR" sz="3500" dirty="0">
                <a:solidFill>
                  <a:schemeClr val="bg1"/>
                </a:solidFill>
                <a:effectLst/>
                <a:latin typeface="Tahoma" panose="020B0604030504040204" pitchFamily="34" charset="0"/>
                <a:ea typeface="Calibri" panose="020F0502020204030204" pitchFamily="34" charset="0"/>
              </a:rPr>
              <a:t> βαλβίδα χωρίς κινούμενα μέρη, βελτίωσε τον έλεγχο της ροής των υγρών.</a:t>
            </a:r>
          </a:p>
          <a:p>
            <a:pPr marL="0" indent="0" algn="just">
              <a:buNone/>
            </a:pPr>
            <a:endParaRPr lang="el-GR" sz="3500"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500" b="1" dirty="0">
                <a:solidFill>
                  <a:schemeClr val="bg1"/>
                </a:solidFill>
                <a:effectLst/>
                <a:latin typeface="Tahoma" panose="020B0604030504040204" pitchFamily="34" charset="0"/>
                <a:ea typeface="Calibri" panose="020F0502020204030204" pitchFamily="34" charset="0"/>
              </a:rPr>
              <a:t>10. Τουρμπίνα </a:t>
            </a:r>
            <a:r>
              <a:rPr lang="el-GR" sz="3500" b="1" dirty="0" err="1">
                <a:solidFill>
                  <a:schemeClr val="bg1"/>
                </a:solidFill>
                <a:effectLst/>
                <a:latin typeface="Tahoma" panose="020B0604030504040204" pitchFamily="34" charset="0"/>
                <a:ea typeface="Calibri" panose="020F0502020204030204" pitchFamily="34" charset="0"/>
              </a:rPr>
              <a:t>Tesla</a:t>
            </a:r>
            <a:r>
              <a:rPr lang="el-GR" sz="3500" b="1" dirty="0">
                <a:solidFill>
                  <a:schemeClr val="bg1"/>
                </a:solidFill>
                <a:effectLst/>
                <a:latin typeface="Tahoma" panose="020B0604030504040204" pitchFamily="34" charset="0"/>
                <a:ea typeface="Calibri" panose="020F0502020204030204" pitchFamily="34" charset="0"/>
              </a:rPr>
              <a:t>: </a:t>
            </a:r>
            <a:r>
              <a:rPr lang="el-GR" sz="3500" dirty="0">
                <a:solidFill>
                  <a:schemeClr val="bg1"/>
                </a:solidFill>
                <a:effectLst/>
                <a:latin typeface="Tahoma" panose="020B0604030504040204" pitchFamily="34" charset="0"/>
                <a:ea typeface="Calibri" panose="020F0502020204030204" pitchFamily="34" charset="0"/>
              </a:rPr>
              <a:t>Μια τουρμπίνα χωρίς πτερύγια που κατοχύρωσε με δίπλωμα ευρεσιτεχνίας το 1913, προσφέροντας πιθανές εφαρμογές στην παραγωγή ενέργειας και την πρόωση.</a:t>
            </a:r>
          </a:p>
        </p:txBody>
      </p:sp>
    </p:spTree>
    <p:extLst>
      <p:ext uri="{BB962C8B-B14F-4D97-AF65-F5344CB8AC3E}">
        <p14:creationId xmlns:p14="http://schemas.microsoft.com/office/powerpoint/2010/main" xmlns="" val="2383954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F8A9B7-4E3F-02F6-BA7B-845945CCC61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7BE67601-FE3F-03E6-65AE-A41D08361A08}"/>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C2C6F571-A7EA-AF88-0A13-490906F49812}"/>
              </a:ext>
            </a:extLst>
          </p:cNvPr>
          <p:cNvSpPr>
            <a:spLocks noGrp="1"/>
          </p:cNvSpPr>
          <p:nvPr>
            <p:ph idx="1"/>
          </p:nvPr>
        </p:nvSpPr>
        <p:spPr>
          <a:xfrm>
            <a:off x="548640" y="2264897"/>
            <a:ext cx="10578905" cy="4234377"/>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11. Αντλία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Ένας καινοτόμος σχεδιασμός αντλίας που χρησιμοποιούσε το φαινόμενο της οριακής στιβάδας για τη μεταφορά υγρών.</a:t>
            </a: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12. Μετασχηματιστής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Ένας μετασχηματιστής σχεδιασμένος για την παραγωγή ηλεκτρικής ενέργειας υψηλής τάσης και χαμηλού ρεύματος, που χρησιμοποιείται σε διάφορα ηλεκτρικά πειράματα. </a:t>
            </a:r>
          </a:p>
        </p:txBody>
      </p:sp>
    </p:spTree>
    <p:extLst>
      <p:ext uri="{BB962C8B-B14F-4D97-AF65-F5344CB8AC3E}">
        <p14:creationId xmlns:p14="http://schemas.microsoft.com/office/powerpoint/2010/main" xmlns="" val="1962596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CB2A030-C1A3-387D-89B3-5B9E063A805C}"/>
              </a:ext>
            </a:extLst>
          </p:cNvPr>
          <p:cNvSpPr>
            <a:spLocks noGrp="1"/>
          </p:cNvSpPr>
          <p:nvPr>
            <p:ph type="title"/>
          </p:nvPr>
        </p:nvSpPr>
        <p:spPr/>
        <p:txBody>
          <a:bodyPr/>
          <a:lstStyle/>
          <a:p>
            <a:r>
              <a:rPr kumimoji="0" lang="en-US" sz="3600" b="1" i="0" u="none" strike="noStrike" kern="1200" cap="all" spc="0" normalizeH="0" baseline="0" noProof="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a:t>
            </a:r>
            <a:endParaRPr lang="el-GR" dirty="0"/>
          </a:p>
        </p:txBody>
      </p:sp>
      <p:sp>
        <p:nvSpPr>
          <p:cNvPr id="3" name="Θέση περιεχομένου 2">
            <a:extLst>
              <a:ext uri="{FF2B5EF4-FFF2-40B4-BE49-F238E27FC236}">
                <a16:creationId xmlns:a16="http://schemas.microsoft.com/office/drawing/2014/main" xmlns="" id="{4BC4DF00-5665-F167-8714-9D847B85E480}"/>
              </a:ext>
            </a:extLst>
          </p:cNvPr>
          <p:cNvSpPr>
            <a:spLocks noGrp="1"/>
          </p:cNvSpPr>
          <p:nvPr>
            <p:ph idx="1"/>
          </p:nvPr>
        </p:nvSpPr>
        <p:spPr>
          <a:xfrm>
            <a:off x="295421" y="2278967"/>
            <a:ext cx="8173330" cy="4257206"/>
          </a:xfrm>
        </p:spPr>
        <p:style>
          <a:lnRef idx="0">
            <a:schemeClr val="accent6"/>
          </a:lnRef>
          <a:fillRef idx="3">
            <a:schemeClr val="accent6"/>
          </a:fillRef>
          <a:effectRef idx="3">
            <a:schemeClr val="accent6"/>
          </a:effectRef>
          <a:fontRef idx="minor">
            <a:schemeClr val="lt1"/>
          </a:fontRef>
        </p:style>
        <p:txBody>
          <a:bodyPr>
            <a:normAutofit fontScale="92500"/>
          </a:bodyPr>
          <a:lstStyle/>
          <a:p>
            <a:pPr marL="0" indent="0" algn="just">
              <a:buNone/>
            </a:pPr>
            <a:endParaRPr lang="el-GR" sz="3200" dirty="0"/>
          </a:p>
          <a:p>
            <a:pPr marL="0" indent="0" algn="just">
              <a:buNone/>
            </a:pPr>
            <a:r>
              <a:rPr lang="el-GR" sz="3200" dirty="0"/>
              <a:t>Ήταν μηχανικός, εφευρέτης  και ένας από τους κορυφαίους επιστήμονες του 19</a:t>
            </a:r>
            <a:r>
              <a:rPr lang="el-GR" sz="3200" baseline="30000" dirty="0"/>
              <a:t>ου</a:t>
            </a:r>
            <a:r>
              <a:rPr lang="el-GR" sz="3200" dirty="0"/>
              <a:t> αιώνα</a:t>
            </a:r>
          </a:p>
          <a:p>
            <a:pPr marL="0" indent="0" algn="just">
              <a:buNone/>
            </a:pPr>
            <a:endParaRPr lang="el-GR" sz="3200" dirty="0"/>
          </a:p>
          <a:p>
            <a:pPr marL="0" indent="0" algn="just">
              <a:buNone/>
            </a:pPr>
            <a:r>
              <a:rPr lang="el-GR" sz="3200" dirty="0"/>
              <a:t>Γνωστός για το σχεδιασμό του ηλεκτρικού  συστήματος εναλλασσόμενου ρεύματος (AC), το οποίο είναι το κυρίαρχο ηλεκτρικό σύστημα που χρησιμοποιείται σε όλο τον κόσμο σήμερα</a:t>
            </a:r>
          </a:p>
          <a:p>
            <a:endParaRPr lang="el-GR" dirty="0"/>
          </a:p>
        </p:txBody>
      </p:sp>
      <p:pic>
        <p:nvPicPr>
          <p:cNvPr id="4" name="Εικόνα 3">
            <a:extLst>
              <a:ext uri="{FF2B5EF4-FFF2-40B4-BE49-F238E27FC236}">
                <a16:creationId xmlns:a16="http://schemas.microsoft.com/office/drawing/2014/main" xmlns="" id="{5BB2F101-53DB-05D8-475D-0353CAB80141}"/>
              </a:ext>
            </a:extLst>
          </p:cNvPr>
          <p:cNvPicPr>
            <a:picLocks noChangeAspect="1"/>
          </p:cNvPicPr>
          <p:nvPr/>
        </p:nvPicPr>
        <p:blipFill>
          <a:blip r:embed="rId2"/>
          <a:stretch>
            <a:fillRect/>
          </a:stretch>
        </p:blipFill>
        <p:spPr>
          <a:xfrm>
            <a:off x="7628974" y="1847566"/>
            <a:ext cx="5611769" cy="4257206"/>
          </a:xfrm>
          <a:prstGeom prst="rect">
            <a:avLst/>
          </a:prstGeom>
        </p:spPr>
      </p:pic>
    </p:spTree>
    <p:extLst>
      <p:ext uri="{BB962C8B-B14F-4D97-AF65-F5344CB8AC3E}">
        <p14:creationId xmlns:p14="http://schemas.microsoft.com/office/powerpoint/2010/main" xmlns="" val="1836386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E946B30-3444-F130-9DD1-835767874F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1D0B876B-0E8E-76C9-7E29-BB5474FB1669}"/>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D63F08EB-3859-018F-48C7-63CCE8FB1606}"/>
              </a:ext>
            </a:extLst>
          </p:cNvPr>
          <p:cNvSpPr>
            <a:spLocks noGrp="1"/>
          </p:cNvSpPr>
          <p:nvPr>
            <p:ph idx="1"/>
          </p:nvPr>
        </p:nvSpPr>
        <p:spPr>
          <a:xfrm>
            <a:off x="581464" y="2230762"/>
            <a:ext cx="6246055" cy="4043429"/>
          </a:xfrm>
        </p:spPr>
        <p:style>
          <a:lnRef idx="0">
            <a:schemeClr val="accent1"/>
          </a:lnRef>
          <a:fillRef idx="3">
            <a:schemeClr val="accent1"/>
          </a:fillRef>
          <a:effectRef idx="3">
            <a:schemeClr val="accent1"/>
          </a:effectRef>
          <a:fontRef idx="minor">
            <a:schemeClr val="lt1"/>
          </a:fontRef>
        </p:style>
        <p:txBody>
          <a:bodyPr>
            <a:normAutofit/>
          </a:bodyPr>
          <a:lstStyle/>
          <a:p>
            <a:pPr marL="0" indent="0">
              <a:buNone/>
            </a:pPr>
            <a:endParaRPr lang="el-GR" sz="3200" b="1" dirty="0">
              <a:effectLst/>
              <a:latin typeface="Tahoma" panose="020B0604030504040204" pitchFamily="34" charset="0"/>
              <a:ea typeface="Calibri" panose="020F0502020204030204" pitchFamily="34" charset="0"/>
            </a:endParaRPr>
          </a:p>
          <a:p>
            <a:pPr marL="0" indent="0">
              <a:buNone/>
            </a:pPr>
            <a:r>
              <a:rPr lang="el-GR" sz="3200" b="1" dirty="0">
                <a:solidFill>
                  <a:schemeClr val="bg1"/>
                </a:solidFill>
                <a:effectLst/>
                <a:latin typeface="Tahoma" panose="020B0604030504040204" pitchFamily="34" charset="0"/>
                <a:ea typeface="Calibri" panose="020F0502020204030204" pitchFamily="34" charset="0"/>
              </a:rPr>
              <a:t>13. Το </a:t>
            </a:r>
            <a:r>
              <a:rPr lang="el-GR" sz="3200" b="1" dirty="0" err="1">
                <a:solidFill>
                  <a:schemeClr val="bg1"/>
                </a:solidFill>
                <a:effectLst/>
                <a:latin typeface="Tahoma" panose="020B0604030504040204" pitchFamily="34" charset="0"/>
                <a:ea typeface="Calibri" panose="020F0502020204030204" pitchFamily="34" charset="0"/>
              </a:rPr>
              <a:t>ραδιοελεγχόμενο</a:t>
            </a:r>
            <a:r>
              <a:rPr lang="el-GR" sz="3200" b="1" dirty="0">
                <a:solidFill>
                  <a:schemeClr val="bg1"/>
                </a:solidFill>
                <a:effectLst/>
                <a:latin typeface="Tahoma" panose="020B0604030504040204" pitchFamily="34" charset="0"/>
                <a:ea typeface="Calibri" panose="020F0502020204030204" pitchFamily="34" charset="0"/>
              </a:rPr>
              <a:t> σκάφος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 πρώιμο παράδειγμα τηλεχειριζόμενης τεχνολογίας, που χρησιμοποιήθηκε για να επιδείξει την ασύρματη μετάδοση.</a:t>
            </a:r>
          </a:p>
        </p:txBody>
      </p:sp>
      <p:pic>
        <p:nvPicPr>
          <p:cNvPr id="6" name="Εικόνα 5">
            <a:extLst>
              <a:ext uri="{FF2B5EF4-FFF2-40B4-BE49-F238E27FC236}">
                <a16:creationId xmlns:a16="http://schemas.microsoft.com/office/drawing/2014/main" xmlns="" id="{16561758-5CEC-D5EF-CD0D-FB2D72DEE8DB}"/>
              </a:ext>
            </a:extLst>
          </p:cNvPr>
          <p:cNvPicPr>
            <a:picLocks noChangeAspect="1"/>
          </p:cNvPicPr>
          <p:nvPr/>
        </p:nvPicPr>
        <p:blipFill>
          <a:blip r:embed="rId2"/>
          <a:stretch>
            <a:fillRect/>
          </a:stretch>
        </p:blipFill>
        <p:spPr>
          <a:xfrm>
            <a:off x="6900196" y="2230762"/>
            <a:ext cx="4640002" cy="4043429"/>
          </a:xfrm>
          <a:prstGeom prst="rect">
            <a:avLst/>
          </a:prstGeom>
        </p:spPr>
      </p:pic>
    </p:spTree>
    <p:extLst>
      <p:ext uri="{BB962C8B-B14F-4D97-AF65-F5344CB8AC3E}">
        <p14:creationId xmlns:p14="http://schemas.microsoft.com/office/powerpoint/2010/main" xmlns="" val="920284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AC29595-7372-E35F-7AE4-37D7D4D549B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8E6987E4-C01D-8D10-362D-8B37E3A0335C}"/>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9B0F73ED-2C69-B3A5-49D5-1FDE81A6D6F7}"/>
              </a:ext>
            </a:extLst>
          </p:cNvPr>
          <p:cNvSpPr>
            <a:spLocks noGrp="1"/>
          </p:cNvSpPr>
          <p:nvPr>
            <p:ph idx="1"/>
          </p:nvPr>
        </p:nvSpPr>
        <p:spPr>
          <a:xfrm>
            <a:off x="548640" y="2264897"/>
            <a:ext cx="10578905" cy="4234377"/>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14. Πειράματα </a:t>
            </a:r>
            <a:r>
              <a:rPr lang="el-GR" sz="3200" b="1" dirty="0" err="1">
                <a:solidFill>
                  <a:schemeClr val="bg1"/>
                </a:solidFill>
                <a:effectLst/>
                <a:latin typeface="Tahoma" panose="020B0604030504040204" pitchFamily="34" charset="0"/>
                <a:ea typeface="Calibri" panose="020F0502020204030204" pitchFamily="34" charset="0"/>
              </a:rPr>
              <a:t>ακτίνων</a:t>
            </a:r>
            <a:r>
              <a:rPr lang="el-GR" sz="3200" b="1" dirty="0">
                <a:solidFill>
                  <a:schemeClr val="bg1"/>
                </a:solidFill>
                <a:effectLst/>
                <a:latin typeface="Tahoma" panose="020B0604030504040204" pitchFamily="34" charset="0"/>
                <a:ea typeface="Calibri" panose="020F0502020204030204" pitchFamily="34" charset="0"/>
              </a:rPr>
              <a:t> Χ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Ο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διεξήγαγε έρευνα για την τεχνολογία </a:t>
            </a:r>
            <a:r>
              <a:rPr lang="el-GR" sz="3200" dirty="0" err="1">
                <a:solidFill>
                  <a:schemeClr val="bg1"/>
                </a:solidFill>
                <a:effectLst/>
                <a:latin typeface="Tahoma" panose="020B0604030504040204" pitchFamily="34" charset="0"/>
                <a:ea typeface="Calibri" panose="020F0502020204030204" pitchFamily="34" charset="0"/>
              </a:rPr>
              <a:t>ακτίνων</a:t>
            </a:r>
            <a:r>
              <a:rPr lang="el-GR" sz="3200" dirty="0">
                <a:solidFill>
                  <a:schemeClr val="bg1"/>
                </a:solidFill>
                <a:effectLst/>
                <a:latin typeface="Tahoma" panose="020B0604030504040204" pitchFamily="34" charset="0"/>
                <a:ea typeface="Calibri" panose="020F0502020204030204" pitchFamily="34" charset="0"/>
              </a:rPr>
              <a:t> Χ και τις πιθανές ιατρικές εφαρμογές της.</a:t>
            </a:r>
          </a:p>
          <a:p>
            <a:pPr marL="0" indent="0" algn="just">
              <a:buNone/>
            </a:pPr>
            <a:endParaRPr lang="el-GR" sz="3200"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15. Μηχανή σεισμού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Ισχυρίστηκε ότι ανέπτυξε μια συσκευή που μπορούσε να δημιουργήσει μηχανικές δονήσεις για την προσομοίωση σεισμών για επιστημονική έρευνα. </a:t>
            </a:r>
          </a:p>
        </p:txBody>
      </p:sp>
    </p:spTree>
    <p:extLst>
      <p:ext uri="{BB962C8B-B14F-4D97-AF65-F5344CB8AC3E}">
        <p14:creationId xmlns:p14="http://schemas.microsoft.com/office/powerpoint/2010/main" xmlns="" val="2569744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BA4949-7AAD-5FF9-5708-224AFCE96FBF}"/>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E7B446D3-51A3-ACC4-63B7-8A244C11682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ED018DF8-3CA2-877D-9E8E-10C9105EC55A}"/>
              </a:ext>
            </a:extLst>
          </p:cNvPr>
          <p:cNvSpPr>
            <a:spLocks noGrp="1"/>
          </p:cNvSpPr>
          <p:nvPr>
            <p:ph idx="1"/>
          </p:nvPr>
        </p:nvSpPr>
        <p:spPr>
          <a:xfrm>
            <a:off x="239151" y="2340629"/>
            <a:ext cx="5978769" cy="3839875"/>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16. Ο πύργος </a:t>
            </a:r>
            <a:r>
              <a:rPr lang="el-GR" sz="3200" b="1" dirty="0" err="1">
                <a:solidFill>
                  <a:schemeClr val="bg1"/>
                </a:solidFill>
                <a:effectLst/>
                <a:latin typeface="Tahoma" panose="020B0604030504040204" pitchFamily="34" charset="0"/>
                <a:ea typeface="Calibri" panose="020F0502020204030204" pitchFamily="34" charset="0"/>
              </a:rPr>
              <a:t>Wardenclyffe</a:t>
            </a:r>
            <a:r>
              <a:rPr lang="el-GR" sz="3200" b="1" dirty="0">
                <a:solidFill>
                  <a:schemeClr val="bg1"/>
                </a:solidFill>
                <a:effectLst/>
                <a:latin typeface="Tahoma" panose="020B0604030504040204" pitchFamily="34" charset="0"/>
                <a:ea typeface="Calibri" panose="020F0502020204030204" pitchFamily="34" charset="0"/>
              </a:rPr>
              <a:t>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 φιλόδοξο σχέδιο που αποσκοπούσε στην ασύρματη μετάδοση ενέργειας και επικοινωνίας, αν και δεν ολοκληρώθηκε ποτέ.</a:t>
            </a:r>
          </a:p>
        </p:txBody>
      </p:sp>
      <p:pic>
        <p:nvPicPr>
          <p:cNvPr id="6" name="Εικόνα 5">
            <a:extLst>
              <a:ext uri="{FF2B5EF4-FFF2-40B4-BE49-F238E27FC236}">
                <a16:creationId xmlns:a16="http://schemas.microsoft.com/office/drawing/2014/main" xmlns="" id="{AC4F67F8-E3C6-BC1B-2FA0-708607BA3EA8}"/>
              </a:ext>
            </a:extLst>
          </p:cNvPr>
          <p:cNvPicPr>
            <a:picLocks noChangeAspect="1"/>
          </p:cNvPicPr>
          <p:nvPr/>
        </p:nvPicPr>
        <p:blipFill>
          <a:blip r:embed="rId2"/>
          <a:stretch>
            <a:fillRect/>
          </a:stretch>
        </p:blipFill>
        <p:spPr>
          <a:xfrm>
            <a:off x="6443001" y="2416362"/>
            <a:ext cx="5509848" cy="3688410"/>
          </a:xfrm>
          <a:prstGeom prst="rect">
            <a:avLst/>
          </a:prstGeom>
        </p:spPr>
      </p:pic>
    </p:spTree>
    <p:extLst>
      <p:ext uri="{BB962C8B-B14F-4D97-AF65-F5344CB8AC3E}">
        <p14:creationId xmlns:p14="http://schemas.microsoft.com/office/powerpoint/2010/main" xmlns="" val="2820637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7BE6739-1E95-AF50-2597-9E53A77A9A2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78C1C826-62F3-2A29-DABB-DD4657AFDE92}"/>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74140EBC-7848-1EE9-CD16-A79974435CFB}"/>
              </a:ext>
            </a:extLst>
          </p:cNvPr>
          <p:cNvSpPr>
            <a:spLocks noGrp="1"/>
          </p:cNvSpPr>
          <p:nvPr>
            <p:ph idx="1"/>
          </p:nvPr>
        </p:nvSpPr>
        <p:spPr>
          <a:xfrm>
            <a:off x="928468" y="2264897"/>
            <a:ext cx="10072467" cy="3839875"/>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17. Η ηλεκτρική άμαξα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Ένα πρώιμο πρωτότυπο ηλεκτρικού οχήματος.</a:t>
            </a:r>
          </a:p>
          <a:p>
            <a:pPr marL="0" indent="0" algn="just">
              <a:buNone/>
            </a:pPr>
            <a:endParaRPr lang="el-GR" sz="3200"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18. Το τηλεχειριζόμενο υποβρύχιο της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Μια εφεύρεση για την επίδειξη της τεχνολογίας τηλεχειρισμού. </a:t>
            </a:r>
          </a:p>
        </p:txBody>
      </p:sp>
    </p:spTree>
    <p:extLst>
      <p:ext uri="{BB962C8B-B14F-4D97-AF65-F5344CB8AC3E}">
        <p14:creationId xmlns:p14="http://schemas.microsoft.com/office/powerpoint/2010/main" xmlns="" val="15778094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FDDC3E1-3825-4F0D-D051-EB4435CF09A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83E48926-3142-BC67-8E22-EA14F78B7B8C}"/>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E8209BA0-809B-EAFB-DE19-F394E58273C9}"/>
              </a:ext>
            </a:extLst>
          </p:cNvPr>
          <p:cNvSpPr>
            <a:spLocks noGrp="1"/>
          </p:cNvSpPr>
          <p:nvPr>
            <p:ph idx="1"/>
          </p:nvPr>
        </p:nvSpPr>
        <p:spPr>
          <a:xfrm>
            <a:off x="548640" y="2264898"/>
            <a:ext cx="10860258" cy="4107768"/>
          </a:xfrm>
        </p:spPr>
        <p:style>
          <a:lnRef idx="0">
            <a:schemeClr val="accent1"/>
          </a:lnRef>
          <a:fillRef idx="3">
            <a:schemeClr val="accent1"/>
          </a:fillRef>
          <a:effectRef idx="3">
            <a:schemeClr val="accent1"/>
          </a:effectRef>
          <a:fontRef idx="minor">
            <a:schemeClr val="lt1"/>
          </a:fontRef>
        </p:style>
        <p:txBody>
          <a:bodyPr>
            <a:normAutofit lnSpcReduction="1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19. Το όπλο δέσμης σωματιδίων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(ακτίνα θανάτου): </a:t>
            </a:r>
            <a:r>
              <a:rPr lang="el-GR" sz="3200" dirty="0">
                <a:solidFill>
                  <a:schemeClr val="bg1"/>
                </a:solidFill>
                <a:effectLst/>
                <a:latin typeface="Tahoma" panose="020B0604030504040204" pitchFamily="34" charset="0"/>
                <a:ea typeface="Calibri" panose="020F0502020204030204" pitchFamily="34" charset="0"/>
              </a:rPr>
              <a:t>Αν και δεν κατασκευάστηκε ποτέ, ο </a:t>
            </a:r>
            <a:r>
              <a:rPr lang="el-GR" sz="3200" dirty="0" err="1">
                <a:solidFill>
                  <a:schemeClr val="bg1"/>
                </a:solidFill>
                <a:effectLst/>
                <a:latin typeface="Tahoma" panose="020B0604030504040204" pitchFamily="34" charset="0"/>
                <a:ea typeface="Calibri" panose="020F0502020204030204" pitchFamily="34" charset="0"/>
              </a:rPr>
              <a:t>Tesla</a:t>
            </a:r>
            <a:r>
              <a:rPr lang="el-GR" sz="3200" dirty="0">
                <a:solidFill>
                  <a:schemeClr val="bg1"/>
                </a:solidFill>
                <a:effectLst/>
                <a:latin typeface="Tahoma" panose="020B0604030504040204" pitchFamily="34" charset="0"/>
                <a:ea typeface="Calibri" panose="020F0502020204030204" pitchFamily="34" charset="0"/>
              </a:rPr>
              <a:t> είχε προτείνει ένα όπλο που χρησιμοποιούσε ακτίνες σωματιδίων για αμυντικούς σκοπούς.</a:t>
            </a:r>
          </a:p>
          <a:p>
            <a:pPr marL="0" indent="0" algn="just">
              <a:buNone/>
            </a:pPr>
            <a:endParaRPr lang="el-GR" sz="3200" dirty="0">
              <a:solidFill>
                <a:schemeClr val="bg1"/>
              </a:solidFill>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20. </a:t>
            </a:r>
            <a:r>
              <a:rPr lang="el-GR" sz="3200" b="1" dirty="0" err="1">
                <a:solidFill>
                  <a:schemeClr val="bg1"/>
                </a:solidFill>
                <a:effectLst/>
                <a:latin typeface="Tahoma" panose="020B0604030504040204" pitchFamily="34" charset="0"/>
                <a:ea typeface="Calibri" panose="020F0502020204030204" pitchFamily="34" charset="0"/>
              </a:rPr>
              <a:t>Τηλεγεωδυναμική</a:t>
            </a:r>
            <a:r>
              <a:rPr lang="el-GR" sz="3200" b="1" dirty="0">
                <a:solidFill>
                  <a:schemeClr val="bg1"/>
                </a:solidFill>
                <a:effectLst/>
                <a:latin typeface="Tahoma" panose="020B0604030504040204" pitchFamily="34" charset="0"/>
                <a:ea typeface="Calibri" panose="020F0502020204030204" pitchFamily="34" charset="0"/>
              </a:rPr>
              <a:t>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Μια ιδέα που σχετίζεται με τη μετάδοση μηχανικής ενέργειας σε μεγάλες αποστάσεις μέσω της Γης.</a:t>
            </a:r>
          </a:p>
        </p:txBody>
      </p:sp>
    </p:spTree>
    <p:extLst>
      <p:ext uri="{BB962C8B-B14F-4D97-AF65-F5344CB8AC3E}">
        <p14:creationId xmlns:p14="http://schemas.microsoft.com/office/powerpoint/2010/main" xmlns="" val="2144849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85D907-B76D-C0D5-C34D-3D243040080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1656E6FF-355E-105F-3D13-0643B4CCF247}"/>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C96C406C-C13F-8BFD-7BDD-9B4804C5C079}"/>
              </a:ext>
            </a:extLst>
          </p:cNvPr>
          <p:cNvSpPr>
            <a:spLocks noGrp="1"/>
          </p:cNvSpPr>
          <p:nvPr>
            <p:ph idx="1"/>
          </p:nvPr>
        </p:nvSpPr>
        <p:spPr>
          <a:xfrm>
            <a:off x="548642" y="2264897"/>
            <a:ext cx="5331654" cy="3981157"/>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buNone/>
            </a:pPr>
            <a:r>
              <a:rPr lang="el-GR" sz="3200" b="1" dirty="0">
                <a:solidFill>
                  <a:schemeClr val="bg1"/>
                </a:solidFill>
                <a:effectLst/>
                <a:latin typeface="Tahoma" panose="020B0604030504040204" pitchFamily="34" charset="0"/>
                <a:ea typeface="Calibri" panose="020F0502020204030204" pitchFamily="34" charset="0"/>
              </a:rPr>
              <a:t>21. Ασύρματος φωτισμός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Πειραματίστηκε με συστήματα ασύρματου φωτισμού, οραματιζόμενος τη δυνατότητα φωτισμού του κόσμου χωρίς καλώδια.</a:t>
            </a:r>
          </a:p>
        </p:txBody>
      </p:sp>
      <p:pic>
        <p:nvPicPr>
          <p:cNvPr id="5" name="Εικόνα 4">
            <a:extLst>
              <a:ext uri="{FF2B5EF4-FFF2-40B4-BE49-F238E27FC236}">
                <a16:creationId xmlns:a16="http://schemas.microsoft.com/office/drawing/2014/main" xmlns="" id="{15FA584E-28CA-444E-355E-3B720A133D4E}"/>
              </a:ext>
            </a:extLst>
          </p:cNvPr>
          <p:cNvPicPr>
            <a:picLocks noChangeAspect="1"/>
          </p:cNvPicPr>
          <p:nvPr/>
        </p:nvPicPr>
        <p:blipFill>
          <a:blip r:embed="rId2"/>
          <a:stretch>
            <a:fillRect/>
          </a:stretch>
        </p:blipFill>
        <p:spPr>
          <a:xfrm>
            <a:off x="6311706" y="2111823"/>
            <a:ext cx="5604019" cy="3824743"/>
          </a:xfrm>
          <a:prstGeom prst="rect">
            <a:avLst/>
          </a:prstGeom>
        </p:spPr>
      </p:pic>
    </p:spTree>
    <p:extLst>
      <p:ext uri="{BB962C8B-B14F-4D97-AF65-F5344CB8AC3E}">
        <p14:creationId xmlns:p14="http://schemas.microsoft.com/office/powerpoint/2010/main" xmlns="" val="341963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35E7AA-7C19-41BE-3339-E8356B57767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29489439-0B78-FC96-888E-F75094CD8B81}"/>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6E46D942-79A7-31A5-884B-B1DBE9A71503}"/>
              </a:ext>
            </a:extLst>
          </p:cNvPr>
          <p:cNvSpPr>
            <a:spLocks noGrp="1"/>
          </p:cNvSpPr>
          <p:nvPr>
            <p:ph idx="1"/>
          </p:nvPr>
        </p:nvSpPr>
        <p:spPr>
          <a:xfrm>
            <a:off x="548640" y="2757269"/>
            <a:ext cx="6625883" cy="2897944"/>
          </a:xfrm>
        </p:spPr>
        <p:style>
          <a:lnRef idx="0">
            <a:schemeClr val="accent1"/>
          </a:lnRef>
          <a:fillRef idx="3">
            <a:schemeClr val="accent1"/>
          </a:fillRef>
          <a:effectRef idx="3">
            <a:schemeClr val="accent1"/>
          </a:effectRef>
          <a:fontRef idx="minor">
            <a:schemeClr val="lt1"/>
          </a:fontRef>
        </p:style>
        <p:txBody>
          <a:bodyPr>
            <a:normAutofit/>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lgn="just">
              <a:buNone/>
            </a:pPr>
            <a:r>
              <a:rPr lang="el-GR" sz="3200" b="1" dirty="0">
                <a:solidFill>
                  <a:schemeClr val="bg1"/>
                </a:solidFill>
                <a:effectLst/>
                <a:latin typeface="Tahoma" panose="020B0604030504040204" pitchFamily="34" charset="0"/>
                <a:ea typeface="Calibri" panose="020F0502020204030204" pitchFamily="34" charset="0"/>
              </a:rPr>
              <a:t>22. Ο ατμοκίνητος ταλαντωτής του </a:t>
            </a:r>
            <a:r>
              <a:rPr lang="el-GR" sz="3200" b="1" dirty="0" err="1">
                <a:solidFill>
                  <a:schemeClr val="bg1"/>
                </a:solidFill>
                <a:effectLst/>
                <a:latin typeface="Tahoma" panose="020B0604030504040204" pitchFamily="34" charset="0"/>
                <a:ea typeface="Calibri" panose="020F0502020204030204" pitchFamily="34" charset="0"/>
              </a:rPr>
              <a:t>Tesla</a:t>
            </a:r>
            <a:r>
              <a:rPr lang="el-GR" sz="3200" b="1" dirty="0">
                <a:solidFill>
                  <a:schemeClr val="bg1"/>
                </a:solidFill>
                <a:effectLst/>
                <a:latin typeface="Tahoma" panose="020B0604030504040204" pitchFamily="34" charset="0"/>
                <a:ea typeface="Calibri" panose="020F0502020204030204" pitchFamily="34" charset="0"/>
              </a:rPr>
              <a:t>: </a:t>
            </a:r>
            <a:r>
              <a:rPr lang="el-GR" sz="3200" dirty="0">
                <a:solidFill>
                  <a:schemeClr val="bg1"/>
                </a:solidFill>
                <a:effectLst/>
                <a:latin typeface="Tahoma" panose="020B0604030504040204" pitchFamily="34" charset="0"/>
                <a:ea typeface="Calibri" panose="020F0502020204030204" pitchFamily="34" charset="0"/>
              </a:rPr>
              <a:t>Μια πρώιμη εφεύρεση που κατέδειξε το ενδιαφέρον του για τη μηχανολογία.</a:t>
            </a:r>
          </a:p>
        </p:txBody>
      </p:sp>
      <p:pic>
        <p:nvPicPr>
          <p:cNvPr id="5" name="Εικόνα 4">
            <a:extLst>
              <a:ext uri="{FF2B5EF4-FFF2-40B4-BE49-F238E27FC236}">
                <a16:creationId xmlns:a16="http://schemas.microsoft.com/office/drawing/2014/main" xmlns="" id="{3D186F24-D37A-6E2C-76D8-9E76625C69A9}"/>
              </a:ext>
            </a:extLst>
          </p:cNvPr>
          <p:cNvPicPr>
            <a:picLocks noChangeAspect="1"/>
          </p:cNvPicPr>
          <p:nvPr/>
        </p:nvPicPr>
        <p:blipFill>
          <a:blip r:embed="rId2"/>
          <a:stretch>
            <a:fillRect/>
          </a:stretch>
        </p:blipFill>
        <p:spPr>
          <a:xfrm>
            <a:off x="7652480" y="2423605"/>
            <a:ext cx="3990879" cy="3360491"/>
          </a:xfrm>
          <a:prstGeom prst="rect">
            <a:avLst/>
          </a:prstGeom>
        </p:spPr>
      </p:pic>
    </p:spTree>
    <p:extLst>
      <p:ext uri="{BB962C8B-B14F-4D97-AF65-F5344CB8AC3E}">
        <p14:creationId xmlns:p14="http://schemas.microsoft.com/office/powerpoint/2010/main" xmlns="" val="671820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05B603-5F47-0C31-9870-B37779A6AE5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3CF46733-6821-46C3-FE0F-60D171CF043E}"/>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a:t>
            </a:r>
            <a:endParaRPr lang="el-GR" dirty="0"/>
          </a:p>
        </p:txBody>
      </p:sp>
      <p:sp>
        <p:nvSpPr>
          <p:cNvPr id="3" name="Θέση περιεχομένου 2">
            <a:extLst>
              <a:ext uri="{FF2B5EF4-FFF2-40B4-BE49-F238E27FC236}">
                <a16:creationId xmlns:a16="http://schemas.microsoft.com/office/drawing/2014/main" xmlns="" id="{647AC053-8909-797F-B9F4-EE3E02C31941}"/>
              </a:ext>
            </a:extLst>
          </p:cNvPr>
          <p:cNvSpPr>
            <a:spLocks noGrp="1"/>
          </p:cNvSpPr>
          <p:nvPr>
            <p:ph idx="1"/>
          </p:nvPr>
        </p:nvSpPr>
        <p:spPr>
          <a:xfrm>
            <a:off x="492369" y="1834166"/>
            <a:ext cx="11422966" cy="4580702"/>
          </a:xfrm>
        </p:spPr>
        <p:style>
          <a:lnRef idx="0">
            <a:schemeClr val="accent1"/>
          </a:lnRef>
          <a:fillRef idx="3">
            <a:schemeClr val="accent1"/>
          </a:fillRef>
          <a:effectRef idx="3">
            <a:schemeClr val="accent1"/>
          </a:effectRef>
          <a:fontRef idx="minor">
            <a:schemeClr val="lt1"/>
          </a:fontRef>
        </p:style>
        <p:txBody>
          <a:bodyPr>
            <a:normAutofit fontScale="92500" lnSpcReduction="2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buNone/>
            </a:pPr>
            <a:endParaRPr lang="el-GR" sz="3200" dirty="0">
              <a:solidFill>
                <a:schemeClr val="bg1"/>
              </a:solidFill>
              <a:effectLst/>
              <a:latin typeface="Tahoma" panose="020B0604030504040204" pitchFamily="34" charset="0"/>
              <a:ea typeface="Calibri" panose="020F0502020204030204" pitchFamily="34" charset="0"/>
            </a:endParaRPr>
          </a:p>
          <a:p>
            <a:pPr marL="0" indent="0">
              <a:buNone/>
            </a:pPr>
            <a:r>
              <a:rPr lang="el-GR" sz="3300" b="1" dirty="0">
                <a:solidFill>
                  <a:schemeClr val="bg1"/>
                </a:solidFill>
                <a:effectLst/>
                <a:latin typeface="Tahoma" panose="020B0604030504040204" pitchFamily="34" charset="0"/>
                <a:ea typeface="Calibri" panose="020F0502020204030204" pitchFamily="34" charset="0"/>
              </a:rPr>
              <a:t>“Πρέπει σε λίγα χρόνια, να είμαστε σε θέση να επικοινωνούμε μεταξύ μας, ανεξάρτητα από το μέγεθος της απόστασης. Δε φτάνει όμως μόνο αυτό, αλλά θα πρέπει μέσω του τηλεφώνου και της τηλεόρασης να ακούμε και να βλέπουμε, ο ένας τον άλλον, σαν να βρισκόμαστε “</a:t>
            </a:r>
            <a:r>
              <a:rPr lang="el-GR" sz="3300" b="1" dirty="0" err="1">
                <a:solidFill>
                  <a:schemeClr val="bg1"/>
                </a:solidFill>
                <a:effectLst/>
                <a:latin typeface="Tahoma" panose="020B0604030504040204" pitchFamily="34" charset="0"/>
                <a:ea typeface="Calibri" panose="020F0502020204030204" pitchFamily="34" charset="0"/>
              </a:rPr>
              <a:t>face</a:t>
            </a:r>
            <a:r>
              <a:rPr lang="el-GR" sz="3300" b="1" dirty="0">
                <a:solidFill>
                  <a:schemeClr val="bg1"/>
                </a:solidFill>
                <a:effectLst/>
                <a:latin typeface="Tahoma" panose="020B0604030504040204" pitchFamily="34" charset="0"/>
                <a:ea typeface="Calibri" panose="020F0502020204030204" pitchFamily="34" charset="0"/>
              </a:rPr>
              <a:t> </a:t>
            </a:r>
            <a:r>
              <a:rPr lang="el-GR" sz="3300" b="1" dirty="0" err="1">
                <a:solidFill>
                  <a:schemeClr val="bg1"/>
                </a:solidFill>
                <a:effectLst/>
                <a:latin typeface="Tahoma" panose="020B0604030504040204" pitchFamily="34" charset="0"/>
                <a:ea typeface="Calibri" panose="020F0502020204030204" pitchFamily="34" charset="0"/>
              </a:rPr>
              <a:t>to</a:t>
            </a:r>
            <a:r>
              <a:rPr lang="el-GR" sz="3300" b="1" dirty="0">
                <a:solidFill>
                  <a:schemeClr val="bg1"/>
                </a:solidFill>
                <a:effectLst/>
                <a:latin typeface="Tahoma" panose="020B0604030504040204" pitchFamily="34" charset="0"/>
                <a:ea typeface="Calibri" panose="020F0502020204030204" pitchFamily="34" charset="0"/>
              </a:rPr>
              <a:t> </a:t>
            </a:r>
            <a:r>
              <a:rPr lang="el-GR" sz="3300" b="1" dirty="0" err="1">
                <a:solidFill>
                  <a:schemeClr val="bg1"/>
                </a:solidFill>
                <a:effectLst/>
                <a:latin typeface="Tahoma" panose="020B0604030504040204" pitchFamily="34" charset="0"/>
                <a:ea typeface="Calibri" panose="020F0502020204030204" pitchFamily="34" charset="0"/>
              </a:rPr>
              <a:t>face</a:t>
            </a:r>
            <a:r>
              <a:rPr lang="el-GR" sz="3300" b="1" dirty="0">
                <a:solidFill>
                  <a:schemeClr val="bg1"/>
                </a:solidFill>
                <a:effectLst/>
                <a:latin typeface="Tahoma" panose="020B0604030504040204" pitchFamily="34" charset="0"/>
                <a:ea typeface="Calibri" panose="020F0502020204030204" pitchFamily="34" charset="0"/>
              </a:rPr>
              <a:t>” και ας μας χωρίζουν χιλιάδες χιλιόμετρα. Τα μέσα με τα οποία θα τα κάνουμε όλα αυτά, θα είναι εκπληκτικά απλά σε σχέση με αυτά που χρησιμοποιούμε σήμερα”</a:t>
            </a:r>
            <a:r>
              <a:rPr lang="en-US" sz="3300" b="1" dirty="0">
                <a:solidFill>
                  <a:schemeClr val="bg1"/>
                </a:solidFill>
                <a:effectLst/>
                <a:latin typeface="Tahoma" panose="020B0604030504040204" pitchFamily="34" charset="0"/>
                <a:ea typeface="Calibri" panose="020F0502020204030204" pitchFamily="34" charset="0"/>
              </a:rPr>
              <a:t>.</a:t>
            </a:r>
            <a:endParaRPr lang="el-GR" sz="3300" b="1" dirty="0">
              <a:solidFill>
                <a:schemeClr val="bg1"/>
              </a:solidFill>
              <a:effectLst/>
              <a:latin typeface="Tahoma" panose="020B0604030504040204" pitchFamily="34" charset="0"/>
              <a:ea typeface="Calibri" panose="020F0502020204030204" pitchFamily="34" charset="0"/>
            </a:endParaRPr>
          </a:p>
          <a:p>
            <a:pPr marL="0" indent="0" algn="r">
              <a:buNone/>
            </a:pPr>
            <a:r>
              <a:rPr lang="el-GR" sz="3200" dirty="0">
                <a:solidFill>
                  <a:schemeClr val="bg1"/>
                </a:solidFill>
                <a:effectLst/>
                <a:latin typeface="Tahoma" panose="020B0604030504040204" pitchFamily="34" charset="0"/>
                <a:ea typeface="Calibri" panose="020F0502020204030204" pitchFamily="34" charset="0"/>
              </a:rPr>
              <a:t>(Ν</a:t>
            </a:r>
            <a:r>
              <a:rPr lang="en-US" sz="3200" dirty="0">
                <a:solidFill>
                  <a:schemeClr val="bg1"/>
                </a:solidFill>
                <a:effectLst/>
                <a:latin typeface="Tahoma" panose="020B0604030504040204" pitchFamily="34" charset="0"/>
                <a:ea typeface="Calibri" panose="020F0502020204030204" pitchFamily="34" charset="0"/>
              </a:rPr>
              <a:t>. Tesla, 1926)</a:t>
            </a:r>
            <a:endParaRPr lang="el-GR" sz="3200" dirty="0">
              <a:solidFill>
                <a:schemeClr val="bg1"/>
              </a:solidFill>
              <a:effectLst/>
              <a:latin typeface="Tahoma" panose="020B0604030504040204" pitchFamily="34" charset="0"/>
              <a:ea typeface="Calibri" panose="020F0502020204030204" pitchFamily="34" charset="0"/>
            </a:endParaRPr>
          </a:p>
          <a:p>
            <a:pPr marL="0" indent="0">
              <a:buNone/>
            </a:pPr>
            <a:endParaRPr lang="el-GR" sz="3200" dirty="0">
              <a:solidFill>
                <a:schemeClr val="bg1"/>
              </a:solidFill>
              <a:effectLst/>
              <a:latin typeface="Tahoma" panose="020B0604030504040204" pitchFamily="34" charset="0"/>
              <a:ea typeface="Calibri" panose="020F0502020204030204" pitchFamily="34" charset="0"/>
            </a:endParaRPr>
          </a:p>
        </p:txBody>
      </p:sp>
    </p:spTree>
    <p:extLst>
      <p:ext uri="{BB962C8B-B14F-4D97-AF65-F5344CB8AC3E}">
        <p14:creationId xmlns:p14="http://schemas.microsoft.com/office/powerpoint/2010/main" xmlns="" val="3720635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E6FF6BD-86A5-1899-560E-C724E837E6D0}"/>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8FF6900C-973A-C6BC-9DB9-FB3BAFD2D36D}"/>
              </a:ext>
            </a:extLst>
          </p:cNvPr>
          <p:cNvSpPr>
            <a:spLocks noGrp="1"/>
          </p:cNvSpPr>
          <p:nvPr>
            <p:ph type="title"/>
          </p:nvPr>
        </p:nvSpPr>
        <p:spPr>
          <a:xfrm>
            <a:off x="117613" y="767296"/>
            <a:ext cx="11080269" cy="892692"/>
          </a:xfrm>
        </p:spPr>
        <p:txBody>
          <a:bodyPr>
            <a:normAutofit fontScale="90000"/>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ο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θανατοσ</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και η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κληρονομια</a:t>
            </a:r>
            <a:endParaRPr lang="el-GR" dirty="0"/>
          </a:p>
        </p:txBody>
      </p:sp>
      <p:sp>
        <p:nvSpPr>
          <p:cNvPr id="3" name="Θέση περιεχομένου 2">
            <a:extLst>
              <a:ext uri="{FF2B5EF4-FFF2-40B4-BE49-F238E27FC236}">
                <a16:creationId xmlns:a16="http://schemas.microsoft.com/office/drawing/2014/main" xmlns="" id="{C47EC520-8D60-1889-722D-4461768E8D8C}"/>
              </a:ext>
            </a:extLst>
          </p:cNvPr>
          <p:cNvSpPr>
            <a:spLocks noGrp="1"/>
          </p:cNvSpPr>
          <p:nvPr>
            <p:ph idx="1"/>
          </p:nvPr>
        </p:nvSpPr>
        <p:spPr>
          <a:xfrm>
            <a:off x="492369" y="1834165"/>
            <a:ext cx="11296357" cy="4594769"/>
          </a:xfrm>
        </p:spPr>
        <p:style>
          <a:lnRef idx="0">
            <a:schemeClr val="accent1"/>
          </a:lnRef>
          <a:fillRef idx="3">
            <a:schemeClr val="accent1"/>
          </a:fillRef>
          <a:effectRef idx="3">
            <a:schemeClr val="accent1"/>
          </a:effectRef>
          <a:fontRef idx="minor">
            <a:schemeClr val="lt1"/>
          </a:fontRef>
        </p:style>
        <p:txBody>
          <a:bodyPr>
            <a:normAutofit fontScale="85000" lnSpcReduction="20000"/>
          </a:bodyPr>
          <a:lstStyle/>
          <a:p>
            <a:pPr marL="0" indent="0" algn="just">
              <a:buNone/>
            </a:pPr>
            <a:endParaRPr lang="el-GR" sz="3200" b="1" dirty="0">
              <a:effectLst/>
              <a:latin typeface="Tahoma" panose="020B0604030504040204" pitchFamily="34" charset="0"/>
              <a:ea typeface="Calibri" panose="020F0502020204030204" pitchFamily="34" charset="0"/>
            </a:endParaRPr>
          </a:p>
          <a:p>
            <a:pPr marL="0" indent="0">
              <a:buNone/>
            </a:pPr>
            <a:endParaRPr lang="el-GR" sz="3200" dirty="0">
              <a:solidFill>
                <a:schemeClr val="bg1"/>
              </a:solidFill>
              <a:effectLst/>
              <a:latin typeface="Tahoma" panose="020B0604030504040204" pitchFamily="34" charset="0"/>
              <a:ea typeface="Calibri" panose="020F0502020204030204" pitchFamily="34" charset="0"/>
            </a:endParaRPr>
          </a:p>
          <a:p>
            <a:pPr>
              <a:buFont typeface="Wingdings" panose="05000000000000000000" pitchFamily="2" charset="2"/>
              <a:buChar char="ü"/>
            </a:pPr>
            <a:r>
              <a:rPr lang="el-GR" sz="3300" dirty="0">
                <a:solidFill>
                  <a:schemeClr val="bg1"/>
                </a:solidFill>
                <a:effectLst/>
                <a:latin typeface="Tahoma" panose="020B0604030504040204" pitchFamily="34" charset="0"/>
                <a:ea typeface="Calibri" panose="020F0502020204030204" pitchFamily="34" charset="0"/>
              </a:rPr>
              <a:t>Ο Τέσλα πέθανε στις 7 Ιανουαρίου 1943. Αργότερα εκείνο το έτος, το Ανώτατο Δικαστήριο των ΗΠΑ ακύρωσε τέσσερις από τις βασικές πατέντες του Μαρκόνι, αναγνωρίζοντας καθυστερημένα τις καινοτομίες του Τέσλα στο ραδιόφωνο. </a:t>
            </a:r>
          </a:p>
          <a:p>
            <a:pPr>
              <a:buFont typeface="Wingdings" panose="05000000000000000000" pitchFamily="2" charset="2"/>
              <a:buChar char="ü"/>
            </a:pPr>
            <a:r>
              <a:rPr lang="el-GR" sz="3300" dirty="0">
                <a:solidFill>
                  <a:schemeClr val="bg1"/>
                </a:solidFill>
                <a:effectLst/>
                <a:latin typeface="Tahoma" panose="020B0604030504040204" pitchFamily="34" charset="0"/>
                <a:ea typeface="Calibri" panose="020F0502020204030204" pitchFamily="34" charset="0"/>
              </a:rPr>
              <a:t>Το σύστημα εναλλασσόμενου ρεύματος που υπερασπίστηκε και βελτίωσε παραμένει το παγκόσμιο πρότυπο για τη μετάδοση ισχύος. </a:t>
            </a:r>
          </a:p>
          <a:p>
            <a:pPr>
              <a:buFont typeface="Wingdings" panose="05000000000000000000" pitchFamily="2" charset="2"/>
              <a:buChar char="ü"/>
            </a:pPr>
            <a:r>
              <a:rPr lang="el-GR" sz="3300" dirty="0">
                <a:solidFill>
                  <a:schemeClr val="bg1"/>
                </a:solidFill>
                <a:effectLst/>
                <a:latin typeface="Tahoma" panose="020B0604030504040204" pitchFamily="34" charset="0"/>
                <a:ea typeface="Calibri" panose="020F0502020204030204" pitchFamily="34" charset="0"/>
              </a:rPr>
              <a:t>Μετά το θάνατο του Τέσλα, τρεις αποδέκτες του βραβείου Νόμπελ απέτισαν φόρο τιμής σε «μία από τις εξαιρετικές διάνοιες του κόσμου που άνοιξε το δρόμο για πολλές από τις τεχνολογικές εξελίξεις της σύγχρονης εποχής». </a:t>
            </a:r>
            <a:endParaRPr lang="el-GR" sz="3200" dirty="0">
              <a:solidFill>
                <a:schemeClr val="bg1"/>
              </a:solidFill>
              <a:effectLst/>
              <a:latin typeface="Tahoma" panose="020B0604030504040204" pitchFamily="34" charset="0"/>
              <a:ea typeface="Calibri" panose="020F0502020204030204" pitchFamily="34" charset="0"/>
            </a:endParaRPr>
          </a:p>
        </p:txBody>
      </p:sp>
    </p:spTree>
    <p:extLst>
      <p:ext uri="{BB962C8B-B14F-4D97-AF65-F5344CB8AC3E}">
        <p14:creationId xmlns:p14="http://schemas.microsoft.com/office/powerpoint/2010/main" xmlns="" val="553490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i="1" dirty="0" smtClean="0"/>
              <a:t> </a:t>
            </a:r>
            <a:r>
              <a:rPr lang="el-GR" sz="2800" i="1" dirty="0" smtClean="0"/>
              <a:t>«Νίκολα Τέσλα: Ο Εφευρέτης που φώτισε τον κόσμο»</a:t>
            </a:r>
            <a:endParaRPr lang="el-GR" sz="2800" i="1" dirty="0"/>
          </a:p>
        </p:txBody>
      </p:sp>
      <p:sp>
        <p:nvSpPr>
          <p:cNvPr id="3" name="2 - Θέση περιεχομένου"/>
          <p:cNvSpPr>
            <a:spLocks noGrp="1"/>
          </p:cNvSpPr>
          <p:nvPr>
            <p:ph idx="1"/>
          </p:nvPr>
        </p:nvSpPr>
        <p:spPr>
          <a:xfrm>
            <a:off x="609600" y="1617784"/>
            <a:ext cx="9882553" cy="4935415"/>
          </a:xfrm>
        </p:spPr>
        <p:txBody>
          <a:bodyPr>
            <a:normAutofit/>
          </a:bodyPr>
          <a:lstStyle/>
          <a:p>
            <a:pPr>
              <a:spcAft>
                <a:spcPts val="0"/>
              </a:spcAft>
            </a:pPr>
            <a:endParaRPr lang="el-GR" dirty="0" smtClean="0">
              <a:solidFill>
                <a:srgbClr val="000000"/>
              </a:solidFill>
              <a:latin typeface="Arial"/>
              <a:ea typeface="Times New Roman"/>
            </a:endParaRPr>
          </a:p>
          <a:p>
            <a:pPr>
              <a:spcAft>
                <a:spcPts val="0"/>
              </a:spcAft>
            </a:pPr>
            <a:endParaRPr lang="el-GR" dirty="0" smtClean="0">
              <a:solidFill>
                <a:srgbClr val="000000"/>
              </a:solidFill>
              <a:latin typeface="Arial"/>
              <a:ea typeface="Times New Roman"/>
            </a:endParaRPr>
          </a:p>
          <a:p>
            <a:endParaRPr lang="el-GR" dirty="0"/>
          </a:p>
        </p:txBody>
      </p:sp>
      <p:graphicFrame>
        <p:nvGraphicFramePr>
          <p:cNvPr id="4" name="3 - Πίνακας"/>
          <p:cNvGraphicFramePr>
            <a:graphicFrameLocks noGrp="1"/>
          </p:cNvGraphicFramePr>
          <p:nvPr/>
        </p:nvGraphicFramePr>
        <p:xfrm>
          <a:off x="1047262" y="2173327"/>
          <a:ext cx="8128000" cy="4297680"/>
        </p:xfrm>
        <a:graphic>
          <a:graphicData uri="http://schemas.openxmlformats.org/drawingml/2006/table">
            <a:tbl>
              <a:tblPr firstRow="1" bandRow="1">
                <a:tableStyleId>{5C22544A-7EE6-4342-B048-85BDC9FD1C3A}</a:tableStyleId>
              </a:tblPr>
              <a:tblGrid>
                <a:gridCol w="4064000"/>
                <a:gridCol w="4064000"/>
              </a:tblGrid>
              <a:tr h="370840">
                <a:tc gridSpan="2">
                  <a:txBody>
                    <a:bodyPr/>
                    <a:lstStyle/>
                    <a:p>
                      <a:pPr algn="ctr">
                        <a:spcAft>
                          <a:spcPts val="0"/>
                        </a:spcAft>
                      </a:pPr>
                      <a:endParaRPr lang="el-GR" dirty="0" smtClean="0">
                        <a:solidFill>
                          <a:srgbClr val="000000"/>
                        </a:solidFill>
                        <a:latin typeface="Arial"/>
                        <a:ea typeface="Times New Roman"/>
                      </a:endParaRPr>
                    </a:p>
                    <a:p>
                      <a:pPr algn="ctr">
                        <a:spcAft>
                          <a:spcPts val="0"/>
                        </a:spcAft>
                      </a:pPr>
                      <a:r>
                        <a:rPr lang="el-GR" sz="1800" dirty="0" smtClean="0">
                          <a:solidFill>
                            <a:schemeClr val="bg1"/>
                          </a:solidFill>
                        </a:rPr>
                        <a:t>ΜΑΘΗΤΕΣ ΠΟΥ ΣΥΜΜΕΤΕΙΧΑΝ ΣΤΟ ΠΡΟΓΡΑΜΜΑ</a:t>
                      </a:r>
                      <a:endParaRPr lang="el-GR" dirty="0" smtClean="0">
                        <a:solidFill>
                          <a:schemeClr val="bg1"/>
                        </a:solidFill>
                        <a:latin typeface="Arial"/>
                        <a:ea typeface="Times New Roman"/>
                      </a:endParaRPr>
                    </a:p>
                  </a:txBody>
                  <a:tcPr/>
                </a:tc>
                <a:tc hMerge="1">
                  <a:txBody>
                    <a:bodyPr/>
                    <a:lstStyle/>
                    <a:p>
                      <a:endParaRPr lang="el-GR"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ΓΚΡΙΣΠΑΝΗΣ</a:t>
                      </a:r>
                      <a:r>
                        <a:rPr lang="el-GR" dirty="0" smtClean="0">
                          <a:latin typeface="Times New Roman"/>
                          <a:ea typeface="Times New Roman"/>
                        </a:rPr>
                        <a:t> </a:t>
                      </a:r>
                      <a:r>
                        <a:rPr lang="el-GR" dirty="0" smtClean="0">
                          <a:solidFill>
                            <a:srgbClr val="000000"/>
                          </a:solidFill>
                          <a:latin typeface="Arial"/>
                          <a:ea typeface="Times New Roman"/>
                        </a:rPr>
                        <a:t>ΑΧΙΛΛΕΑΣ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ΔΗΜΗΤΡΑΚΗ ΝΕΦΕΛΗ</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ΚΑΡΑΜΑΝΗΣ  ΕΥΑΓΓΕΛΟΣ</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ΚΩΤΣΗΣ ΓΕΩΡΓΙΟΣ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ΜΗΤΣΗΣ ΒΑΣΙΛΕΙΟΣ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ΜΠΙΤΧΑΒΑΣ ΑΓΓΕΛΟΣ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ΣΙΔΕΡΗΣ ΛΑΜΠΡΟΣ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ΣΙΩΛΟΣ ΧΡΗΣΤΟΣ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ΣΤΕΦΟΥ ΠΑΝΩΡΑΙΑ</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ΣΤΟΥΓΙΑΝΝΟΣ ΑΘΑΝΑΣΙΟΣ</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ΤΑΣΙΟΣ ΠΑΝΤΕΛΗΣ</a:t>
                      </a:r>
                      <a:endParaRPr lang="el-GR" dirty="0" smtClean="0">
                        <a:latin typeface="Times New Roman"/>
                        <a:ea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rgbClr val="000000"/>
                          </a:solidFill>
                          <a:latin typeface="Arial"/>
                          <a:ea typeface="Times New Roman"/>
                        </a:rPr>
                        <a:t>ΦΟΥΚΑ ΒΑΡΒΑΡΑ</a:t>
                      </a:r>
                      <a:endParaRPr lang="el-GR" dirty="0" smtClean="0">
                        <a:latin typeface="Times New Roman"/>
                        <a:ea typeface="Times New Roman"/>
                      </a:endParaRPr>
                    </a:p>
                    <a:p>
                      <a:endParaRPr lang="el-GR" dirty="0"/>
                    </a:p>
                  </a:txBody>
                  <a:tcPr/>
                </a:tc>
                <a:tc>
                  <a:txBody>
                    <a:bodyPr/>
                    <a:lstStyle/>
                    <a:p>
                      <a:pPr>
                        <a:spcAft>
                          <a:spcPts val="0"/>
                        </a:spcAft>
                      </a:pPr>
                      <a:r>
                        <a:rPr lang="el-GR" dirty="0" smtClean="0">
                          <a:solidFill>
                            <a:srgbClr val="000000"/>
                          </a:solidFill>
                          <a:latin typeface="Arial"/>
                          <a:ea typeface="Times New Roman"/>
                        </a:rPr>
                        <a:t>ΑΝΑΓΝΩΣΤΗΣ ΚΩΝΣΤΑΝΤΙΝΟΣ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ΓΙΩΤΗ ΚΟΡΑΛΙΑ</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ΔΗΜΟΥ ΧΑΡΙΚΛΕΙΑ</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ΖΙΩΓΑΣ ΘΩΜΑΣ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ΚΑΡΒΟΥΝΗΣ ΓΕΩΡΓΙΟΣ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ΚΟΝΤΟΣ ΣΤΕΦΑΝΟΣ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ΚΟΡΚΑΡΗΣ ΧΡΗΣΤΟΣ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ΣΙΝΔΡΟΥ ΒΑΣΙΛΙΚΗ-ΙΩ ΝΝΑ</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ΤΣΩΛΗ ΜΑΡΙΑ</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ΜΠΟΡΟΔΗΜΟΥ ΑΝΑΣΤΑΣΙΑ</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ΟΙΚΟΝΟΜΟΥ ΑΝΑΣΤΑΣΙΟΣ</a:t>
                      </a:r>
                      <a:endParaRPr lang="el-GR" dirty="0" smtClean="0">
                        <a:latin typeface="Times New Roman"/>
                        <a:ea typeface="Times New Roman"/>
                      </a:endParaRPr>
                    </a:p>
                    <a:p>
                      <a:pPr>
                        <a:spcAft>
                          <a:spcPts val="0"/>
                        </a:spcAft>
                      </a:pPr>
                      <a:r>
                        <a:rPr lang="el-GR" dirty="0" smtClean="0">
                          <a:solidFill>
                            <a:srgbClr val="000000"/>
                          </a:solidFill>
                          <a:latin typeface="Arial"/>
                          <a:ea typeface="Times New Roman"/>
                        </a:rPr>
                        <a:t>ΤΣΑΚΑΝΙΚΑΣ ΤΑΧΙΑΡΧΗΣ</a:t>
                      </a:r>
                      <a:endParaRPr lang="el-GR" dirty="0" smtClean="0">
                        <a:latin typeface="Times New Roman"/>
                        <a:ea typeface="Times New Roman"/>
                      </a:endParaRPr>
                    </a:p>
                    <a:p>
                      <a:endParaRPr lang="el-GR" dirty="0"/>
                    </a:p>
                  </a:txBody>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FB1B20F-A618-2B9D-38D4-CE26EBF57F3E}"/>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a:t>
            </a:r>
            <a:endParaRPr lang="el-GR" dirty="0"/>
          </a:p>
        </p:txBody>
      </p:sp>
      <p:sp>
        <p:nvSpPr>
          <p:cNvPr id="3" name="Θέση περιεχομένου 2">
            <a:extLst>
              <a:ext uri="{FF2B5EF4-FFF2-40B4-BE49-F238E27FC236}">
                <a16:creationId xmlns:a16="http://schemas.microsoft.com/office/drawing/2014/main" xmlns="" id="{D37A18E3-1255-E9DD-BA03-C780C38AFAC4}"/>
              </a:ext>
            </a:extLst>
          </p:cNvPr>
          <p:cNvSpPr>
            <a:spLocks noGrp="1"/>
          </p:cNvSpPr>
          <p:nvPr>
            <p:ph idx="1"/>
          </p:nvPr>
        </p:nvSpPr>
        <p:spPr>
          <a:xfrm>
            <a:off x="576775" y="2336873"/>
            <a:ext cx="9717407" cy="4021724"/>
          </a:xfrm>
        </p:spPr>
        <p:style>
          <a:lnRef idx="1">
            <a:schemeClr val="accent6"/>
          </a:lnRef>
          <a:fillRef idx="3">
            <a:schemeClr val="accent6"/>
          </a:fillRef>
          <a:effectRef idx="2">
            <a:schemeClr val="accent6"/>
          </a:effectRef>
          <a:fontRef idx="minor">
            <a:schemeClr val="lt1"/>
          </a:fontRef>
        </p:style>
        <p:txBody>
          <a:bodyPr>
            <a:normAutofit/>
          </a:bodyPr>
          <a:lstStyle/>
          <a:p>
            <a:r>
              <a:rPr lang="el-GR" sz="2400" dirty="0"/>
              <a:t> Γεννήθηκε στο </a:t>
            </a:r>
            <a:r>
              <a:rPr lang="el-GR" sz="2400" dirty="0" err="1"/>
              <a:t>Smiljan</a:t>
            </a:r>
            <a:r>
              <a:rPr lang="el-GR" sz="2400" dirty="0"/>
              <a:t> της Κροατίας το1856</a:t>
            </a:r>
          </a:p>
          <a:p>
            <a:endParaRPr lang="el-GR" sz="2400" dirty="0"/>
          </a:p>
          <a:p>
            <a:pPr algn="just">
              <a:buFont typeface="Arial" pitchFamily="34" charset="0"/>
              <a:buChar char="•"/>
            </a:pPr>
            <a:r>
              <a:rPr lang="el-GR" sz="2400" dirty="0"/>
              <a:t>Το ενδιαφέρον του για τις ηλεκτρικές εφευρέσεις προκλήθηκε από τη μητέρα του, Τζούκα </a:t>
            </a:r>
            <a:r>
              <a:rPr lang="el-GR" sz="2400" dirty="0" err="1"/>
              <a:t>Μάντιτς</a:t>
            </a:r>
            <a:r>
              <a:rPr lang="el-GR" sz="2400" dirty="0"/>
              <a:t>, η οποία εφηύρε μικρές οικιακές συσκευές</a:t>
            </a:r>
          </a:p>
          <a:p>
            <a:pPr marL="0" indent="0" algn="just">
              <a:buNone/>
            </a:pPr>
            <a:endParaRPr lang="el-GR" sz="2400" dirty="0"/>
          </a:p>
          <a:p>
            <a:pPr>
              <a:buFont typeface="Arial" pitchFamily="34" charset="0"/>
              <a:buChar char="•"/>
            </a:pPr>
            <a:r>
              <a:rPr lang="el-GR" sz="2400" dirty="0"/>
              <a:t>Ο πατέρας του, </a:t>
            </a:r>
            <a:r>
              <a:rPr lang="el-GR" sz="2400" dirty="0" err="1"/>
              <a:t>Μιλούτιν</a:t>
            </a:r>
            <a:r>
              <a:rPr lang="el-GR" sz="2400" dirty="0"/>
              <a:t> Τέσλα, ήταν Σέρβος ορθόδοξος ιερέας και συγγραφέας και πίεσε τον γιο του να ενταχθεί στην ιεροσύνη</a:t>
            </a:r>
            <a:r>
              <a:rPr lang="en-US" sz="2400" dirty="0"/>
              <a:t>, </a:t>
            </a:r>
            <a:r>
              <a:rPr lang="el-GR" sz="2400" dirty="0"/>
              <a:t>αλλά τα ενδιαφέροντα του </a:t>
            </a:r>
            <a:r>
              <a:rPr lang="el-GR" sz="2400" dirty="0" err="1"/>
              <a:t>Nikola</a:t>
            </a:r>
            <a:r>
              <a:rPr lang="el-GR" sz="2400" dirty="0"/>
              <a:t> βρίσκονταν ξεκάθαρα στις επιστήμες. </a:t>
            </a:r>
          </a:p>
          <a:p>
            <a:endParaRPr lang="el-GR" dirty="0"/>
          </a:p>
        </p:txBody>
      </p:sp>
    </p:spTree>
    <p:extLst>
      <p:ext uri="{BB962C8B-B14F-4D97-AF65-F5344CB8AC3E}">
        <p14:creationId xmlns:p14="http://schemas.microsoft.com/office/powerpoint/2010/main" xmlns="" val="1213600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A43DB96-207B-52D5-F877-EA3C02243F0D}"/>
              </a:ext>
            </a:extLst>
          </p:cNvPr>
          <p:cNvSpPr>
            <a:spLocks noGrp="1"/>
          </p:cNvSpPr>
          <p:nvPr>
            <p:ph type="title"/>
          </p:nvPr>
        </p:nvSpPr>
        <p:spPr>
          <a:xfrm>
            <a:off x="1243031" y="4746785"/>
            <a:ext cx="8065092" cy="845122"/>
          </a:xfrm>
        </p:spPr>
        <p:txBody>
          <a:bodyPr>
            <a:normAutofit/>
          </a:bodyPr>
          <a:lstStyle/>
          <a:p>
            <a:pPr algn="ctr"/>
            <a:r>
              <a:rPr lang="el-GR" sz="2000" dirty="0" smtClean="0"/>
              <a:t>Υπεύθυνοι καθηγητές: </a:t>
            </a:r>
            <a:r>
              <a:rPr lang="el-GR" sz="2000" dirty="0" err="1" smtClean="0"/>
              <a:t>Τσουμάνη</a:t>
            </a:r>
            <a:r>
              <a:rPr lang="el-GR" sz="2000" dirty="0" smtClean="0"/>
              <a:t> Σταυρούλα – </a:t>
            </a:r>
            <a:r>
              <a:rPr lang="el-GR" sz="2000" dirty="0" err="1" smtClean="0"/>
              <a:t>Καρατζήμος</a:t>
            </a:r>
            <a:r>
              <a:rPr lang="el-GR" sz="2000" dirty="0" smtClean="0"/>
              <a:t> Νικόλαος</a:t>
            </a:r>
            <a:r>
              <a:rPr lang="el-GR" dirty="0" smtClean="0"/>
              <a:t/>
            </a:r>
            <a:br>
              <a:rPr lang="el-GR" dirty="0" smtClean="0"/>
            </a:br>
            <a:endParaRPr lang="el-GR" dirty="0"/>
          </a:p>
        </p:txBody>
      </p:sp>
      <p:pic>
        <p:nvPicPr>
          <p:cNvPr id="5" name="Θέση εικόνας 4">
            <a:extLst>
              <a:ext uri="{FF2B5EF4-FFF2-40B4-BE49-F238E27FC236}">
                <a16:creationId xmlns:a16="http://schemas.microsoft.com/office/drawing/2014/main" xmlns="" id="{087FA40A-0B22-5461-7B42-9B4957F8C0C8}"/>
              </a:ext>
            </a:extLst>
          </p:cNvPr>
          <p:cNvPicPr>
            <a:picLocks noGrp="1" noChangeAspect="1"/>
          </p:cNvPicPr>
          <p:nvPr>
            <p:ph type="pic" idx="1"/>
          </p:nvPr>
        </p:nvPicPr>
        <p:blipFill>
          <a:blip r:embed="rId2"/>
          <a:srcRect t="16749" b="16749"/>
          <a:stretch>
            <a:fillRect/>
          </a:stretch>
        </p:blipFill>
        <p:spPr>
          <a:xfrm>
            <a:off x="680322" y="609597"/>
            <a:ext cx="10047238" cy="3751388"/>
          </a:xfrm>
          <a:prstGeom prst="rect">
            <a:avLst/>
          </a:prstGeom>
        </p:spPr>
      </p:pic>
    </p:spTree>
    <p:extLst>
      <p:ext uri="{BB962C8B-B14F-4D97-AF65-F5344CB8AC3E}">
        <p14:creationId xmlns:p14="http://schemas.microsoft.com/office/powerpoint/2010/main" xmlns="" val="4281158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C3512C6-2EC6-90E9-8F52-EB96E95D1FD5}"/>
              </a:ext>
            </a:extLst>
          </p:cNvPr>
          <p:cNvSpPr>
            <a:spLocks noGrp="1"/>
          </p:cNvSpPr>
          <p:nvPr>
            <p:ph type="title"/>
          </p:nvPr>
        </p:nvSpPr>
        <p:spPr>
          <a:xfrm>
            <a:off x="680322" y="647113"/>
            <a:ext cx="7549277" cy="1406769"/>
          </a:xfrm>
        </p:spPr>
        <p:txBody>
          <a:bodyPr>
            <a:noAutofit/>
          </a:bodyPr>
          <a:lstStyle/>
          <a:p>
            <a: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r>
            <a:b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br>
            <a: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r>
            <a:b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br>
            <a:r>
              <a:rPr kumimoji="0" lang="en-US" sz="24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b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br>
            <a:r>
              <a:rPr kumimoji="0" lang="en-US" sz="20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lang="el-GR" sz="2000" b="1" cap="all"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εναντιον</a:t>
            </a:r>
            <a:r>
              <a:rPr lang="el-GR"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b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b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r>
              <a:rPr lang="en-US" sz="24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Thomas </a:t>
            </a:r>
            <a:r>
              <a:rPr lang="en-US" sz="2400" b="1" cap="all"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edison</a:t>
            </a:r>
            <a:r>
              <a:rPr lang="el-GR" sz="2000" dirty="0">
                <a:effectLst/>
                <a:latin typeface="Calibri" panose="020F0502020204030204" pitchFamily="34" charset="0"/>
                <a:ea typeface="Calibri" panose="020F0502020204030204" pitchFamily="34" charset="0"/>
                <a:cs typeface="Times New Roman" panose="02020603050405020304" pitchFamily="18" charset="0"/>
              </a:rPr>
              <a:t/>
            </a:r>
            <a:br>
              <a:rPr lang="el-GR" sz="2000" dirty="0">
                <a:effectLst/>
                <a:latin typeface="Calibri" panose="020F0502020204030204" pitchFamily="34" charset="0"/>
                <a:ea typeface="Calibri" panose="020F0502020204030204" pitchFamily="34" charset="0"/>
                <a:cs typeface="Times New Roman" panose="02020603050405020304" pitchFamily="18" charset="0"/>
              </a:rPr>
            </a:br>
            <a:endParaRPr lang="el-GR" sz="4000" dirty="0"/>
          </a:p>
        </p:txBody>
      </p:sp>
      <p:pic>
        <p:nvPicPr>
          <p:cNvPr id="5" name="Θέση εικόνας 4">
            <a:extLst>
              <a:ext uri="{FF2B5EF4-FFF2-40B4-BE49-F238E27FC236}">
                <a16:creationId xmlns:a16="http://schemas.microsoft.com/office/drawing/2014/main" xmlns="" id="{343B334C-D309-DAD9-B436-44F98381B03F}"/>
              </a:ext>
            </a:extLst>
          </p:cNvPr>
          <p:cNvPicPr>
            <a:picLocks noGrp="1" noChangeAspect="1"/>
          </p:cNvPicPr>
          <p:nvPr>
            <p:ph type="pic" idx="1"/>
          </p:nvPr>
        </p:nvPicPr>
        <p:blipFill>
          <a:blip r:embed="rId2"/>
          <a:srcRect l="4570" r="4570"/>
          <a:stretch>
            <a:fillRect/>
          </a:stretch>
        </p:blipFill>
        <p:spPr>
          <a:xfrm>
            <a:off x="6700246" y="2525969"/>
            <a:ext cx="4811431" cy="3191729"/>
          </a:xfrm>
          <a:prstGeom prst="rect">
            <a:avLst/>
          </a:prstGeom>
        </p:spPr>
      </p:pic>
      <p:sp>
        <p:nvSpPr>
          <p:cNvPr id="9" name="TextBox 8">
            <a:extLst>
              <a:ext uri="{FF2B5EF4-FFF2-40B4-BE49-F238E27FC236}">
                <a16:creationId xmlns:a16="http://schemas.microsoft.com/office/drawing/2014/main" xmlns="" id="{12C4897B-A839-8D2A-A66F-172016518936}"/>
              </a:ext>
            </a:extLst>
          </p:cNvPr>
          <p:cNvSpPr txBox="1"/>
          <p:nvPr/>
        </p:nvSpPr>
        <p:spPr>
          <a:xfrm>
            <a:off x="450167" y="2336872"/>
            <a:ext cx="5852160" cy="341632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2400" dirty="0"/>
              <a:t>O</a:t>
            </a:r>
            <a:r>
              <a:rPr lang="el-GR" sz="2400" dirty="0"/>
              <a:t> Τέσλα έφτασε στις Ηνωμένες Πολιτείες το 1884 και τον προσέλαβε ο διάσημος εφευρέτης και επιχειρηματικός μεγιστάνας Τόμας </a:t>
            </a:r>
            <a:r>
              <a:rPr lang="el-GR" sz="2400" dirty="0" err="1"/>
              <a:t>Έντισον</a:t>
            </a:r>
            <a:r>
              <a:rPr lang="el-GR" sz="2400" dirty="0"/>
              <a:t>, του οποίου τα ηλεκτρικά έργα με βάση το συνεχές (DC)  ηλεκτρικό ρεύμα έγιναν γρήγορα το πρότυπο στη χώρα.</a:t>
            </a:r>
          </a:p>
          <a:p>
            <a:endParaRPr lang="el-GR" sz="2400" dirty="0"/>
          </a:p>
          <a:p>
            <a:endParaRPr lang="el-GR" sz="2400" dirty="0"/>
          </a:p>
        </p:txBody>
      </p:sp>
    </p:spTree>
    <p:extLst>
      <p:ext uri="{BB962C8B-B14F-4D97-AF65-F5344CB8AC3E}">
        <p14:creationId xmlns:p14="http://schemas.microsoft.com/office/powerpoint/2010/main" xmlns="" val="2821527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EC513B1-E5A5-3226-5386-B6C024376B35}"/>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8AA6CA7E-2D6A-5976-470D-69EF14AACE0B}"/>
              </a:ext>
            </a:extLst>
          </p:cNvPr>
          <p:cNvSpPr>
            <a:spLocks noGrp="1"/>
          </p:cNvSpPr>
          <p:nvPr>
            <p:ph idx="1"/>
          </p:nvPr>
        </p:nvSpPr>
        <p:spPr>
          <a:xfrm>
            <a:off x="680321" y="2336873"/>
            <a:ext cx="10517562" cy="3641896"/>
          </a:xfrm>
        </p:spPr>
        <p:style>
          <a:lnRef idx="1">
            <a:schemeClr val="accent6"/>
          </a:lnRef>
          <a:fillRef idx="3">
            <a:schemeClr val="accent6"/>
          </a:fillRef>
          <a:effectRef idx="2">
            <a:schemeClr val="accent6"/>
          </a:effectRef>
          <a:fontRef idx="minor">
            <a:schemeClr val="lt1"/>
          </a:fontRef>
        </p:style>
        <p:txBody>
          <a:bodyPr>
            <a:normAutofit/>
          </a:bodyPr>
          <a:lstStyle/>
          <a:p>
            <a:r>
              <a:rPr lang="el-GR" sz="2800" dirty="0"/>
              <a:t>Οι δρόμοι τους χώρισαν λόγω μιας αντικρουόμενης επιχειρηματικής-επιστημονικής σχέσης, που αποδίδεται από τους ιστορικούς στις απίστευτα διαφορετικές προσωπικότητες τους</a:t>
            </a:r>
          </a:p>
          <a:p>
            <a:r>
              <a:rPr lang="el-GR" sz="2800" dirty="0"/>
              <a:t>Ενώ ο </a:t>
            </a:r>
            <a:r>
              <a:rPr lang="el-GR" sz="2800" dirty="0" err="1"/>
              <a:t>Edison</a:t>
            </a:r>
            <a:r>
              <a:rPr lang="el-GR" sz="2800" dirty="0"/>
              <a:t> ήταν μια ισχυρή φιγούρα που επικεντρώθηκε στο μάρκετινγκ και την οικονομική επιτυχία, ο </a:t>
            </a:r>
            <a:r>
              <a:rPr lang="el-GR" sz="2800" dirty="0" err="1"/>
              <a:t>Tesla</a:t>
            </a:r>
            <a:r>
              <a:rPr lang="el-GR" sz="2800" dirty="0"/>
              <a:t> ήταν εμπορικά εκτός πραγματικότητας και κάπως ευάλωτος</a:t>
            </a:r>
          </a:p>
          <a:p>
            <a:endParaRPr lang="el-GR" dirty="0"/>
          </a:p>
        </p:txBody>
      </p:sp>
      <p:sp>
        <p:nvSpPr>
          <p:cNvPr id="4" name="Τίτλος 1">
            <a:extLst>
              <a:ext uri="{FF2B5EF4-FFF2-40B4-BE49-F238E27FC236}">
                <a16:creationId xmlns:a16="http://schemas.microsoft.com/office/drawing/2014/main" xmlns="" id="{044C4A01-C4EA-C030-4395-86B24BD1373D}"/>
              </a:ext>
            </a:extLst>
          </p:cNvPr>
          <p:cNvSpPr txBox="1">
            <a:spLocks/>
          </p:cNvSpPr>
          <p:nvPr/>
        </p:nvSpPr>
        <p:spPr>
          <a:xfrm>
            <a:off x="1032015" y="674718"/>
            <a:ext cx="7549277" cy="1406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r>
            <a:b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b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r>
            <a:b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br>
            <a:r>
              <a:rPr lang="en-US" sz="24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Nikola Tesla </a:t>
            </a: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b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b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r>
              <a:rPr lang="el-GR" sz="2000" b="1" cap="all"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εναντιον</a:t>
            </a:r>
            <a:r>
              <a:rPr lang="el-GR"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b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br>
            <a:r>
              <a:rPr lang="en-US" sz="20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                                                  </a:t>
            </a:r>
            <a:r>
              <a:rPr lang="en-US" sz="2400" b="1" cap="all"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Thomas </a:t>
            </a:r>
            <a:r>
              <a:rPr lang="en-US" sz="2400" b="1" cap="all"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latin typeface="Lucida Sans"/>
              </a:rPr>
              <a:t>edison</a:t>
            </a:r>
            <a:r>
              <a:rPr lang="el-GR" sz="2000" dirty="0">
                <a:latin typeface="Calibri" panose="020F0502020204030204" pitchFamily="34" charset="0"/>
                <a:ea typeface="Calibri" panose="020F0502020204030204" pitchFamily="34" charset="0"/>
                <a:cs typeface="Times New Roman" panose="02020603050405020304" pitchFamily="18" charset="0"/>
              </a:rPr>
              <a:t/>
            </a:r>
            <a:br>
              <a:rPr lang="el-GR" sz="2000" dirty="0">
                <a:latin typeface="Calibri" panose="020F0502020204030204" pitchFamily="34" charset="0"/>
                <a:ea typeface="Calibri" panose="020F0502020204030204" pitchFamily="34" charset="0"/>
                <a:cs typeface="Times New Roman" panose="02020603050405020304" pitchFamily="18" charset="0"/>
              </a:rPr>
            </a:br>
            <a:endParaRPr lang="el-GR" sz="4000" dirty="0"/>
          </a:p>
        </p:txBody>
      </p:sp>
    </p:spTree>
    <p:extLst>
      <p:ext uri="{BB962C8B-B14F-4D97-AF65-F5344CB8AC3E}">
        <p14:creationId xmlns:p14="http://schemas.microsoft.com/office/powerpoint/2010/main" xmlns="" val="2330766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a:extLst>
            <a:ext uri="{FF2B5EF4-FFF2-40B4-BE49-F238E27FC236}">
              <a16:creationId xmlns:a16="http://schemas.microsoft.com/office/drawing/2014/main" xmlns="" id="{D4D912CB-ED22-826F-F89C-6EF510B7CB4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xmlns="" id="{F6BCB397-4790-4766-82B8-F6ED3BAAB00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xmlns="" id="{BDB66795-F5BA-4B6C-951C-11DBE9D24A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12C790B8-181F-443B-9B01-D67B4B94ABA3}"/>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alphaModFix amt="10000"/>
              <a:extLst>
                <a:ext uri="{28A0092B-C50C-407E-A947-70E740481C1C}">
                  <a14:useLocalDpi xmlns:a14="http://schemas.microsoft.com/office/drawing/2010/main" xmlns="" val="0"/>
                </a:ext>
              </a:extLst>
            </a:blip>
            <a:stretch>
              <a:fillRect/>
            </a:stretch>
          </p:blipFill>
          <p:spPr>
            <a:xfrm>
              <a:off x="-3176" y="0"/>
              <a:ext cx="12192000" cy="6858000"/>
            </a:xfrm>
            <a:prstGeom prst="rect">
              <a:avLst/>
            </a:prstGeom>
          </p:spPr>
        </p:pic>
      </p:grpSp>
      <p:pic>
        <p:nvPicPr>
          <p:cNvPr id="4" name="Εικόνα 3">
            <a:extLst>
              <a:ext uri="{FF2B5EF4-FFF2-40B4-BE49-F238E27FC236}">
                <a16:creationId xmlns:a16="http://schemas.microsoft.com/office/drawing/2014/main" xmlns="" id="{E8E7A6E8-4496-75FE-F40C-EB756BB4232A}"/>
              </a:ext>
            </a:extLst>
          </p:cNvPr>
          <p:cNvPicPr>
            <a:picLocks noChangeAspect="1"/>
          </p:cNvPicPr>
          <p:nvPr/>
        </p:nvPicPr>
        <p:blipFill>
          <a:blip r:embed="rId3"/>
          <a:srcRect l="24591" r="32426" b="-1"/>
          <a:stretch/>
        </p:blipFill>
        <p:spPr>
          <a:xfrm>
            <a:off x="7555043" y="10"/>
            <a:ext cx="4633780" cy="6845624"/>
          </a:xfrm>
          <a:prstGeom prst="rect">
            <a:avLst/>
          </a:prstGeom>
          <a:ln>
            <a:noFill/>
          </a:ln>
          <a:effectLst/>
        </p:spPr>
      </p:pic>
      <p:sp>
        <p:nvSpPr>
          <p:cNvPr id="13" name="Rectangle 12">
            <a:extLst>
              <a:ext uri="{FF2B5EF4-FFF2-40B4-BE49-F238E27FC236}">
                <a16:creationId xmlns:a16="http://schemas.microsoft.com/office/drawing/2014/main" xmlns="" id="{0917D5C4-7346-4128-A893-88F9031A32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xmlns="" id="{37B1027C-618A-34AA-8AD6-2D952C63F199}"/>
              </a:ext>
            </a:extLst>
          </p:cNvPr>
          <p:cNvSpPr>
            <a:spLocks noGrp="1"/>
          </p:cNvSpPr>
          <p:nvPr>
            <p:ph type="title"/>
          </p:nvPr>
        </p:nvSpPr>
        <p:spPr>
          <a:xfrm>
            <a:off x="680321" y="753228"/>
            <a:ext cx="7087552" cy="1080938"/>
          </a:xfrm>
        </p:spPr>
        <p:txBody>
          <a:bodyPr>
            <a:normAutofit/>
          </a:bodyPr>
          <a:lstStyle/>
          <a:p>
            <a:r>
              <a:rPr kumimoji="0" lang="en-US" b="1" i="0" u="none" strike="noStrike" kern="1200" cap="all" spc="0" normalizeH="0" baseline="0" noProof="0">
                <a:ln w="6350">
                  <a:noFill/>
                </a:ln>
                <a:effectLst>
                  <a:outerShdw blurRad="127000" dist="200000" dir="2700000" algn="tl" rotWithShape="0">
                    <a:srgbClr val="000000">
                      <a:alpha val="30000"/>
                    </a:srgbClr>
                  </a:outerShdw>
                </a:effectLst>
                <a:uLnTx/>
                <a:uFillTx/>
                <a:latin typeface="Lucida Sans"/>
                <a:ea typeface="+mj-ea"/>
                <a:cs typeface="+mj-cs"/>
              </a:rPr>
              <a:t>Nikola Tesla</a:t>
            </a:r>
            <a:endParaRPr lang="el-GR" dirty="0"/>
          </a:p>
        </p:txBody>
      </p:sp>
      <p:pic>
        <p:nvPicPr>
          <p:cNvPr id="15" name="Picture 14">
            <a:extLst>
              <a:ext uri="{FF2B5EF4-FFF2-40B4-BE49-F238E27FC236}">
                <a16:creationId xmlns:a16="http://schemas.microsoft.com/office/drawing/2014/main" xmlns="" id="{4EC06EAC-4D4E-4BEC-A580-543F5E0EDE9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xmlns="" val="0"/>
              </a:ext>
            </a:extLst>
          </a:blip>
          <a:stretch>
            <a:fillRect/>
          </a:stretch>
        </p:blipFill>
        <p:spPr>
          <a:xfrm>
            <a:off x="2" y="1970240"/>
            <a:ext cx="7967048" cy="321164"/>
          </a:xfrm>
          <a:prstGeom prst="rect">
            <a:avLst/>
          </a:prstGeom>
        </p:spPr>
      </p:pic>
      <p:sp>
        <p:nvSpPr>
          <p:cNvPr id="3" name="Θέση περιεχομένου 2">
            <a:extLst>
              <a:ext uri="{FF2B5EF4-FFF2-40B4-BE49-F238E27FC236}">
                <a16:creationId xmlns:a16="http://schemas.microsoft.com/office/drawing/2014/main" xmlns="" id="{0A72A9D9-93EF-5DB4-D025-3B3A35F6212C}"/>
              </a:ext>
            </a:extLst>
          </p:cNvPr>
          <p:cNvSpPr>
            <a:spLocks noGrp="1"/>
          </p:cNvSpPr>
          <p:nvPr>
            <p:ph idx="1"/>
          </p:nvPr>
        </p:nvSpPr>
        <p:spPr>
          <a:xfrm>
            <a:off x="680322" y="2336873"/>
            <a:ext cx="5990302" cy="3554261"/>
          </a:xfrm>
        </p:spPr>
        <p:style>
          <a:lnRef idx="1">
            <a:schemeClr val="accent6"/>
          </a:lnRef>
          <a:fillRef idx="3">
            <a:schemeClr val="accent6"/>
          </a:fillRef>
          <a:effectRef idx="2">
            <a:schemeClr val="accent6"/>
          </a:effectRef>
          <a:fontRef idx="minor">
            <a:schemeClr val="lt1"/>
          </a:fontRef>
        </p:style>
        <p:txBody>
          <a:bodyPr>
            <a:normAutofit lnSpcReduction="10000"/>
          </a:bodyPr>
          <a:lstStyle/>
          <a:p>
            <a:pPr marL="0" indent="0">
              <a:buNone/>
            </a:pPr>
            <a:endParaRPr lang="el-GR" sz="2000"/>
          </a:p>
          <a:p>
            <a:r>
              <a:rPr lang="el-GR" sz="3200"/>
              <a:t>Πούλησε αρκετά δικαιώματα ευρεσιτεχνίας, συμπεριλαμβανομένων εκείνων που σχετίζονταν με τις εφευρέσεις  του στο εναλλασσόμενο ρεύμα, στον George Westinghouse </a:t>
            </a:r>
          </a:p>
          <a:p>
            <a:endParaRPr lang="el-GR" sz="2000" dirty="0"/>
          </a:p>
        </p:txBody>
      </p:sp>
    </p:spTree>
    <p:extLst>
      <p:ext uri="{BB962C8B-B14F-4D97-AF65-F5344CB8AC3E}">
        <p14:creationId xmlns:p14="http://schemas.microsoft.com/office/powerpoint/2010/main" xmlns="" val="1007787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B2C9F99-3238-9BFC-2FBA-76495B4B302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7D51EB67-BDDE-96F0-D966-91D7F19986F4}"/>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978CB30A-2FC8-FF68-4A15-14822DB38DAA}"/>
              </a:ext>
            </a:extLst>
          </p:cNvPr>
          <p:cNvSpPr>
            <a:spLocks noGrp="1"/>
          </p:cNvSpPr>
          <p:nvPr>
            <p:ph idx="1"/>
          </p:nvPr>
        </p:nvSpPr>
        <p:spPr>
          <a:xfrm>
            <a:off x="680321" y="2096086"/>
            <a:ext cx="10390953" cy="4375052"/>
          </a:xfrm>
        </p:spPr>
        <p:style>
          <a:lnRef idx="1">
            <a:schemeClr val="dk1"/>
          </a:lnRef>
          <a:fillRef idx="2">
            <a:schemeClr val="dk1"/>
          </a:fillRef>
          <a:effectRef idx="1">
            <a:schemeClr val="dk1"/>
          </a:effectRef>
          <a:fontRef idx="minor">
            <a:schemeClr val="dk1"/>
          </a:fontRef>
        </p:style>
        <p:txBody>
          <a:bodyPr>
            <a:normAutofit/>
          </a:bodyPr>
          <a:lstStyle/>
          <a:p>
            <a:pPr>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algn="just">
              <a:buFont typeface="Wingdings" panose="05000000000000000000" pitchFamily="2" charset="2"/>
              <a:buChar char="Ø"/>
            </a:pPr>
            <a:r>
              <a:rPr lang="el-GR" sz="2800" dirty="0">
                <a:effectLst/>
                <a:latin typeface="Tahoma" panose="020B0604030504040204" pitchFamily="34" charset="0"/>
                <a:ea typeface="Calibri" panose="020F0502020204030204" pitchFamily="34" charset="0"/>
              </a:rPr>
              <a:t>Καθ’</a:t>
            </a:r>
            <a:r>
              <a:rPr lang="en-US" sz="2800" dirty="0">
                <a:effectLst/>
                <a:latin typeface="Tahoma" panose="020B0604030504040204" pitchFamily="34" charset="0"/>
                <a:ea typeface="Calibri" panose="020F0502020204030204" pitchFamily="34" charset="0"/>
              </a:rPr>
              <a:t> </a:t>
            </a:r>
            <a:r>
              <a:rPr lang="el-GR" sz="2800" dirty="0">
                <a:effectLst/>
                <a:latin typeface="Tahoma" panose="020B0604030504040204" pitchFamily="34" charset="0"/>
                <a:ea typeface="Calibri" panose="020F0502020204030204" pitchFamily="34" charset="0"/>
              </a:rPr>
              <a:t>όλη τη διάρκεια της καριέρας του, ο Τέσλα ανακάλυψε, σχεδίασε και ανέπτυξε ιδέες για μια σειρά σημαντικών εφευρέσεων - οι περισσότερες από τις οποίες κατοχυρώθηκαν επίσημα με δίπλωμα ευρεσιτεχνίας από άλλους εφευρέτες </a:t>
            </a:r>
          </a:p>
          <a:p>
            <a:pPr marL="0" indent="0" algn="just">
              <a:buNone/>
            </a:pPr>
            <a:endParaRPr lang="el-GR" sz="2400" dirty="0">
              <a:effectLst/>
              <a:latin typeface="Tahoma" panose="020B0604030504040204" pitchFamily="34" charset="0"/>
              <a:ea typeface="Calibri" panose="020F0502020204030204" pitchFamily="34" charset="0"/>
            </a:endParaRPr>
          </a:p>
          <a:p>
            <a:pPr algn="just">
              <a:buFont typeface="Wingdings" panose="05000000000000000000" pitchFamily="2" charset="2"/>
              <a:buChar char="Ø"/>
            </a:pPr>
            <a:r>
              <a:rPr lang="el-GR" sz="2800" dirty="0">
                <a:effectLst/>
                <a:latin typeface="Tahoma" panose="020B0604030504040204" pitchFamily="34" charset="0"/>
                <a:ea typeface="Calibri" panose="020F0502020204030204" pitchFamily="34" charset="0"/>
              </a:rPr>
              <a:t> Ήταν πρωτοπόρος στην ανακάλυψη της τεχνολογίας ραντάρ, της τεχνολογίας </a:t>
            </a:r>
            <a:r>
              <a:rPr lang="el-GR" sz="2800" dirty="0" err="1">
                <a:effectLst/>
                <a:latin typeface="Tahoma" panose="020B0604030504040204" pitchFamily="34" charset="0"/>
                <a:ea typeface="Calibri" panose="020F0502020204030204" pitchFamily="34" charset="0"/>
              </a:rPr>
              <a:t>ακτίνων</a:t>
            </a:r>
            <a:r>
              <a:rPr lang="el-GR" sz="2800" dirty="0">
                <a:effectLst/>
                <a:latin typeface="Tahoma" panose="020B0604030504040204" pitchFamily="34" charset="0"/>
                <a:ea typeface="Calibri" panose="020F0502020204030204" pitchFamily="34" charset="0"/>
              </a:rPr>
              <a:t> Χ, του τηλεχειριστηρίου και του περιστρεφόμενου μαγνητικού πεδίου - η βάση των περισσότερων μηχανημάτων εναλλασσόμενου ρεύματος. </a:t>
            </a:r>
          </a:p>
          <a:p>
            <a:pPr marL="0" indent="0">
              <a:buNone/>
            </a:pPr>
            <a:endParaRPr lang="el-GR" dirty="0"/>
          </a:p>
        </p:txBody>
      </p:sp>
    </p:spTree>
    <p:extLst>
      <p:ext uri="{BB962C8B-B14F-4D97-AF65-F5344CB8AC3E}">
        <p14:creationId xmlns:p14="http://schemas.microsoft.com/office/powerpoint/2010/main" xmlns="" val="42985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743927F-F17F-0B2B-EBD5-969E51CC21C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080B1223-3240-92C3-D0D6-1BCFE6F1C200}"/>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7EE65D23-A97F-F862-8995-462FB5A1BA3F}"/>
              </a:ext>
            </a:extLst>
          </p:cNvPr>
          <p:cNvSpPr>
            <a:spLocks noGrp="1"/>
          </p:cNvSpPr>
          <p:nvPr>
            <p:ph idx="1"/>
          </p:nvPr>
        </p:nvSpPr>
        <p:spPr>
          <a:xfrm>
            <a:off x="680320" y="2336872"/>
            <a:ext cx="8534018" cy="3767900"/>
          </a:xfrm>
        </p:spPr>
        <p:style>
          <a:lnRef idx="1">
            <a:schemeClr val="dk1"/>
          </a:lnRef>
          <a:fillRef idx="2">
            <a:schemeClr val="dk1"/>
          </a:fillRef>
          <a:effectRef idx="1">
            <a:schemeClr val="dk1"/>
          </a:effectRef>
          <a:fontRef idx="minor">
            <a:schemeClr val="dk1"/>
          </a:fontRef>
        </p:style>
        <p:txBody>
          <a:bodyPr>
            <a:normAutofit/>
          </a:bodyPr>
          <a:lstStyle/>
          <a:p>
            <a:pPr algn="just">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algn="just">
              <a:buFont typeface="Wingdings" panose="05000000000000000000" pitchFamily="2" charset="2"/>
              <a:buChar char="Ø"/>
            </a:pPr>
            <a:r>
              <a:rPr lang="el-GR" sz="3200" dirty="0">
                <a:effectLst/>
                <a:latin typeface="Tahoma" panose="020B0604030504040204" pitchFamily="34" charset="0"/>
                <a:ea typeface="Calibri" panose="020F0502020204030204" pitchFamily="34" charset="0"/>
              </a:rPr>
              <a:t> Ο Τέσλα σχεδίασε το ηλεκτρικό σύστημα  εναλλασσόμενου ρεύματος (AC), το οποίο γρήγορα θα γινόταν το κυρίαρχο σύστημα παραγωγής ηλεκτρικής ισχύος του 20ου αιώνα και έκτοτε παρέμεινε το παγκόσμιο πρότυπο.</a:t>
            </a:r>
          </a:p>
          <a:p>
            <a:pPr marL="0" indent="0" algn="just">
              <a:buNone/>
            </a:pPr>
            <a:endParaRPr lang="el-GR" dirty="0"/>
          </a:p>
        </p:txBody>
      </p:sp>
      <p:pic>
        <p:nvPicPr>
          <p:cNvPr id="4" name="Εικόνα 3">
            <a:extLst>
              <a:ext uri="{FF2B5EF4-FFF2-40B4-BE49-F238E27FC236}">
                <a16:creationId xmlns:a16="http://schemas.microsoft.com/office/drawing/2014/main" xmlns="" id="{AFB54990-1334-2E2F-3CEA-5816E2422ED6}"/>
              </a:ext>
            </a:extLst>
          </p:cNvPr>
          <p:cNvPicPr>
            <a:picLocks noChangeAspect="1"/>
          </p:cNvPicPr>
          <p:nvPr/>
        </p:nvPicPr>
        <p:blipFill>
          <a:blip r:embed="rId2"/>
          <a:stretch>
            <a:fillRect/>
          </a:stretch>
        </p:blipFill>
        <p:spPr>
          <a:xfrm>
            <a:off x="9891102" y="2978265"/>
            <a:ext cx="2024024" cy="3126507"/>
          </a:xfrm>
          <a:prstGeom prst="rect">
            <a:avLst/>
          </a:prstGeom>
        </p:spPr>
      </p:pic>
    </p:spTree>
    <p:extLst>
      <p:ext uri="{BB962C8B-B14F-4D97-AF65-F5344CB8AC3E}">
        <p14:creationId xmlns:p14="http://schemas.microsoft.com/office/powerpoint/2010/main" xmlns="" val="2607143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DA072C-075B-4EDF-DE0F-DFD09AC2EE3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xmlns="" id="{446C8A3D-2CA9-310D-3A00-1102580A1D2E}"/>
              </a:ext>
            </a:extLst>
          </p:cNvPr>
          <p:cNvSpPr>
            <a:spLocks noGrp="1"/>
          </p:cNvSpPr>
          <p:nvPr>
            <p:ph type="title"/>
          </p:nvPr>
        </p:nvSpPr>
        <p:spPr/>
        <p:txBody>
          <a:bodyPr/>
          <a:lstStyle/>
          <a:p>
            <a:r>
              <a:rPr kumimoji="0" lang="en-US"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Nikola Tesla </a:t>
            </a:r>
            <a:r>
              <a:rPr kumimoji="0" lang="el-GR" sz="3600" b="1" i="0" u="none" strike="noStrike" kern="1200" cap="all" spc="0" normalizeH="0" baseline="0" noProof="0" dirty="0">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 </a:t>
            </a:r>
            <a:r>
              <a:rPr kumimoji="0" lang="el-GR" sz="3600" b="1" i="0" u="none" strike="noStrike" kern="1200" cap="all" spc="0" normalizeH="0" baseline="0" noProof="0" dirty="0" err="1">
                <a:ln w="6350">
                  <a:noFill/>
                </a:ln>
                <a:gradFill>
                  <a:gsLst>
                    <a:gs pos="0">
                      <a:srgbClr val="94B6D2">
                        <a:tint val="73000"/>
                        <a:satMod val="145000"/>
                      </a:srgbClr>
                    </a:gs>
                    <a:gs pos="73000">
                      <a:srgbClr val="94B6D2">
                        <a:tint val="73000"/>
                        <a:satMod val="145000"/>
                      </a:srgbClr>
                    </a:gs>
                    <a:gs pos="100000">
                      <a:srgbClr val="94B6D2">
                        <a:tint val="83000"/>
                        <a:satMod val="143000"/>
                      </a:srgbClr>
                    </a:gs>
                  </a:gsLst>
                  <a:lin ang="4800000" scaled="1"/>
                </a:gradFill>
                <a:effectLst>
                  <a:outerShdw blurRad="127000" dist="200000" dir="2700000" algn="tl" rotWithShape="0">
                    <a:srgbClr val="000000">
                      <a:alpha val="30000"/>
                    </a:srgbClr>
                  </a:outerShdw>
                </a:effectLst>
                <a:uLnTx/>
                <a:uFillTx/>
                <a:latin typeface="Lucida Sans"/>
                <a:ea typeface="+mj-ea"/>
                <a:cs typeface="+mj-cs"/>
              </a:rPr>
              <a:t>εφευρεσεισ</a:t>
            </a:r>
            <a:endParaRPr lang="el-GR" dirty="0"/>
          </a:p>
        </p:txBody>
      </p:sp>
      <p:sp>
        <p:nvSpPr>
          <p:cNvPr id="3" name="Θέση περιεχομένου 2">
            <a:extLst>
              <a:ext uri="{FF2B5EF4-FFF2-40B4-BE49-F238E27FC236}">
                <a16:creationId xmlns:a16="http://schemas.microsoft.com/office/drawing/2014/main" xmlns="" id="{3A045883-E3FC-9D05-772A-D2F6965FFAB0}"/>
              </a:ext>
            </a:extLst>
          </p:cNvPr>
          <p:cNvSpPr>
            <a:spLocks noGrp="1"/>
          </p:cNvSpPr>
          <p:nvPr>
            <p:ph idx="1"/>
          </p:nvPr>
        </p:nvSpPr>
        <p:spPr>
          <a:xfrm>
            <a:off x="680321" y="2336872"/>
            <a:ext cx="9307742" cy="3767900"/>
          </a:xfrm>
        </p:spPr>
        <p:style>
          <a:lnRef idx="1">
            <a:schemeClr val="dk1"/>
          </a:lnRef>
          <a:fillRef idx="2">
            <a:schemeClr val="dk1"/>
          </a:fillRef>
          <a:effectRef idx="1">
            <a:schemeClr val="dk1"/>
          </a:effectRef>
          <a:fontRef idx="minor">
            <a:schemeClr val="dk1"/>
          </a:fontRef>
        </p:style>
        <p:txBody>
          <a:bodyPr>
            <a:normAutofit/>
          </a:bodyPr>
          <a:lstStyle/>
          <a:p>
            <a:pPr>
              <a:buFont typeface="Wingdings" panose="05000000000000000000" pitchFamily="2" charset="2"/>
              <a:buChar char="Ø"/>
            </a:pPr>
            <a:endParaRPr lang="el-GR" sz="2400" dirty="0">
              <a:effectLst/>
              <a:latin typeface="Tahoma" panose="020B0604030504040204" pitchFamily="34" charset="0"/>
              <a:ea typeface="Calibri" panose="020F0502020204030204" pitchFamily="34" charset="0"/>
            </a:endParaRPr>
          </a:p>
          <a:p>
            <a:pPr algn="just">
              <a:buFont typeface="Wingdings" panose="05000000000000000000" pitchFamily="2" charset="2"/>
              <a:buChar char="Ø"/>
            </a:pPr>
            <a:r>
              <a:rPr lang="el-GR" sz="3200" dirty="0">
                <a:effectLst/>
                <a:latin typeface="Tahoma" panose="020B0604030504040204" pitchFamily="34" charset="0"/>
                <a:ea typeface="Calibri" panose="020F0502020204030204" pitchFamily="34" charset="0"/>
              </a:rPr>
              <a:t>Το 1887, ο Τέσλα βρήκε χρηματοδότηση για τη νέα εταιρία του, την </a:t>
            </a:r>
            <a:r>
              <a:rPr lang="el-GR" sz="3200" dirty="0" err="1">
                <a:effectLst/>
                <a:latin typeface="Tahoma" panose="020B0604030504040204" pitchFamily="34" charset="0"/>
                <a:ea typeface="Calibri" panose="020F0502020204030204" pitchFamily="34" charset="0"/>
              </a:rPr>
              <a:t>Tesla</a:t>
            </a:r>
            <a:r>
              <a:rPr lang="el-GR" sz="3200" dirty="0">
                <a:effectLst/>
                <a:latin typeface="Tahoma" panose="020B0604030504040204" pitchFamily="34" charset="0"/>
                <a:ea typeface="Calibri" panose="020F0502020204030204" pitchFamily="34" charset="0"/>
              </a:rPr>
              <a:t> Electric </a:t>
            </a:r>
            <a:r>
              <a:rPr lang="el-GR" sz="3200" dirty="0" err="1">
                <a:effectLst/>
                <a:latin typeface="Tahoma" panose="020B0604030504040204" pitchFamily="34" charset="0"/>
                <a:ea typeface="Calibri" panose="020F0502020204030204" pitchFamily="34" charset="0"/>
              </a:rPr>
              <a:t>Company</a:t>
            </a:r>
            <a:r>
              <a:rPr lang="el-GR" sz="3200" dirty="0">
                <a:effectLst/>
                <a:latin typeface="Tahoma" panose="020B0604030504040204" pitchFamily="34" charset="0"/>
                <a:ea typeface="Calibri" panose="020F0502020204030204" pitchFamily="34" charset="0"/>
              </a:rPr>
              <a:t> και μέχρι το τέλος του έτους, είχε καταθέσει με επιτυχία αρκετά διπλώματα ευρεσιτεχνίας για εφευρέσεις που βασίζονται στο εναλλασσόμενο ρεύμα. </a:t>
            </a:r>
          </a:p>
          <a:p>
            <a:pPr>
              <a:buFont typeface="Wingdings" panose="05000000000000000000" pitchFamily="2" charset="2"/>
              <a:buChar char="Ø"/>
            </a:pPr>
            <a:endParaRPr lang="el-GR" dirty="0"/>
          </a:p>
        </p:txBody>
      </p:sp>
    </p:spTree>
    <p:extLst>
      <p:ext uri="{BB962C8B-B14F-4D97-AF65-F5344CB8AC3E}">
        <p14:creationId xmlns:p14="http://schemas.microsoft.com/office/powerpoint/2010/main" xmlns="" val="1279868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Βερολίνο">
  <a:themeElements>
    <a:clrScheme name="Πορτοκαλί κίτρινο">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xmlns="" name="Berlin" id="{7B5DBA9E-B069-418E-9360-A61BDD0615A4}" vid="{C7DC10E3-4FF5-456B-A359-A0F378C1E5FB}"/>
    </a:ext>
  </a:extLst>
</a:theme>
</file>

<file path=docProps/app.xml><?xml version="1.0" encoding="utf-8"?>
<Properties xmlns="http://schemas.openxmlformats.org/officeDocument/2006/extended-properties" xmlns:vt="http://schemas.openxmlformats.org/officeDocument/2006/docPropsVTypes">
  <Template>Βερολίνο</Template>
  <TotalTime>161</TotalTime>
  <Words>1300</Words>
  <Application>Microsoft Office PowerPoint</Application>
  <PresentationFormat>Προσαρμογή</PresentationFormat>
  <Paragraphs>136</Paragraphs>
  <Slides>30</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30</vt:i4>
      </vt:variant>
    </vt:vector>
  </HeadingPairs>
  <TitlesOfParts>
    <vt:vector size="31" baseType="lpstr">
      <vt:lpstr>Βερολίνο</vt:lpstr>
      <vt:lpstr>Nikola Tesla   Ο Εφευρετησ που φωτισε τον κοσμο </vt:lpstr>
      <vt:lpstr>Nikola Tesla</vt:lpstr>
      <vt:lpstr>Nikola Tesla</vt:lpstr>
      <vt:lpstr>  Nikola Tesla                                                   εναντιον                                                                         Thomas edison </vt:lpstr>
      <vt:lpstr>Διαφάνεια 5</vt:lpstr>
      <vt:lpstr>Nikola Tesla</vt:lpstr>
      <vt:lpstr>Nikola Tesla : εφευρεσεισ</vt:lpstr>
      <vt:lpstr>Nikola Tesla : εφευρεσεισ</vt:lpstr>
      <vt:lpstr>Nikola Tesla : εφευρεσεισ</vt:lpstr>
      <vt:lpstr>Nikola Tesla : εφευρεσεισ</vt:lpstr>
      <vt:lpstr>Nikola Tesla : …μερικεσ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 : εφευρεσεισ</vt:lpstr>
      <vt:lpstr>Nikola Tesla</vt:lpstr>
      <vt:lpstr>Nikola Tesla : ο θανατοσ και η κληρονομια</vt:lpstr>
      <vt:lpstr> «Νίκολα Τέσλα: Ο Εφευρέτης που φώτισε τον κόσμο»</vt:lpstr>
      <vt:lpstr>Υπεύθυνοι καθηγητές: Τσουμάνη Σταυρούλα – Καρατζήμος Νικόλαος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Nikola Tesla  ο ανθρωποσ περα απο τον χρονο</dc:title>
  <dc:creator>STAVROULA TSOUMANI</dc:creator>
  <cp:lastModifiedBy>TOSHIBA</cp:lastModifiedBy>
  <cp:revision>11</cp:revision>
  <dcterms:created xsi:type="dcterms:W3CDTF">2025-04-02T20:34:05Z</dcterms:created>
  <dcterms:modified xsi:type="dcterms:W3CDTF">2025-05-26T19:45:25Z</dcterms:modified>
</cp:coreProperties>
</file>