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B83"/>
    <a:srgbClr val="D7CFA1"/>
    <a:srgbClr val="FF9966"/>
    <a:srgbClr val="91B2E7"/>
    <a:srgbClr val="8FE9C7"/>
    <a:srgbClr val="85F39D"/>
    <a:srgbClr val="A3D5C2"/>
    <a:srgbClr val="D05306"/>
    <a:srgbClr val="D25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508" autoAdjust="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738C1C-7FC2-F1DB-0E99-127EC0D7D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613F6F0-D368-5EB8-19D8-EDDCBA35A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A0CD1FC-851F-9F95-5838-3731B55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4CB37FE-44B4-F6DB-88B4-FD3E9E77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1D47818-F514-D881-A9D6-86A7E042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9375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147545-4525-131B-DFEC-C1A9C65F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CDA150F-9115-26F0-8DBA-E5F2CF452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5A26CC4-F9EF-88F2-6804-1F5381E4F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FCCC91D-0127-258E-CC4A-EB802C88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C3E2D29-2832-F43D-FD1D-6D170C70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698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FB8946C-6F96-E3EE-0973-2F33539BF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2E9D524-A6B0-7A05-A670-41D241F38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6D19152-407B-DE0D-5916-67E978FEF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2C264C5-1D5F-8620-7E3E-92BE4ECC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902C7A6-288B-0A82-20BF-D7B2B475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9455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A4D180-5D9D-BE90-3444-41009A9B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D638D25-6DE7-C7A6-F1D3-C03EBD959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A0B6587-B9E9-2B27-A979-F1AEDEBCB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0F3236F-803D-4C4E-FFB8-5A80560B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76E2A3D-81FD-9880-0E85-6B37769D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297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2ED862-736D-1669-FA17-55FB14842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CD933EB-C6A5-E670-472B-940EAEBA7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96FB30E-D3BB-B48B-CA24-E4C5C34F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A04ED83-E60D-DC39-057C-E1C0A65BF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9EC8775-55B2-9BED-A459-7544FE59F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52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A94DCB-C4FF-A484-5EF4-434E6E4EE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E77A22-9D19-E898-4096-F6DC1A1671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48F176C-A2D0-6F3C-9E17-00AC6B29E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C6E05F7-AEC9-4DF0-09D7-5FCFA10B3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04A2C6-C8CB-A602-BBC7-D47DE101C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44A0DDE-5096-F839-CBEF-E5C8FB0E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893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5AF054-C33C-99C4-6A0E-229B923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B804F99-AE25-747D-6B2A-6C474467E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12732D0-29FF-74A9-D3C6-F9466C460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3A178BC-6D1B-C06C-B064-B9D91C101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6F48DB2-2CBE-9F3E-B69F-9A1AB3FBE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F904406-C547-DDED-3F3E-F907E90AB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9D8BE45-C9A1-1D29-25E7-EC39B104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775E65D-3592-E217-8FE1-88496176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558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233C0B-FAF1-2962-310C-FDC537A4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4485CEBC-5B1E-F27B-2976-2C84CAFA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7A47571-46DD-B76A-F20E-07DE2B44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8B4A57C-63D2-55EC-4523-BAF19216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024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C601475-A6FD-190E-8EEF-42DD063A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724CA07-4828-6750-2AF1-3C35DC16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55C9BE0-3FCA-4491-1EBD-53F310678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839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189434-2BC8-5A52-806B-AE596ED3E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D689038-06FD-7B0E-D8B0-D98932451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3FA9F15-5DC0-9914-540D-9B67808DE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0520F4D-F163-1AC2-874C-2EDC2A21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34A84F5-F932-623D-C8E8-F2E8551AE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5ABFA68-41C0-0393-BFEA-F55F7283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409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EE029E-435B-B92F-AA8D-C7236C4C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69D3BE0-CD7C-1E60-BEA0-6D4029EE7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F015C60-B0C2-3B23-5A02-5A8B8648F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3C9643B-09AB-4E97-0A02-AF1CA8E00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DAD8F7B-9EF6-7A43-BDA5-BB799924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52BF9F9-FB94-630E-F349-11936755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0992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8AEE0FE-E723-14EE-4BE2-4C56C81F1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09C7F3E-FC51-D4E0-6AC1-39EA7CF51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940F79A-C0E7-1747-DA0C-BB1CE3EFF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9D847-C330-4B06-BA8E-1050E8038A89}" type="datetimeFigureOut">
              <a:rPr lang="el-GR" smtClean="0"/>
              <a:t>29/4/2025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74F15BC-A67B-934C-44D2-2572FEE42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FE8B686-4523-3FC2-4FD2-2AB09402B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D6702-D396-4F99-97EE-FD26B8E653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547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D38C6D-9DAF-94E1-5121-D6F4CDB515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1605A52-C5E8-6C6C-8E11-63B3221716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5F5A239-AC20-EC0A-47C2-243699B43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58327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3F39533-64D9-E2A0-D2B1-4C53DFE46F85}"/>
              </a:ext>
            </a:extLst>
          </p:cNvPr>
          <p:cNvSpPr/>
          <p:nvPr/>
        </p:nvSpPr>
        <p:spPr>
          <a:xfrm>
            <a:off x="0" y="16934"/>
            <a:ext cx="12192000" cy="7358327"/>
          </a:xfrm>
          <a:prstGeom prst="rect">
            <a:avLst/>
          </a:prstGeom>
          <a:solidFill>
            <a:schemeClr val="dk1">
              <a:alpha val="30000"/>
            </a:schemeClr>
          </a:solidFill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ΒΕΛΙΓΡΑΔΙ</a:t>
            </a:r>
          </a:p>
          <a:p>
            <a:pPr algn="ctr"/>
            <a:r>
              <a:rPr lang="el-G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 ΠΡΩΤΕΎΟΥΣΑ ΤΗΣ ΣΕΡΒΙΑΣ</a:t>
            </a:r>
          </a:p>
          <a:p>
            <a:pPr algn="ct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 algn="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 algn="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 algn="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 algn="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 algn="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 algn="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 algn="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 algn="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 algn="r"/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 algn="r"/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l-G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ΠΑΠΑΔΗΜΗΤΡΙΟΥ ΕΛΕΥΘΕΡΙΑ Β1’</a:t>
            </a:r>
          </a:p>
        </p:txBody>
      </p:sp>
    </p:spTree>
    <p:extLst>
      <p:ext uri="{BB962C8B-B14F-4D97-AF65-F5344CB8AC3E}">
        <p14:creationId xmlns:p14="http://schemas.microsoft.com/office/powerpoint/2010/main" val="267400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διαγώνιων γωνιών 1">
            <a:extLst>
              <a:ext uri="{FF2B5EF4-FFF2-40B4-BE49-F238E27FC236}">
                <a16:creationId xmlns:a16="http://schemas.microsoft.com/office/drawing/2014/main" id="{D01C3351-C172-31E1-918F-AF41C4029E1A}"/>
              </a:ext>
            </a:extLst>
          </p:cNvPr>
          <p:cNvSpPr/>
          <p:nvPr/>
        </p:nvSpPr>
        <p:spPr>
          <a:xfrm>
            <a:off x="3697024" y="544670"/>
            <a:ext cx="4615543" cy="128886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</a:rPr>
              <a:t>ΑΞΙΟΘΕΑΤΑ</a:t>
            </a:r>
            <a:r>
              <a:rPr lang="el-GR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F3C1390-9578-4E21-11C3-F66DB67BDD68}"/>
              </a:ext>
            </a:extLst>
          </p:cNvPr>
          <p:cNvSpPr/>
          <p:nvPr/>
        </p:nvSpPr>
        <p:spPr>
          <a:xfrm>
            <a:off x="887423" y="2216550"/>
            <a:ext cx="3067118" cy="1212449"/>
          </a:xfrm>
          <a:prstGeom prst="roundRect">
            <a:avLst/>
          </a:prstGeom>
          <a:gradFill flip="none" rotWithShape="1">
            <a:gsLst>
              <a:gs pos="0">
                <a:srgbClr val="91B2E7">
                  <a:shade val="30000"/>
                  <a:satMod val="115000"/>
                </a:srgbClr>
              </a:gs>
              <a:gs pos="50000">
                <a:srgbClr val="91B2E7">
                  <a:shade val="67500"/>
                  <a:satMod val="115000"/>
                </a:srgbClr>
              </a:gs>
              <a:gs pos="100000">
                <a:srgbClr val="91B2E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Καθεδρικός ναός του Αγίου Σάββα 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E6A1D295-5C52-05A1-177E-4D83D4D09F3A}"/>
              </a:ext>
            </a:extLst>
          </p:cNvPr>
          <p:cNvSpPr/>
          <p:nvPr/>
        </p:nvSpPr>
        <p:spPr>
          <a:xfrm>
            <a:off x="7969850" y="4785382"/>
            <a:ext cx="3168413" cy="128886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Το φρούριο του Βελιγραδίου 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E88C76FA-B060-5E67-DDCC-BB1F469789A0}"/>
              </a:ext>
            </a:extLst>
          </p:cNvPr>
          <p:cNvSpPr/>
          <p:nvPr/>
        </p:nvSpPr>
        <p:spPr>
          <a:xfrm>
            <a:off x="7795617" y="2178340"/>
            <a:ext cx="3067118" cy="1288868"/>
          </a:xfrm>
          <a:prstGeom prst="roundRect">
            <a:avLst/>
          </a:prstGeom>
          <a:gradFill flip="none" rotWithShape="1">
            <a:gsLst>
              <a:gs pos="0">
                <a:srgbClr val="D7CFA1">
                  <a:shade val="30000"/>
                  <a:satMod val="115000"/>
                </a:srgbClr>
              </a:gs>
              <a:gs pos="50000">
                <a:srgbClr val="D7CFA1">
                  <a:shade val="67500"/>
                  <a:satMod val="115000"/>
                </a:srgbClr>
              </a:gs>
              <a:gs pos="100000">
                <a:srgbClr val="D7CFA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Μουσείο Νίκολα Τέσλα </a:t>
            </a:r>
            <a:endParaRPr lang="el-GR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85C74C9A-9572-5F72-1896-2DC6827D7BE9}"/>
              </a:ext>
            </a:extLst>
          </p:cNvPr>
          <p:cNvSpPr/>
          <p:nvPr/>
        </p:nvSpPr>
        <p:spPr>
          <a:xfrm>
            <a:off x="1053737" y="4785382"/>
            <a:ext cx="2984863" cy="1205127"/>
          </a:xfrm>
          <a:prstGeom prst="roundRect">
            <a:avLst/>
          </a:prstGeom>
          <a:gradFill flip="none" rotWithShape="1">
            <a:gsLst>
              <a:gs pos="0">
                <a:srgbClr val="8FE9C7">
                  <a:shade val="30000"/>
                  <a:satMod val="115000"/>
                </a:srgbClr>
              </a:gs>
              <a:gs pos="50000">
                <a:srgbClr val="8FE9C7">
                  <a:shade val="67500"/>
                  <a:satMod val="115000"/>
                </a:srgbClr>
              </a:gs>
              <a:gs pos="100000">
                <a:srgbClr val="8FE9C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Ποταμός Δούναβης </a:t>
            </a:r>
            <a:r>
              <a:rPr lang="el-GR" dirty="0"/>
              <a:t> </a:t>
            </a: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441D5976-70B7-23EB-D0DA-F75B78A47784}"/>
              </a:ext>
            </a:extLst>
          </p:cNvPr>
          <p:cNvSpPr/>
          <p:nvPr/>
        </p:nvSpPr>
        <p:spPr>
          <a:xfrm>
            <a:off x="4396384" y="3467208"/>
            <a:ext cx="3067118" cy="1126531"/>
          </a:xfrm>
          <a:prstGeom prst="roundRect">
            <a:avLst/>
          </a:prstGeom>
          <a:gradFill flip="none" rotWithShape="1">
            <a:gsLst>
              <a:gs pos="0">
                <a:srgbClr val="FF9966">
                  <a:shade val="30000"/>
                  <a:satMod val="115000"/>
                </a:srgbClr>
              </a:gs>
              <a:gs pos="50000">
                <a:srgbClr val="FF9966">
                  <a:shade val="67500"/>
                  <a:satMod val="115000"/>
                </a:srgbClr>
              </a:gs>
              <a:gs pos="100000">
                <a:srgbClr val="FF9966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Οδός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Knez Mihailova</a:t>
            </a:r>
            <a:endParaRPr lang="el-G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9623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BE7A0F-99FD-24AA-E244-6B80E350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44" y="301361"/>
            <a:ext cx="3932237" cy="1600200"/>
          </a:xfrm>
        </p:spPr>
        <p:txBody>
          <a:bodyPr>
            <a:noAutofit/>
          </a:bodyPr>
          <a:lstStyle/>
          <a:p>
            <a:pPr algn="ctr"/>
            <a:r>
              <a:rPr lang="el-GR" sz="3500" b="1" dirty="0">
                <a:solidFill>
                  <a:srgbClr val="91B2E7"/>
                </a:solidFill>
              </a:rPr>
              <a:t>ΚΑΘΕΔΡΙΚΟΣ ΝΑΟΣ ΤΟΥ ΑΓΙΟΥ ΣΑΒΒΑ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635D03D-4EAA-0D23-40B8-594F8C5C9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1996" y="301361"/>
            <a:ext cx="2654755" cy="3989387"/>
          </a:xfrm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6CAFB99-98DE-F4AA-7841-077A149B4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50876" y="3945466"/>
            <a:ext cx="3035875" cy="2853267"/>
          </a:xfrm>
        </p:spPr>
        <p:txBody>
          <a:bodyPr>
            <a:noAutofit/>
          </a:bodyPr>
          <a:lstStyle/>
          <a:p>
            <a:pPr algn="ctr"/>
            <a:endParaRPr lang="el-GR" sz="20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l-GR" sz="2300" dirty="0"/>
              <a:t>Ωστόσο η αρχιτεκτονική του, τόσο εξωτερικά όσο και εσωτερικά θυμίζει την Αγία Σοφιά της Κωνσταντινούπολης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DC4B534-AB93-ED4D-9BD1-495521E94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889" y="2146748"/>
            <a:ext cx="3215999" cy="428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E76BD1-4CEF-D815-2349-B7AF48946231}"/>
              </a:ext>
            </a:extLst>
          </p:cNvPr>
          <p:cNvSpPr txBox="1"/>
          <p:nvPr/>
        </p:nvSpPr>
        <p:spPr>
          <a:xfrm>
            <a:off x="4586622" y="778934"/>
            <a:ext cx="6096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300" dirty="0"/>
              <a:t>Η κατασκευή του διήρκησε</a:t>
            </a:r>
          </a:p>
          <a:p>
            <a:r>
              <a:rPr lang="el-GR" sz="2300" dirty="0"/>
              <a:t>     40 χρόνια   [1895 -1935].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0F295-D167-2CA5-86BD-DD617BCF143F}"/>
              </a:ext>
            </a:extLst>
          </p:cNvPr>
          <p:cNvSpPr txBox="1"/>
          <p:nvPr/>
        </p:nvSpPr>
        <p:spPr>
          <a:xfrm>
            <a:off x="299532" y="3005781"/>
            <a:ext cx="3932237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l-GR" sz="2300" dirty="0"/>
              <a:t>Ο Καθεδρικός ναός του Αγίου Σάββα είναι </a:t>
            </a:r>
          </a:p>
          <a:p>
            <a:pPr algn="ctr"/>
            <a:r>
              <a:rPr lang="el-GR" sz="2300" dirty="0"/>
              <a:t>    ορθόδοξη εκκλησία στο Βελιγράδι </a:t>
            </a:r>
          </a:p>
          <a:p>
            <a:pPr algn="ctr"/>
            <a:r>
              <a:rPr lang="el-GR" sz="2300" dirty="0"/>
              <a:t>     που αποτελεί τον     μεγαλύτερο ορθόδοξο ναό όλων των Βαλκανίων.</a:t>
            </a:r>
            <a:endParaRPr lang="el-GR" sz="2300" dirty="0">
              <a:solidFill>
                <a:srgbClr val="91B2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72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A5A539-81D4-E90E-623C-ED22C4BE2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50" y="503766"/>
            <a:ext cx="4343400" cy="8890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8FE9C7"/>
                </a:solidFill>
              </a:rPr>
              <a:t>ΠΟΤΑΜΟΣ ΔΟΥΝΑΒΗΣ 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7492AFB-0180-9C60-0384-C68877701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050" y="1608667"/>
            <a:ext cx="3625883" cy="2032000"/>
          </a:xfrm>
        </p:spPr>
        <p:txBody>
          <a:bodyPr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l-GR" sz="2300" dirty="0"/>
              <a:t>Ο Δούναβης είναι, μετά τον Βόλγα, ο δεύτερος μεγαλύτερος ποταμός της Ευρώπης και 29ος στον κόσμο</a:t>
            </a:r>
            <a:r>
              <a:rPr lang="el-GR" dirty="0"/>
              <a:t>.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971D69AE-3B8C-29A4-0225-894FBE188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2751" y="790578"/>
            <a:ext cx="3803155" cy="241405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D5628C9-ED8C-0B0A-8B97-78966B705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12" y="3561265"/>
            <a:ext cx="4343400" cy="28903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D80807-AC10-E0D4-D98F-D010EAE3523B}"/>
              </a:ext>
            </a:extLst>
          </p:cNvPr>
          <p:cNvSpPr txBox="1"/>
          <p:nvPr/>
        </p:nvSpPr>
        <p:spPr>
          <a:xfrm>
            <a:off x="8793428" y="948266"/>
            <a:ext cx="34798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l-GR" sz="2300" dirty="0"/>
              <a:t>Επίσης είναι ο μοναδικός ποταμός στον κόσμο που διαρρέει τέσσερις πρωτεύουσες χωρών.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93A79-5FC6-CFC3-FC21-0593BD4548A8}"/>
              </a:ext>
            </a:extLst>
          </p:cNvPr>
          <p:cNvSpPr txBox="1"/>
          <p:nvPr/>
        </p:nvSpPr>
        <p:spPr>
          <a:xfrm>
            <a:off x="6772661" y="3405994"/>
            <a:ext cx="3259105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300" dirty="0"/>
              <a:t>Οι χώρες από τις οποίες διαρρέει είναι οι εξής 9</a:t>
            </a:r>
            <a:r>
              <a:rPr lang="en-GB" sz="2300" dirty="0"/>
              <a:t>:</a:t>
            </a:r>
            <a:endParaRPr lang="el-GR" sz="2300" dirty="0"/>
          </a:p>
          <a:p>
            <a:endParaRPr 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300" dirty="0"/>
              <a:t>Γερμανία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300" dirty="0"/>
              <a:t>Αυστρία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300" dirty="0"/>
              <a:t>Σλοβακία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300" dirty="0"/>
              <a:t>Ουγγαρία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300" dirty="0"/>
              <a:t>Κροατία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F8D97-3F89-AD7E-BCD1-7F854BDAB02B}"/>
              </a:ext>
            </a:extLst>
          </p:cNvPr>
          <p:cNvSpPr txBox="1"/>
          <p:nvPr/>
        </p:nvSpPr>
        <p:spPr>
          <a:xfrm>
            <a:off x="8322314" y="4500448"/>
            <a:ext cx="300214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300" dirty="0"/>
              <a:t>Σερβία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300" dirty="0"/>
              <a:t>Βουλγαρία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300" dirty="0"/>
              <a:t>Μολδαβία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300" dirty="0"/>
              <a:t>Ουκρανία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300" dirty="0"/>
              <a:t>Ρουμανία </a:t>
            </a:r>
          </a:p>
        </p:txBody>
      </p:sp>
    </p:spTree>
    <p:extLst>
      <p:ext uri="{BB962C8B-B14F-4D97-AF65-F5344CB8AC3E}">
        <p14:creationId xmlns:p14="http://schemas.microsoft.com/office/powerpoint/2010/main" val="153195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69B2DE-9B7E-FCFC-49B2-CD775956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43" y="343052"/>
            <a:ext cx="3932237" cy="620479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FF9966"/>
                </a:solidFill>
              </a:rPr>
              <a:t>Οδός </a:t>
            </a:r>
            <a:r>
              <a:rPr lang="en-US" sz="3600" b="1" dirty="0">
                <a:solidFill>
                  <a:srgbClr val="FF9966"/>
                </a:solidFill>
              </a:rPr>
              <a:t>Knez Mihailova</a:t>
            </a:r>
            <a:endParaRPr lang="el-GR" sz="3600" b="1" dirty="0">
              <a:solidFill>
                <a:srgbClr val="FF9966"/>
              </a:solidFill>
            </a:endParaRP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D5917E9-C66B-7ECF-CCAF-79C40A550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1782" y="1160028"/>
            <a:ext cx="3932237" cy="1845073"/>
          </a:xfrm>
        </p:spPr>
        <p:txBody>
          <a:bodyPr>
            <a:normAutofit lnSpcReduction="10000"/>
          </a:bodyPr>
          <a:lstStyle/>
          <a:p>
            <a:pPr algn="ctr"/>
            <a:r>
              <a:rPr lang="el-GR" sz="2300" dirty="0"/>
              <a:t>Η οδός Knez Mihailova στο Βελιγράδι είναι ένας εντυπωσιακός πεζόδρομος μήκους ενός χιλιομέτρου, που περιλαμβάνει πολλά μαγαζιά, καφέ και εστιατόρια .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2D206D8-3EFD-F603-8A05-857EE12BC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36" y="3160156"/>
            <a:ext cx="4897365" cy="3268895"/>
          </a:xfrm>
          <a:prstGeom prst="rect">
            <a:avLst/>
          </a:prstGeom>
        </p:spPr>
      </p:pic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84038FE2-4D74-8DA7-B61F-47D59DCE5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915" y="4704429"/>
            <a:ext cx="3932238" cy="14122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300" dirty="0"/>
              <a:t>Είναι ο μεγαλύτερος και πιο κεντρικός εμπορικός δρόμος στη σερβική πρωτεύουσα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81A2427-945A-1022-F395-EC3C6C795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260" y="343052"/>
            <a:ext cx="3146115" cy="37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4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E9B871-CDDB-B057-FFAB-4DC517E7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261" y="466078"/>
            <a:ext cx="5365703" cy="734627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rgbClr val="D7CFA1"/>
                </a:solidFill>
              </a:rPr>
              <a:t>ΜΟΥΣΕΙΟ ΝΙΚΟΛΑ ΤΕΣΛΑ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854D4B9-D41F-6AF6-0C0D-EC559032D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28" y="1885645"/>
            <a:ext cx="3680648" cy="3390658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D355648-E570-BA5B-1B46-8B76CAB5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061" y="914400"/>
            <a:ext cx="3206945" cy="369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7E697-9512-24B9-D188-EE7B36789673}"/>
              </a:ext>
            </a:extLst>
          </p:cNvPr>
          <p:cNvSpPr txBox="1"/>
          <p:nvPr/>
        </p:nvSpPr>
        <p:spPr>
          <a:xfrm>
            <a:off x="4518073" y="1942064"/>
            <a:ext cx="3690891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300" dirty="0"/>
              <a:t>Το Μουσείο Νίκολα Τέσλα ‎‎ είναι ένα μουσείο επιστημών, που βρίσκεται στην κεντρική περιοχή του Βελιγραδίου στη Σερβία. Είναι αφιερωμένο στον Νίκολα Τέσλα τιμώντας και προβάλλοντας τη ζωή και το έργο του</a:t>
            </a:r>
          </a:p>
        </p:txBody>
      </p:sp>
    </p:spTree>
    <p:extLst>
      <p:ext uri="{BB962C8B-B14F-4D97-AF65-F5344CB8AC3E}">
        <p14:creationId xmlns:p14="http://schemas.microsoft.com/office/powerpoint/2010/main" val="410599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C757E1-44AB-0189-94D9-29BFFEA3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46913"/>
            <a:ext cx="6510923" cy="850037"/>
          </a:xfrm>
        </p:spPr>
        <p:txBody>
          <a:bodyPr>
            <a:normAutofit/>
          </a:bodyPr>
          <a:lstStyle/>
          <a:p>
            <a:r>
              <a:rPr lang="el-GR" sz="4000" b="1" dirty="0">
                <a:solidFill>
                  <a:schemeClr val="accent5"/>
                </a:solidFill>
              </a:rPr>
              <a:t>ΤΟ ΦΡΟΥΡΙΟ ΤΟΥ ΒΕΛΙΓΡΑΔΙΟΥ 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F58C036-BCAE-EAEA-B21E-61E472D74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8246" y="4250527"/>
            <a:ext cx="4917754" cy="2350020"/>
          </a:xfrm>
        </p:spPr>
        <p:txBody>
          <a:bodyPr>
            <a:noAutofit/>
          </a:bodyPr>
          <a:lstStyle/>
          <a:p>
            <a:pPr algn="ctr"/>
            <a:r>
              <a:rPr lang="el-GR" sz="2300" dirty="0"/>
              <a:t>Το Φρούριο του Βελιγραδίου αποτελείται από το παλιό φρούριο</a:t>
            </a:r>
            <a:r>
              <a:rPr lang="en-US" sz="2300" dirty="0"/>
              <a:t> </a:t>
            </a:r>
            <a:r>
              <a:rPr lang="el-GR" sz="2300" dirty="0"/>
              <a:t> και το πάρκο του Καλεμέγκνταν στην συμβολή των ποταμών Σάββα και Δούναβη , σε αστική περιοχή του σύγχρονου Βελιγραδίου.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6FFFF20-3478-7C29-C158-4D9E5AC0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92" y="1236666"/>
            <a:ext cx="3924226" cy="268692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FEF18064-4851-718D-FA18-B9CEF149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341" y="3149354"/>
            <a:ext cx="4621838" cy="30583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A8E89F-9A13-5131-6572-3C0A9C810A07}"/>
              </a:ext>
            </a:extLst>
          </p:cNvPr>
          <p:cNvSpPr txBox="1"/>
          <p:nvPr/>
        </p:nvSpPr>
        <p:spPr>
          <a:xfrm>
            <a:off x="6323120" y="1212595"/>
            <a:ext cx="516458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300" dirty="0"/>
              <a:t>Το φρούριο ανακηρύχθηκε Μνημείο Πολιτισμού Εξαιρετικής Σημασίας το 1979, και προστατεύεται από τη Δημοκρατία της Σερβίας.</a:t>
            </a:r>
          </a:p>
        </p:txBody>
      </p:sp>
    </p:spTree>
    <p:extLst>
      <p:ext uri="{BB962C8B-B14F-4D97-AF65-F5344CB8AC3E}">
        <p14:creationId xmlns:p14="http://schemas.microsoft.com/office/powerpoint/2010/main" val="3667120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59C5B82-231B-92BF-B2D3-AE3276829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249951C-2687-007B-918A-CBB0FC47A16E}"/>
              </a:ext>
            </a:extLst>
          </p:cNvPr>
          <p:cNvSpPr/>
          <p:nvPr/>
        </p:nvSpPr>
        <p:spPr>
          <a:xfrm>
            <a:off x="-1" y="0"/>
            <a:ext cx="12192000" cy="6924583"/>
          </a:xfrm>
          <a:prstGeom prst="rect">
            <a:avLst/>
          </a:prstGeom>
          <a:solidFill>
            <a:schemeClr val="dk1">
              <a:alpha val="4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500" b="1" dirty="0">
                <a:solidFill>
                  <a:schemeClr val="bg1"/>
                </a:solidFill>
              </a:rPr>
              <a:t>    </a:t>
            </a:r>
          </a:p>
          <a:p>
            <a:pPr algn="ctr"/>
            <a:endParaRPr lang="el-GR" sz="7500" b="1" dirty="0">
              <a:solidFill>
                <a:schemeClr val="bg1"/>
              </a:solidFill>
            </a:endParaRPr>
          </a:p>
          <a:p>
            <a:pPr algn="ctr"/>
            <a:r>
              <a:rPr lang="el-GR" sz="7500" b="1" dirty="0">
                <a:solidFill>
                  <a:schemeClr val="bg1"/>
                </a:solidFill>
              </a:rPr>
              <a:t>        </a:t>
            </a:r>
          </a:p>
          <a:p>
            <a:pPr algn="ctr"/>
            <a:r>
              <a:rPr lang="el-GR" sz="7500" b="1" dirty="0">
                <a:solidFill>
                  <a:schemeClr val="bg1"/>
                </a:solidFill>
              </a:rPr>
              <a:t>ΠΗΓΕΣ</a:t>
            </a:r>
          </a:p>
          <a:p>
            <a:pPr algn="ctr"/>
            <a:endParaRPr lang="el-GR" sz="2400" b="1" dirty="0">
              <a:solidFill>
                <a:schemeClr val="bg1"/>
              </a:solidFill>
            </a:endParaRPr>
          </a:p>
          <a:p>
            <a:pPr algn="ctr"/>
            <a:endParaRPr lang="el-GR" sz="2400" b="1" dirty="0">
              <a:solidFill>
                <a:schemeClr val="bg1"/>
              </a:solidFill>
            </a:endParaRPr>
          </a:p>
          <a:p>
            <a:pPr algn="ctr"/>
            <a:endParaRPr lang="el-GR" sz="2400" b="1" dirty="0">
              <a:solidFill>
                <a:schemeClr val="bg1"/>
              </a:solidFill>
            </a:endParaRPr>
          </a:p>
          <a:p>
            <a:pPr algn="ctr"/>
            <a:endParaRPr lang="el-GR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el.wikipedia.org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www.geografikoi.gr 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www.tripadvisor.com.gr</a:t>
            </a:r>
          </a:p>
          <a:p>
            <a:pPr algn="ctr"/>
            <a:r>
              <a:rPr lang="el-GR" sz="7500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l-GR" sz="7500" b="1" dirty="0">
              <a:solidFill>
                <a:schemeClr val="bg1"/>
              </a:solidFill>
            </a:endParaRPr>
          </a:p>
          <a:p>
            <a:pPr algn="ctr"/>
            <a:endParaRPr lang="el-GR" sz="7500" b="1" dirty="0">
              <a:solidFill>
                <a:schemeClr val="bg1"/>
              </a:solidFill>
            </a:endParaRPr>
          </a:p>
          <a:p>
            <a:pPr algn="ctr"/>
            <a:endParaRPr lang="el-GR" sz="7500" b="1" dirty="0">
              <a:solidFill>
                <a:schemeClr val="bg1"/>
              </a:solidFill>
            </a:endParaRPr>
          </a:p>
          <a:p>
            <a:pPr algn="ctr"/>
            <a:endParaRPr lang="el-GR" sz="7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0741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286</Words>
  <Application>Microsoft Office PowerPoint</Application>
  <PresentationFormat>Ευρεία οθόνη</PresentationFormat>
  <Paragraphs>67</Paragraphs>
  <Slides>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Θέμα του Office</vt:lpstr>
      <vt:lpstr>Παρουσίαση του PowerPoint</vt:lpstr>
      <vt:lpstr>Παρουσίαση του PowerPoint</vt:lpstr>
      <vt:lpstr>ΚΑΘΕΔΡΙΚΟΣ ΝΑΟΣ ΤΟΥ ΑΓΙΟΥ ΣΑΒΒΑ </vt:lpstr>
      <vt:lpstr>ΠΟΤΑΜΟΣ ΔΟΥΝΑΒΗΣ </vt:lpstr>
      <vt:lpstr>Οδός Knez Mihailova</vt:lpstr>
      <vt:lpstr>ΜΟΥΣΕΙΟ ΝΙΚΟΛΑ ΤΕΣΛΑ </vt:lpstr>
      <vt:lpstr>ΤΟ ΦΡΟΥΡΙΟ ΤΟΥ ΒΕΛΙΓΡΑΔΙΟΥ 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CHRISTOS PAPADIMITRIOU</dc:creator>
  <cp:lastModifiedBy>CHRISTOS PAPADIMITRIOU</cp:lastModifiedBy>
  <cp:revision>12</cp:revision>
  <dcterms:created xsi:type="dcterms:W3CDTF">2025-04-10T15:22:15Z</dcterms:created>
  <dcterms:modified xsi:type="dcterms:W3CDTF">2025-04-29T13:32:14Z</dcterms:modified>
</cp:coreProperties>
</file>