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7" d="100"/>
          <a:sy n="37" d="100"/>
        </p:scale>
        <p:origin x="-90" y="-5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DF9B-4C07-470F-A9D9-DF2B04CA10DB}" type="datetimeFigureOut">
              <a:rPr lang="el-GR" smtClean="0"/>
              <a:pPr/>
              <a:t>7/4/2021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3449-8A04-40B8-B43A-0B7ECBCC263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DF9B-4C07-470F-A9D9-DF2B04CA10DB}" type="datetimeFigureOut">
              <a:rPr lang="el-GR" smtClean="0"/>
              <a:pPr/>
              <a:t>7/4/2021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3449-8A04-40B8-B43A-0B7ECBCC263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DF9B-4C07-470F-A9D9-DF2B04CA10DB}" type="datetimeFigureOut">
              <a:rPr lang="el-GR" smtClean="0"/>
              <a:pPr/>
              <a:t>7/4/2021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3449-8A04-40B8-B43A-0B7ECBCC263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DF9B-4C07-470F-A9D9-DF2B04CA10DB}" type="datetimeFigureOut">
              <a:rPr lang="el-GR" smtClean="0"/>
              <a:pPr/>
              <a:t>7/4/2021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3449-8A04-40B8-B43A-0B7ECBCC263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DF9B-4C07-470F-A9D9-DF2B04CA10DB}" type="datetimeFigureOut">
              <a:rPr lang="el-GR" smtClean="0"/>
              <a:pPr/>
              <a:t>7/4/2021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3449-8A04-40B8-B43A-0B7ECBCC263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DF9B-4C07-470F-A9D9-DF2B04CA10DB}" type="datetimeFigureOut">
              <a:rPr lang="el-GR" smtClean="0"/>
              <a:pPr/>
              <a:t>7/4/2021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3449-8A04-40B8-B43A-0B7ECBCC263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DF9B-4C07-470F-A9D9-DF2B04CA10DB}" type="datetimeFigureOut">
              <a:rPr lang="el-GR" smtClean="0"/>
              <a:pPr/>
              <a:t>7/4/2021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3449-8A04-40B8-B43A-0B7ECBCC263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DF9B-4C07-470F-A9D9-DF2B04CA10DB}" type="datetimeFigureOut">
              <a:rPr lang="el-GR" smtClean="0"/>
              <a:pPr/>
              <a:t>7/4/2021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3449-8A04-40B8-B43A-0B7ECBCC263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DF9B-4C07-470F-A9D9-DF2B04CA10DB}" type="datetimeFigureOut">
              <a:rPr lang="el-GR" smtClean="0"/>
              <a:pPr/>
              <a:t>7/4/2021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3449-8A04-40B8-B43A-0B7ECBCC263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DF9B-4C07-470F-A9D9-DF2B04CA10DB}" type="datetimeFigureOut">
              <a:rPr lang="el-GR" smtClean="0"/>
              <a:pPr/>
              <a:t>7/4/2021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3449-8A04-40B8-B43A-0B7ECBCC263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DF9B-4C07-470F-A9D9-DF2B04CA10DB}" type="datetimeFigureOut">
              <a:rPr lang="el-GR" smtClean="0"/>
              <a:pPr/>
              <a:t>7/4/2021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3449-8A04-40B8-B43A-0B7ECBCC263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40DF9B-4C07-470F-A9D9-DF2B04CA10DB}" type="datetimeFigureOut">
              <a:rPr lang="el-GR" smtClean="0"/>
              <a:pPr/>
              <a:t>7/4/2021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A33449-8A04-40B8-B43A-0B7ECBCC263A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solidFill>
            <a:schemeClr val="tx1"/>
          </a:solidFill>
        </p:spPr>
        <p:txBody>
          <a:bodyPr/>
          <a:lstStyle/>
          <a:p>
            <a:r>
              <a:rPr lang="el-GR" b="1" dirty="0" smtClean="0">
                <a:solidFill>
                  <a:srgbClr val="FFFF00"/>
                </a:solidFill>
              </a:rPr>
              <a:t>3.</a:t>
            </a:r>
            <a:r>
              <a:rPr lang="el-GR" dirty="0" smtClean="0">
                <a:solidFill>
                  <a:srgbClr val="FFFF00"/>
                </a:solidFill>
              </a:rPr>
              <a:t> </a:t>
            </a:r>
            <a:r>
              <a:rPr lang="el-GR" b="1" dirty="0" smtClean="0">
                <a:solidFill>
                  <a:srgbClr val="FFFF00"/>
                </a:solidFill>
              </a:rPr>
              <a:t>Ο ΠΕΛΟΠΟΝΝΗΣΙΑΚΟΣ ΠΟΛΕΜΟΣ</a:t>
            </a:r>
            <a:endParaRPr lang="el-GR" b="1" dirty="0">
              <a:solidFill>
                <a:srgbClr val="FFFF00"/>
              </a:solidFill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571472" y="3786190"/>
            <a:ext cx="8358246" cy="2500330"/>
          </a:xfrm>
        </p:spPr>
        <p:txBody>
          <a:bodyPr>
            <a:normAutofit fontScale="92500" lnSpcReduction="20000"/>
          </a:bodyPr>
          <a:lstStyle/>
          <a:p>
            <a:r>
              <a:rPr lang="el-GR" b="1" dirty="0" smtClean="0">
                <a:solidFill>
                  <a:srgbClr val="FF0000"/>
                </a:solidFill>
                <a:latin typeface="Arial Black" pitchFamily="34" charset="0"/>
              </a:rPr>
              <a:t>Εμφύλιος πόλεμος </a:t>
            </a:r>
            <a:r>
              <a:rPr lang="el-GR" dirty="0" smtClean="0">
                <a:solidFill>
                  <a:schemeClr val="tx1"/>
                </a:solidFill>
              </a:rPr>
              <a:t>= μεταξύ ανθρώπων του ίδιου κράτους</a:t>
            </a:r>
          </a:p>
          <a:p>
            <a:endParaRPr lang="el-GR" dirty="0" smtClean="0"/>
          </a:p>
          <a:p>
            <a:r>
              <a:rPr lang="el-GR" b="1" dirty="0" smtClean="0">
                <a:solidFill>
                  <a:srgbClr val="FF0000"/>
                </a:solidFill>
                <a:latin typeface="Arial Black" pitchFamily="34" charset="0"/>
              </a:rPr>
              <a:t>431 </a:t>
            </a:r>
            <a:r>
              <a:rPr lang="el-GR" b="1" dirty="0" err="1" smtClean="0">
                <a:solidFill>
                  <a:srgbClr val="FF0000"/>
                </a:solidFill>
                <a:latin typeface="Arial Black" pitchFamily="34" charset="0"/>
              </a:rPr>
              <a:t>π.Χ.</a:t>
            </a:r>
            <a:r>
              <a:rPr lang="el-GR" b="1" dirty="0" smtClean="0">
                <a:solidFill>
                  <a:srgbClr val="FF0000"/>
                </a:solidFill>
                <a:latin typeface="Arial Black" pitchFamily="34" charset="0"/>
              </a:rPr>
              <a:t> – 404 </a:t>
            </a:r>
            <a:r>
              <a:rPr lang="el-GR" b="1" dirty="0" err="1" smtClean="0">
                <a:solidFill>
                  <a:srgbClr val="FF0000"/>
                </a:solidFill>
                <a:latin typeface="Arial Black" pitchFamily="34" charset="0"/>
              </a:rPr>
              <a:t>π.Χ.</a:t>
            </a:r>
            <a:endParaRPr lang="el-GR" b="1" dirty="0" smtClean="0">
              <a:solidFill>
                <a:srgbClr val="FF0000"/>
              </a:solidFill>
              <a:latin typeface="Arial Black" pitchFamily="34" charset="0"/>
            </a:endParaRPr>
          </a:p>
          <a:p>
            <a:r>
              <a:rPr lang="el-GR" sz="4200" b="1" dirty="0" smtClean="0">
                <a:solidFill>
                  <a:schemeClr val="tx1"/>
                </a:solidFill>
              </a:rPr>
              <a:t>Διάρκεια 27 χρόνια</a:t>
            </a:r>
            <a:endParaRPr lang="el-GR" sz="42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sz="3200" dirty="0" smtClean="0"/>
              <a:t>4 γ) Ποια προφητικά </a:t>
            </a:r>
            <a:r>
              <a:rPr lang="el-GR" sz="3200" b="1" dirty="0" smtClean="0"/>
              <a:t>λόγια</a:t>
            </a:r>
            <a:r>
              <a:rPr lang="el-GR" sz="3200" dirty="0" smtClean="0"/>
              <a:t> είπε ο </a:t>
            </a:r>
            <a:r>
              <a:rPr lang="el-GR" sz="3200" dirty="0" err="1" smtClean="0"/>
              <a:t>Μελήσιππος</a:t>
            </a:r>
            <a:r>
              <a:rPr lang="el-GR" sz="3200" dirty="0" smtClean="0"/>
              <a:t>;</a:t>
            </a:r>
            <a:endParaRPr lang="el-GR" sz="3200" dirty="0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l-GR" sz="3200" b="1" dirty="0" smtClean="0">
                <a:solidFill>
                  <a:srgbClr val="FF0000"/>
                </a:solidFill>
              </a:rPr>
              <a:t>«Αυτή η μέρα θα γίνει αρχή μεγάλης συμφοράς για τους Έλληνες».</a:t>
            </a:r>
            <a:endParaRPr lang="el-GR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sz="3200" dirty="0" smtClean="0"/>
              <a:t>5) Τι </a:t>
            </a:r>
            <a:r>
              <a:rPr lang="el-GR" sz="3200" b="1" dirty="0" smtClean="0"/>
              <a:t>πόλεμος</a:t>
            </a:r>
            <a:r>
              <a:rPr lang="el-GR" sz="3200" dirty="0" smtClean="0"/>
              <a:t> άρχισε;</a:t>
            </a:r>
          </a:p>
          <a:p>
            <a:pPr>
              <a:buNone/>
            </a:pPr>
            <a:endParaRPr lang="el-GR" sz="3200" dirty="0" smtClean="0"/>
          </a:p>
          <a:p>
            <a:r>
              <a:rPr lang="el-GR" sz="3200" b="1" dirty="0" smtClean="0"/>
              <a:t>Πότε</a:t>
            </a:r>
            <a:r>
              <a:rPr lang="el-GR" sz="3200" dirty="0" smtClean="0"/>
              <a:t> πολεμούσαν οι δυο στρατοί</a:t>
            </a:r>
            <a:r>
              <a:rPr lang="el-GR" sz="3200" dirty="0" smtClean="0"/>
              <a:t>;</a:t>
            </a:r>
          </a:p>
          <a:p>
            <a:r>
              <a:rPr lang="el-GR" sz="3200" dirty="0" smtClean="0"/>
              <a:t>Πότε σταματούσαν;</a:t>
            </a:r>
            <a:endParaRPr lang="el-GR" sz="3200" dirty="0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l-GR" sz="3200" b="1" dirty="0" smtClean="0">
                <a:solidFill>
                  <a:srgbClr val="FF0000"/>
                </a:solidFill>
              </a:rPr>
              <a:t>Ένας εμφύλιος πόλεμος, ο Πελοποννησιακός.</a:t>
            </a:r>
          </a:p>
          <a:p>
            <a:endParaRPr lang="el-GR" sz="3200" b="1" dirty="0" smtClean="0">
              <a:solidFill>
                <a:srgbClr val="FF0000"/>
              </a:solidFill>
            </a:endParaRPr>
          </a:p>
          <a:p>
            <a:r>
              <a:rPr lang="el-GR" sz="3200" b="1" dirty="0" smtClean="0">
                <a:solidFill>
                  <a:srgbClr val="FF0000"/>
                </a:solidFill>
              </a:rPr>
              <a:t>Από την άνοιξη ως το φθινόπωρο</a:t>
            </a:r>
            <a:r>
              <a:rPr lang="el-GR" sz="3200" b="1" dirty="0" smtClean="0">
                <a:solidFill>
                  <a:srgbClr val="FF0000"/>
                </a:solidFill>
              </a:rPr>
              <a:t>.</a:t>
            </a:r>
          </a:p>
          <a:p>
            <a:r>
              <a:rPr lang="el-GR" sz="3200" b="1" dirty="0" smtClean="0">
                <a:solidFill>
                  <a:srgbClr val="FF0000"/>
                </a:solidFill>
              </a:rPr>
              <a:t>Σταματούσαν τον χειμώνα.</a:t>
            </a:r>
            <a:endParaRPr lang="el-GR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328982" cy="3951288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el-GR" sz="3200" dirty="0" smtClean="0"/>
              <a:t>Ποιες </a:t>
            </a:r>
            <a:r>
              <a:rPr lang="el-GR" sz="3200" dirty="0" smtClean="0"/>
              <a:t>ήταν οι δύο </a:t>
            </a:r>
            <a:r>
              <a:rPr lang="el-GR" sz="3200" b="1" dirty="0" smtClean="0"/>
              <a:t>αντίπαλες πόλεις</a:t>
            </a:r>
            <a:r>
              <a:rPr lang="el-GR" sz="3200" b="1" dirty="0" smtClean="0"/>
              <a:t>;</a:t>
            </a:r>
          </a:p>
        </p:txBody>
      </p:sp>
      <p:sp>
        <p:nvSpPr>
          <p:cNvPr id="7" name="6 - Θέση κειμένου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4"/>
          </p:nvPr>
        </p:nvSpPr>
        <p:spPr>
          <a:xfrm>
            <a:off x="3643306" y="2174875"/>
            <a:ext cx="5043495" cy="395128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l-GR" sz="3600" dirty="0" smtClean="0">
                <a:solidFill>
                  <a:srgbClr val="FF0000"/>
                </a:solidFill>
                <a:latin typeface="Arial Black" pitchFamily="34" charset="0"/>
              </a:rPr>
              <a:t>Αθήνα </a:t>
            </a:r>
            <a:r>
              <a:rPr lang="el-GR" sz="3600" dirty="0">
                <a:solidFill>
                  <a:srgbClr val="FF0000"/>
                </a:solidFill>
                <a:latin typeface="Arial Black" pitchFamily="34" charset="0"/>
                <a:sym typeface="Webdings"/>
              </a:rPr>
              <a:t></a:t>
            </a:r>
            <a:r>
              <a:rPr lang="el-GR" sz="3600" dirty="0" smtClean="0">
                <a:solidFill>
                  <a:srgbClr val="FF0000"/>
                </a:solidFill>
                <a:latin typeface="Arial Black" pitchFamily="34" charset="0"/>
              </a:rPr>
              <a:t>  Σπάρτη</a:t>
            </a:r>
          </a:p>
          <a:p>
            <a:pPr algn="ctr">
              <a:buNone/>
            </a:pPr>
            <a:endParaRPr lang="el-GR" sz="3200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l-GR" b="1" dirty="0" smtClean="0"/>
              <a:t>Β) Πού </a:t>
            </a:r>
            <a:r>
              <a:rPr lang="el-GR" b="1" dirty="0" smtClean="0"/>
              <a:t>κυριαρχεί η καθεμιά;</a:t>
            </a:r>
          </a:p>
          <a:p>
            <a:endParaRPr lang="el-GR" dirty="0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FF0000"/>
                </a:solidFill>
                <a:latin typeface="Arial Black" pitchFamily="34" charset="0"/>
              </a:rPr>
              <a:t>Αθήνα</a:t>
            </a:r>
            <a:r>
              <a:rPr lang="el-GR" dirty="0" smtClean="0">
                <a:solidFill>
                  <a:srgbClr val="FF0000"/>
                </a:solidFill>
                <a:latin typeface="Arial Black" pitchFamily="34" charset="0"/>
                <a:sym typeface="Wingdings 3"/>
              </a:rPr>
              <a:t> </a:t>
            </a:r>
            <a:r>
              <a:rPr lang="el-GR" dirty="0" smtClean="0">
                <a:solidFill>
                  <a:srgbClr val="FF0000"/>
                </a:solidFill>
                <a:sym typeface="Wingdings 3"/>
              </a:rPr>
              <a:t> </a:t>
            </a:r>
            <a:r>
              <a:rPr lang="el-GR" b="1" dirty="0" smtClean="0">
                <a:sym typeface="Wingdings 3"/>
              </a:rPr>
              <a:t>κυριαρχεί στο Αιγαίο</a:t>
            </a:r>
          </a:p>
          <a:p>
            <a:endParaRPr lang="el-GR" b="1" dirty="0" smtClean="0">
              <a:sym typeface="Wingdings 3"/>
            </a:endParaRPr>
          </a:p>
          <a:p>
            <a:r>
              <a:rPr lang="el-GR" dirty="0" smtClean="0">
                <a:solidFill>
                  <a:srgbClr val="FF0000"/>
                </a:solidFill>
                <a:latin typeface="Arial Black" pitchFamily="34" charset="0"/>
                <a:sym typeface="Wingdings 3"/>
              </a:rPr>
              <a:t>Σπάρτη </a:t>
            </a:r>
            <a:r>
              <a:rPr lang="el-GR" dirty="0" smtClean="0">
                <a:solidFill>
                  <a:srgbClr val="FF0000"/>
                </a:solidFill>
                <a:sym typeface="Wingdings 3"/>
              </a:rPr>
              <a:t> </a:t>
            </a:r>
            <a:r>
              <a:rPr lang="el-GR" b="1" dirty="0" smtClean="0">
                <a:sym typeface="Wingdings 3"/>
              </a:rPr>
              <a:t>μαζί της οι πόλεις της Πελοποννήσου</a:t>
            </a:r>
            <a:endParaRPr lang="el-GR" b="1" dirty="0" smtClean="0"/>
          </a:p>
          <a:p>
            <a:endParaRPr lang="el-GR" dirty="0"/>
          </a:p>
        </p:txBody>
      </p:sp>
      <p:pic>
        <p:nvPicPr>
          <p:cNvPr id="7" name="6 - Θέση περιεχομένου" descr="Ποιες χώρες στη Μεσόγειο έχουν κηρύξει ΑΟΖ: Τι κάνουν η Ελλάδα και η  Τουρκία - Infognomon Politics"/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4000504"/>
            <a:ext cx="4299749" cy="2357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14734" cy="39512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3200" dirty="0" smtClean="0"/>
              <a:t>2) Ποιες ήταν οι πραγματικές </a:t>
            </a:r>
            <a:r>
              <a:rPr lang="el-GR" sz="3200" b="1" u="sng" dirty="0" smtClean="0"/>
              <a:t>αιτίες</a:t>
            </a:r>
            <a:r>
              <a:rPr lang="el-GR" sz="3200" dirty="0" smtClean="0"/>
              <a:t> του Πελοποννησιακού πολέμου;</a:t>
            </a:r>
            <a:endParaRPr lang="el-GR" sz="3200" dirty="0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214810" y="2174874"/>
            <a:ext cx="4643470" cy="4325959"/>
          </a:xfrm>
        </p:spPr>
        <p:txBody>
          <a:bodyPr>
            <a:normAutofit fontScale="77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l-GR" sz="3600" b="1" dirty="0" smtClean="0"/>
              <a:t>Ο</a:t>
            </a:r>
            <a:r>
              <a:rPr lang="el-GR" sz="3600" b="1" dirty="0" smtClean="0">
                <a:solidFill>
                  <a:srgbClr val="FF0000"/>
                </a:solidFill>
                <a:latin typeface="Arial Black" pitchFamily="34" charset="0"/>
              </a:rPr>
              <a:t> Ανταγωνισμός</a:t>
            </a:r>
            <a:r>
              <a:rPr lang="el-GR" sz="3600" dirty="0" smtClean="0"/>
              <a:t> </a:t>
            </a:r>
            <a:r>
              <a:rPr lang="el-GR" sz="3600" b="1" dirty="0" smtClean="0"/>
              <a:t>μεταξύ τους και κακές σχέσεις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3600" b="1" dirty="0" smtClean="0"/>
              <a:t>Διαφορετικό</a:t>
            </a:r>
            <a:r>
              <a:rPr lang="el-GR" sz="3600" b="1" dirty="0" smtClean="0">
                <a:solidFill>
                  <a:srgbClr val="FF0000"/>
                </a:solidFill>
              </a:rPr>
              <a:t> </a:t>
            </a:r>
            <a:r>
              <a:rPr lang="el-GR" sz="3600" b="1" dirty="0" smtClean="0">
                <a:solidFill>
                  <a:srgbClr val="FF0000"/>
                </a:solidFill>
                <a:latin typeface="Arial Black" pitchFamily="34" charset="0"/>
              </a:rPr>
              <a:t>πολίτευμα </a:t>
            </a:r>
            <a:r>
              <a:rPr lang="el-GR" sz="3600" b="1" dirty="0" smtClean="0">
                <a:latin typeface="+mj-lt"/>
              </a:rPr>
              <a:t>και διαφορετικός </a:t>
            </a:r>
            <a:r>
              <a:rPr lang="el-GR" sz="3600" b="1" dirty="0" smtClean="0">
                <a:solidFill>
                  <a:srgbClr val="FF0000"/>
                </a:solidFill>
                <a:latin typeface="Arial Black" pitchFamily="34" charset="0"/>
              </a:rPr>
              <a:t>τρόπος ζωής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3600" b="1" dirty="0" smtClean="0"/>
              <a:t>Η μεγάλη </a:t>
            </a:r>
            <a:r>
              <a:rPr lang="el-GR" sz="3600" b="1" dirty="0" smtClean="0">
                <a:solidFill>
                  <a:srgbClr val="FF0000"/>
                </a:solidFill>
                <a:latin typeface="Arial Black" pitchFamily="34" charset="0"/>
              </a:rPr>
              <a:t>δύναμη</a:t>
            </a:r>
            <a:r>
              <a:rPr lang="el-GR" sz="3600" b="1" dirty="0" smtClean="0">
                <a:solidFill>
                  <a:srgbClr val="FF0000"/>
                </a:solidFill>
              </a:rPr>
              <a:t> της Αθήνας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3600" b="1" dirty="0" smtClean="0"/>
              <a:t>Το </a:t>
            </a:r>
            <a:r>
              <a:rPr lang="el-GR" sz="3600" b="1" dirty="0" smtClean="0">
                <a:solidFill>
                  <a:srgbClr val="FF0000"/>
                </a:solidFill>
                <a:latin typeface="Arial Black" pitchFamily="34" charset="0"/>
              </a:rPr>
              <a:t>εμπόριο</a:t>
            </a:r>
            <a:r>
              <a:rPr lang="el-GR" sz="3600" dirty="0" smtClean="0"/>
              <a:t> </a:t>
            </a:r>
            <a:r>
              <a:rPr lang="el-GR" sz="3600" b="1" dirty="0" smtClean="0">
                <a:solidFill>
                  <a:srgbClr val="FF0000"/>
                </a:solidFill>
              </a:rPr>
              <a:t>της Αθήνας </a:t>
            </a:r>
            <a:r>
              <a:rPr lang="el-GR" sz="3600" b="1" dirty="0" smtClean="0"/>
              <a:t>και στο </a:t>
            </a:r>
            <a:r>
              <a:rPr lang="el-GR" sz="3600" b="1" dirty="0" smtClean="0">
                <a:solidFill>
                  <a:srgbClr val="FF0000"/>
                </a:solidFill>
              </a:rPr>
              <a:t>Ιόνιο</a:t>
            </a:r>
            <a:r>
              <a:rPr lang="el-GR" sz="3600" b="1" dirty="0" smtClean="0"/>
              <a:t> </a:t>
            </a:r>
            <a:r>
              <a:rPr lang="el-GR" sz="3600" b="1" dirty="0" smtClean="0">
                <a:sym typeface="Wingdings 3"/>
              </a:rPr>
              <a:t> Δυτική Ελλάδα - Ιταλία</a:t>
            </a:r>
            <a:endParaRPr lang="el-GR" sz="3600" b="1" dirty="0" smtClean="0"/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4" grpId="1" build="p"/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357158" y="2174875"/>
            <a:ext cx="3000396" cy="395128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l-GR" sz="2800" dirty="0" smtClean="0"/>
              <a:t>3α) </a:t>
            </a:r>
            <a:r>
              <a:rPr lang="el-GR" sz="2800" dirty="0" smtClean="0"/>
              <a:t>Ποιες  ήταν οι </a:t>
            </a:r>
            <a:r>
              <a:rPr lang="el-GR" sz="2800" b="1" u="sng" dirty="0" smtClean="0"/>
              <a:t>αφορμές</a:t>
            </a:r>
            <a:r>
              <a:rPr lang="el-GR" sz="2800" dirty="0" smtClean="0"/>
              <a:t>;</a:t>
            </a:r>
            <a:r>
              <a:rPr lang="el-GR" sz="2800" dirty="0" smtClean="0"/>
              <a:t>                          </a:t>
            </a:r>
            <a:r>
              <a:rPr lang="el-GR" dirty="0" smtClean="0"/>
              <a:t>(οι δικαιολογίες;) </a:t>
            </a:r>
          </a:p>
          <a:p>
            <a:r>
              <a:rPr lang="el-GR" dirty="0" smtClean="0"/>
              <a:t>Ποιες πόλεις τσακώθηκαν πρώτες και είχαν κακές σχέσεις;</a:t>
            </a:r>
          </a:p>
          <a:p>
            <a:r>
              <a:rPr lang="el-GR" dirty="0" smtClean="0"/>
              <a:t>Τι  νευρίασε την Κόρινθο;</a:t>
            </a:r>
          </a:p>
          <a:p>
            <a:r>
              <a:rPr lang="el-GR" dirty="0" smtClean="0"/>
              <a:t>Τι ακολούθησε;</a:t>
            </a:r>
          </a:p>
          <a:p>
            <a:pPr>
              <a:buNone/>
            </a:pPr>
            <a:endParaRPr lang="el-GR" dirty="0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3857620" y="2174875"/>
            <a:ext cx="4829181" cy="395128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l-GR" sz="2800" b="1" dirty="0" smtClean="0">
                <a:solidFill>
                  <a:srgbClr val="FF0000"/>
                </a:solidFill>
                <a:latin typeface="Arial Black" pitchFamily="34" charset="0"/>
              </a:rPr>
              <a:t>Η Κόρινθος και η </a:t>
            </a:r>
            <a:r>
              <a:rPr lang="el-GR" sz="2800" b="1" dirty="0" smtClean="0"/>
              <a:t> </a:t>
            </a:r>
            <a:r>
              <a:rPr lang="el-GR" sz="2800" b="1" dirty="0" smtClean="0">
                <a:solidFill>
                  <a:srgbClr val="FF0000"/>
                </a:solidFill>
                <a:latin typeface="Arial Black" pitchFamily="34" charset="0"/>
              </a:rPr>
              <a:t>Κέρκυρα </a:t>
            </a:r>
            <a:r>
              <a:rPr lang="el-GR" sz="2800" b="1" dirty="0" smtClean="0"/>
              <a:t>τσακώθηκαν.</a:t>
            </a:r>
            <a:endParaRPr lang="el-GR" sz="2800" b="1" dirty="0" smtClean="0"/>
          </a:p>
          <a:p>
            <a:pPr>
              <a:buFont typeface="Wingdings" pitchFamily="2" charset="2"/>
              <a:buChar char="Ø"/>
            </a:pPr>
            <a:r>
              <a:rPr lang="el-GR" sz="2800" b="1" dirty="0" smtClean="0"/>
              <a:t>Η </a:t>
            </a:r>
            <a:r>
              <a:rPr lang="el-GR" sz="2800" b="1" dirty="0" smtClean="0">
                <a:solidFill>
                  <a:srgbClr val="FF0000"/>
                </a:solidFill>
                <a:latin typeface="Arial Black" pitchFamily="34" charset="0"/>
              </a:rPr>
              <a:t>βοήθεια της Αθήνας </a:t>
            </a:r>
            <a:r>
              <a:rPr lang="el-GR" sz="2800" b="1" dirty="0" smtClean="0"/>
              <a:t>προς την Κέρκυρα</a:t>
            </a:r>
          </a:p>
          <a:p>
            <a:pPr>
              <a:buFont typeface="Wingdings" pitchFamily="2" charset="2"/>
              <a:buChar char="Ø"/>
            </a:pPr>
            <a:r>
              <a:rPr lang="el-GR" sz="2800" b="1" dirty="0" smtClean="0"/>
              <a:t>Η </a:t>
            </a:r>
            <a:r>
              <a:rPr lang="el-GR" sz="2800" b="1" dirty="0" smtClean="0">
                <a:solidFill>
                  <a:srgbClr val="FF0000"/>
                </a:solidFill>
                <a:latin typeface="Arial Black" pitchFamily="34" charset="0"/>
              </a:rPr>
              <a:t>εκδίκηση της Κορίνθου </a:t>
            </a:r>
            <a:r>
              <a:rPr lang="el-GR" sz="2800" b="1" dirty="0" smtClean="0"/>
              <a:t>προς την Αθήνα </a:t>
            </a:r>
            <a:r>
              <a:rPr lang="el-GR" sz="2800" b="1" dirty="0" smtClean="0">
                <a:sym typeface="Wingdings 3"/>
              </a:rPr>
              <a:t> ΣΥΓΚΡΟΥΣΗ </a:t>
            </a:r>
            <a:r>
              <a:rPr lang="el-GR" sz="2800" dirty="0" smtClean="0">
                <a:sym typeface="Wingdings 3"/>
              </a:rPr>
              <a:t>ΜΕΤΑΞΥ ΤΟΥΣ ΣΤΗ </a:t>
            </a:r>
            <a:r>
              <a:rPr lang="el-GR" sz="2800" b="1" dirty="0" smtClean="0">
                <a:sym typeface="Wingdings 3"/>
              </a:rPr>
              <a:t>ΜΑΚΕΔΟΝΙΑ</a:t>
            </a:r>
            <a:r>
              <a:rPr lang="el-GR" sz="2800" dirty="0" smtClean="0">
                <a:sym typeface="Wingdings 3"/>
              </a:rPr>
              <a:t> (Ποτίδαια).</a:t>
            </a:r>
            <a:endParaRPr lang="el-GR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sz="3200" dirty="0" smtClean="0"/>
              <a:t>3 β</a:t>
            </a:r>
            <a:r>
              <a:rPr lang="el-GR" sz="3200" dirty="0" smtClean="0"/>
              <a:t>) Πού συγκεντρώθηκαν οι αντιπρόσωποι της Πελοποννησιακής συμμαχίας;</a:t>
            </a:r>
          </a:p>
          <a:p>
            <a:r>
              <a:rPr lang="el-GR" sz="3200" dirty="0" smtClean="0"/>
              <a:t> </a:t>
            </a:r>
            <a:r>
              <a:rPr lang="el-GR" sz="3200" dirty="0" smtClean="0"/>
              <a:t>Τι </a:t>
            </a:r>
            <a:r>
              <a:rPr lang="el-GR" sz="3200" dirty="0" smtClean="0"/>
              <a:t>αποφάσισαν;</a:t>
            </a:r>
            <a:endParaRPr lang="el-GR" sz="3200" dirty="0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l-GR" sz="3200" dirty="0" smtClean="0"/>
              <a:t>Συγκεντρώθηκαν στη </a:t>
            </a:r>
            <a:r>
              <a:rPr lang="el-GR" sz="3200" dirty="0" smtClean="0">
                <a:solidFill>
                  <a:srgbClr val="FF0000"/>
                </a:solidFill>
                <a:latin typeface="Arial Black" pitchFamily="34" charset="0"/>
              </a:rPr>
              <a:t>Σπάρτη</a:t>
            </a:r>
            <a:r>
              <a:rPr lang="el-GR" sz="3200" dirty="0" smtClean="0"/>
              <a:t> </a:t>
            </a:r>
            <a:r>
              <a:rPr lang="el-GR" sz="3200" dirty="0" smtClean="0"/>
              <a:t>.</a:t>
            </a:r>
          </a:p>
          <a:p>
            <a:pPr>
              <a:buNone/>
            </a:pPr>
            <a:endParaRPr lang="el-GR" sz="3200" dirty="0" smtClean="0"/>
          </a:p>
          <a:p>
            <a:r>
              <a:rPr lang="el-GR" sz="3200" b="1" dirty="0" smtClean="0"/>
              <a:t>Αποφάσισαν</a:t>
            </a:r>
            <a:r>
              <a:rPr lang="el-GR" sz="3200" b="1" u="sng" dirty="0" smtClean="0">
                <a:solidFill>
                  <a:srgbClr val="FF0000"/>
                </a:solidFill>
              </a:rPr>
              <a:t> </a:t>
            </a:r>
            <a:r>
              <a:rPr lang="el-GR" sz="3200" b="1" dirty="0" smtClean="0">
                <a:solidFill>
                  <a:srgbClr val="FF0000"/>
                </a:solidFill>
                <a:latin typeface="Arial Black" pitchFamily="34" charset="0"/>
              </a:rPr>
              <a:t>πόλεμο.                   </a:t>
            </a:r>
            <a:r>
              <a:rPr lang="el-GR" sz="3200" b="1" u="sng" dirty="0" smtClean="0">
                <a:solidFill>
                  <a:srgbClr val="FF0000"/>
                </a:solidFill>
              </a:rPr>
              <a:t>Εμφύλιο </a:t>
            </a:r>
            <a:r>
              <a:rPr lang="el-GR" sz="3200" b="1" u="sng" dirty="0" smtClean="0">
                <a:solidFill>
                  <a:srgbClr val="FF0000"/>
                </a:solidFill>
              </a:rPr>
              <a:t>πόλεμο</a:t>
            </a:r>
            <a:r>
              <a:rPr lang="el-GR" sz="3200" dirty="0" smtClean="0"/>
              <a:t>, μεταξύ Ελλήνων.</a:t>
            </a:r>
            <a:endParaRPr lang="el-GR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sz="3200" dirty="0" smtClean="0"/>
              <a:t>4 α) Ποιες </a:t>
            </a:r>
            <a:r>
              <a:rPr lang="el-GR" sz="3200" b="1" u="sng" dirty="0" smtClean="0"/>
              <a:t>συμμαχίες</a:t>
            </a:r>
            <a:r>
              <a:rPr lang="el-GR" sz="3200" dirty="0" smtClean="0"/>
              <a:t> ήταν </a:t>
            </a:r>
            <a:r>
              <a:rPr lang="el-GR" sz="3200" b="1" u="sng" dirty="0" smtClean="0"/>
              <a:t>αντιμέτωπες</a:t>
            </a:r>
            <a:r>
              <a:rPr lang="el-GR" sz="3200" dirty="0" smtClean="0"/>
              <a:t>;</a:t>
            </a:r>
            <a:endParaRPr lang="el-GR" sz="3200" dirty="0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357686" y="2174875"/>
            <a:ext cx="4329115" cy="3951288"/>
          </a:xfrm>
        </p:spPr>
        <p:txBody>
          <a:bodyPr>
            <a:normAutofit/>
          </a:bodyPr>
          <a:lstStyle/>
          <a:p>
            <a:pPr algn="ctr"/>
            <a:r>
              <a:rPr lang="el-GR" sz="3200" dirty="0" smtClean="0">
                <a:solidFill>
                  <a:srgbClr val="FF0000"/>
                </a:solidFill>
                <a:latin typeface="Arial Black" pitchFamily="34" charset="0"/>
              </a:rPr>
              <a:t>Πελοποννησιακή </a:t>
            </a:r>
            <a:r>
              <a:rPr lang="el-GR" sz="3200" dirty="0" smtClean="0"/>
              <a:t>(Σπάρτη)</a:t>
            </a:r>
          </a:p>
          <a:p>
            <a:pPr algn="ctr">
              <a:buNone/>
            </a:pPr>
            <a:r>
              <a:rPr lang="el-GR" sz="3200" dirty="0" smtClean="0">
                <a:sym typeface="Webdings"/>
              </a:rPr>
              <a:t></a:t>
            </a:r>
            <a:endParaRPr lang="el-GR" sz="3200" dirty="0"/>
          </a:p>
          <a:p>
            <a:pPr algn="ctr"/>
            <a:r>
              <a:rPr lang="el-GR" sz="3200" dirty="0" smtClean="0">
                <a:solidFill>
                  <a:srgbClr val="FF0000"/>
                </a:solidFill>
                <a:latin typeface="Arial Black" pitchFamily="34" charset="0"/>
              </a:rPr>
              <a:t>Αθηναϊκή</a:t>
            </a:r>
            <a:r>
              <a:rPr lang="el-GR" sz="3200" dirty="0" smtClean="0"/>
              <a:t>                   (Αθήνα)</a:t>
            </a:r>
            <a:endParaRPr lang="el-GR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7" name="6 - Θέση περιεχομένου" descr="Ποιες χώρες στη Μεσόγειο έχουν κηρύξει ΑΟΖ: Τι κάνουν η Ελλάδα και η  Τουρκία - Infognomon Politics"/>
          <p:cNvPicPr>
            <a:picLocks noGrp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285728"/>
            <a:ext cx="7800211" cy="6000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186106" cy="39512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3200" dirty="0" smtClean="0"/>
              <a:t>4 β) Ποιος προσπάθησε να εμποδίσει τον πόλεμο </a:t>
            </a:r>
            <a:r>
              <a:rPr lang="el-GR" sz="3200" dirty="0" smtClean="0"/>
              <a:t>;</a:t>
            </a:r>
          </a:p>
          <a:p>
            <a:r>
              <a:rPr lang="el-GR" sz="3200" dirty="0" smtClean="0"/>
              <a:t>Ποιον έστειλε στην Αθήνα;</a:t>
            </a:r>
          </a:p>
          <a:p>
            <a:r>
              <a:rPr lang="el-GR" sz="3200" dirty="0" smtClean="0"/>
              <a:t>Τα  </a:t>
            </a:r>
            <a:r>
              <a:rPr lang="el-GR" sz="3200" dirty="0" smtClean="0"/>
              <a:t>κατάφερε;</a:t>
            </a:r>
            <a:endParaRPr lang="el-GR" sz="3200" dirty="0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3857620" y="2174875"/>
            <a:ext cx="4829181" cy="3951288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el-GR" sz="3200" dirty="0" smtClean="0"/>
              <a:t>Ο βασιλιάς της Σπάρτης </a:t>
            </a:r>
            <a:r>
              <a:rPr lang="el-GR" sz="3200" dirty="0" smtClean="0">
                <a:solidFill>
                  <a:srgbClr val="FF0000"/>
                </a:solidFill>
                <a:latin typeface="Arial Black" pitchFamily="34" charset="0"/>
              </a:rPr>
              <a:t>Αρχίδαμος</a:t>
            </a:r>
            <a:r>
              <a:rPr lang="el-GR" sz="3200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el-GR" sz="3200" dirty="0" smtClean="0"/>
              <a:t>Έστειλε τον </a:t>
            </a:r>
            <a:r>
              <a:rPr lang="el-GR" sz="3200" dirty="0" err="1" smtClean="0"/>
              <a:t>Μελήσιππο</a:t>
            </a:r>
            <a:r>
              <a:rPr lang="el-GR" sz="3200" dirty="0" smtClean="0"/>
              <a:t> να πείσει τους </a:t>
            </a:r>
            <a:r>
              <a:rPr lang="el-GR" sz="3200" dirty="0" smtClean="0">
                <a:solidFill>
                  <a:srgbClr val="FF0000"/>
                </a:solidFill>
                <a:latin typeface="Arial Black" pitchFamily="34" charset="0"/>
              </a:rPr>
              <a:t>Αθηναίους</a:t>
            </a:r>
            <a:r>
              <a:rPr lang="el-GR" sz="3200" dirty="0" smtClean="0"/>
              <a:t> να μη γίνει πόλεμος.</a:t>
            </a:r>
          </a:p>
          <a:p>
            <a:pPr>
              <a:buFont typeface="Wingdings" pitchFamily="2" charset="2"/>
              <a:buChar char="Ø"/>
            </a:pPr>
            <a:r>
              <a:rPr lang="el-GR" sz="3200" dirty="0">
                <a:solidFill>
                  <a:srgbClr val="FF0000"/>
                </a:solidFill>
                <a:latin typeface="Arial Black" pitchFamily="34" charset="0"/>
              </a:rPr>
              <a:t>Δ</a:t>
            </a:r>
            <a:r>
              <a:rPr lang="el-GR" sz="3200" dirty="0" smtClean="0">
                <a:solidFill>
                  <a:srgbClr val="FF0000"/>
                </a:solidFill>
                <a:latin typeface="Arial Black" pitchFamily="34" charset="0"/>
              </a:rPr>
              <a:t>εν τα κατάφερε</a:t>
            </a:r>
            <a:r>
              <a:rPr lang="el-GR" sz="3200" dirty="0" smtClean="0"/>
              <a:t>.</a:t>
            </a:r>
            <a:endParaRPr lang="el-GR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 build="p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293</Words>
  <Application>Microsoft Office PowerPoint</Application>
  <PresentationFormat>Προβολή στην οθόνη (4:3)</PresentationFormat>
  <Paragraphs>48</Paragraphs>
  <Slides>11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2" baseType="lpstr">
      <vt:lpstr>Θέμα του Office</vt:lpstr>
      <vt:lpstr>3. Ο ΠΕΛΟΠΟΝΝΗΣΙΑΚΟΣ ΠΟΛΕΜΟΣ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  <vt:lpstr>Διαφάνεια 10</vt:lpstr>
      <vt:lpstr>Διαφάνεια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 Ο ΠΕΛΟΠΟΝΝΗΣΙΑΚΟΣ ΠΟΛΕΜΟΣ</dc:title>
  <dc:creator>Windows User</dc:creator>
  <cp:lastModifiedBy>Windows User</cp:lastModifiedBy>
  <cp:revision>9</cp:revision>
  <dcterms:created xsi:type="dcterms:W3CDTF">2021-03-19T11:07:02Z</dcterms:created>
  <dcterms:modified xsi:type="dcterms:W3CDTF">2021-04-07T17:22:14Z</dcterms:modified>
</cp:coreProperties>
</file>