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0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90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0BF5-E9D5-4939-9FAA-3B381F923279}" type="datetimeFigureOut">
              <a:rPr lang="el-GR" smtClean="0"/>
              <a:t>8/4/2021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389E-2B64-4837-A25D-151F279A79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0BF5-E9D5-4939-9FAA-3B381F923279}" type="datetimeFigureOut">
              <a:rPr lang="el-GR" smtClean="0"/>
              <a:t>8/4/2021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389E-2B64-4837-A25D-151F279A79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0BF5-E9D5-4939-9FAA-3B381F923279}" type="datetimeFigureOut">
              <a:rPr lang="el-GR" smtClean="0"/>
              <a:t>8/4/2021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389E-2B64-4837-A25D-151F279A79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0BF5-E9D5-4939-9FAA-3B381F923279}" type="datetimeFigureOut">
              <a:rPr lang="el-GR" smtClean="0"/>
              <a:t>8/4/2021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389E-2B64-4837-A25D-151F279A79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0BF5-E9D5-4939-9FAA-3B381F923279}" type="datetimeFigureOut">
              <a:rPr lang="el-GR" smtClean="0"/>
              <a:t>8/4/2021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389E-2B64-4837-A25D-151F279A79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0BF5-E9D5-4939-9FAA-3B381F923279}" type="datetimeFigureOut">
              <a:rPr lang="el-GR" smtClean="0"/>
              <a:t>8/4/2021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389E-2B64-4837-A25D-151F279A79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0BF5-E9D5-4939-9FAA-3B381F923279}" type="datetimeFigureOut">
              <a:rPr lang="el-GR" smtClean="0"/>
              <a:t>8/4/2021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389E-2B64-4837-A25D-151F279A79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0BF5-E9D5-4939-9FAA-3B381F923279}" type="datetimeFigureOut">
              <a:rPr lang="el-GR" smtClean="0"/>
              <a:t>8/4/2021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389E-2B64-4837-A25D-151F279A79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0BF5-E9D5-4939-9FAA-3B381F923279}" type="datetimeFigureOut">
              <a:rPr lang="el-GR" smtClean="0"/>
              <a:t>8/4/2021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389E-2B64-4837-A25D-151F279A79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0BF5-E9D5-4939-9FAA-3B381F923279}" type="datetimeFigureOut">
              <a:rPr lang="el-GR" smtClean="0"/>
              <a:t>8/4/2021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389E-2B64-4837-A25D-151F279A79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0BF5-E9D5-4939-9FAA-3B381F923279}" type="datetimeFigureOut">
              <a:rPr lang="el-GR" smtClean="0"/>
              <a:t>8/4/2021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389E-2B64-4837-A25D-151F279A797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0BF5-E9D5-4939-9FAA-3B381F923279}" type="datetimeFigureOut">
              <a:rPr lang="el-GR" smtClean="0"/>
              <a:t>8/4/2021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1389E-2B64-4837-A25D-151F279A7971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</a:rPr>
              <a:t>Κεφάλαιο 28: Η Θήβα και η Βοιωτική συμμαχία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Εικόνα" descr="Η Θήβα και η Βοιωτική συμμαχία - Δασκαλέματ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643314"/>
            <a:ext cx="750099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71858" cy="4525963"/>
          </a:xfrm>
        </p:spPr>
        <p:txBody>
          <a:bodyPr/>
          <a:lstStyle/>
          <a:p>
            <a:pPr>
              <a:buNone/>
            </a:pPr>
            <a:r>
              <a:rPr lang="el-GR" b="1" dirty="0" smtClean="0">
                <a:solidFill>
                  <a:srgbClr val="C00000"/>
                </a:solidFill>
              </a:rPr>
              <a:t>β)</a:t>
            </a:r>
            <a:r>
              <a:rPr lang="el-GR" dirty="0" smtClean="0"/>
              <a:t> Ποιος </a:t>
            </a:r>
            <a:r>
              <a:rPr lang="el-GR" b="1" dirty="0" smtClean="0"/>
              <a:t>θεός</a:t>
            </a:r>
            <a:r>
              <a:rPr lang="el-GR" dirty="0" smtClean="0"/>
              <a:t> λατρευόταν εκεί;</a:t>
            </a:r>
          </a:p>
          <a:p>
            <a:r>
              <a:rPr lang="el-GR" dirty="0" smtClean="0"/>
              <a:t>Τι ξέρεις για τον </a:t>
            </a:r>
            <a:r>
              <a:rPr lang="el-GR" b="1" dirty="0" smtClean="0"/>
              <a:t>ήρωα</a:t>
            </a:r>
            <a:r>
              <a:rPr lang="el-GR" dirty="0" smtClean="0"/>
              <a:t> που ίδρυσε την αρχαία πόλη Ογχηστό;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214810" y="1600200"/>
            <a:ext cx="4471990" cy="4525963"/>
          </a:xfrm>
        </p:spPr>
        <p:txBody>
          <a:bodyPr/>
          <a:lstStyle/>
          <a:p>
            <a:r>
              <a:rPr lang="el-GR" dirty="0" smtClean="0"/>
              <a:t>Ο </a:t>
            </a:r>
            <a:r>
              <a:rPr lang="el-GR" dirty="0" smtClean="0">
                <a:solidFill>
                  <a:srgbClr val="C00000"/>
                </a:solidFill>
                <a:latin typeface="Arial Black" pitchFamily="34" charset="0"/>
              </a:rPr>
              <a:t>θεός Ποσειδώνας</a:t>
            </a:r>
          </a:p>
          <a:p>
            <a:r>
              <a:rPr lang="el-GR" dirty="0" smtClean="0"/>
              <a:t>Ήταν ο </a:t>
            </a:r>
            <a:r>
              <a:rPr lang="el-GR" dirty="0">
                <a:solidFill>
                  <a:srgbClr val="C00000"/>
                </a:solidFill>
                <a:latin typeface="Arial Black" pitchFamily="34" charset="0"/>
              </a:rPr>
              <a:t>Ο</a:t>
            </a:r>
            <a:r>
              <a:rPr lang="el-GR" dirty="0" smtClean="0">
                <a:solidFill>
                  <a:srgbClr val="C00000"/>
                </a:solidFill>
                <a:latin typeface="Arial Black" pitchFamily="34" charset="0"/>
              </a:rPr>
              <a:t>γχηστός</a:t>
            </a:r>
            <a:r>
              <a:rPr lang="el-GR" dirty="0" smtClean="0"/>
              <a:t>, </a:t>
            </a:r>
            <a:r>
              <a:rPr lang="el-GR" dirty="0" smtClean="0">
                <a:solidFill>
                  <a:srgbClr val="C00000"/>
                </a:solidFill>
                <a:latin typeface="Arial Black" pitchFamily="34" charset="0"/>
              </a:rPr>
              <a:t>γιος του Ποσειδώνα.</a:t>
            </a:r>
            <a:endParaRPr lang="el-GR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7" name="6 - Εικόνα" descr="ΠΟΣΕΙΔΩΝΑΣ. Ο θεός της θάλασσας - ΟΙ ΘΕΟΙ ΤΩΝ ΑΡΧΑΙΩΝ ΕΛΛΗΝΩΝ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429000"/>
            <a:ext cx="3386140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smtClean="0">
                <a:solidFill>
                  <a:srgbClr val="C00000"/>
                </a:solidFill>
              </a:rPr>
              <a:t>γ)</a:t>
            </a:r>
            <a:r>
              <a:rPr lang="el-GR" dirty="0" smtClean="0"/>
              <a:t> </a:t>
            </a:r>
            <a:r>
              <a:rPr lang="el-GR" b="1" dirty="0" smtClean="0"/>
              <a:t>Τι γίνονταν </a:t>
            </a:r>
            <a:r>
              <a:rPr lang="el-GR" dirty="0" smtClean="0"/>
              <a:t>στο μαντείο της Ογχηστού;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C00000"/>
                </a:solidFill>
                <a:latin typeface="Arial Black" pitchFamily="34" charset="0"/>
              </a:rPr>
              <a:t>Αθλητικοί αγώνες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Συμμετείχαν </a:t>
            </a:r>
            <a:r>
              <a:rPr lang="el-GR" dirty="0" smtClean="0">
                <a:solidFill>
                  <a:srgbClr val="C00000"/>
                </a:solidFill>
                <a:latin typeface="Arial Black" pitchFamily="34" charset="0"/>
              </a:rPr>
              <a:t>αθλητές από όλες τις βοιωτικές πόλεις.</a:t>
            </a:r>
            <a:endParaRPr lang="el-GR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" name="4 - Εικόνα" descr="άβαγνον: Οι Ολυμπιακοί Αγώνες στην αρχαία Ελλάδ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643314"/>
            <a:ext cx="4525337" cy="2603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smtClean="0">
                <a:solidFill>
                  <a:srgbClr val="C00000"/>
                </a:solidFill>
              </a:rPr>
              <a:t>4 α) </a:t>
            </a:r>
            <a:r>
              <a:rPr lang="el-GR" dirty="0" smtClean="0"/>
              <a:t>Ποιοι </a:t>
            </a:r>
            <a:r>
              <a:rPr lang="el-GR" b="1" dirty="0" smtClean="0"/>
              <a:t>δε συμμετείχαν </a:t>
            </a:r>
            <a:r>
              <a:rPr lang="el-GR" dirty="0" smtClean="0"/>
              <a:t>στη βοιωτική συμμαχία;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C00000"/>
                </a:solidFill>
                <a:latin typeface="Arial Black" pitchFamily="34" charset="0"/>
              </a:rPr>
              <a:t>Οι </a:t>
            </a:r>
            <a:r>
              <a:rPr lang="el-GR" dirty="0" err="1" smtClean="0">
                <a:solidFill>
                  <a:srgbClr val="C00000"/>
                </a:solidFill>
                <a:latin typeface="Arial Black" pitchFamily="34" charset="0"/>
              </a:rPr>
              <a:t>Πλαταιείς</a:t>
            </a:r>
            <a:r>
              <a:rPr lang="el-GR" dirty="0" smtClean="0">
                <a:solidFill>
                  <a:srgbClr val="C00000"/>
                </a:solidFill>
                <a:latin typeface="Arial Black" pitchFamily="34" charset="0"/>
              </a:rPr>
              <a:t>.</a:t>
            </a:r>
            <a:endParaRPr lang="el-GR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" name="4 - Εικόνα" descr="Η Θήβα και η Βοιωτική συμμαχία - Δασκαλέματ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714620"/>
            <a:ext cx="5072098" cy="385765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" name="5 - Έλλειψη"/>
          <p:cNvSpPr/>
          <p:nvPr/>
        </p:nvSpPr>
        <p:spPr>
          <a:xfrm>
            <a:off x="5072066" y="5643578"/>
            <a:ext cx="1071570" cy="785818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smtClean="0">
                <a:solidFill>
                  <a:srgbClr val="C00000"/>
                </a:solidFill>
              </a:rPr>
              <a:t>β)</a:t>
            </a:r>
            <a:r>
              <a:rPr lang="el-GR" dirty="0" smtClean="0"/>
              <a:t> Τι προσπάθησαν να τους κάνουν  </a:t>
            </a:r>
            <a:r>
              <a:rPr lang="el-GR" b="1" dirty="0" smtClean="0"/>
              <a:t>οι Θηβαίοι;</a:t>
            </a:r>
            <a:endParaRPr lang="el-GR" b="1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C00000"/>
                </a:solidFill>
              </a:rPr>
              <a:t>Να βάλουν</a:t>
            </a:r>
            <a:r>
              <a:rPr lang="el-GR" dirty="0" smtClean="0">
                <a:solidFill>
                  <a:srgbClr val="C00000"/>
                </a:solidFill>
                <a:latin typeface="Arial Black" pitchFamily="34" charset="0"/>
              </a:rPr>
              <a:t> τους </a:t>
            </a:r>
            <a:r>
              <a:rPr lang="el-GR" dirty="0" err="1" smtClean="0">
                <a:solidFill>
                  <a:srgbClr val="C00000"/>
                </a:solidFill>
                <a:latin typeface="Arial Black" pitchFamily="34" charset="0"/>
              </a:rPr>
              <a:t>Πλαταιείς</a:t>
            </a:r>
            <a:r>
              <a:rPr lang="el-GR" dirty="0" smtClean="0">
                <a:solidFill>
                  <a:srgbClr val="C00000"/>
                </a:solidFill>
                <a:latin typeface="Arial Black" pitchFamily="34" charset="0"/>
              </a:rPr>
              <a:t> στη συμμαχία με τη βία.</a:t>
            </a:r>
            <a:endParaRPr lang="el-GR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" name="4 - Εικόνα" descr="Πώς η στρατηγική ιδιοφυΐα του Επαμεινώνδα έδωσε τη νίκη στη Θήβα με τη &quot;λοξή  φάλαγγα&quot; και τον &quot;Ιερό λόχο&quot;. Η μάχη των Λεύκτρων το 371 π.Χ. που τερμάτισε  την ηγεμονία της Σπάρτης -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429000"/>
            <a:ext cx="507209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86370" cy="4525963"/>
          </a:xfrm>
        </p:spPr>
        <p:txBody>
          <a:bodyPr/>
          <a:lstStyle/>
          <a:p>
            <a:pPr>
              <a:buNone/>
            </a:pPr>
            <a:r>
              <a:rPr lang="el-GR" b="1" dirty="0" smtClean="0">
                <a:solidFill>
                  <a:srgbClr val="C00000"/>
                </a:solidFill>
              </a:rPr>
              <a:t>γ) </a:t>
            </a:r>
            <a:r>
              <a:rPr lang="el-GR" dirty="0" smtClean="0"/>
              <a:t>Δέχτηκαν </a:t>
            </a:r>
            <a:r>
              <a:rPr lang="el-GR" b="1" dirty="0" smtClean="0"/>
              <a:t>οι </a:t>
            </a:r>
            <a:r>
              <a:rPr lang="el-GR" b="1" dirty="0" err="1" smtClean="0"/>
              <a:t>Πλαταιείς</a:t>
            </a:r>
            <a:r>
              <a:rPr lang="el-GR" b="1" dirty="0" smtClean="0"/>
              <a:t>;</a:t>
            </a:r>
          </a:p>
          <a:p>
            <a:r>
              <a:rPr lang="el-GR" dirty="0" smtClean="0"/>
              <a:t>Από ποιους ζήτησαν </a:t>
            </a:r>
            <a:r>
              <a:rPr lang="el-GR" b="1" dirty="0" smtClean="0"/>
              <a:t>βοήθεια;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786446" y="1600200"/>
            <a:ext cx="2900354" cy="4525963"/>
          </a:xfrm>
        </p:spPr>
        <p:txBody>
          <a:bodyPr/>
          <a:lstStyle/>
          <a:p>
            <a:r>
              <a:rPr lang="el-GR" dirty="0" smtClean="0">
                <a:solidFill>
                  <a:srgbClr val="C00000"/>
                </a:solidFill>
                <a:latin typeface="Arial Black" pitchFamily="34" charset="0"/>
              </a:rPr>
              <a:t>Όχι.</a:t>
            </a:r>
          </a:p>
          <a:p>
            <a:r>
              <a:rPr lang="el-GR" dirty="0" smtClean="0">
                <a:solidFill>
                  <a:srgbClr val="C00000"/>
                </a:solidFill>
                <a:latin typeface="Arial Black" pitchFamily="34" charset="0"/>
              </a:rPr>
              <a:t>Από τους Αθηναίους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6" name="5 - Εικόνα" descr="Η μάχη των Πλαταιών και η ναυμαχία της Μυκάλης - Δασκαλέματ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571744"/>
            <a:ext cx="523875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Έλλειψη"/>
          <p:cNvSpPr/>
          <p:nvPr/>
        </p:nvSpPr>
        <p:spPr>
          <a:xfrm>
            <a:off x="3786182" y="4500570"/>
            <a:ext cx="714380" cy="500066"/>
          </a:xfrm>
          <a:prstGeom prst="ellipse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Έλλειψη"/>
          <p:cNvSpPr/>
          <p:nvPr/>
        </p:nvSpPr>
        <p:spPr>
          <a:xfrm>
            <a:off x="4643438" y="5643578"/>
            <a:ext cx="1285884" cy="785818"/>
          </a:xfrm>
          <a:prstGeom prst="ellipse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Καμπύλο βέλος προς τα επάνω"/>
          <p:cNvSpPr/>
          <p:nvPr/>
        </p:nvSpPr>
        <p:spPr>
          <a:xfrm rot="13390464">
            <a:off x="4594904" y="4646832"/>
            <a:ext cx="1281016" cy="573810"/>
          </a:xfrm>
          <a:prstGeom prst="curvedUp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smtClean="0">
                <a:solidFill>
                  <a:srgbClr val="C00000"/>
                </a:solidFill>
              </a:rPr>
              <a:t>δ) </a:t>
            </a:r>
            <a:r>
              <a:rPr lang="el-GR" dirty="0" smtClean="0"/>
              <a:t>Τι έκαναν τότε </a:t>
            </a:r>
            <a:r>
              <a:rPr lang="el-GR" b="1" dirty="0" smtClean="0"/>
              <a:t>οι Αθηναίοι;</a:t>
            </a:r>
            <a:endParaRPr lang="el-GR" b="1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C00000"/>
                </a:solidFill>
                <a:latin typeface="Arial Black" pitchFamily="34" charset="0"/>
              </a:rPr>
              <a:t>Ο αθηναϊκός στρατός ανάγκασε τους Θηβαίους να αφήσουν ήσυχους τους </a:t>
            </a:r>
            <a:r>
              <a:rPr lang="el-GR" dirty="0" err="1" smtClean="0">
                <a:solidFill>
                  <a:srgbClr val="C00000"/>
                </a:solidFill>
                <a:latin typeface="Arial Black" pitchFamily="34" charset="0"/>
              </a:rPr>
              <a:t>Πλαταιείς</a:t>
            </a:r>
            <a:r>
              <a:rPr lang="el-GR" dirty="0" smtClean="0">
                <a:solidFill>
                  <a:srgbClr val="C00000"/>
                </a:solidFill>
                <a:latin typeface="Arial Black" pitchFamily="34" charset="0"/>
              </a:rPr>
              <a:t>.</a:t>
            </a:r>
            <a:endParaRPr lang="el-GR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7410" name="Picture 2" descr="https://theancientwebgreece.files.wordpress.com/2018/02/cf86ceb1cebbceb1ceb3ceb3ceb1.jpg?w=449&amp;h=2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214686"/>
            <a:ext cx="4276725" cy="2352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smtClean="0">
                <a:solidFill>
                  <a:srgbClr val="C00000"/>
                </a:solidFill>
              </a:rPr>
              <a:t>ε)</a:t>
            </a:r>
            <a:r>
              <a:rPr lang="el-GR" dirty="0" smtClean="0"/>
              <a:t> Τι </a:t>
            </a:r>
            <a:r>
              <a:rPr lang="el-GR" b="1" dirty="0" smtClean="0"/>
              <a:t>σχέσεις</a:t>
            </a:r>
            <a:r>
              <a:rPr lang="el-GR" dirty="0" smtClean="0"/>
              <a:t> είχαν από τότε με τους </a:t>
            </a:r>
            <a:r>
              <a:rPr lang="el-GR" b="1" dirty="0" err="1" smtClean="0"/>
              <a:t>Πλαταιείς</a:t>
            </a:r>
            <a:r>
              <a:rPr lang="el-GR" dirty="0" smtClean="0"/>
              <a:t> οι </a:t>
            </a:r>
            <a:r>
              <a:rPr lang="el-GR" b="1" dirty="0" smtClean="0"/>
              <a:t>Αθηναίοι</a:t>
            </a:r>
            <a:r>
              <a:rPr lang="el-GR" b="1" dirty="0"/>
              <a:t>;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>
                <a:solidFill>
                  <a:srgbClr val="C00000"/>
                </a:solidFill>
                <a:latin typeface="Arial Black" pitchFamily="34" charset="0"/>
              </a:rPr>
              <a:t>Φιλικές σχέσεις.</a:t>
            </a:r>
            <a:endParaRPr lang="el-GR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" name="4 - Εικόνα" descr="Το “τέλος της χειραψίας” είναι το τέλος της κοινωνικότητας (όπως την  μάθαμε); | Libr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429000"/>
            <a:ext cx="4500594" cy="24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smtClean="0">
                <a:solidFill>
                  <a:srgbClr val="C00000"/>
                </a:solidFill>
              </a:rPr>
              <a:t>5 α)</a:t>
            </a:r>
            <a:r>
              <a:rPr lang="el-GR" dirty="0" smtClean="0"/>
              <a:t> Τι έκαναν οι </a:t>
            </a:r>
            <a:r>
              <a:rPr lang="el-GR" b="1" dirty="0" smtClean="0"/>
              <a:t>Πέρσες</a:t>
            </a:r>
            <a:r>
              <a:rPr lang="el-GR" dirty="0" smtClean="0"/>
              <a:t> μετά τον </a:t>
            </a:r>
            <a:r>
              <a:rPr lang="el-GR" b="1" dirty="0" smtClean="0"/>
              <a:t>Πελοποννησιακό</a:t>
            </a:r>
            <a:r>
              <a:rPr lang="el-GR" dirty="0" smtClean="0"/>
              <a:t> πόλεμο;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>
                <a:solidFill>
                  <a:srgbClr val="C00000"/>
                </a:solidFill>
                <a:latin typeface="Arial Black" pitchFamily="34" charset="0"/>
              </a:rPr>
              <a:t>Ανακατεύονταν  στις υποθέσεις της Ελλάδας.</a:t>
            </a:r>
            <a:endParaRPr lang="el-GR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" name="4 - Εικόνα" descr="Καλλίειος Ειρήνη – Ανταλκίδειος Ειρήνη: δύο συνθήκες των Ελλήνων με τους  Πέρσες (σύγκριση) » Φιλο-λογικό ιστολόγιο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286124"/>
            <a:ext cx="4857784" cy="315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Στρογγυλεμένο ορθογώνιο"/>
          <p:cNvSpPr/>
          <p:nvPr/>
        </p:nvSpPr>
        <p:spPr>
          <a:xfrm>
            <a:off x="5214942" y="3571876"/>
            <a:ext cx="2214578" cy="21431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rgbClr val="C00000"/>
                </a:solidFill>
              </a:rPr>
              <a:t>ΠΕΡΣΙΚΟ ΚΡΑΤΟΣ</a:t>
            </a: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8" name="7 - Αριστερό βέλος"/>
          <p:cNvSpPr/>
          <p:nvPr/>
        </p:nvSpPr>
        <p:spPr>
          <a:xfrm>
            <a:off x="4000496" y="4357694"/>
            <a:ext cx="1357322" cy="500066"/>
          </a:xfrm>
          <a:prstGeom prst="leftArrow">
            <a:avLst>
              <a:gd name="adj1" fmla="val 50000"/>
              <a:gd name="adj2" fmla="val 7327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smtClean="0">
                <a:solidFill>
                  <a:srgbClr val="C00000"/>
                </a:solidFill>
              </a:rPr>
              <a:t>β)</a:t>
            </a:r>
            <a:r>
              <a:rPr lang="el-GR" dirty="0" smtClean="0"/>
              <a:t> Ποια </a:t>
            </a:r>
            <a:r>
              <a:rPr lang="el-GR" b="1" dirty="0" smtClean="0"/>
              <a:t>ειρήνη</a:t>
            </a:r>
            <a:r>
              <a:rPr lang="el-GR" dirty="0" smtClean="0"/>
              <a:t> είπαμε από το προηγούμενο μάθημα ότι αναγκάστηκαν να υπογράψουν οι  </a:t>
            </a:r>
            <a:r>
              <a:rPr lang="el-GR" b="1" dirty="0" smtClean="0"/>
              <a:t>Σπαρτιάτες</a:t>
            </a:r>
            <a:r>
              <a:rPr lang="el-GR" dirty="0" smtClean="0"/>
              <a:t> μετά την ήττα τους στην Κνίδο της Μ. Ασίας από  τους </a:t>
            </a:r>
            <a:r>
              <a:rPr lang="el-GR" b="1" dirty="0" smtClean="0"/>
              <a:t>Πέρσες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C00000"/>
                </a:solidFill>
                <a:latin typeface="Arial Black" pitchFamily="34" charset="0"/>
              </a:rPr>
              <a:t>Την </a:t>
            </a:r>
            <a:r>
              <a:rPr lang="el-GR" dirty="0" err="1" smtClean="0">
                <a:solidFill>
                  <a:srgbClr val="C00000"/>
                </a:solidFill>
                <a:latin typeface="Arial Black" pitchFamily="34" charset="0"/>
              </a:rPr>
              <a:t>Ανταλκίδεια</a:t>
            </a:r>
            <a:r>
              <a:rPr lang="el-GR" dirty="0" smtClean="0">
                <a:solidFill>
                  <a:srgbClr val="C00000"/>
                </a:solidFill>
                <a:latin typeface="Arial Black" pitchFamily="34" charset="0"/>
              </a:rPr>
              <a:t> ειρήνη.</a:t>
            </a:r>
          </a:p>
          <a:p>
            <a:r>
              <a:rPr lang="el-GR" dirty="0" smtClean="0">
                <a:solidFill>
                  <a:srgbClr val="C00000"/>
                </a:solidFill>
                <a:latin typeface="Arial Black" pitchFamily="34" charset="0"/>
              </a:rPr>
              <a:t>Το 386 </a:t>
            </a:r>
            <a:r>
              <a:rPr lang="el-GR" dirty="0" err="1" smtClean="0">
                <a:solidFill>
                  <a:srgbClr val="C00000"/>
                </a:solidFill>
                <a:latin typeface="Arial Black" pitchFamily="34" charset="0"/>
              </a:rPr>
              <a:t>π.Χ.</a:t>
            </a:r>
            <a:endParaRPr lang="el-GR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" name="4 - Εικόνα" descr="27. H ηγεμονία της Σπάρτης (Δ΄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214686"/>
            <a:ext cx="478631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smtClean="0">
                <a:solidFill>
                  <a:srgbClr val="C00000"/>
                </a:solidFill>
              </a:rPr>
              <a:t>γ) </a:t>
            </a:r>
            <a:r>
              <a:rPr lang="el-GR" dirty="0" smtClean="0"/>
              <a:t>Τι έλεγαν </a:t>
            </a:r>
            <a:r>
              <a:rPr lang="el-GR" b="1" dirty="0" smtClean="0"/>
              <a:t>οι όροι </a:t>
            </a:r>
            <a:r>
              <a:rPr lang="el-GR" dirty="0" smtClean="0"/>
              <a:t>αυτής της ειρήνης;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«Οι </a:t>
            </a:r>
            <a:r>
              <a:rPr lang="el-GR" dirty="0" smtClean="0">
                <a:solidFill>
                  <a:srgbClr val="C00000"/>
                </a:solidFill>
                <a:latin typeface="Arial Black" pitchFamily="34" charset="0"/>
              </a:rPr>
              <a:t>ελληνικές πόλεις  </a:t>
            </a:r>
            <a:r>
              <a:rPr lang="el-GR" dirty="0" smtClean="0">
                <a:latin typeface="+mj-lt"/>
              </a:rPr>
              <a:t>θα</a:t>
            </a:r>
            <a:r>
              <a:rPr lang="el-GR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l-GR" dirty="0" smtClean="0"/>
              <a:t>είναι </a:t>
            </a:r>
            <a:r>
              <a:rPr lang="el-GR" dirty="0" smtClean="0">
                <a:solidFill>
                  <a:srgbClr val="C00000"/>
                </a:solidFill>
                <a:latin typeface="Arial Black" pitchFamily="34" charset="0"/>
              </a:rPr>
              <a:t>αυτόνομες</a:t>
            </a:r>
            <a:r>
              <a:rPr lang="el-GR" dirty="0" smtClean="0"/>
              <a:t>, ελεύθερες μόνες τους να κανονίζουν </a:t>
            </a:r>
            <a:r>
              <a:rPr lang="el-GR" dirty="0" smtClean="0">
                <a:solidFill>
                  <a:srgbClr val="C00000"/>
                </a:solidFill>
                <a:latin typeface="Arial Black" pitchFamily="34" charset="0"/>
              </a:rPr>
              <a:t>τις δικές τους υποθέσεις</a:t>
            </a:r>
            <a:r>
              <a:rPr lang="el-GR" dirty="0" smtClean="0"/>
              <a:t>, αλλά...</a:t>
            </a:r>
          </a:p>
          <a:p>
            <a:r>
              <a:rPr lang="el-GR" dirty="0" smtClean="0">
                <a:solidFill>
                  <a:srgbClr val="C00000"/>
                </a:solidFill>
                <a:latin typeface="Arial Black" pitchFamily="34" charset="0"/>
              </a:rPr>
              <a:t>Απαγορεύονται οι συμμαχίες </a:t>
            </a:r>
            <a:r>
              <a:rPr lang="el-GR" dirty="0" smtClean="0"/>
              <a:t>μεταξύ τους.»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smtClean="0">
                <a:solidFill>
                  <a:srgbClr val="C00000"/>
                </a:solidFill>
              </a:rPr>
              <a:t>1 α)</a:t>
            </a:r>
            <a:r>
              <a:rPr lang="el-GR" dirty="0" smtClean="0"/>
              <a:t> </a:t>
            </a:r>
            <a:r>
              <a:rPr lang="el-GR" b="1" dirty="0" smtClean="0"/>
              <a:t>Πού</a:t>
            </a:r>
            <a:r>
              <a:rPr lang="el-GR" dirty="0" smtClean="0"/>
              <a:t> ήταν χτισμένη η </a:t>
            </a:r>
            <a:r>
              <a:rPr lang="el-GR" b="1" dirty="0" smtClean="0"/>
              <a:t>Θήβα</a:t>
            </a:r>
            <a:r>
              <a:rPr lang="el-GR" dirty="0" smtClean="0"/>
              <a:t>;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10" name="9 - Θέση περιεχομένου"/>
          <p:cNvSpPr>
            <a:spLocks noGrp="1"/>
          </p:cNvSpPr>
          <p:nvPr>
            <p:ph sz="half" idx="2"/>
          </p:nvPr>
        </p:nvSpPr>
        <p:spPr>
          <a:xfrm>
            <a:off x="5143504" y="1600200"/>
            <a:ext cx="3543296" cy="4525963"/>
          </a:xfrm>
        </p:spPr>
        <p:txBody>
          <a:bodyPr/>
          <a:lstStyle/>
          <a:p>
            <a:r>
              <a:rPr lang="el-GR" dirty="0" smtClean="0">
                <a:solidFill>
                  <a:srgbClr val="C00000"/>
                </a:solidFill>
                <a:latin typeface="Arial Black" pitchFamily="34" charset="0"/>
              </a:rPr>
              <a:t>Στη μέση  μιας εύφορης κοιλάδας. </a:t>
            </a:r>
          </a:p>
          <a:p>
            <a:r>
              <a:rPr lang="el-GR" dirty="0" smtClean="0">
                <a:solidFill>
                  <a:srgbClr val="C00000"/>
                </a:solidFill>
                <a:latin typeface="Arial Black" pitchFamily="34" charset="0"/>
              </a:rPr>
              <a:t>Η πιο ονομαστή πόλη</a:t>
            </a:r>
            <a:r>
              <a:rPr lang="el-GR" dirty="0" smtClean="0">
                <a:solidFill>
                  <a:srgbClr val="C00000"/>
                </a:solidFill>
                <a:latin typeface="Arial Black" pitchFamily="34" charset="0"/>
              </a:rPr>
              <a:t> της Βοιωτίας.</a:t>
            </a:r>
            <a:endParaRPr lang="el-GR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1" name="10 - Εικόνα" descr="Σφμφωνα με τηνΑνταλκίδεια ειρήνη…          …πρζπει        να διαλυθοφν           όλεσ οι         ςυμμαχίεσ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714752"/>
            <a:ext cx="4811089" cy="287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smtClean="0">
                <a:solidFill>
                  <a:srgbClr val="C00000"/>
                </a:solidFill>
              </a:rPr>
              <a:t>δ)</a:t>
            </a:r>
            <a:r>
              <a:rPr lang="el-GR" dirty="0" smtClean="0"/>
              <a:t> Γιατί </a:t>
            </a:r>
            <a:r>
              <a:rPr lang="el-GR" b="1" dirty="0" smtClean="0"/>
              <a:t>δε δέχτηκαν </a:t>
            </a:r>
            <a:r>
              <a:rPr lang="el-GR" dirty="0" smtClean="0"/>
              <a:t>λοιπόν </a:t>
            </a:r>
            <a:r>
              <a:rPr lang="el-GR" b="1" dirty="0" smtClean="0"/>
              <a:t>οι Θηβαίοι την </a:t>
            </a:r>
            <a:r>
              <a:rPr lang="el-GR" b="1" dirty="0" err="1" smtClean="0"/>
              <a:t>Ανταλκίδεια</a:t>
            </a:r>
            <a:r>
              <a:rPr lang="el-GR" b="1" dirty="0" smtClean="0"/>
              <a:t> </a:t>
            </a:r>
            <a:r>
              <a:rPr lang="el-GR" dirty="0" smtClean="0"/>
              <a:t>ειρήνη;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C00000"/>
                </a:solidFill>
                <a:latin typeface="Arial Black" pitchFamily="34" charset="0"/>
              </a:rPr>
              <a:t>Γιατί τότε θα έπρεπε να διαλυθεί η βοιωτική συμμαχία και αυτό δεν το ήθελαν.</a:t>
            </a:r>
            <a:endParaRPr lang="el-GR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" name="4 - Εικόνα" descr="Η Θήβα και η Βοιωτική συμμαχία - Δασκαλέματ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571876"/>
            <a:ext cx="335758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smtClean="0">
                <a:solidFill>
                  <a:srgbClr val="C00000"/>
                </a:solidFill>
              </a:rPr>
              <a:t>β) </a:t>
            </a:r>
            <a:r>
              <a:rPr lang="el-GR" dirty="0" smtClean="0"/>
              <a:t>Από πού πήρε το </a:t>
            </a:r>
            <a:r>
              <a:rPr lang="el-GR" b="1" dirty="0" smtClean="0"/>
              <a:t>όνομά</a:t>
            </a:r>
            <a:r>
              <a:rPr lang="el-GR" dirty="0" smtClean="0"/>
              <a:t> της; 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Από τη </a:t>
            </a:r>
            <a:r>
              <a:rPr lang="el-GR" dirty="0" err="1" smtClean="0">
                <a:solidFill>
                  <a:srgbClr val="C00000"/>
                </a:solidFill>
                <a:latin typeface="Arial Black" pitchFamily="34" charset="0"/>
              </a:rPr>
              <a:t>Θήβη</a:t>
            </a:r>
            <a:r>
              <a:rPr lang="el-GR" dirty="0" smtClean="0"/>
              <a:t>, που ήταν </a:t>
            </a:r>
            <a:r>
              <a:rPr lang="el-GR" dirty="0" smtClean="0">
                <a:solidFill>
                  <a:srgbClr val="C00000"/>
                </a:solidFill>
                <a:latin typeface="Arial Black" pitchFamily="34" charset="0"/>
              </a:rPr>
              <a:t>κόρη του Ασωπού</a:t>
            </a:r>
            <a:r>
              <a:rPr lang="el-GR" dirty="0" smtClean="0"/>
              <a:t>.</a:t>
            </a:r>
          </a:p>
          <a:p>
            <a:r>
              <a:rPr lang="el-GR" dirty="0" smtClean="0"/>
              <a:t>Ο </a:t>
            </a:r>
            <a:r>
              <a:rPr lang="el-GR" b="1" dirty="0" smtClean="0">
                <a:solidFill>
                  <a:srgbClr val="C00000"/>
                </a:solidFill>
              </a:rPr>
              <a:t>Ασωπός</a:t>
            </a:r>
            <a:r>
              <a:rPr lang="el-GR" dirty="0" smtClean="0"/>
              <a:t> ήταν μυθικός </a:t>
            </a:r>
            <a:r>
              <a:rPr lang="el-GR" b="1" dirty="0" smtClean="0">
                <a:solidFill>
                  <a:srgbClr val="C00000"/>
                </a:solidFill>
              </a:rPr>
              <a:t>βασιλιάς των Πλαταιών</a:t>
            </a:r>
            <a:r>
              <a:rPr lang="el-GR" dirty="0" smtClean="0"/>
              <a:t>.</a:t>
            </a:r>
          </a:p>
          <a:p>
            <a:r>
              <a:rPr lang="el-GR" dirty="0" smtClean="0"/>
              <a:t>Στην πραγματικότητα είναι </a:t>
            </a:r>
            <a:r>
              <a:rPr lang="el-GR" b="1" dirty="0" smtClean="0">
                <a:solidFill>
                  <a:srgbClr val="C00000"/>
                </a:solidFill>
              </a:rPr>
              <a:t>ποταμός</a:t>
            </a:r>
            <a:r>
              <a:rPr lang="el-GR" dirty="0" smtClean="0"/>
              <a:t> της Βοιωτίας.</a:t>
            </a:r>
            <a:endParaRPr lang="el-GR" dirty="0"/>
          </a:p>
        </p:txBody>
      </p:sp>
      <p:pic>
        <p:nvPicPr>
          <p:cNvPr id="5" name="4 - Εικόνα" descr="Γεφύρι Ασωπού, Δήμος Τανάγρας-Asopos river old bridge, Municipality of  Tanagra Photo from Dafnoula in Viotia | Greece.co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14620"/>
            <a:ext cx="428628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- Εικόνα" descr="2. Ταναγραία κόρη (Μουσείο Λούβρου)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571744"/>
            <a:ext cx="128588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smtClean="0">
                <a:solidFill>
                  <a:srgbClr val="C00000"/>
                </a:solidFill>
              </a:rPr>
              <a:t>γ)</a:t>
            </a:r>
            <a:r>
              <a:rPr lang="el-GR" dirty="0" smtClean="0"/>
              <a:t> Ποιο ήταν το </a:t>
            </a:r>
            <a:r>
              <a:rPr lang="el-GR" b="1" dirty="0" smtClean="0"/>
              <a:t>πρώτο</a:t>
            </a:r>
            <a:r>
              <a:rPr lang="el-GR" dirty="0" smtClean="0"/>
              <a:t>  της </a:t>
            </a:r>
            <a:r>
              <a:rPr lang="el-GR" b="1" dirty="0" smtClean="0"/>
              <a:t>πολίτευμα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C00000"/>
                </a:solidFill>
                <a:latin typeface="Arial Black" pitchFamily="34" charset="0"/>
              </a:rPr>
              <a:t>Η βασιλεία.</a:t>
            </a:r>
            <a:endParaRPr lang="el-GR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6" name="5 - Εικόνα" descr="ΙΣΤΟΡΙΑ Δ - Σχολική συντροφιά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214686"/>
            <a:ext cx="3181354" cy="2914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smtClean="0">
                <a:solidFill>
                  <a:srgbClr val="C00000"/>
                </a:solidFill>
              </a:rPr>
              <a:t>δ)</a:t>
            </a:r>
            <a:r>
              <a:rPr lang="el-GR" dirty="0" smtClean="0"/>
              <a:t> Μετά </a:t>
            </a:r>
            <a:r>
              <a:rPr lang="el-GR" b="1" dirty="0" smtClean="0"/>
              <a:t>ποιοι </a:t>
            </a:r>
            <a:r>
              <a:rPr lang="el-GR" dirty="0" smtClean="0"/>
              <a:t>κυβέρνησαν;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143372" y="1600200"/>
            <a:ext cx="4543428" cy="4525963"/>
          </a:xfrm>
        </p:spPr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  <a:latin typeface="Arial Black" pitchFamily="34" charset="0"/>
              </a:rPr>
              <a:t>Οι πλούσιοι γαιοκτήμονες.</a:t>
            </a:r>
          </a:p>
          <a:p>
            <a:r>
              <a:rPr lang="el-GR" b="1" dirty="0" smtClean="0">
                <a:solidFill>
                  <a:srgbClr val="C00000"/>
                </a:solidFill>
              </a:rPr>
              <a:t>Δηλαδή...</a:t>
            </a:r>
          </a:p>
          <a:p>
            <a:r>
              <a:rPr lang="el-GR" b="1" dirty="0" smtClean="0">
                <a:solidFill>
                  <a:srgbClr val="C00000"/>
                </a:solidFill>
              </a:rPr>
              <a:t>Αυτοί που είχαν πολλά κτήματα.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5" name="4 - Εικόνα" descr="Cucina dell'Antica Grecia,: camarão envidraçado com mel Philossen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786058"/>
            <a:ext cx="314327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smtClean="0">
                <a:solidFill>
                  <a:srgbClr val="C00000"/>
                </a:solidFill>
              </a:rPr>
              <a:t>2 α)</a:t>
            </a:r>
            <a:r>
              <a:rPr lang="el-GR" dirty="0" smtClean="0"/>
              <a:t> Τι είχαν δημιουργήσει </a:t>
            </a:r>
            <a:r>
              <a:rPr lang="el-GR" b="1" dirty="0" smtClean="0"/>
              <a:t>οι πόλεις της Βοιωτίας;</a:t>
            </a:r>
          </a:p>
          <a:p>
            <a:r>
              <a:rPr lang="el-GR" dirty="0" smtClean="0"/>
              <a:t>Πώς </a:t>
            </a:r>
            <a:r>
              <a:rPr lang="el-GR" b="1" dirty="0" smtClean="0"/>
              <a:t>αλλιώς</a:t>
            </a:r>
            <a:r>
              <a:rPr lang="el-GR" dirty="0" smtClean="0"/>
              <a:t> λεγόταν; 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Τη </a:t>
            </a:r>
            <a:r>
              <a:rPr lang="el-GR" dirty="0" smtClean="0">
                <a:solidFill>
                  <a:srgbClr val="C00000"/>
                </a:solidFill>
                <a:latin typeface="Arial Black" pitchFamily="34" charset="0"/>
              </a:rPr>
              <a:t>Βοιωτική συμμαχία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Την έλεγαν </a:t>
            </a:r>
            <a:r>
              <a:rPr lang="el-GR" dirty="0" smtClean="0">
                <a:solidFill>
                  <a:srgbClr val="C00000"/>
                </a:solidFill>
                <a:latin typeface="Arial Black" pitchFamily="34" charset="0"/>
              </a:rPr>
              <a:t>«κοινό των Βοιωτών».</a:t>
            </a:r>
            <a:endParaRPr lang="el-GR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6" name="5 - Εικόνα" descr="Η Θήβα και η Βοιωτική συμμαχία - Δασκαλέματ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714752"/>
            <a:ext cx="350046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smtClean="0">
                <a:solidFill>
                  <a:srgbClr val="C00000"/>
                </a:solidFill>
              </a:rPr>
              <a:t>β)</a:t>
            </a:r>
            <a:r>
              <a:rPr lang="el-GR" dirty="0" smtClean="0"/>
              <a:t> Τι είχαν </a:t>
            </a:r>
            <a:r>
              <a:rPr lang="el-GR" b="1" dirty="0" smtClean="0"/>
              <a:t>κοινό</a:t>
            </a:r>
            <a:r>
              <a:rPr lang="el-GR" dirty="0" smtClean="0"/>
              <a:t>  οι πόλεις της βοιωτικής συμμαχίας;</a:t>
            </a:r>
          </a:p>
          <a:p>
            <a:r>
              <a:rPr lang="el-GR" dirty="0" smtClean="0"/>
              <a:t>Τι </a:t>
            </a:r>
            <a:r>
              <a:rPr lang="el-GR" b="1" dirty="0" smtClean="0"/>
              <a:t>διευκόλυνε</a:t>
            </a:r>
            <a:r>
              <a:rPr lang="el-GR" dirty="0" smtClean="0"/>
              <a:t> αυτό;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Είχαν μεταξύ τους </a:t>
            </a:r>
            <a:r>
              <a:rPr lang="el-GR" dirty="0" smtClean="0">
                <a:solidFill>
                  <a:srgbClr val="C00000"/>
                </a:solidFill>
                <a:latin typeface="Arial Black" pitchFamily="34" charset="0"/>
              </a:rPr>
              <a:t>κοινό νόμισμα.</a:t>
            </a:r>
          </a:p>
          <a:p>
            <a:r>
              <a:rPr lang="el-GR" dirty="0" smtClean="0"/>
              <a:t>Αυτό διευκόλυνε </a:t>
            </a:r>
            <a:r>
              <a:rPr lang="el-GR" dirty="0" smtClean="0">
                <a:solidFill>
                  <a:srgbClr val="C00000"/>
                </a:solidFill>
                <a:latin typeface="Arial Black" pitchFamily="34" charset="0"/>
              </a:rPr>
              <a:t>τις σχέσεις τους.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5" name="4 - Εικόνα" descr="Τελικά είναι Ποσειδώνας και όχι Δίας | Άρθρα | Ελευθεροτυπί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786190"/>
            <a:ext cx="378621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smtClean="0">
                <a:solidFill>
                  <a:srgbClr val="C00000"/>
                </a:solidFill>
              </a:rPr>
              <a:t>γ)</a:t>
            </a:r>
            <a:r>
              <a:rPr lang="el-GR" dirty="0" smtClean="0"/>
              <a:t> Ποια πόλη είχε συνήθως την </a:t>
            </a:r>
            <a:r>
              <a:rPr lang="el-GR" b="1" dirty="0" smtClean="0"/>
              <a:t>αρχηγία της συμμαχίας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0" y="1785926"/>
            <a:ext cx="4038600" cy="4525963"/>
          </a:xfrm>
        </p:spPr>
        <p:txBody>
          <a:bodyPr/>
          <a:lstStyle/>
          <a:p>
            <a:r>
              <a:rPr lang="el-GR" dirty="0" smtClean="0">
                <a:solidFill>
                  <a:srgbClr val="C00000"/>
                </a:solidFill>
                <a:latin typeface="Arial Black" pitchFamily="34" charset="0"/>
              </a:rPr>
              <a:t>Η Θήβα.</a:t>
            </a:r>
            <a:endParaRPr lang="el-GR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" name="4 - Εικόνα" descr="Η Θήβα και η Βοιωτική συμμαχία - Δασκαλέματ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000372"/>
            <a:ext cx="5286412" cy="350046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5 - Έλλειψη"/>
          <p:cNvSpPr/>
          <p:nvPr/>
        </p:nvSpPr>
        <p:spPr>
          <a:xfrm>
            <a:off x="5072066" y="4857760"/>
            <a:ext cx="1071570" cy="1000132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86304" cy="4525963"/>
          </a:xfrm>
        </p:spPr>
        <p:txBody>
          <a:bodyPr/>
          <a:lstStyle/>
          <a:p>
            <a:pPr>
              <a:buNone/>
            </a:pPr>
            <a:r>
              <a:rPr lang="el-GR" b="1" dirty="0" smtClean="0">
                <a:solidFill>
                  <a:srgbClr val="C00000"/>
                </a:solidFill>
              </a:rPr>
              <a:t>3 α)</a:t>
            </a:r>
            <a:r>
              <a:rPr lang="el-GR" dirty="0" smtClean="0"/>
              <a:t> Ποιο ήταν το σημαντικότερο </a:t>
            </a:r>
            <a:r>
              <a:rPr lang="el-GR" b="1" dirty="0" smtClean="0"/>
              <a:t>θρησκευτικό</a:t>
            </a:r>
            <a:r>
              <a:rPr lang="el-GR" dirty="0" smtClean="0"/>
              <a:t> </a:t>
            </a:r>
            <a:r>
              <a:rPr lang="el-GR" b="1" dirty="0" smtClean="0"/>
              <a:t>κέντρο της συμμαχίας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14942" y="1600200"/>
            <a:ext cx="3471858" cy="4525963"/>
          </a:xfrm>
        </p:spPr>
        <p:txBody>
          <a:bodyPr/>
          <a:lstStyle/>
          <a:p>
            <a:pPr>
              <a:buNone/>
            </a:pPr>
            <a:r>
              <a:rPr lang="el-GR" dirty="0" smtClean="0">
                <a:solidFill>
                  <a:srgbClr val="C00000"/>
                </a:solidFill>
                <a:latin typeface="Arial Black" pitchFamily="34" charset="0"/>
              </a:rPr>
              <a:t>Το μαντείο του Ογχηστού.</a:t>
            </a:r>
            <a:endParaRPr lang="el-GR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6" name="5 - Εικόνα" descr="Η Θήβα και η Βοιωτική συμμαχία - Δασκαλέματα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000372"/>
            <a:ext cx="4857784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Έλλειψη"/>
          <p:cNvSpPr/>
          <p:nvPr/>
        </p:nvSpPr>
        <p:spPr>
          <a:xfrm>
            <a:off x="3214678" y="4929198"/>
            <a:ext cx="928694" cy="785818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7 - Εικόνα" descr="Αρματηλάτες στο ιερό του Ογχήστιου Ποσειδώνα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143248"/>
            <a:ext cx="419100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435</Words>
  <Application>Microsoft Office PowerPoint</Application>
  <PresentationFormat>Προβολή στην οθόνη (4:3)</PresentationFormat>
  <Paragraphs>56</Paragraphs>
  <Slides>20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Θέμα του Office</vt:lpstr>
      <vt:lpstr>Κεφάλαιο 28: Η Θήβα και η Βοιωτική συμμαχία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Κεφάλαιο 28: Θ Θήβα και η Βοιωτική συμμαχία</dc:title>
  <dc:creator>Windows User</dc:creator>
  <cp:lastModifiedBy>Windows User</cp:lastModifiedBy>
  <cp:revision>13</cp:revision>
  <dcterms:created xsi:type="dcterms:W3CDTF">2021-04-08T15:02:17Z</dcterms:created>
  <dcterms:modified xsi:type="dcterms:W3CDTF">2021-04-08T17:03:54Z</dcterms:modified>
</cp:coreProperties>
</file>