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6" r:id="rId12"/>
    <p:sldId id="266" r:id="rId13"/>
    <p:sldId id="267" r:id="rId14"/>
    <p:sldId id="268" r:id="rId15"/>
    <p:sldId id="269" r:id="rId16"/>
    <p:sldId id="277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65B0-653A-4083-9D93-1688EAE1BF47}" type="datetimeFigureOut">
              <a:rPr lang="el-GR" smtClean="0"/>
              <a:pPr/>
              <a:t>30/3/2021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2FF3-A532-4442-BB49-5E4E0C18D2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65B0-653A-4083-9D93-1688EAE1BF47}" type="datetimeFigureOut">
              <a:rPr lang="el-GR" smtClean="0"/>
              <a:pPr/>
              <a:t>30/3/2021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2FF3-A532-4442-BB49-5E4E0C18D2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65B0-653A-4083-9D93-1688EAE1BF47}" type="datetimeFigureOut">
              <a:rPr lang="el-GR" smtClean="0"/>
              <a:pPr/>
              <a:t>30/3/2021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2FF3-A532-4442-BB49-5E4E0C18D2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65B0-653A-4083-9D93-1688EAE1BF47}" type="datetimeFigureOut">
              <a:rPr lang="el-GR" smtClean="0"/>
              <a:pPr/>
              <a:t>30/3/2021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2FF3-A532-4442-BB49-5E4E0C18D2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65B0-653A-4083-9D93-1688EAE1BF47}" type="datetimeFigureOut">
              <a:rPr lang="el-GR" smtClean="0"/>
              <a:pPr/>
              <a:t>30/3/2021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2FF3-A532-4442-BB49-5E4E0C18D2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65B0-653A-4083-9D93-1688EAE1BF47}" type="datetimeFigureOut">
              <a:rPr lang="el-GR" smtClean="0"/>
              <a:pPr/>
              <a:t>30/3/2021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2FF3-A532-4442-BB49-5E4E0C18D2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65B0-653A-4083-9D93-1688EAE1BF47}" type="datetimeFigureOut">
              <a:rPr lang="el-GR" smtClean="0"/>
              <a:pPr/>
              <a:t>30/3/2021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2FF3-A532-4442-BB49-5E4E0C18D2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65B0-653A-4083-9D93-1688EAE1BF47}" type="datetimeFigureOut">
              <a:rPr lang="el-GR" smtClean="0"/>
              <a:pPr/>
              <a:t>30/3/2021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2FF3-A532-4442-BB49-5E4E0C18D2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65B0-653A-4083-9D93-1688EAE1BF47}" type="datetimeFigureOut">
              <a:rPr lang="el-GR" smtClean="0"/>
              <a:pPr/>
              <a:t>30/3/2021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2FF3-A532-4442-BB49-5E4E0C18D2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65B0-653A-4083-9D93-1688EAE1BF47}" type="datetimeFigureOut">
              <a:rPr lang="el-GR" smtClean="0"/>
              <a:pPr/>
              <a:t>30/3/2021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2FF3-A532-4442-BB49-5E4E0C18D2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65B0-653A-4083-9D93-1688EAE1BF47}" type="datetimeFigureOut">
              <a:rPr lang="el-GR" smtClean="0"/>
              <a:pPr/>
              <a:t>30/3/2021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2FF3-A532-4442-BB49-5E4E0C18D2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265B0-653A-4083-9D93-1688EAE1BF47}" type="datetimeFigureOut">
              <a:rPr lang="el-GR" smtClean="0"/>
              <a:pPr/>
              <a:t>30/3/2021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2FF3-A532-4442-BB49-5E4E0C18D25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ΚΕΦΑΛΑΙΟ 26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: Οι κυριότερες φάσεις του πολέμου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3 - Θέση περιεχομένου" descr="Υποναύαρχος Μπουμπουλίνα: Ο Αβραμόπουλος έληξε τον Πελοποννησιακό πόλεμο το  1996 - Aftodioikisi.gr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66304" y="1600200"/>
            <a:ext cx="661139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Β) Με ποια </a:t>
            </a:r>
            <a:r>
              <a:rPr lang="el-GR" b="1" dirty="0" smtClean="0"/>
              <a:t>ειρήνη</a:t>
            </a:r>
            <a:r>
              <a:rPr lang="el-GR" dirty="0" smtClean="0"/>
              <a:t> και πότε τελείωσε </a:t>
            </a:r>
            <a:r>
              <a:rPr lang="el-GR" b="1" dirty="0" smtClean="0"/>
              <a:t>η Α΄ φάση του πολέμου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Έγινε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η </a:t>
            </a:r>
            <a:r>
              <a:rPr lang="el-GR" dirty="0" err="1" smtClean="0">
                <a:solidFill>
                  <a:srgbClr val="FF0000"/>
                </a:solidFill>
                <a:latin typeface="Arial Black" pitchFamily="34" charset="0"/>
              </a:rPr>
              <a:t>Νικίεια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 ειρήνη </a:t>
            </a:r>
            <a:r>
              <a:rPr lang="el-GR" dirty="0" smtClean="0"/>
              <a:t>με πρωτοβουλία του Νικία.</a:t>
            </a:r>
          </a:p>
          <a:p>
            <a:r>
              <a:rPr lang="el-GR" dirty="0" smtClean="0"/>
              <a:t>Το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421 π. </a:t>
            </a:r>
            <a:r>
              <a:rPr lang="el-GR" dirty="0">
                <a:solidFill>
                  <a:srgbClr val="FF0000"/>
                </a:solidFill>
                <a:latin typeface="Arial Black" pitchFamily="34" charset="0"/>
              </a:rPr>
              <a:t>Χ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. 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5" name="4 - Εικόνα" descr="Αντίγραφο προτομής Θουκυδίδη_γκαλερί Zurab Tsereteli's_Μόσχα_wikipedi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1" y="3429000"/>
            <a:ext cx="2214578" cy="297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Πώς ονομάζουμε τη </a:t>
            </a:r>
            <a:r>
              <a:rPr lang="el-GR" b="1" dirty="0" smtClean="0"/>
              <a:t>Β΄ φάση </a:t>
            </a:r>
            <a:r>
              <a:rPr lang="el-GR" dirty="0" smtClean="0"/>
              <a:t>του πολέμου;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b="1" dirty="0">
                <a:solidFill>
                  <a:srgbClr val="FF0000"/>
                </a:solidFill>
                <a:latin typeface="Arial Black" pitchFamily="34" charset="0"/>
              </a:rPr>
              <a:t>Β΄ΦΑΣΗ </a:t>
            </a:r>
            <a:r>
              <a:rPr lang="el-GR" b="1" dirty="0" smtClean="0">
                <a:solidFill>
                  <a:srgbClr val="FF0000"/>
                </a:solidFill>
                <a:latin typeface="Arial Black" pitchFamily="34" charset="0"/>
              </a:rPr>
              <a:t>                         </a:t>
            </a:r>
            <a:r>
              <a:rPr lang="el-GR" b="1" dirty="0" smtClean="0">
                <a:solidFill>
                  <a:srgbClr val="FF0000"/>
                </a:solidFill>
                <a:latin typeface="Arial Black" pitchFamily="34" charset="0"/>
                <a:sym typeface="Wingdings 3"/>
              </a:rPr>
              <a:t></a:t>
            </a:r>
            <a:r>
              <a:rPr lang="el-GR" b="1" dirty="0" smtClean="0">
                <a:solidFill>
                  <a:srgbClr val="FF0000"/>
                </a:solidFill>
                <a:latin typeface="Arial Black" pitchFamily="34" charset="0"/>
              </a:rPr>
              <a:t>415 </a:t>
            </a:r>
            <a:r>
              <a:rPr lang="el-GR" b="1" dirty="0">
                <a:solidFill>
                  <a:srgbClr val="FF0000"/>
                </a:solidFill>
                <a:latin typeface="Arial Black" pitchFamily="34" charset="0"/>
              </a:rPr>
              <a:t>- 413π.Χ</a:t>
            </a:r>
            <a:r>
              <a:rPr lang="el-GR" b="1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</a:p>
          <a:p>
            <a:r>
              <a:rPr lang="el-GR" b="1" dirty="0" smtClean="0">
                <a:solidFill>
                  <a:srgbClr val="FF0000"/>
                </a:solidFill>
                <a:latin typeface="Arial Black" pitchFamily="34" charset="0"/>
                <a:sym typeface="Wingdings 3"/>
              </a:rPr>
              <a:t></a:t>
            </a:r>
            <a:r>
              <a:rPr lang="el-GR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l-GR" b="1" dirty="0">
                <a:solidFill>
                  <a:srgbClr val="FF0000"/>
                </a:solidFill>
                <a:latin typeface="Arial Black" pitchFamily="34" charset="0"/>
              </a:rPr>
              <a:t>Σικελική </a:t>
            </a:r>
            <a:r>
              <a:rPr lang="el-GR" b="1" i="1" dirty="0">
                <a:solidFill>
                  <a:srgbClr val="FF0000"/>
                </a:solidFill>
                <a:latin typeface="Arial Black" pitchFamily="34" charset="0"/>
              </a:rPr>
              <a:t>Εκστρατεία</a:t>
            </a:r>
            <a:endParaRPr lang="el-GR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3α) Ποιος </a:t>
            </a:r>
            <a:r>
              <a:rPr lang="el-GR" b="1" dirty="0" smtClean="0"/>
              <a:t>παρέσυρε </a:t>
            </a:r>
            <a:r>
              <a:rPr lang="el-GR" dirty="0" smtClean="0"/>
              <a:t>τους Αθηναίους;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Ο Αλκιβιάδης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5" name="4 - Εικόνα" descr="Bust Alcibiades Musei Capitolini MC116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714620"/>
            <a:ext cx="2885476" cy="364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Β) Τι τους </a:t>
            </a:r>
            <a:r>
              <a:rPr lang="el-GR" b="1" dirty="0" smtClean="0"/>
              <a:t>έπεισε</a:t>
            </a:r>
            <a:r>
              <a:rPr lang="el-GR" dirty="0" smtClean="0"/>
              <a:t> να κάνουν;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Εκστρατεία στις Συρακούσες, στη Σικελία.</a:t>
            </a:r>
            <a:endParaRPr lang="el-GR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4 - Εικόνα" descr="3. ΠΕΛΟΠΟΝΝΗΣΙΑΚΟΣ ΠΟΛΕΜΟΣ - Μαθητικά ταξίδι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000372"/>
            <a:ext cx="750099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Έλλειψη"/>
          <p:cNvSpPr/>
          <p:nvPr/>
        </p:nvSpPr>
        <p:spPr>
          <a:xfrm>
            <a:off x="1000100" y="5143512"/>
            <a:ext cx="1000132" cy="857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10800000" flipV="1">
            <a:off x="2143108" y="5143512"/>
            <a:ext cx="3214710" cy="357190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Γ) Ποιος ήταν </a:t>
            </a:r>
            <a:r>
              <a:rPr lang="el-GR" b="1" dirty="0" smtClean="0"/>
              <a:t>ο σκοπός </a:t>
            </a:r>
            <a:r>
              <a:rPr lang="el-GR" dirty="0" smtClean="0"/>
              <a:t>αυτής της εκστρατείας; Τι θα γινόταν άμα νικούσαν;</a:t>
            </a:r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>
              <a:buNone/>
            </a:pP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Η Αθήνα θα είχε όλο το εμπόριο και στο Ιόνιο, όχι μόνο στο Αιγαίο.</a:t>
            </a:r>
            <a:endParaRPr lang="el-GR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6 - Εικόνα" descr="Ποιες χώρες στη Μεσόγειο έχουν κηρύξει ΑΟΖ: Τι κάνουν η Ελλάδα και η  Τουρκία - Infognomon Politic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357562"/>
            <a:ext cx="4643470" cy="316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Έλλειψη"/>
          <p:cNvSpPr/>
          <p:nvPr/>
        </p:nvSpPr>
        <p:spPr>
          <a:xfrm>
            <a:off x="0" y="4000504"/>
            <a:ext cx="2071702" cy="22145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2428860" y="4071942"/>
            <a:ext cx="2071702" cy="22145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Δ) Πόσο </a:t>
            </a:r>
            <a:r>
              <a:rPr lang="el-GR" b="1" dirty="0" smtClean="0"/>
              <a:t>κράτησε</a:t>
            </a:r>
            <a:r>
              <a:rPr lang="el-GR" dirty="0" smtClean="0"/>
              <a:t> αυτή η εκστρατεία και τι έγινε </a:t>
            </a:r>
            <a:r>
              <a:rPr lang="el-GR" b="1" dirty="0" smtClean="0"/>
              <a:t>τελικά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 smtClean="0"/>
              <a:t>Κράτησε</a:t>
            </a:r>
            <a:r>
              <a:rPr lang="el-GR" b="1" dirty="0" smtClean="0">
                <a:solidFill>
                  <a:srgbClr val="FF0000"/>
                </a:solidFill>
                <a:latin typeface="Arial Black" pitchFamily="34" charset="0"/>
              </a:rPr>
              <a:t> 2 χρόνια </a:t>
            </a:r>
            <a:r>
              <a:rPr lang="el-GR" b="1" dirty="0" smtClean="0">
                <a:solidFill>
                  <a:srgbClr val="FF0000"/>
                </a:solidFill>
                <a:latin typeface="Arial Black" pitchFamily="34" charset="0"/>
              </a:rPr>
              <a:t>                </a:t>
            </a:r>
            <a:r>
              <a:rPr lang="el-GR" b="1" dirty="0" smtClean="0"/>
              <a:t>(</a:t>
            </a:r>
            <a:r>
              <a:rPr lang="el-GR" b="1" dirty="0" smtClean="0"/>
              <a:t>415 </a:t>
            </a:r>
            <a:r>
              <a:rPr lang="el-GR" b="1" dirty="0" smtClean="0"/>
              <a:t>-413 </a:t>
            </a:r>
            <a:r>
              <a:rPr lang="el-GR" b="1" dirty="0" err="1" smtClean="0"/>
              <a:t>π.Χ.</a:t>
            </a:r>
            <a:r>
              <a:rPr lang="el-GR" b="1" dirty="0" smtClean="0"/>
              <a:t>)</a:t>
            </a:r>
          </a:p>
          <a:p>
            <a:r>
              <a:rPr lang="el-GR" dirty="0" smtClean="0"/>
              <a:t>Τελείωσε με μεγάλη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ήττα των Αθηναίων.</a:t>
            </a:r>
            <a:endParaRPr lang="el-GR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Πώς ονομάζουμε </a:t>
            </a:r>
            <a:r>
              <a:rPr lang="el-GR" b="1" dirty="0" smtClean="0"/>
              <a:t>την Γ’ φάση του πολέμου; </a:t>
            </a:r>
            <a:r>
              <a:rPr lang="el-GR" dirty="0" smtClean="0"/>
              <a:t>Που ξεκινά;</a:t>
            </a:r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b="1" dirty="0">
                <a:solidFill>
                  <a:srgbClr val="FF0000"/>
                </a:solidFill>
                <a:latin typeface="Arial Black" pitchFamily="34" charset="0"/>
              </a:rPr>
              <a:t>Γ΄ΦΑΣΗ </a:t>
            </a:r>
            <a:r>
              <a:rPr lang="el-GR" b="1" dirty="0" smtClean="0">
                <a:solidFill>
                  <a:srgbClr val="FF0000"/>
                </a:solidFill>
                <a:latin typeface="Arial Black" pitchFamily="34" charset="0"/>
                <a:sym typeface="Wingdings 3"/>
              </a:rPr>
              <a:t></a:t>
            </a:r>
            <a:r>
              <a:rPr lang="el-GR" b="1" dirty="0" smtClean="0">
                <a:solidFill>
                  <a:srgbClr val="FF0000"/>
                </a:solidFill>
                <a:latin typeface="Arial Black" pitchFamily="34" charset="0"/>
              </a:rPr>
              <a:t>413 </a:t>
            </a:r>
            <a:r>
              <a:rPr lang="el-GR" b="1" dirty="0">
                <a:solidFill>
                  <a:srgbClr val="FF0000"/>
                </a:solidFill>
                <a:latin typeface="Arial Black" pitchFamily="34" charset="0"/>
              </a:rPr>
              <a:t>- 404 </a:t>
            </a:r>
            <a:r>
              <a:rPr lang="el-GR" b="1" dirty="0" err="1">
                <a:solidFill>
                  <a:srgbClr val="FF0000"/>
                </a:solidFill>
                <a:latin typeface="Arial Black" pitchFamily="34" charset="0"/>
              </a:rPr>
              <a:t>π.Χ</a:t>
            </a:r>
            <a:r>
              <a:rPr lang="el-GR" b="1" dirty="0" err="1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r>
              <a:rPr lang="el-GR" b="1" dirty="0" smtClean="0">
                <a:solidFill>
                  <a:srgbClr val="FF0000"/>
                </a:solidFill>
                <a:latin typeface="Arial Black" pitchFamily="34" charset="0"/>
              </a:rPr>
              <a:t>  </a:t>
            </a:r>
          </a:p>
          <a:p>
            <a:r>
              <a:rPr lang="el-GR" b="1" dirty="0" smtClean="0">
                <a:solidFill>
                  <a:srgbClr val="FF0000"/>
                </a:solidFill>
                <a:latin typeface="Arial Black" pitchFamily="34" charset="0"/>
                <a:sym typeface="Wingdings 3"/>
              </a:rPr>
              <a:t></a:t>
            </a:r>
            <a:r>
              <a:rPr lang="el-GR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l-GR" b="1" i="1" dirty="0" err="1">
                <a:solidFill>
                  <a:srgbClr val="FF0000"/>
                </a:solidFill>
                <a:latin typeface="Arial Black" pitchFamily="34" charset="0"/>
              </a:rPr>
              <a:t>Δεκελεικός</a:t>
            </a:r>
            <a:r>
              <a:rPr lang="el-GR" b="1" i="1" dirty="0">
                <a:solidFill>
                  <a:srgbClr val="FF0000"/>
                </a:solidFill>
                <a:latin typeface="Arial Black" pitchFamily="34" charset="0"/>
              </a:rPr>
              <a:t> ή Ιωνικός πόλεμος</a:t>
            </a:r>
            <a:endParaRPr lang="el-GR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4</a:t>
            </a:r>
            <a:r>
              <a:rPr lang="el-GR" baseline="30000" dirty="0" smtClean="0"/>
              <a:t>α</a:t>
            </a:r>
            <a:r>
              <a:rPr lang="el-GR" dirty="0" smtClean="0"/>
              <a:t> ) Τι αποφάσισαν </a:t>
            </a:r>
            <a:r>
              <a:rPr lang="el-GR" b="1" dirty="0" smtClean="0"/>
              <a:t>να δημιουργήσουν οι Σπαρτιάτες;</a:t>
            </a:r>
          </a:p>
          <a:p>
            <a:r>
              <a:rPr lang="el-GR" dirty="0" smtClean="0"/>
              <a:t>Από ποιους ζήτησαν </a:t>
            </a:r>
            <a:r>
              <a:rPr lang="el-GR" b="1" dirty="0" smtClean="0"/>
              <a:t>βοήθεια</a:t>
            </a:r>
            <a:r>
              <a:rPr lang="el-GR" dirty="0" smtClean="0"/>
              <a:t>;</a:t>
            </a:r>
          </a:p>
          <a:p>
            <a:r>
              <a:rPr lang="el-GR" dirty="0" smtClean="0"/>
              <a:t>Τι </a:t>
            </a:r>
            <a:r>
              <a:rPr lang="el-GR" b="1" dirty="0" smtClean="0"/>
              <a:t>πέτυχαν</a:t>
            </a:r>
            <a:r>
              <a:rPr lang="el-GR" dirty="0" smtClean="0"/>
              <a:t> έτσι;</a:t>
            </a:r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 smtClean="0"/>
              <a:t> Οι Σπαρτιάτες αποφάσισαν να δημιουργήσουν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ισχυρό στόλο.</a:t>
            </a:r>
          </a:p>
          <a:p>
            <a:r>
              <a:rPr lang="el-GR" dirty="0" smtClean="0"/>
              <a:t>Ζήτησαν βοήθεια από τους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Πέρσες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Πέτυχαν να αποκτήσουν μεγάλη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ναυτική δύναμη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7" name="6 - Εικόνα" descr="Το Ναυτικό της Αρχαίας Σπάρτης (φωτό) | Pronew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4572008"/>
            <a:ext cx="4357718" cy="189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Β) Πού μεταφέρθηκε ο </a:t>
            </a:r>
            <a:r>
              <a:rPr lang="el-GR" b="1" dirty="0" smtClean="0"/>
              <a:t>αγώνας Αθήνας και Σπάρτης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Ο αγώνας μεταφέρθηκε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στη θάλασσα.</a:t>
            </a:r>
            <a:endParaRPr lang="el-GR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6 - Εικόνα" descr="Η μάχη που οι Σπαρτιάτες νίκησαν τους Αθηναίους δίχως καμία απώλεια. Τους  κατέλαβαν όλα τα πλοία στη στεριά, χωρίς ναυμαχία. Ο Λύσανδρος εκτέλεσε  όλους τους αιχμαλώτους - ΜΗΧΑΝΗ ΤΟΥ ΧΡΟΝΟΥ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286124"/>
            <a:ext cx="5524517" cy="332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Δ) Πού έγινε </a:t>
            </a:r>
            <a:r>
              <a:rPr lang="el-GR" b="1" dirty="0" smtClean="0"/>
              <a:t>η πρώτη ναυμαχία;</a:t>
            </a:r>
          </a:p>
          <a:p>
            <a:r>
              <a:rPr lang="el-GR" dirty="0" smtClean="0"/>
              <a:t>Ποιος </a:t>
            </a:r>
            <a:r>
              <a:rPr lang="el-GR" b="1" dirty="0" smtClean="0"/>
              <a:t>νίκησε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 smtClean="0"/>
              <a:t>Στις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Αργινούσες</a:t>
            </a:r>
            <a:r>
              <a:rPr lang="el-GR" dirty="0" smtClean="0"/>
              <a:t> </a:t>
            </a:r>
            <a:r>
              <a:rPr lang="el-GR" dirty="0" smtClean="0">
                <a:sym typeface="Wingdings 3"/>
              </a:rPr>
              <a:t></a:t>
            </a:r>
            <a:r>
              <a:rPr lang="el-GR" b="1" dirty="0" smtClean="0">
                <a:solidFill>
                  <a:srgbClr val="FF0000"/>
                </a:solidFill>
                <a:sym typeface="Wingdings 3"/>
              </a:rPr>
              <a:t>406 </a:t>
            </a:r>
            <a:r>
              <a:rPr lang="el-GR" b="1" dirty="0" err="1" smtClean="0">
                <a:solidFill>
                  <a:srgbClr val="FF0000"/>
                </a:solidFill>
                <a:sym typeface="Wingdings 3"/>
              </a:rPr>
              <a:t>π.Χ.</a:t>
            </a:r>
            <a:endParaRPr lang="el-GR" b="1" dirty="0" smtClean="0">
              <a:solidFill>
                <a:srgbClr val="FF0000"/>
              </a:solidFill>
              <a:sym typeface="Wingdings 3"/>
            </a:endParaRPr>
          </a:p>
          <a:p>
            <a:r>
              <a:rPr lang="el-GR" dirty="0" smtClean="0">
                <a:sym typeface="Wingdings 3"/>
              </a:rPr>
              <a:t>Νίκησαν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  <a:sym typeface="Wingdings 3"/>
              </a:rPr>
              <a:t>οι Αθηναίοι</a:t>
            </a:r>
            <a:r>
              <a:rPr lang="el-GR" dirty="0" smtClean="0">
                <a:sym typeface="Wingdings 3"/>
              </a:rPr>
              <a:t>.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7" name="6 - Εικόνα" descr="3. ΠΕΛΟΠΟΝΝΗΣΙΑΚΟΣ ΠΟΛΕΜΟΣ - Μαθητικά ταξίδι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876"/>
            <a:ext cx="7072362" cy="291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Έλλειψη"/>
          <p:cNvSpPr/>
          <p:nvPr/>
        </p:nvSpPr>
        <p:spPr>
          <a:xfrm>
            <a:off x="6000760" y="4500570"/>
            <a:ext cx="785818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Σε πόσες </a:t>
            </a:r>
            <a:r>
              <a:rPr lang="el-GR" b="1" dirty="0" smtClean="0"/>
              <a:t>φάσεις</a:t>
            </a:r>
            <a:r>
              <a:rPr lang="el-GR" dirty="0" smtClean="0"/>
              <a:t> χωρίζεται ο Πελοποννησιακός πόλεμος;</a:t>
            </a:r>
          </a:p>
          <a:p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Σε  3 φάσεις</a:t>
            </a:r>
            <a:endParaRPr lang="el-GR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257676" cy="3951288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Ε) Πού έγινε </a:t>
            </a:r>
            <a:r>
              <a:rPr lang="el-GR" b="1" dirty="0" smtClean="0"/>
              <a:t>η κρίσιμη ναυμαχία</a:t>
            </a:r>
            <a:r>
              <a:rPr lang="el-GR" dirty="0" smtClean="0"/>
              <a:t>;</a:t>
            </a:r>
          </a:p>
          <a:p>
            <a:r>
              <a:rPr lang="el-GR" dirty="0" smtClean="0"/>
              <a:t>Ποιος ήταν και </a:t>
            </a:r>
            <a:r>
              <a:rPr lang="el-GR" b="1" dirty="0" smtClean="0"/>
              <a:t>ο τελικός νικητής του Πελοποννησιακού πολέμου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7 - Εικόνα" descr="3. ΠΕΛΟΠΟΝΝΗΣΙΑΚΟΣ ΠΟΛΕΜΟΣ - Μαθητικά ταξίδι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429132"/>
            <a:ext cx="5143500" cy="205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Θέση περιεχομένου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 smtClean="0"/>
              <a:t>Στους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Αιγός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ποταμούς              </a:t>
            </a:r>
            <a:endParaRPr lang="el-GR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el-GR" b="1" dirty="0" smtClean="0">
                <a:solidFill>
                  <a:srgbClr val="FF0000"/>
                </a:solidFill>
              </a:rPr>
              <a:t>Οι Αθηναίοι </a:t>
            </a:r>
            <a:r>
              <a:rPr lang="el-GR" dirty="0" smtClean="0"/>
              <a:t>έπαθαν μεγάλη </a:t>
            </a:r>
            <a:r>
              <a:rPr lang="el-GR" b="1" dirty="0" smtClean="0">
                <a:solidFill>
                  <a:srgbClr val="FF0000"/>
                </a:solidFill>
              </a:rPr>
              <a:t>καταστροφή</a:t>
            </a:r>
            <a:r>
              <a:rPr lang="el-GR" dirty="0" smtClean="0"/>
              <a:t>.</a:t>
            </a:r>
          </a:p>
          <a:p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Τελικοί νικητές οι Σπαρτιάτες.</a:t>
            </a:r>
            <a:endParaRPr lang="el-GR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" name="6 - Θέση περιεχομένου" descr="Η μάχη που οι Σπαρτιάτες νίκησαν τους Αθηναίους δίχως καμία απώλεια. Τους  κατέλαβαν όλα τα πλοία στη στεριά, χωρίς ναυμαχία. Ο Λύσανδρος εκτέλεσε  όλους τους αιχμαλώτους - ΜΗΧΑΝΗ ΤΟΥ ΧΡΟΝΟΥ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357694"/>
            <a:ext cx="4143404" cy="213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Έλλειψη"/>
          <p:cNvSpPr/>
          <p:nvPr/>
        </p:nvSpPr>
        <p:spPr>
          <a:xfrm>
            <a:off x="7143768" y="4357694"/>
            <a:ext cx="714380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Στ) Που πήγε μετά ο </a:t>
            </a:r>
            <a:r>
              <a:rPr lang="el-GR" b="1" dirty="0" smtClean="0"/>
              <a:t>σπαρτιατικός στόλος</a:t>
            </a:r>
            <a:r>
              <a:rPr lang="el-GR" dirty="0" smtClean="0"/>
              <a:t>;</a:t>
            </a:r>
          </a:p>
          <a:p>
            <a:r>
              <a:rPr lang="el-GR" dirty="0" smtClean="0"/>
              <a:t>Τι </a:t>
            </a:r>
            <a:r>
              <a:rPr lang="el-GR" b="1" dirty="0" smtClean="0"/>
              <a:t>αναγκάστηκαν</a:t>
            </a:r>
            <a:r>
              <a:rPr lang="el-GR" dirty="0" smtClean="0"/>
              <a:t> </a:t>
            </a:r>
            <a:r>
              <a:rPr lang="el-GR" b="1" dirty="0" smtClean="0"/>
              <a:t>οι Αθηναίοι </a:t>
            </a:r>
            <a:r>
              <a:rPr lang="el-GR" dirty="0" smtClean="0"/>
              <a:t>να κάνουν;</a:t>
            </a:r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143372" y="2174875"/>
            <a:ext cx="4543429" cy="3951288"/>
          </a:xfrm>
        </p:spPr>
        <p:txBody>
          <a:bodyPr/>
          <a:lstStyle/>
          <a:p>
            <a:r>
              <a:rPr lang="el-GR" dirty="0" smtClean="0"/>
              <a:t>Ο στόλος της </a:t>
            </a:r>
            <a:r>
              <a:rPr lang="el-GR" dirty="0"/>
              <a:t>Σ</a:t>
            </a:r>
            <a:r>
              <a:rPr lang="el-GR" dirty="0" smtClean="0"/>
              <a:t>πάρτης έπλευσε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προς τον Πειραιά</a:t>
            </a:r>
            <a:r>
              <a:rPr lang="el-GR" dirty="0" smtClean="0"/>
              <a:t>.</a:t>
            </a:r>
          </a:p>
          <a:p>
            <a:r>
              <a:rPr lang="el-GR" dirty="0" smtClean="0"/>
              <a:t>Η Αθήνα αναγκάστηκε να υπογράψει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ειρήνη με βαριούς όρους το 404 </a:t>
            </a:r>
            <a:r>
              <a:rPr lang="el-GR" dirty="0" err="1" smtClean="0">
                <a:solidFill>
                  <a:srgbClr val="FF0000"/>
                </a:solidFill>
                <a:latin typeface="Arial Black" pitchFamily="34" charset="0"/>
              </a:rPr>
              <a:t>π.Χ.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el-GR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6 - Εικόνα" descr="ΙΣΤΟΡΙΑ ΕΛΛΗΝΙΚΗ ΚΑΙ ΠΑΓΚΟΣΜΙΑ : ΠΕΛΟΠΟΝΝΗΣΙΑΚΟΣ ΠΟΛΕΜΟΣ (ΜΕΡΟΣ Α'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572008"/>
            <a:ext cx="6336030" cy="202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5) Ποιες ήταν οι βαριές </a:t>
            </a:r>
            <a:r>
              <a:rPr lang="el-GR" b="1" dirty="0" smtClean="0"/>
              <a:t>συνέπειες του Πελοποννησιακού πολέμου;</a:t>
            </a:r>
            <a:endParaRPr lang="el-GR" b="1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Αμέτρητοι νεκροί</a:t>
            </a:r>
          </a:p>
          <a:p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Ερειπωμένες πόλεις</a:t>
            </a:r>
          </a:p>
          <a:p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Ψυχικά τραύματα αγιάτρευτα</a:t>
            </a:r>
            <a:endParaRPr lang="el-GR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6 - Εικόνα" descr="H πιο αιματηρή εμφύλια σύγκρουση μεταξύ Ελλήνων: Ο Πελοποννησιακός Πόλεμος  σε χάρτες | HuffPost Greec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929066"/>
            <a:ext cx="5929354" cy="266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Γ) </a:t>
            </a:r>
            <a:r>
              <a:rPr lang="el-GR" b="1" dirty="0" smtClean="0"/>
              <a:t>Πόσο</a:t>
            </a:r>
            <a:r>
              <a:rPr lang="el-GR" dirty="0" smtClean="0"/>
              <a:t> κράτησε η πρώτη φάση του πολέμου;</a:t>
            </a:r>
          </a:p>
          <a:p>
            <a:r>
              <a:rPr lang="el-GR" dirty="0" smtClean="0"/>
              <a:t>Πώς  την </a:t>
            </a:r>
            <a:r>
              <a:rPr lang="el-GR" b="1" dirty="0" smtClean="0"/>
              <a:t>ονομάζουμε</a:t>
            </a:r>
            <a:r>
              <a:rPr lang="el-GR" dirty="0" smtClean="0"/>
              <a:t>; </a:t>
            </a:r>
          </a:p>
          <a:p>
            <a:pPr algn="ctr">
              <a:buNone/>
            </a:pPr>
            <a:r>
              <a:rPr lang="el-GR" b="1" dirty="0" smtClean="0"/>
              <a:t>(σχεδιάγραμμα)</a:t>
            </a:r>
            <a:endParaRPr lang="el-GR" b="1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429124" y="1600200"/>
            <a:ext cx="4257676" cy="4525963"/>
          </a:xfrm>
        </p:spPr>
        <p:txBody>
          <a:bodyPr/>
          <a:lstStyle/>
          <a:p>
            <a:pPr algn="ctr">
              <a:buNone/>
            </a:pPr>
            <a:r>
              <a:rPr lang="el-GR" b="1" dirty="0"/>
              <a:t>Α΄ ΦΑΣΗ </a:t>
            </a:r>
            <a:r>
              <a:rPr lang="el-GR" b="1" dirty="0" smtClean="0">
                <a:sym typeface="Wingdings 3"/>
              </a:rPr>
              <a:t>                               </a:t>
            </a:r>
            <a:r>
              <a:rPr lang="el-GR" b="1" dirty="0" smtClean="0">
                <a:solidFill>
                  <a:srgbClr val="FF0000"/>
                </a:solidFill>
                <a:latin typeface="Arial Black" pitchFamily="34" charset="0"/>
              </a:rPr>
              <a:t>431- </a:t>
            </a:r>
            <a:r>
              <a:rPr lang="el-GR" b="1" dirty="0">
                <a:solidFill>
                  <a:srgbClr val="FF0000"/>
                </a:solidFill>
                <a:latin typeface="Arial Black" pitchFamily="34" charset="0"/>
              </a:rPr>
              <a:t>421π.Χ</a:t>
            </a:r>
            <a:r>
              <a:rPr lang="el-GR" b="1" dirty="0" smtClean="0">
                <a:solidFill>
                  <a:srgbClr val="FF0000"/>
                </a:solidFill>
                <a:latin typeface="Arial Black" pitchFamily="34" charset="0"/>
              </a:rPr>
              <a:t>. </a:t>
            </a:r>
          </a:p>
          <a:p>
            <a:endParaRPr lang="el-GR" b="1" dirty="0" smtClean="0">
              <a:sym typeface="Wingdings 3"/>
            </a:endParaRPr>
          </a:p>
          <a:p>
            <a:pPr algn="ctr">
              <a:buNone/>
            </a:pPr>
            <a:r>
              <a:rPr lang="el-GR" b="1" dirty="0" err="1" smtClean="0">
                <a:sym typeface="Wingdings 3"/>
              </a:rPr>
              <a:t></a:t>
            </a:r>
            <a:r>
              <a:rPr lang="el-GR" b="1" i="1" dirty="0" err="1">
                <a:solidFill>
                  <a:srgbClr val="FF0000"/>
                </a:solidFill>
              </a:rPr>
              <a:t>Αρχιδάμειος</a:t>
            </a:r>
            <a:r>
              <a:rPr lang="el-GR" b="1" i="1" dirty="0">
                <a:solidFill>
                  <a:srgbClr val="FF0000"/>
                </a:solidFill>
              </a:rPr>
              <a:t> </a:t>
            </a:r>
            <a:r>
              <a:rPr lang="el-GR" b="1" i="1" dirty="0" smtClean="0">
                <a:solidFill>
                  <a:srgbClr val="FF0000"/>
                </a:solidFill>
              </a:rPr>
              <a:t>                               ή                                             Δεκαετής  </a:t>
            </a:r>
            <a:r>
              <a:rPr lang="el-GR" b="1" i="1" dirty="0">
                <a:solidFill>
                  <a:srgbClr val="FF0000"/>
                </a:solidFill>
              </a:rPr>
              <a:t>πόλεμος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1.  α) Ποιος ήταν </a:t>
            </a:r>
            <a:r>
              <a:rPr lang="el-GR" b="1" dirty="0" smtClean="0"/>
              <a:t>ο πρώτος χρόνος</a:t>
            </a:r>
            <a:r>
              <a:rPr lang="el-GR" dirty="0" smtClean="0"/>
              <a:t> του Πελοποννησιακού πολέμου;</a:t>
            </a:r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Το 431 </a:t>
            </a:r>
            <a:r>
              <a:rPr lang="el-GR" dirty="0" err="1" smtClean="0">
                <a:solidFill>
                  <a:srgbClr val="FF0000"/>
                </a:solidFill>
                <a:latin typeface="Arial Black" pitchFamily="34" charset="0"/>
              </a:rPr>
              <a:t>π.Χ.</a:t>
            </a:r>
            <a:endParaRPr lang="el-GR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23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β)Τι </a:t>
            </a:r>
            <a:r>
              <a:rPr lang="el-GR" dirty="0" smtClean="0"/>
              <a:t>έκαναν τον πρώτο χρόνο  </a:t>
            </a:r>
            <a:r>
              <a:rPr lang="el-GR" dirty="0" smtClean="0"/>
              <a:t>οι </a:t>
            </a:r>
            <a:r>
              <a:rPr lang="el-GR" b="1" dirty="0" err="1" smtClean="0"/>
              <a:t>Πελοποννήσιοι</a:t>
            </a:r>
            <a:r>
              <a:rPr lang="el-GR" dirty="0" smtClean="0"/>
              <a:t>;                                                                             </a:t>
            </a:r>
            <a:endParaRPr lang="el-GR" dirty="0"/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143372" y="1600200"/>
            <a:ext cx="45434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 Οι </a:t>
            </a:r>
            <a:r>
              <a:rPr lang="el-GR" dirty="0" err="1" smtClean="0"/>
              <a:t>Πελοποννήσιοι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Εισέβαλαν στην Αττική.</a:t>
            </a:r>
          </a:p>
        </p:txBody>
      </p:sp>
      <p:pic>
        <p:nvPicPr>
          <p:cNvPr id="5" name="4 - Εικόνα" descr="Ποιες χώρες στη Μεσόγειο έχουν κηρύξει ΑΟΖ: Τι κάνουν η Ελλάδα και η  Τουρκία - Infognomon Politic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928934"/>
            <a:ext cx="5748336" cy="360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Καμπύλο βέλος προς τα επάνω"/>
          <p:cNvSpPr/>
          <p:nvPr/>
        </p:nvSpPr>
        <p:spPr>
          <a:xfrm rot="19596762">
            <a:off x="3757958" y="5102228"/>
            <a:ext cx="880266" cy="542571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Γ) Τι διέταξε </a:t>
            </a:r>
            <a:r>
              <a:rPr lang="el-GR" b="1" dirty="0" smtClean="0"/>
              <a:t>ο Περικλής </a:t>
            </a:r>
            <a:r>
              <a:rPr lang="el-GR" dirty="0" smtClean="0"/>
              <a:t>να κάνουν </a:t>
            </a:r>
            <a:r>
              <a:rPr lang="el-GR" dirty="0" smtClean="0"/>
              <a:t>οι Αθηναίοι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Να κλειστούν στα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Μακρά τείχη</a:t>
            </a:r>
            <a:r>
              <a:rPr lang="el-GR" dirty="0" smtClean="0"/>
              <a:t>                 Αθήνα </a:t>
            </a:r>
            <a:r>
              <a:rPr lang="el-GR" dirty="0" smtClean="0">
                <a:sym typeface="Wingdings 3"/>
              </a:rPr>
              <a:t> Πειραιά.</a:t>
            </a:r>
            <a:endParaRPr lang="el-GR" dirty="0"/>
          </a:p>
        </p:txBody>
      </p:sp>
      <p:pic>
        <p:nvPicPr>
          <p:cNvPr id="5" name="4 - Εικόνα" descr="Μακρά Τείχη - Βικιπαίδει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286124"/>
            <a:ext cx="295370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Κλασική Αθήνα - Ancient Athens 3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928934"/>
            <a:ext cx="488252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Δ) Τι έκανε παράλληλα ο </a:t>
            </a:r>
            <a:r>
              <a:rPr lang="el-GR" b="1" dirty="0" smtClean="0"/>
              <a:t>αθηναϊκός στόλος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786314" y="1600200"/>
            <a:ext cx="3900486" cy="4525963"/>
          </a:xfrm>
        </p:spPr>
        <p:txBody>
          <a:bodyPr/>
          <a:lstStyle/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Λεηλάτησε τα παράλια της Λακωνίας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6" name="5 - Εικόνα" descr="Ποιες χώρες στη Μεσόγειο έχουν κηρύξει ΑΟΖ: Τι κάνουν η Ελλάδα και η  Τουρκία - Infognomon Politic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43182"/>
            <a:ext cx="421484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Έλλειψη"/>
          <p:cNvSpPr/>
          <p:nvPr/>
        </p:nvSpPr>
        <p:spPr>
          <a:xfrm>
            <a:off x="1428728" y="5072074"/>
            <a:ext cx="714380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7 - Εικόνα" descr="ΠΕΛΟΠΟΝΝΗΣΙΑΚΟΣ ΠΟΛΕΜΟΣ (ΜΕΡΟΣ Β') , (ΘΟΥΚΥΔΙΔΟΥ ΙΣΤΟΡΙΑΙ) | ΑΡΧΑΙΩΝ ΤΟΠΟΣ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000372"/>
            <a:ext cx="428628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Ε) Τι έγινε </a:t>
            </a:r>
            <a:r>
              <a:rPr lang="el-GR" b="1" dirty="0" smtClean="0"/>
              <a:t>τον 2</a:t>
            </a:r>
            <a:r>
              <a:rPr lang="el-GR" b="1" baseline="30000" dirty="0" smtClean="0"/>
              <a:t>ο</a:t>
            </a:r>
            <a:r>
              <a:rPr lang="el-GR" b="1" dirty="0" smtClean="0"/>
              <a:t> </a:t>
            </a:r>
            <a:r>
              <a:rPr lang="el-GR" b="1" dirty="0" smtClean="0"/>
              <a:t>χρόνο στην Αθήνα</a:t>
            </a:r>
            <a:r>
              <a:rPr lang="el-GR" dirty="0" smtClean="0"/>
              <a:t>;</a:t>
            </a:r>
            <a:endParaRPr lang="el-GR" dirty="0" smtClean="0"/>
          </a:p>
          <a:p>
            <a:r>
              <a:rPr lang="el-GR" dirty="0" smtClean="0"/>
              <a:t>Ποιος πέθανε;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43362" cy="4525963"/>
          </a:xfrm>
        </p:spPr>
        <p:txBody>
          <a:bodyPr/>
          <a:lstStyle/>
          <a:p>
            <a:r>
              <a:rPr lang="el-GR" dirty="0" smtClean="0"/>
              <a:t>Τον 2</a:t>
            </a:r>
            <a:r>
              <a:rPr lang="el-GR" baseline="30000" dirty="0" smtClean="0"/>
              <a:t>ο</a:t>
            </a:r>
            <a:r>
              <a:rPr lang="el-GR" dirty="0" smtClean="0"/>
              <a:t> χρόνο έπεσε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λοιμός</a:t>
            </a:r>
            <a:r>
              <a:rPr lang="el-GR" dirty="0" smtClean="0"/>
              <a:t> (αρρώστια) στην Αθήνα.</a:t>
            </a:r>
          </a:p>
          <a:p>
            <a:r>
              <a:rPr lang="el-GR" dirty="0" smtClean="0"/>
              <a:t>Από αυτήν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πέθανε και ο </a:t>
            </a:r>
            <a:r>
              <a:rPr lang="el-GR" dirty="0">
                <a:solidFill>
                  <a:srgbClr val="FF0000"/>
                </a:solidFill>
                <a:latin typeface="Arial Black" pitchFamily="34" charset="0"/>
              </a:rPr>
              <a:t>Π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ερικλής.</a:t>
            </a:r>
            <a:endParaRPr lang="el-GR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Περικλέους και Ασπασίας Οίκος | Heptapol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14686"/>
            <a:ext cx="4286280" cy="3234282"/>
          </a:xfrm>
          <a:prstGeom prst="rect">
            <a:avLst/>
          </a:prstGeom>
          <a:noFill/>
        </p:spPr>
      </p:pic>
      <p:pic>
        <p:nvPicPr>
          <p:cNvPr id="6" name="5 - Εικόνα" descr="Λοιμός των Αθηνών: Η επιδημία της αρχαιότητας που σκότωσε τον Περικλή  και... | Ελλάδα Ειδήσεις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929066"/>
            <a:ext cx="500066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2 α) Τι έγινε τότε </a:t>
            </a:r>
            <a:r>
              <a:rPr lang="el-GR" dirty="0" smtClean="0"/>
              <a:t>με τον</a:t>
            </a:r>
            <a:r>
              <a:rPr lang="el-GR" b="1" dirty="0" smtClean="0"/>
              <a:t> πόλεμο</a:t>
            </a:r>
            <a:r>
              <a:rPr lang="el-GR" dirty="0" smtClean="0"/>
              <a:t>;</a:t>
            </a:r>
            <a:endParaRPr lang="el-GR" dirty="0" smtClean="0"/>
          </a:p>
          <a:p>
            <a:r>
              <a:rPr lang="el-GR" dirty="0" smtClean="0"/>
              <a:t>Τι </a:t>
            </a:r>
            <a:r>
              <a:rPr lang="el-GR" b="1" dirty="0" smtClean="0"/>
              <a:t>ένιωσαν</a:t>
            </a:r>
            <a:r>
              <a:rPr lang="el-GR" dirty="0" smtClean="0"/>
              <a:t> οι αντίπαλοι;</a:t>
            </a:r>
          </a:p>
          <a:p>
            <a:r>
              <a:rPr lang="el-GR" dirty="0" smtClean="0"/>
              <a:t>Τι </a:t>
            </a:r>
            <a:r>
              <a:rPr lang="el-GR" b="1" dirty="0" smtClean="0"/>
              <a:t>ήθελαν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Ο πόλεμος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απλώθηκε</a:t>
            </a:r>
            <a:r>
              <a:rPr lang="el-GR" dirty="0" smtClean="0"/>
              <a:t>.</a:t>
            </a:r>
          </a:p>
          <a:p>
            <a:r>
              <a:rPr lang="el-GR" dirty="0" smtClean="0"/>
              <a:t>Οι αντίπαλοι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κουράστηκαν</a:t>
            </a:r>
            <a:r>
              <a:rPr lang="el-GR" dirty="0" smtClean="0"/>
              <a:t>.</a:t>
            </a:r>
          </a:p>
          <a:p>
            <a:r>
              <a:rPr lang="el-GR" dirty="0" smtClean="0"/>
              <a:t>Ήθελαν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να σταματήσει ο πόλεμος.</a:t>
            </a:r>
            <a:endParaRPr lang="el-GR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503</Words>
  <Application>Microsoft Office PowerPoint</Application>
  <PresentationFormat>Προβολή στην οθόνη (4:3)</PresentationFormat>
  <Paragraphs>70</Paragraphs>
  <Slides>22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Θέμα του Office</vt:lpstr>
      <vt:lpstr>ΚΕΦΑΛΑΙΟ 26 : Οι κυριότερες φάσεις του πολέμου 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ΚΕΦΑΛΑΙΟ 26 : Οι κυριότερες φάσεις του πολέμου</dc:title>
  <dc:creator>Windows User</dc:creator>
  <cp:lastModifiedBy>Windows User</cp:lastModifiedBy>
  <cp:revision>11</cp:revision>
  <dcterms:created xsi:type="dcterms:W3CDTF">2021-03-25T19:48:13Z</dcterms:created>
  <dcterms:modified xsi:type="dcterms:W3CDTF">2021-03-30T14:47:06Z</dcterms:modified>
</cp:coreProperties>
</file>