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5BB18A-618D-4084-A53B-E3E95A1FE12A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A83532-5006-40D7-B77A-A95D2335902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992888" cy="1318298"/>
          </a:xfrm>
        </p:spPr>
        <p:txBody>
          <a:bodyPr>
            <a:noAutofit/>
          </a:bodyPr>
          <a:lstStyle/>
          <a:p>
            <a:pPr algn="ctr"/>
            <a:r>
              <a:rPr lang="el-GR" sz="3200" dirty="0" smtClean="0">
                <a:solidFill>
                  <a:srgbClr val="002060"/>
                </a:solidFill>
              </a:rPr>
              <a:t>Θρησκευτικά Ε’</a:t>
            </a:r>
            <a:br>
              <a:rPr lang="el-GR" sz="3200" dirty="0" smtClean="0">
                <a:solidFill>
                  <a:srgbClr val="002060"/>
                </a:solidFill>
              </a:rPr>
            </a:br>
            <a:r>
              <a:rPr lang="el-GR" sz="3200" dirty="0" smtClean="0">
                <a:solidFill>
                  <a:srgbClr val="002060"/>
                </a:solidFill>
              </a:rPr>
              <a:t>3. Οι μαθητές του Ιησού Χριστού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l-GR" sz="3200" dirty="0" smtClean="0">
                <a:solidFill>
                  <a:srgbClr val="002060"/>
                </a:solidFill>
              </a:rPr>
              <a:t> </a:t>
            </a:r>
            <a:br>
              <a:rPr lang="el-GR" sz="32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l-GR" sz="2000" dirty="0" smtClean="0">
                <a:solidFill>
                  <a:srgbClr val="002060"/>
                </a:solidFill>
              </a:rPr>
              <a:t>σελ. 31- 33)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7180312" cy="1803648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solidFill>
                  <a:srgbClr val="FFC000"/>
                </a:solidFill>
                <a:cs typeface="Arial" pitchFamily="34" charset="0"/>
              </a:rPr>
              <a:t>Ποιοι ήταν οι μαθητές του Χριστού; </a:t>
            </a:r>
            <a:endParaRPr lang="en-US" sz="2400" b="1" dirty="0" smtClean="0">
              <a:solidFill>
                <a:srgbClr val="FFC000"/>
              </a:solidFill>
              <a:cs typeface="Arial" pitchFamily="34" charset="0"/>
            </a:endParaRPr>
          </a:p>
          <a:p>
            <a:pPr algn="l"/>
            <a:endParaRPr lang="el-GR" sz="2400" b="1" dirty="0" smtClean="0">
              <a:solidFill>
                <a:srgbClr val="FFC000"/>
              </a:solidFill>
              <a:cs typeface="Arial" pitchFamily="34" charset="0"/>
            </a:endParaRPr>
          </a:p>
          <a:p>
            <a:pPr algn="l"/>
            <a:r>
              <a:rPr lang="el-GR" sz="2400" b="1" dirty="0" smtClean="0">
                <a:solidFill>
                  <a:srgbClr val="FFC000"/>
                </a:solidFill>
                <a:cs typeface="Arial" pitchFamily="34" charset="0"/>
              </a:rPr>
              <a:t>Ποια ήταν η αποστολή τους στον κόσμο;</a:t>
            </a:r>
            <a:endParaRPr lang="en-GB" sz="2400" b="1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15362" name="Picture 2" descr="Children From All Over The World Together Royalty Free Cliparts, Vectors,  And Stock Illustration. Image 18090401.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4187722"/>
            <a:ext cx="9144000" cy="2670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algn="just">
              <a:buNone/>
            </a:pPr>
            <a:r>
              <a:rPr lang="el-GR" sz="2400" dirty="0" smtClean="0">
                <a:solidFill>
                  <a:srgbClr val="FFC000"/>
                </a:solidFill>
              </a:rPr>
              <a:t>	</a:t>
            </a:r>
            <a:r>
              <a:rPr lang="el-GR" sz="2400" dirty="0" smtClean="0">
                <a:solidFill>
                  <a:srgbClr val="002060"/>
                </a:solidFill>
              </a:rPr>
              <a:t>«Όπου πάτε να κηρύττετε λέγοντας πως έφτασε η βασιλεία του Θεού»</a:t>
            </a:r>
          </a:p>
          <a:p>
            <a:pPr algn="just">
              <a:buNone/>
            </a:pPr>
            <a:endParaRPr lang="el-GR" sz="2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rgbClr val="002060"/>
                </a:solidFill>
                <a:latin typeface="+mj-lt"/>
              </a:rPr>
              <a:t>	«Nα θεραπεύετε τους αρρώστους, να ανασταίνετε τους νεκρούς, να γιατρεύετε τους λεπρούς, να κάνετε καλά τους δαιμονισμένους</a:t>
            </a:r>
            <a:r>
              <a:rPr lang="el-GR" sz="2400" dirty="0" smtClean="0">
                <a:solidFill>
                  <a:srgbClr val="002060"/>
                </a:solidFill>
                <a:latin typeface="Calibri"/>
              </a:rPr>
              <a:t>»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Η αποστολή τους</a:t>
            </a:r>
            <a:endParaRPr lang="en-GB" sz="3200" dirty="0"/>
          </a:p>
        </p:txBody>
      </p:sp>
      <p:pic>
        <p:nvPicPr>
          <p:cNvPr id="6" name="Picture 4" descr="Top 3 Ways to Safely Support Your Community During a Pandemic | Eagle Gate  Colle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4644008" cy="2276872"/>
          </a:xfrm>
          <a:prstGeom prst="rect">
            <a:avLst/>
          </a:prstGeom>
          <a:noFill/>
        </p:spPr>
      </p:pic>
      <p:pic>
        <p:nvPicPr>
          <p:cNvPr id="7" name="Picture 4" descr="Top 3 Ways to Safely Support Your Community During a Pandemic | Eagle Gate  Colle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09120"/>
            <a:ext cx="4572000" cy="234888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195736" y="188640"/>
            <a:ext cx="4680520" cy="17281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Αδέρφια</a:t>
            </a:r>
          </a:p>
          <a:p>
            <a:r>
              <a:rPr lang="el-GR" sz="2400" dirty="0" smtClean="0"/>
              <a:t>Ψαράδες</a:t>
            </a:r>
          </a:p>
          <a:p>
            <a:r>
              <a:rPr lang="el-GR" sz="2400" dirty="0" smtClean="0"/>
              <a:t>Ο Ανδρέας ήταν ο πρώτος μαθητής του Χριστού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1. Πέτρος και  2. Ανδρέας (ο Πρωτόκλητος)</a:t>
            </a:r>
            <a:endParaRPr lang="en-GB" sz="2800" dirty="0"/>
          </a:p>
        </p:txBody>
      </p:sp>
      <p:pic>
        <p:nvPicPr>
          <p:cNvPr id="14338" name="Picture 2" descr="Βρέθηκε η πόλη από την οποία κατάγονταν οι Απόστολοι Πέτρος και Ανδρέας |  Greek National Pr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5562600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Αδέρφια</a:t>
            </a:r>
          </a:p>
          <a:p>
            <a:r>
              <a:rPr lang="el-GR" sz="2000" dirty="0" smtClean="0"/>
              <a:t>Ψαράδες</a:t>
            </a:r>
          </a:p>
          <a:p>
            <a:r>
              <a:rPr lang="el-GR" sz="2000" dirty="0" smtClean="0"/>
              <a:t>Οι γιοι του </a:t>
            </a:r>
            <a:r>
              <a:rPr lang="el-GR" sz="2000" u="sng" dirty="0" smtClean="0"/>
              <a:t>Ζεβεδαίου</a:t>
            </a:r>
          </a:p>
          <a:p>
            <a:r>
              <a:rPr lang="el-GR" sz="2000" dirty="0" smtClean="0"/>
              <a:t>Ζήτησαν από το Χριστό να κάθονται δεξιά και αριστερά του. Τους απάντησε:</a:t>
            </a:r>
          </a:p>
          <a:p>
            <a:pPr>
              <a:buNone/>
            </a:pPr>
            <a:r>
              <a:rPr lang="el-GR" sz="2000" dirty="0" smtClean="0"/>
              <a:t>	</a:t>
            </a:r>
            <a:r>
              <a:rPr lang="el-GR" sz="2000" dirty="0" smtClean="0">
                <a:solidFill>
                  <a:srgbClr val="FFC000"/>
                </a:solidFill>
              </a:rPr>
              <a:t>«</a:t>
            </a:r>
            <a:r>
              <a:rPr lang="el-GR" sz="2000" i="1" dirty="0" smtClean="0">
                <a:solidFill>
                  <a:srgbClr val="FFC000"/>
                </a:solidFill>
              </a:rPr>
              <a:t>Όποιος από σας θέλει να γίνει πρώτος, πρέπει να γίνει δούλος όλων»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3. Ιάκωβος και 4. Ιωάννης (ο Ευαγγελιστής) του Ζεβεδαίου</a:t>
            </a:r>
            <a:endParaRPr lang="en-GB" sz="2800" dirty="0"/>
          </a:p>
        </p:txBody>
      </p:sp>
      <p:pic>
        <p:nvPicPr>
          <p:cNvPr id="13314" name="Picture 2" descr="Απόστολος Ιάκωβος (Ζεβεδαίου) - OrthodoxWi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1716782" cy="2437832"/>
          </a:xfrm>
          <a:prstGeom prst="rect">
            <a:avLst/>
          </a:prstGeom>
          <a:noFill/>
        </p:spPr>
      </p:pic>
      <p:sp>
        <p:nvSpPr>
          <p:cNvPr id="13316" name="AutoShape 4" descr="ΑΠΟΣΤΟΛΟΣ ΙΩΑΝΝΗΣ Ο ΕΥΑΓΓΕΛΙΣΤ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318" name="AutoShape 6" descr="ΑΠΟΣΤΟΛΟΣ ΙΩΑΝΝΗΣ Ο ΕΥΑΓΓΕΛΙΣΤ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320" name="Picture 8" descr="ΑΓΙΟΣ ΑΠΟΣΤΟΛΟΣ ΚΑΙ ΕΥΑΓΓΕΛΙΣΤΗΣ ΙΩΑΝΝΗΣ Ο ΘΕΟΛΟΓΟΣ | ΕΚΔΟΤΙΚΟΣ ΟΙΚΟΣ  ΕΙΚΟΝΩΝ &amp; ΤΕΧΝΗΣ - ΕΚΚΛΗΣΙΑΣΤΙΚΑ ΕΙΔΗ - ΑΠΕΡΓΗΣ &amp; ΣΙΑ Ο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187220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Φίλοι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5. Φίλιππος και 6. Βαρθολομαίος</a:t>
            </a:r>
            <a:endParaRPr lang="en-GB" sz="3200" dirty="0"/>
          </a:p>
        </p:txBody>
      </p:sp>
      <p:pic>
        <p:nvPicPr>
          <p:cNvPr id="19458" name="Picture 2" descr="Απόστολος Βαρθολομαίος - Βικιπαίδ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333" y="2420888"/>
            <a:ext cx="2025611" cy="2952328"/>
          </a:xfrm>
          <a:prstGeom prst="rect">
            <a:avLst/>
          </a:prstGeom>
          <a:noFill/>
        </p:spPr>
      </p:pic>
      <p:pic>
        <p:nvPicPr>
          <p:cNvPr id="19460" name="Picture 4" descr="Άγιος Φίλιππος ο Απόστολος-Εικόνα εκκλησιαστική Αγίου Όρους"/>
          <p:cNvPicPr>
            <a:picLocks noChangeAspect="1" noChangeArrowheads="1"/>
          </p:cNvPicPr>
          <p:nvPr/>
        </p:nvPicPr>
        <p:blipFill>
          <a:blip r:embed="rId3" cstate="print"/>
          <a:srcRect l="9260" t="16050" r="11111" b="16050"/>
          <a:stretch>
            <a:fillRect/>
          </a:stretch>
        </p:blipFill>
        <p:spPr bwMode="auto">
          <a:xfrm>
            <a:off x="4067944" y="2420888"/>
            <a:ext cx="2304256" cy="2947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Αδέρφια </a:t>
            </a:r>
          </a:p>
          <a:p>
            <a:r>
              <a:rPr lang="el-GR" sz="2400" dirty="0" smtClean="0"/>
              <a:t>Γιοι του Αλφαίου</a:t>
            </a:r>
          </a:p>
          <a:p>
            <a:r>
              <a:rPr lang="el-GR" sz="2400" dirty="0" smtClean="0"/>
              <a:t>Ο Ματθαίος ήταν τελώνης (:φοροεισπράκτορας) </a:t>
            </a:r>
          </a:p>
          <a:p>
            <a:r>
              <a:rPr lang="el-GR" sz="2400" dirty="0" smtClean="0"/>
              <a:t>Ο Ματθαίος έγραψε ένα από τα 4 Ευαγγέλια</a:t>
            </a:r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7. Ιάκωβος  και 8. Ματθαίος  (ο Ευαγγελιστής) του Αλφαίου</a:t>
            </a:r>
            <a:endParaRPr lang="en-GB" sz="2800" dirty="0"/>
          </a:p>
        </p:txBody>
      </p:sp>
      <p:pic>
        <p:nvPicPr>
          <p:cNvPr id="18434" name="Picture 2" descr="Ιάκωβος του Αλφαίου - Βιογραφία - Σαν Σήμερα 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3354359" cy="2461667"/>
          </a:xfrm>
          <a:prstGeom prst="rect">
            <a:avLst/>
          </a:prstGeom>
          <a:noFill/>
        </p:spPr>
      </p:pic>
      <p:pic>
        <p:nvPicPr>
          <p:cNvPr id="18436" name="Picture 4" descr="Απόστολος Ματθαίος ο Ευαγγελιστής - Βιογραφία - Σαν Σήμερα 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2798025" cy="2448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  Ο Θωμάς ονομάστηκε άπιστος γιατί ήθελε να ακουμπήσει τις πληγές του Χριστού για να πεισθεί ότι είχε αναστηθεί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9. Θώμας (ο Άπιστος) και 10. Σίμων</a:t>
            </a:r>
            <a:endParaRPr lang="en-GB" sz="2800" dirty="0"/>
          </a:p>
        </p:txBody>
      </p:sp>
      <p:pic>
        <p:nvPicPr>
          <p:cNvPr id="17410" name="Picture 2" descr="Ορθόδοξος Συναξαριστής :: Άγιος Θωμάς ο Απόστολ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2520280" cy="2952327"/>
          </a:xfrm>
          <a:prstGeom prst="rect">
            <a:avLst/>
          </a:prstGeom>
          <a:noFill/>
        </p:spPr>
      </p:pic>
      <p:pic>
        <p:nvPicPr>
          <p:cNvPr id="17412" name="Picture 4" descr="Ορθόδοξος Συναξαριστής :: Άγιος Σίμων ο Απόστολος, ο Ζηλωτή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852936"/>
            <a:ext cx="2232248" cy="2952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 Ιούδας πρόδωσε τον Χριστό για 30 αργύρια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11. Ματθίας και 12. Ιούδας (ο Ισκαριώτης)</a:t>
            </a:r>
            <a:endParaRPr lang="en-GB" sz="2800" dirty="0"/>
          </a:p>
        </p:txBody>
      </p:sp>
      <p:sp>
        <p:nvSpPr>
          <p:cNvPr id="16386" name="AutoShape 2" descr="Ιούδας Ισκαριώτης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88" name="Picture 4" descr="Άγιος Ιούδας ο Θαδδαί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04864"/>
            <a:ext cx="2087216" cy="2958629"/>
          </a:xfrm>
          <a:prstGeom prst="rect">
            <a:avLst/>
          </a:prstGeom>
          <a:noFill/>
        </p:spPr>
      </p:pic>
      <p:pic>
        <p:nvPicPr>
          <p:cNvPr id="16390" name="Picture 6" descr="Άγιος Απόστολος Ματθίας | Πεμπτουσί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2125879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</TotalTime>
  <Words>164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Θρησκευτικά Ε’ 3. Οι μαθητές του Ιησού Χριστού   (σελ. 31- 33)</vt:lpstr>
      <vt:lpstr>Η αποστολή τους</vt:lpstr>
      <vt:lpstr>1. Πέτρος και  2. Ανδρέας (ο Πρωτόκλητος)</vt:lpstr>
      <vt:lpstr>3. Ιάκωβος και 4. Ιωάννης (ο Ευαγγελιστής) του Ζεβεδαίου</vt:lpstr>
      <vt:lpstr>5. Φίλιππος και 6. Βαρθολομαίος</vt:lpstr>
      <vt:lpstr>7. Ιάκωβος  και 8. Ματθαίος  (ο Ευαγγελιστής) του Αλφαίου</vt:lpstr>
      <vt:lpstr>9. Θώμας (ο Άπιστος) και 10. Σίμων</vt:lpstr>
      <vt:lpstr>11. Ματθίας και 12. Ιούδας (ο Ισκαριώτης)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Οι μαθητές του Ιησού Χριστού</dc:title>
  <dc:creator>evina tz</dc:creator>
  <cp:lastModifiedBy>evina tz</cp:lastModifiedBy>
  <cp:revision>12</cp:revision>
  <dcterms:created xsi:type="dcterms:W3CDTF">2020-12-10T10:48:27Z</dcterms:created>
  <dcterms:modified xsi:type="dcterms:W3CDTF">2020-12-10T15:32:17Z</dcterms:modified>
</cp:coreProperties>
</file>