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49A20B2-EB1D-4F9C-8C11-752247AF3295}"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9A20B2-EB1D-4F9C-8C11-752247AF329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549A20B2-EB1D-4F9C-8C11-752247AF3295}"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549A20B2-EB1D-4F9C-8C11-752247AF3295}"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49A20B2-EB1D-4F9C-8C11-752247AF3295}"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52D3475A-706F-4A14-B3FE-4AEA4A52AF70}" type="datetimeFigureOut">
              <a:rPr lang="el-GR" smtClean="0"/>
              <a:pPr/>
              <a:t>31/3/2020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9A20B2-EB1D-4F9C-8C11-752247AF3295}"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549A20B2-EB1D-4F9C-8C11-752247AF3295}"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549A20B2-EB1D-4F9C-8C11-752247AF329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549A20B2-EB1D-4F9C-8C11-752247AF32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49A20B2-EB1D-4F9C-8C11-752247AF3295}"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52D3475A-706F-4A14-B3FE-4AEA4A52AF70}" type="datetimeFigureOut">
              <a:rPr lang="el-GR" smtClean="0"/>
              <a:pPr/>
              <a:t>31/3/2020</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549A20B2-EB1D-4F9C-8C11-752247AF3295}"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52D3475A-706F-4A14-B3FE-4AEA4A52AF70}" type="datetimeFigureOut">
              <a:rPr lang="el-GR" smtClean="0"/>
              <a:pPr/>
              <a:t>31/3/2020</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2D3475A-706F-4A14-B3FE-4AEA4A52AF70}" type="datetimeFigureOut">
              <a:rPr lang="el-GR" smtClean="0"/>
              <a:pPr/>
              <a:t>31/3/2020</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49A20B2-EB1D-4F9C-8C11-752247AF3295}"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2819400"/>
            <a:ext cx="6400800" cy="2681302"/>
          </a:xfrm>
        </p:spPr>
        <p:txBody>
          <a:bodyPr>
            <a:normAutofit/>
          </a:bodyPr>
          <a:lstStyle/>
          <a:p>
            <a:r>
              <a:rPr lang="el-GR" sz="2800" dirty="0" smtClean="0">
                <a:solidFill>
                  <a:schemeClr val="bg2">
                    <a:lumMod val="10000"/>
                  </a:schemeClr>
                </a:solidFill>
              </a:rPr>
              <a:t>Η ΚΑΤΑΝΟΜΗ ΤΟΥ ΠΛΗΘΥΣΜΟΥ ΣΤΗ ΓΗ</a:t>
            </a:r>
          </a:p>
          <a:p>
            <a:endParaRPr lang="el-GR" sz="2800" dirty="0" smtClean="0"/>
          </a:p>
          <a:p>
            <a:r>
              <a:rPr lang="el-GR" sz="2800" dirty="0" smtClean="0">
                <a:solidFill>
                  <a:schemeClr val="tx2">
                    <a:lumMod val="50000"/>
                  </a:schemeClr>
                </a:solidFill>
              </a:rPr>
              <a:t>ΓΛΩΣΣΕΣ ΚΑΙ ΘΡΗΣΚΕΙΕΣ</a:t>
            </a:r>
            <a:endParaRPr lang="el-GR" sz="2800" dirty="0">
              <a:solidFill>
                <a:schemeClr val="tx2">
                  <a:lumMod val="50000"/>
                </a:schemeClr>
              </a:solidFill>
            </a:endParaRPr>
          </a:p>
        </p:txBody>
      </p:sp>
      <p:sp>
        <p:nvSpPr>
          <p:cNvPr id="2" name="1 - Τίτλος"/>
          <p:cNvSpPr>
            <a:spLocks noGrp="1"/>
          </p:cNvSpPr>
          <p:nvPr>
            <p:ph type="ctrTitle"/>
          </p:nvPr>
        </p:nvSpPr>
        <p:spPr/>
        <p:txBody>
          <a:bodyPr/>
          <a:lstStyle/>
          <a:p>
            <a:r>
              <a:rPr lang="el-GR" b="1" dirty="0" smtClean="0"/>
              <a:t>Η ΓΗ ΩΣ ΧΩΡΟΣ ΖΩΗΣ ΤΟΥ ΑΝΘΡΩΠΟΥ</a:t>
            </a:r>
            <a:endParaRPr lang="el-G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Η ΚΑΤΑΝΟΜΗ ΤΟΥ ΠΛΗΘΥΣΜΟΥ ΣΤΗ ΓΗ</a:t>
            </a:r>
            <a:endParaRPr lang="el-GR" sz="2800" b="1" dirty="0"/>
          </a:p>
        </p:txBody>
      </p:sp>
      <p:sp>
        <p:nvSpPr>
          <p:cNvPr id="3" name="2 - Θέση περιεχομένου"/>
          <p:cNvSpPr>
            <a:spLocks noGrp="1"/>
          </p:cNvSpPr>
          <p:nvPr>
            <p:ph sz="quarter" idx="1"/>
          </p:nvPr>
        </p:nvSpPr>
        <p:spPr/>
        <p:txBody>
          <a:bodyPr>
            <a:normAutofit/>
          </a:bodyPr>
          <a:lstStyle/>
          <a:p>
            <a:r>
              <a:rPr lang="el-GR" sz="1800" dirty="0" smtClean="0"/>
              <a:t>Ο πληθυσμός δεν κατανέμεται εξίσου σε όλη την επιφάνεια της Γης. Ορισμένες περιοχές είναι πυκνοκατοικημένες, άλλες αραιοκατοικημένες και άλλες σχεδόν ακατοίκητες. Αυτό συμβαίνει επειδή όλες οι περιοχές της Γης δεν είναι κατάλληλες για να ζουν σε αυτές άνθρωποι. </a:t>
            </a:r>
          </a:p>
          <a:p>
            <a:pPr>
              <a:buNone/>
            </a:pPr>
            <a:endParaRPr lang="el-GR" sz="1800" dirty="0"/>
          </a:p>
        </p:txBody>
      </p:sp>
      <p:pic>
        <p:nvPicPr>
          <p:cNvPr id="4" name="3 - Εικόνα" descr="18. Η κατανομή του πληθυσμού στη Γη (ppt-pdf) – Ηλίας Μπουναρτζής"/>
          <p:cNvPicPr/>
          <p:nvPr/>
        </p:nvPicPr>
        <p:blipFill>
          <a:blip r:embed="rId2"/>
          <a:srcRect/>
          <a:stretch>
            <a:fillRect/>
          </a:stretch>
        </p:blipFill>
        <p:spPr bwMode="auto">
          <a:xfrm>
            <a:off x="285720" y="2714620"/>
            <a:ext cx="8643998"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ΛΟΓΟΙ ΚΑΤΟΙΚΗΣΗΣ ΜΙΑΣ ΠΕΡΙΟΧΗΣ</a:t>
            </a:r>
            <a:endParaRPr lang="el-GR" b="1" dirty="0"/>
          </a:p>
        </p:txBody>
      </p:sp>
      <p:sp>
        <p:nvSpPr>
          <p:cNvPr id="3" name="2 - Θέση περιεχομένου"/>
          <p:cNvSpPr>
            <a:spLocks noGrp="1"/>
          </p:cNvSpPr>
          <p:nvPr>
            <p:ph sz="quarter" idx="1"/>
          </p:nvPr>
        </p:nvSpPr>
        <p:spPr/>
        <p:txBody>
          <a:bodyPr/>
          <a:lstStyle/>
          <a:p>
            <a:r>
              <a:rPr lang="el-GR" dirty="0" smtClean="0"/>
              <a:t>Οι λόγοι που οδηγούν τους ανθρώπους νε επιλέξουν να κατοικήσουν σε μια περιοχή είναι οι ακόλουθοι:</a:t>
            </a:r>
          </a:p>
          <a:p>
            <a:pPr marL="514350" indent="-514350">
              <a:buAutoNum type="arabicPeriod"/>
            </a:pPr>
            <a:r>
              <a:rPr lang="el-GR" sz="2400" dirty="0" smtClean="0">
                <a:solidFill>
                  <a:srgbClr val="FF0000"/>
                </a:solidFill>
              </a:rPr>
              <a:t>ΓΕΩΓΡΑΦΙΚΟΙ</a:t>
            </a:r>
          </a:p>
          <a:p>
            <a:pPr marL="514350" indent="-514350">
              <a:buFont typeface="Wingdings" pitchFamily="2" charset="2"/>
              <a:buChar char="v"/>
            </a:pPr>
            <a:r>
              <a:rPr lang="el-GR" sz="2000" dirty="0" smtClean="0"/>
              <a:t>Νερό (λίμνη ή ποτάμι)</a:t>
            </a:r>
          </a:p>
          <a:p>
            <a:pPr marL="514350" indent="-514350">
              <a:buFont typeface="Wingdings" pitchFamily="2" charset="2"/>
              <a:buChar char="v"/>
            </a:pPr>
            <a:r>
              <a:rPr lang="el-GR" sz="2000" dirty="0" smtClean="0"/>
              <a:t>Πεδιάδες</a:t>
            </a:r>
          </a:p>
          <a:p>
            <a:pPr marL="514350" indent="-514350">
              <a:buFont typeface="Wingdings" pitchFamily="2" charset="2"/>
              <a:buChar char="v"/>
            </a:pPr>
            <a:r>
              <a:rPr lang="el-GR" sz="2000" dirty="0" smtClean="0"/>
              <a:t>Μέτριο υψόμετρο</a:t>
            </a:r>
          </a:p>
          <a:p>
            <a:pPr marL="514350" indent="-514350">
              <a:buFont typeface="Wingdings" pitchFamily="2" charset="2"/>
              <a:buChar char="v"/>
            </a:pPr>
            <a:r>
              <a:rPr lang="el-GR" sz="2000" dirty="0" smtClean="0"/>
              <a:t>Κοντά στη θάλασσα</a:t>
            </a:r>
          </a:p>
          <a:p>
            <a:pPr marL="514350" indent="-514350">
              <a:buFont typeface="Wingdings" pitchFamily="2" charset="2"/>
              <a:buChar char="v"/>
            </a:pPr>
            <a:r>
              <a:rPr lang="el-GR" sz="2000" dirty="0" smtClean="0"/>
              <a:t>Ήπιο κλίμα</a:t>
            </a:r>
          </a:p>
          <a:p>
            <a:pPr marL="514350" indent="-514350">
              <a:buFont typeface="Wingdings" pitchFamily="2" charset="2"/>
              <a:buChar char="v"/>
            </a:pPr>
            <a:r>
              <a:rPr lang="el-GR" sz="2000" dirty="0" smtClean="0"/>
              <a:t>Πλούσιο υπέδαφος</a:t>
            </a:r>
            <a:endParaRPr lang="el-GR" sz="2000" dirty="0"/>
          </a:p>
        </p:txBody>
      </p:sp>
      <p:pic>
        <p:nvPicPr>
          <p:cNvPr id="4" name="3 - Εικόνα" descr="Γιάννενα &amp; Λίμνη Παμβώτιδα ☄HD☄ Ioannina - Lake Pamvotis, Epirus ..."/>
          <p:cNvPicPr/>
          <p:nvPr/>
        </p:nvPicPr>
        <p:blipFill>
          <a:blip r:embed="rId2" cstate="print"/>
          <a:srcRect/>
          <a:stretch>
            <a:fillRect/>
          </a:stretch>
        </p:blipFill>
        <p:spPr bwMode="auto">
          <a:xfrm>
            <a:off x="3857620" y="2500306"/>
            <a:ext cx="2357455" cy="1428760"/>
          </a:xfrm>
          <a:prstGeom prst="rect">
            <a:avLst/>
          </a:prstGeom>
          <a:noFill/>
          <a:ln w="9525">
            <a:noFill/>
            <a:miter lim="800000"/>
            <a:headEnd/>
            <a:tailEnd/>
          </a:ln>
        </p:spPr>
      </p:pic>
      <p:pic>
        <p:nvPicPr>
          <p:cNvPr id="5" name="4 - Εικόνα" descr="Τα μυστικά του Τάμεση: Τι κρύβει το ποτάμι του Λονδίνου; -φωτό"/>
          <p:cNvPicPr/>
          <p:nvPr/>
        </p:nvPicPr>
        <p:blipFill>
          <a:blip r:embed="rId3" cstate="print"/>
          <a:srcRect/>
          <a:stretch>
            <a:fillRect/>
          </a:stretch>
        </p:blipFill>
        <p:spPr bwMode="auto">
          <a:xfrm>
            <a:off x="6000760" y="2428869"/>
            <a:ext cx="2767751" cy="1428760"/>
          </a:xfrm>
          <a:prstGeom prst="rect">
            <a:avLst/>
          </a:prstGeom>
          <a:noFill/>
          <a:ln w="9525">
            <a:noFill/>
            <a:miter lim="800000"/>
            <a:headEnd/>
            <a:tailEnd/>
          </a:ln>
        </p:spPr>
      </p:pic>
      <p:pic>
        <p:nvPicPr>
          <p:cNvPr id="6" name="5 - Εικόνα" descr="ΘΕΣΣΑΛΙΑ | ΤΑ ΠΑΙΔΙΑ ΤΗΣ ΦΛΟΓΑΣ"/>
          <p:cNvPicPr/>
          <p:nvPr/>
        </p:nvPicPr>
        <p:blipFill>
          <a:blip r:embed="rId4" cstate="print"/>
          <a:srcRect/>
          <a:stretch>
            <a:fillRect/>
          </a:stretch>
        </p:blipFill>
        <p:spPr bwMode="auto">
          <a:xfrm>
            <a:off x="3714744" y="3643314"/>
            <a:ext cx="2571769" cy="1357322"/>
          </a:xfrm>
          <a:prstGeom prst="rect">
            <a:avLst/>
          </a:prstGeom>
          <a:noFill/>
          <a:ln w="9525">
            <a:noFill/>
            <a:miter lim="800000"/>
            <a:headEnd/>
            <a:tailEnd/>
          </a:ln>
        </p:spPr>
      </p:pic>
      <p:pic>
        <p:nvPicPr>
          <p:cNvPr id="7" name="6 - Εικόνα" descr="Στους πρόποδες του Παρνασσού, μια ανάσα από τους Δελφούς — Μαρία ..."/>
          <p:cNvPicPr/>
          <p:nvPr/>
        </p:nvPicPr>
        <p:blipFill>
          <a:blip r:embed="rId5" cstate="print"/>
          <a:srcRect/>
          <a:stretch>
            <a:fillRect/>
          </a:stretch>
        </p:blipFill>
        <p:spPr bwMode="auto">
          <a:xfrm>
            <a:off x="6072198" y="3571876"/>
            <a:ext cx="2708593" cy="1428760"/>
          </a:xfrm>
          <a:prstGeom prst="rect">
            <a:avLst/>
          </a:prstGeom>
          <a:noFill/>
          <a:ln w="9525">
            <a:noFill/>
            <a:miter lim="800000"/>
            <a:headEnd/>
            <a:tailEnd/>
          </a:ln>
        </p:spPr>
      </p:pic>
      <p:pic>
        <p:nvPicPr>
          <p:cNvPr id="8" name="7 - Εικόνα" descr="Visit Greece | Παραθαλάσσια χωριά της Λακωνικής Μάνης"/>
          <p:cNvPicPr/>
          <p:nvPr/>
        </p:nvPicPr>
        <p:blipFill>
          <a:blip r:embed="rId6"/>
          <a:srcRect/>
          <a:stretch>
            <a:fillRect/>
          </a:stretch>
        </p:blipFill>
        <p:spPr bwMode="auto">
          <a:xfrm>
            <a:off x="4429124" y="4786322"/>
            <a:ext cx="3429024" cy="17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Left)">
                                      <p:cBhvr>
                                        <p:cTn id="7" dur="2000"/>
                                        <p:tgtEl>
                                          <p:spTgt spid="3">
                                            <p:txEl>
                                              <p:pRg st="1" end="1"/>
                                            </p:txEl>
                                          </p:spTgt>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Left)">
                                      <p:cBhvr>
                                        <p:cTn id="11" dur="2000"/>
                                        <p:tgtEl>
                                          <p:spTgt spid="3">
                                            <p:txEl>
                                              <p:pRg st="2" end="2"/>
                                            </p:txEl>
                                          </p:spTgt>
                                        </p:tgtEl>
                                      </p:cBhvr>
                                    </p:animEffect>
                                  </p:childTnLst>
                                </p:cTn>
                              </p:par>
                            </p:childTnLst>
                          </p:cTn>
                        </p:par>
                        <p:par>
                          <p:cTn id="12" fill="hold">
                            <p:stCondLst>
                              <p:cond delay="40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2000"/>
                                        <p:tgtEl>
                                          <p:spTgt spid="4"/>
                                        </p:tgtEl>
                                      </p:cBhvr>
                                    </p:animEffect>
                                  </p:childTnLst>
                                </p:cTn>
                              </p:par>
                            </p:childTnLst>
                          </p:cTn>
                        </p:par>
                        <p:par>
                          <p:cTn id="16" fill="hold">
                            <p:stCondLst>
                              <p:cond delay="6000"/>
                            </p:stCondLst>
                            <p:childTnLst>
                              <p:par>
                                <p:cTn id="17" presetID="1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2000"/>
                                        <p:tgtEl>
                                          <p:spTgt spid="5"/>
                                        </p:tgtEl>
                                      </p:cBhvr>
                                    </p:animEffect>
                                  </p:childTnLst>
                                </p:cTn>
                              </p:par>
                            </p:childTnLst>
                          </p:cTn>
                        </p:par>
                        <p:par>
                          <p:cTn id="20" fill="hold">
                            <p:stCondLst>
                              <p:cond delay="8000"/>
                            </p:stCondLst>
                            <p:childTnLst>
                              <p:par>
                                <p:cTn id="21" presetID="1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Left)">
                                      <p:cBhvr>
                                        <p:cTn id="23" dur="2000"/>
                                        <p:tgtEl>
                                          <p:spTgt spid="3">
                                            <p:txEl>
                                              <p:pRg st="3" end="3"/>
                                            </p:txEl>
                                          </p:spTgt>
                                        </p:tgtEl>
                                      </p:cBhvr>
                                    </p:animEffect>
                                  </p:childTnLst>
                                </p:cTn>
                              </p:par>
                            </p:childTnLst>
                          </p:cTn>
                        </p:par>
                        <p:par>
                          <p:cTn id="24" fill="hold">
                            <p:stCondLst>
                              <p:cond delay="10000"/>
                            </p:stCondLst>
                            <p:childTnLst>
                              <p:par>
                                <p:cTn id="25" presetID="1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Right)">
                                      <p:cBhvr>
                                        <p:cTn id="27" dur="2000"/>
                                        <p:tgtEl>
                                          <p:spTgt spid="6"/>
                                        </p:tgtEl>
                                      </p:cBhvr>
                                    </p:animEffect>
                                  </p:childTnLst>
                                </p:cTn>
                              </p:par>
                            </p:childTnLst>
                          </p:cTn>
                        </p:par>
                        <p:par>
                          <p:cTn id="28" fill="hold">
                            <p:stCondLst>
                              <p:cond delay="12000"/>
                            </p:stCondLst>
                            <p:childTnLst>
                              <p:par>
                                <p:cTn id="29" presetID="12" presetClass="entr" presetSubtype="8"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Left)">
                                      <p:cBhvr>
                                        <p:cTn id="31" dur="2000"/>
                                        <p:tgtEl>
                                          <p:spTgt spid="3">
                                            <p:txEl>
                                              <p:pRg st="4" end="4"/>
                                            </p:txEl>
                                          </p:spTgt>
                                        </p:tgtEl>
                                      </p:cBhvr>
                                    </p:animEffect>
                                  </p:childTnLst>
                                </p:cTn>
                              </p:par>
                            </p:childTnLst>
                          </p:cTn>
                        </p:par>
                        <p:par>
                          <p:cTn id="32" fill="hold">
                            <p:stCondLst>
                              <p:cond delay="14000"/>
                            </p:stCondLst>
                            <p:childTnLst>
                              <p:par>
                                <p:cTn id="33" presetID="12" presetClass="entr" presetSubtype="2"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lide(fromRight)">
                                      <p:cBhvr>
                                        <p:cTn id="35" dur="2000"/>
                                        <p:tgtEl>
                                          <p:spTgt spid="7"/>
                                        </p:tgtEl>
                                      </p:cBhvr>
                                    </p:animEffect>
                                  </p:childTnLst>
                                </p:cTn>
                              </p:par>
                            </p:childTnLst>
                          </p:cTn>
                        </p:par>
                        <p:par>
                          <p:cTn id="36" fill="hold">
                            <p:stCondLst>
                              <p:cond delay="16000"/>
                            </p:stCondLst>
                            <p:childTnLst>
                              <p:par>
                                <p:cTn id="37" presetID="12" presetClass="entr" presetSubtype="8"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slide(fromLeft)">
                                      <p:cBhvr>
                                        <p:cTn id="39" dur="2000"/>
                                        <p:tgtEl>
                                          <p:spTgt spid="3">
                                            <p:txEl>
                                              <p:pRg st="5" end="5"/>
                                            </p:txEl>
                                          </p:spTgt>
                                        </p:tgtEl>
                                      </p:cBhvr>
                                    </p:animEffect>
                                  </p:childTnLst>
                                </p:cTn>
                              </p:par>
                            </p:childTnLst>
                          </p:cTn>
                        </p:par>
                        <p:par>
                          <p:cTn id="40" fill="hold">
                            <p:stCondLst>
                              <p:cond delay="18000"/>
                            </p:stCondLst>
                            <p:childTnLst>
                              <p:par>
                                <p:cTn id="41" presetID="1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lide(fromBottom)">
                                      <p:cBhvr>
                                        <p:cTn id="43" dur="2000"/>
                                        <p:tgtEl>
                                          <p:spTgt spid="8"/>
                                        </p:tgtEl>
                                      </p:cBhvr>
                                    </p:animEffect>
                                  </p:childTnLst>
                                </p:cTn>
                              </p:par>
                            </p:childTnLst>
                          </p:cTn>
                        </p:par>
                        <p:par>
                          <p:cTn id="44" fill="hold">
                            <p:stCondLst>
                              <p:cond delay="20000"/>
                            </p:stCondLst>
                            <p:childTnLst>
                              <p:par>
                                <p:cTn id="45" presetID="12" presetClass="entr" presetSubtype="8"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slide(fromLeft)">
                                      <p:cBhvr>
                                        <p:cTn id="47" dur="2000"/>
                                        <p:tgtEl>
                                          <p:spTgt spid="3">
                                            <p:txEl>
                                              <p:pRg st="6" end="6"/>
                                            </p:txEl>
                                          </p:spTgt>
                                        </p:tgtEl>
                                      </p:cBhvr>
                                    </p:animEffect>
                                  </p:childTnLst>
                                </p:cTn>
                              </p:par>
                            </p:childTnLst>
                          </p:cTn>
                        </p:par>
                        <p:par>
                          <p:cTn id="48" fill="hold">
                            <p:stCondLst>
                              <p:cond delay="22000"/>
                            </p:stCondLst>
                            <p:childTnLst>
                              <p:par>
                                <p:cTn id="49" presetID="12" presetClass="entr" presetSubtype="8"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slide(fromLeft)">
                                      <p:cBhvr>
                                        <p:cTn id="5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ΛΟΓΟΙ ΚΑΤΟΙΚΗΣΗΣ ΜΙΑΣ ΠΕΡΙΟΧΗΣ</a:t>
            </a:r>
            <a:endParaRPr lang="el-GR" b="1" dirty="0"/>
          </a:p>
        </p:txBody>
      </p:sp>
      <p:sp>
        <p:nvSpPr>
          <p:cNvPr id="3" name="2 - Θέση περιεχομένου"/>
          <p:cNvSpPr>
            <a:spLocks noGrp="1"/>
          </p:cNvSpPr>
          <p:nvPr>
            <p:ph sz="quarter" idx="1"/>
          </p:nvPr>
        </p:nvSpPr>
        <p:spPr/>
        <p:txBody>
          <a:bodyPr>
            <a:normAutofit/>
          </a:bodyPr>
          <a:lstStyle/>
          <a:p>
            <a:pPr>
              <a:buNone/>
            </a:pPr>
            <a:r>
              <a:rPr lang="el-GR" dirty="0" smtClean="0"/>
              <a:t>2</a:t>
            </a:r>
            <a:r>
              <a:rPr lang="el-GR" dirty="0" smtClean="0">
                <a:solidFill>
                  <a:srgbClr val="FF0000"/>
                </a:solidFill>
              </a:rPr>
              <a:t>. ΙΣΤΟΡΙΚΟΙ                            </a:t>
            </a:r>
            <a:r>
              <a:rPr lang="el-GR" dirty="0" smtClean="0"/>
              <a:t>3. </a:t>
            </a:r>
            <a:r>
              <a:rPr lang="el-GR" dirty="0" smtClean="0">
                <a:solidFill>
                  <a:srgbClr val="FF0000"/>
                </a:solidFill>
              </a:rPr>
              <a:t>ΚΟΙΝΩΝΙΚΟΙ</a:t>
            </a:r>
            <a:r>
              <a:rPr lang="el-GR" dirty="0" smtClean="0"/>
              <a:t>          </a:t>
            </a:r>
          </a:p>
          <a:p>
            <a:pPr>
              <a:buFont typeface="Wingdings" pitchFamily="2" charset="2"/>
              <a:buChar char="v"/>
            </a:pPr>
            <a:r>
              <a:rPr lang="el-GR" dirty="0" smtClean="0"/>
              <a:t> </a:t>
            </a:r>
            <a:r>
              <a:rPr lang="el-GR" sz="2400" dirty="0" smtClean="0"/>
              <a:t>Πόλεμοι                                              Δικαιοσύνη </a:t>
            </a:r>
          </a:p>
          <a:p>
            <a:pPr>
              <a:buFont typeface="Wingdings" pitchFamily="2" charset="2"/>
              <a:buChar char="v"/>
            </a:pPr>
            <a:r>
              <a:rPr lang="el-GR" sz="2400" dirty="0" smtClean="0"/>
              <a:t> Επαναστάσεις                                   Ασφάλεια</a:t>
            </a:r>
          </a:p>
          <a:p>
            <a:pPr>
              <a:buFont typeface="Wingdings" pitchFamily="2" charset="2"/>
              <a:buChar char="v"/>
            </a:pPr>
            <a:r>
              <a:rPr lang="el-GR" sz="2400" dirty="0" smtClean="0"/>
              <a:t>Αποικισμοί                                         Μόρφωση</a:t>
            </a:r>
          </a:p>
          <a:p>
            <a:pPr>
              <a:buNone/>
            </a:pPr>
            <a:r>
              <a:rPr lang="el-GR" sz="2400" dirty="0" smtClean="0"/>
              <a:t>                                                                  Υγεία</a:t>
            </a:r>
          </a:p>
          <a:p>
            <a:pPr>
              <a:buNone/>
            </a:pPr>
            <a:r>
              <a:rPr lang="el-GR" dirty="0" smtClean="0"/>
              <a:t>4. </a:t>
            </a:r>
            <a:r>
              <a:rPr lang="el-GR" dirty="0" smtClean="0">
                <a:solidFill>
                  <a:srgbClr val="FF0000"/>
                </a:solidFill>
              </a:rPr>
              <a:t>ΟΙΚΟΝΟΜΙΚΟΙ</a:t>
            </a:r>
          </a:p>
          <a:p>
            <a:pPr>
              <a:buFont typeface="Wingdings" pitchFamily="2" charset="2"/>
              <a:buChar char="v"/>
            </a:pPr>
            <a:r>
              <a:rPr lang="el-GR" sz="2400" dirty="0" smtClean="0"/>
              <a:t> Βιομηχανία</a:t>
            </a:r>
          </a:p>
          <a:p>
            <a:pPr>
              <a:buFont typeface="Wingdings" pitchFamily="2" charset="2"/>
              <a:buChar char="v"/>
            </a:pPr>
            <a:r>
              <a:rPr lang="el-GR" sz="2400" dirty="0" smtClean="0"/>
              <a:t> Εμπόριο                όλα αυτά οδηγούν σε: Δουλειές</a:t>
            </a:r>
          </a:p>
          <a:p>
            <a:pPr>
              <a:buFont typeface="Wingdings" pitchFamily="2" charset="2"/>
              <a:buChar char="v"/>
            </a:pPr>
            <a:r>
              <a:rPr lang="el-GR" sz="2400" dirty="0" smtClean="0"/>
              <a:t> Υπηρεσίες                                   Υψηλότερο εισόδημα</a:t>
            </a:r>
          </a:p>
          <a:p>
            <a:pPr>
              <a:buNone/>
            </a:pPr>
            <a:r>
              <a:rPr lang="el-GR" sz="2400" dirty="0" smtClean="0"/>
              <a:t>                                                Καλύτερες τιμές προϊόντων</a:t>
            </a:r>
            <a:endParaRPr lang="el-GR" sz="2400" dirty="0"/>
          </a:p>
        </p:txBody>
      </p:sp>
      <p:sp>
        <p:nvSpPr>
          <p:cNvPr id="4" name="3 - Δεξιό άγκιστρο"/>
          <p:cNvSpPr/>
          <p:nvPr/>
        </p:nvSpPr>
        <p:spPr>
          <a:xfrm>
            <a:off x="2428860" y="4357694"/>
            <a:ext cx="571504" cy="14287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0"/>
            <a:ext cx="8534400" cy="987552"/>
          </a:xfrm>
        </p:spPr>
        <p:txBody>
          <a:bodyPr>
            <a:noAutofit/>
          </a:bodyPr>
          <a:lstStyle/>
          <a:p>
            <a:r>
              <a:rPr lang="el-GR" sz="2500" b="1" dirty="0" smtClean="0"/>
              <a:t>ΑΡΝΗΤΙΚΗ ΕΠΙΔΡΑΣΗ ΣΤΗΝ ΕΞΕΛΙΞΗ ΤΟΥ ΠΛΗΘΥΣΜΟΥ</a:t>
            </a:r>
            <a:endParaRPr lang="el-GR" sz="2500" b="1" dirty="0"/>
          </a:p>
        </p:txBody>
      </p:sp>
      <p:sp>
        <p:nvSpPr>
          <p:cNvPr id="3" name="2 - Θέση περιεχομένου"/>
          <p:cNvSpPr>
            <a:spLocks noGrp="1"/>
          </p:cNvSpPr>
          <p:nvPr>
            <p:ph sz="quarter" idx="1"/>
          </p:nvPr>
        </p:nvSpPr>
        <p:spPr/>
        <p:txBody>
          <a:bodyPr>
            <a:normAutofit/>
          </a:bodyPr>
          <a:lstStyle/>
          <a:p>
            <a:r>
              <a:rPr lang="el-GR" sz="2000" dirty="0" smtClean="0"/>
              <a:t>Τα τελευταία χρόνια παρατηρείται ραγδαία αύξηση του πληθυσμού. Όμως ο πληθυσμός δεν αυξάνεται με τον ίδιο ρυθμό σε όλες τις περιοχές της Γης. Οι λόγοι που έχουν </a:t>
            </a:r>
            <a:r>
              <a:rPr lang="el-GR" sz="2000" b="1" dirty="0" smtClean="0"/>
              <a:t>αρνητική επίδραση στην εξέλιξη του πληθυσμού είναι:</a:t>
            </a:r>
          </a:p>
          <a:p>
            <a:pPr>
              <a:buFont typeface="Wingdings" pitchFamily="2" charset="2"/>
              <a:buChar char="Ø"/>
            </a:pPr>
            <a:r>
              <a:rPr lang="el-GR" sz="2000" b="1" dirty="0" smtClean="0"/>
              <a:t> </a:t>
            </a:r>
            <a:r>
              <a:rPr lang="el-GR" sz="2000" dirty="0" smtClean="0">
                <a:solidFill>
                  <a:srgbClr val="002060"/>
                </a:solidFill>
              </a:rPr>
              <a:t>Φυσικές καταστροφές</a:t>
            </a:r>
          </a:p>
          <a:p>
            <a:pPr>
              <a:buFont typeface="Wingdings" pitchFamily="2" charset="2"/>
              <a:buChar char="Ø"/>
            </a:pPr>
            <a:r>
              <a:rPr lang="el-GR" sz="2000" dirty="0" smtClean="0"/>
              <a:t> </a:t>
            </a:r>
            <a:r>
              <a:rPr lang="el-GR" sz="2000" dirty="0" smtClean="0">
                <a:solidFill>
                  <a:srgbClr val="002060"/>
                </a:solidFill>
              </a:rPr>
              <a:t>Επιδημίες</a:t>
            </a:r>
          </a:p>
          <a:p>
            <a:pPr>
              <a:buFont typeface="Wingdings" pitchFamily="2" charset="2"/>
              <a:buChar char="Ø"/>
            </a:pPr>
            <a:r>
              <a:rPr lang="el-GR" sz="2000" dirty="0" smtClean="0">
                <a:solidFill>
                  <a:srgbClr val="002060"/>
                </a:solidFill>
              </a:rPr>
              <a:t> Υποσιτισμός και φτώχεια</a:t>
            </a:r>
          </a:p>
          <a:p>
            <a:pPr>
              <a:buFont typeface="Wingdings" pitchFamily="2" charset="2"/>
              <a:buChar char="Ø"/>
            </a:pPr>
            <a:r>
              <a:rPr lang="el-GR" sz="2000" dirty="0" smtClean="0">
                <a:solidFill>
                  <a:srgbClr val="002060"/>
                </a:solidFill>
              </a:rPr>
              <a:t> Λειψυδρία</a:t>
            </a:r>
          </a:p>
          <a:p>
            <a:pPr>
              <a:buFont typeface="Wingdings" pitchFamily="2" charset="2"/>
              <a:buChar char="Ø"/>
            </a:pPr>
            <a:r>
              <a:rPr lang="el-GR" sz="2000" dirty="0" smtClean="0">
                <a:solidFill>
                  <a:srgbClr val="002060"/>
                </a:solidFill>
              </a:rPr>
              <a:t> Πόλεμοι</a:t>
            </a:r>
          </a:p>
          <a:p>
            <a:pPr>
              <a:buFont typeface="Wingdings" pitchFamily="2" charset="2"/>
              <a:buChar char="Ø"/>
            </a:pPr>
            <a:r>
              <a:rPr lang="el-GR" sz="2000" dirty="0" smtClean="0">
                <a:solidFill>
                  <a:srgbClr val="002060"/>
                </a:solidFill>
              </a:rPr>
              <a:t> Υπογεννητικότητα </a:t>
            </a:r>
            <a:endParaRPr lang="el-GR" sz="2000" dirty="0">
              <a:solidFill>
                <a:srgbClr val="002060"/>
              </a:solidFill>
            </a:endParaRPr>
          </a:p>
        </p:txBody>
      </p:sp>
      <p:pic>
        <p:nvPicPr>
          <p:cNvPr id="4" name="3 - Εικόνα" descr="Ημερίδα για τις Φυσικές Καταστροφές στην Καλαμπάκα 7/4 (10:45 ..."/>
          <p:cNvPicPr/>
          <p:nvPr/>
        </p:nvPicPr>
        <p:blipFill>
          <a:blip r:embed="rId2"/>
          <a:srcRect/>
          <a:stretch>
            <a:fillRect/>
          </a:stretch>
        </p:blipFill>
        <p:spPr bwMode="auto">
          <a:xfrm>
            <a:off x="4500562" y="2571744"/>
            <a:ext cx="2637155" cy="1428760"/>
          </a:xfrm>
          <a:prstGeom prst="rect">
            <a:avLst/>
          </a:prstGeom>
          <a:noFill/>
          <a:ln w="9525">
            <a:noFill/>
            <a:miter lim="800000"/>
            <a:headEnd/>
            <a:tailEnd/>
          </a:ln>
        </p:spPr>
      </p:pic>
      <p:pic>
        <p:nvPicPr>
          <p:cNvPr id="5" name="4 - Εικόνα" descr="Κοροναϊός: Αυτές είναι οι θανατηφόρες επιδημίες που ξεκίνησαν από ..."/>
          <p:cNvPicPr/>
          <p:nvPr/>
        </p:nvPicPr>
        <p:blipFill>
          <a:blip r:embed="rId3" cstate="print"/>
          <a:srcRect/>
          <a:stretch>
            <a:fillRect/>
          </a:stretch>
        </p:blipFill>
        <p:spPr bwMode="auto">
          <a:xfrm>
            <a:off x="5857884" y="3929066"/>
            <a:ext cx="3065783" cy="1221798"/>
          </a:xfrm>
          <a:prstGeom prst="rect">
            <a:avLst/>
          </a:prstGeom>
          <a:noFill/>
          <a:ln w="9525">
            <a:noFill/>
            <a:miter lim="800000"/>
            <a:headEnd/>
            <a:tailEnd/>
          </a:ln>
        </p:spPr>
      </p:pic>
      <p:pic>
        <p:nvPicPr>
          <p:cNvPr id="6" name="5 - Εικόνα" descr="ΥΠΟΣΙΤΙΣΜΟΣ - CNN.gr"/>
          <p:cNvPicPr/>
          <p:nvPr/>
        </p:nvPicPr>
        <p:blipFill>
          <a:blip r:embed="rId4"/>
          <a:srcRect/>
          <a:stretch>
            <a:fillRect/>
          </a:stretch>
        </p:blipFill>
        <p:spPr bwMode="auto">
          <a:xfrm>
            <a:off x="3571868" y="4000504"/>
            <a:ext cx="2500330" cy="1428760"/>
          </a:xfrm>
          <a:prstGeom prst="rect">
            <a:avLst/>
          </a:prstGeom>
          <a:noFill/>
          <a:ln w="9525">
            <a:noFill/>
            <a:miter lim="800000"/>
            <a:headEnd/>
            <a:tailEnd/>
          </a:ln>
        </p:spPr>
      </p:pic>
      <p:pic>
        <p:nvPicPr>
          <p:cNvPr id="7" name="6 - Εικόνα" descr="Στην Αμερική του Τραμπ, η φτώχεια γίνεται βαθύτερη - Ένας στους 3 ..."/>
          <p:cNvPicPr/>
          <p:nvPr/>
        </p:nvPicPr>
        <p:blipFill>
          <a:blip r:embed="rId5" cstate="print"/>
          <a:srcRect/>
          <a:stretch>
            <a:fillRect/>
          </a:stretch>
        </p:blipFill>
        <p:spPr bwMode="auto">
          <a:xfrm>
            <a:off x="6429388" y="5000636"/>
            <a:ext cx="2422841" cy="1453629"/>
          </a:xfrm>
          <a:prstGeom prst="rect">
            <a:avLst/>
          </a:prstGeom>
          <a:noFill/>
          <a:ln w="9525">
            <a:noFill/>
            <a:miter lim="800000"/>
            <a:headEnd/>
            <a:tailEnd/>
          </a:ln>
        </p:spPr>
      </p:pic>
      <p:pic>
        <p:nvPicPr>
          <p:cNvPr id="8" name="7 - Εικόνα" descr="Η ΛΕΙΨΥΔΡΙΑ ΑΠΕΙΛΕΙ ΤΗΝ ΠΑΓΚΟΣΜΙΑ ΕΙΡΗΝΗ - Αντέχεις την αλήθεια?"/>
          <p:cNvPicPr/>
          <p:nvPr/>
        </p:nvPicPr>
        <p:blipFill>
          <a:blip r:embed="rId6" cstate="print"/>
          <a:srcRect/>
          <a:stretch>
            <a:fillRect/>
          </a:stretch>
        </p:blipFill>
        <p:spPr bwMode="auto">
          <a:xfrm>
            <a:off x="3428992" y="5143512"/>
            <a:ext cx="2851469" cy="1550201"/>
          </a:xfrm>
          <a:prstGeom prst="rect">
            <a:avLst/>
          </a:prstGeom>
          <a:noFill/>
          <a:ln w="9525">
            <a:noFill/>
            <a:miter lim="800000"/>
            <a:headEnd/>
            <a:tailEnd/>
          </a:ln>
        </p:spPr>
      </p:pic>
      <p:pic>
        <p:nvPicPr>
          <p:cNvPr id="9" name="8 - Εικόνα" descr="Οι ακριβότεροι πόλεμοι της Ιστορίας – Newsbeast"/>
          <p:cNvPicPr/>
          <p:nvPr/>
        </p:nvPicPr>
        <p:blipFill>
          <a:blip r:embed="rId7"/>
          <a:srcRect/>
          <a:stretch>
            <a:fillRect/>
          </a:stretch>
        </p:blipFill>
        <p:spPr bwMode="auto">
          <a:xfrm>
            <a:off x="714348" y="5072074"/>
            <a:ext cx="2643186" cy="14795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Left)">
                                      <p:cBhvr>
                                        <p:cTn id="7" dur="2000"/>
                                        <p:tgtEl>
                                          <p:spTgt spid="3">
                                            <p:txEl>
                                              <p:pRg st="1" end="1"/>
                                            </p:txEl>
                                          </p:spTgt>
                                        </p:tgtEl>
                                      </p:cBhvr>
                                    </p:animEffect>
                                  </p:childTnLst>
                                </p:cTn>
                              </p:par>
                            </p:childTnLst>
                          </p:cTn>
                        </p:par>
                        <p:par>
                          <p:cTn id="8" fill="hold">
                            <p:stCondLst>
                              <p:cond delay="20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2000"/>
                                        <p:tgtEl>
                                          <p:spTgt spid="4"/>
                                        </p:tgtEl>
                                      </p:cBhvr>
                                    </p:animEffect>
                                  </p:childTnLst>
                                </p:cTn>
                              </p:par>
                            </p:childTnLst>
                          </p:cTn>
                        </p:par>
                        <p:par>
                          <p:cTn id="12" fill="hold">
                            <p:stCondLst>
                              <p:cond delay="4000"/>
                            </p:stCondLst>
                            <p:childTnLst>
                              <p:par>
                                <p:cTn id="13" presetID="1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Left)">
                                      <p:cBhvr>
                                        <p:cTn id="15" dur="2000"/>
                                        <p:tgtEl>
                                          <p:spTgt spid="3">
                                            <p:txEl>
                                              <p:pRg st="2" end="2"/>
                                            </p:txEl>
                                          </p:spTgt>
                                        </p:tgtEl>
                                      </p:cBhvr>
                                    </p:animEffect>
                                  </p:childTnLst>
                                </p:cTn>
                              </p:par>
                            </p:childTnLst>
                          </p:cTn>
                        </p:par>
                        <p:par>
                          <p:cTn id="16" fill="hold">
                            <p:stCondLst>
                              <p:cond delay="6000"/>
                            </p:stCondLst>
                            <p:childTnLst>
                              <p:par>
                                <p:cTn id="17" presetID="1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2000"/>
                                        <p:tgtEl>
                                          <p:spTgt spid="5"/>
                                        </p:tgtEl>
                                      </p:cBhvr>
                                    </p:animEffect>
                                  </p:childTnLst>
                                </p:cTn>
                              </p:par>
                            </p:childTnLst>
                          </p:cTn>
                        </p:par>
                        <p:par>
                          <p:cTn id="20" fill="hold">
                            <p:stCondLst>
                              <p:cond delay="8000"/>
                            </p:stCondLst>
                            <p:childTnLst>
                              <p:par>
                                <p:cTn id="21" presetID="1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Left)">
                                      <p:cBhvr>
                                        <p:cTn id="23" dur="2000"/>
                                        <p:tgtEl>
                                          <p:spTgt spid="3">
                                            <p:txEl>
                                              <p:pRg st="3" end="3"/>
                                            </p:txEl>
                                          </p:spTgt>
                                        </p:tgtEl>
                                      </p:cBhvr>
                                    </p:animEffect>
                                  </p:childTnLst>
                                </p:cTn>
                              </p:par>
                            </p:childTnLst>
                          </p:cTn>
                        </p:par>
                        <p:par>
                          <p:cTn id="24" fill="hold">
                            <p:stCondLst>
                              <p:cond delay="10000"/>
                            </p:stCondLst>
                            <p:childTnLst>
                              <p:par>
                                <p:cTn id="25" presetID="1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Right)">
                                      <p:cBhvr>
                                        <p:cTn id="27" dur="2000"/>
                                        <p:tgtEl>
                                          <p:spTgt spid="6"/>
                                        </p:tgtEl>
                                      </p:cBhvr>
                                    </p:animEffect>
                                  </p:childTnLst>
                                </p:cTn>
                              </p:par>
                            </p:childTnLst>
                          </p:cTn>
                        </p:par>
                        <p:par>
                          <p:cTn id="28" fill="hold">
                            <p:stCondLst>
                              <p:cond delay="12000"/>
                            </p:stCondLst>
                            <p:childTnLst>
                              <p:par>
                                <p:cTn id="29" presetID="1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2000"/>
                                        <p:tgtEl>
                                          <p:spTgt spid="7"/>
                                        </p:tgtEl>
                                      </p:cBhvr>
                                    </p:animEffect>
                                  </p:childTnLst>
                                </p:cTn>
                              </p:par>
                            </p:childTnLst>
                          </p:cTn>
                        </p:par>
                        <p:par>
                          <p:cTn id="32" fill="hold">
                            <p:stCondLst>
                              <p:cond delay="14000"/>
                            </p:stCondLst>
                            <p:childTnLst>
                              <p:par>
                                <p:cTn id="33" presetID="12" presetClass="entr" presetSubtype="8"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slide(fromLeft)">
                                      <p:cBhvr>
                                        <p:cTn id="35" dur="2000"/>
                                        <p:tgtEl>
                                          <p:spTgt spid="3">
                                            <p:txEl>
                                              <p:pRg st="4" end="4"/>
                                            </p:txEl>
                                          </p:spTgt>
                                        </p:tgtEl>
                                      </p:cBhvr>
                                    </p:animEffect>
                                  </p:childTnLst>
                                </p:cTn>
                              </p:par>
                            </p:childTnLst>
                          </p:cTn>
                        </p:par>
                        <p:par>
                          <p:cTn id="36" fill="hold">
                            <p:stCondLst>
                              <p:cond delay="160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2000"/>
                                        <p:tgtEl>
                                          <p:spTgt spid="8"/>
                                        </p:tgtEl>
                                      </p:cBhvr>
                                    </p:animEffect>
                                  </p:childTnLst>
                                </p:cTn>
                              </p:par>
                            </p:childTnLst>
                          </p:cTn>
                        </p:par>
                        <p:par>
                          <p:cTn id="40" fill="hold">
                            <p:stCondLst>
                              <p:cond delay="18000"/>
                            </p:stCondLst>
                            <p:childTnLst>
                              <p:par>
                                <p:cTn id="41" presetID="12" presetClass="entr" presetSubtype="8"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slide(fromLeft)">
                                      <p:cBhvr>
                                        <p:cTn id="43" dur="2000"/>
                                        <p:tgtEl>
                                          <p:spTgt spid="3">
                                            <p:txEl>
                                              <p:pRg st="5" end="5"/>
                                            </p:txEl>
                                          </p:spTgt>
                                        </p:tgtEl>
                                      </p:cBhvr>
                                    </p:animEffect>
                                  </p:childTnLst>
                                </p:cTn>
                              </p:par>
                            </p:childTnLst>
                          </p:cTn>
                        </p:par>
                        <p:par>
                          <p:cTn id="44" fill="hold">
                            <p:stCondLst>
                              <p:cond delay="20000"/>
                            </p:stCondLst>
                            <p:childTnLst>
                              <p:par>
                                <p:cTn id="45" presetID="1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lide(fromBottom)">
                                      <p:cBhvr>
                                        <p:cTn id="47" dur="2000"/>
                                        <p:tgtEl>
                                          <p:spTgt spid="9"/>
                                        </p:tgtEl>
                                      </p:cBhvr>
                                    </p:animEffect>
                                  </p:childTnLst>
                                </p:cTn>
                              </p:par>
                            </p:childTnLst>
                          </p:cTn>
                        </p:par>
                        <p:par>
                          <p:cTn id="48" fill="hold">
                            <p:stCondLst>
                              <p:cond delay="22000"/>
                            </p:stCondLst>
                            <p:childTnLst>
                              <p:par>
                                <p:cTn id="49" presetID="12" presetClass="entr" presetSubtype="8" fill="hold"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slide(fromLeft)">
                                      <p:cBhvr>
                                        <p:cTn id="5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500" b="1" dirty="0" smtClean="0"/>
              <a:t>ΘΕΤΙΚΗ ΕΠΙΔΡΑΣΗ ΣΤΗΝ ΕΞΕΛΙΞΗ ΤΟΥ ΠΛΗΘΥΣΜΟΥ</a:t>
            </a:r>
            <a:endParaRPr lang="el-GR" sz="2500" b="1" dirty="0"/>
          </a:p>
        </p:txBody>
      </p:sp>
      <p:sp>
        <p:nvSpPr>
          <p:cNvPr id="3" name="2 - Θέση περιεχομένου"/>
          <p:cNvSpPr>
            <a:spLocks noGrp="1"/>
          </p:cNvSpPr>
          <p:nvPr>
            <p:ph sz="quarter" idx="1"/>
          </p:nvPr>
        </p:nvSpPr>
        <p:spPr/>
        <p:txBody>
          <a:bodyPr>
            <a:normAutofit fontScale="92500" lnSpcReduction="20000"/>
          </a:bodyPr>
          <a:lstStyle/>
          <a:p>
            <a:r>
              <a:rPr lang="el-GR" sz="2400" dirty="0" smtClean="0"/>
              <a:t>Αντίθετα, οι λόγοι που </a:t>
            </a:r>
            <a:r>
              <a:rPr lang="el-GR" sz="2400" b="1" dirty="0" smtClean="0"/>
              <a:t>έχουν θετική επίδραση στην εξέλιξη του πληθυσμού είναι:</a:t>
            </a:r>
          </a:p>
          <a:p>
            <a:pPr>
              <a:buFont typeface="Wingdings" pitchFamily="2" charset="2"/>
              <a:buChar char="Ø"/>
            </a:pPr>
            <a:r>
              <a:rPr lang="el-GR" sz="2400" b="1" dirty="0" smtClean="0"/>
              <a:t> </a:t>
            </a:r>
            <a:r>
              <a:rPr lang="el-GR" sz="2000" dirty="0" smtClean="0">
                <a:solidFill>
                  <a:srgbClr val="002060"/>
                </a:solidFill>
              </a:rPr>
              <a:t>Παροχή ενέργειας</a:t>
            </a:r>
          </a:p>
          <a:p>
            <a:pPr>
              <a:buNone/>
            </a:pPr>
            <a:endParaRPr lang="el-GR" sz="2000" dirty="0" smtClean="0">
              <a:solidFill>
                <a:srgbClr val="002060"/>
              </a:solidFill>
            </a:endParaRPr>
          </a:p>
          <a:p>
            <a:pPr>
              <a:buFont typeface="Wingdings" pitchFamily="2" charset="2"/>
              <a:buChar char="Ø"/>
            </a:pPr>
            <a:r>
              <a:rPr lang="el-GR" sz="2000" dirty="0" smtClean="0">
                <a:solidFill>
                  <a:srgbClr val="002060"/>
                </a:solidFill>
              </a:rPr>
              <a:t>Συστήματα ύδρευσης και αποχέτευσης</a:t>
            </a:r>
          </a:p>
          <a:p>
            <a:pPr>
              <a:buNone/>
            </a:pPr>
            <a:endParaRPr lang="el-GR" sz="2000" dirty="0" smtClean="0">
              <a:solidFill>
                <a:srgbClr val="002060"/>
              </a:solidFill>
            </a:endParaRPr>
          </a:p>
          <a:p>
            <a:pPr>
              <a:buFont typeface="Wingdings" pitchFamily="2" charset="2"/>
              <a:buChar char="Ø"/>
            </a:pPr>
            <a:r>
              <a:rPr lang="el-GR" sz="2000" dirty="0" smtClean="0">
                <a:solidFill>
                  <a:srgbClr val="002060"/>
                </a:solidFill>
              </a:rPr>
              <a:t> Συγκοινωνιακά δίκτυα</a:t>
            </a:r>
          </a:p>
          <a:p>
            <a:pPr>
              <a:buNone/>
            </a:pPr>
            <a:endParaRPr lang="el-GR" sz="2000" dirty="0" smtClean="0">
              <a:solidFill>
                <a:srgbClr val="002060"/>
              </a:solidFill>
            </a:endParaRPr>
          </a:p>
          <a:p>
            <a:pPr>
              <a:buFont typeface="Wingdings" pitchFamily="2" charset="2"/>
              <a:buChar char="Ø"/>
            </a:pPr>
            <a:r>
              <a:rPr lang="el-GR" sz="2000" dirty="0" smtClean="0">
                <a:solidFill>
                  <a:srgbClr val="002060"/>
                </a:solidFill>
              </a:rPr>
              <a:t> Μεγάλα τεχνικά έργα</a:t>
            </a:r>
          </a:p>
          <a:p>
            <a:pPr>
              <a:buNone/>
            </a:pPr>
            <a:endParaRPr lang="el-GR" sz="2000" dirty="0" smtClean="0">
              <a:solidFill>
                <a:srgbClr val="002060"/>
              </a:solidFill>
            </a:endParaRPr>
          </a:p>
          <a:p>
            <a:pPr>
              <a:buFont typeface="Wingdings" pitchFamily="2" charset="2"/>
              <a:buChar char="Ø"/>
            </a:pPr>
            <a:r>
              <a:rPr lang="el-GR" sz="2000" dirty="0" smtClean="0">
                <a:solidFill>
                  <a:srgbClr val="002060"/>
                </a:solidFill>
              </a:rPr>
              <a:t> Σύγχρονοι μέθοδοι καλλιέργειας και κτηνοτροφίας</a:t>
            </a:r>
          </a:p>
          <a:p>
            <a:pPr>
              <a:buNone/>
            </a:pPr>
            <a:endParaRPr lang="el-GR" sz="2000" dirty="0" smtClean="0">
              <a:solidFill>
                <a:srgbClr val="002060"/>
              </a:solidFill>
            </a:endParaRPr>
          </a:p>
          <a:p>
            <a:pPr>
              <a:buFont typeface="Wingdings" pitchFamily="2" charset="2"/>
              <a:buChar char="Ø"/>
            </a:pPr>
            <a:r>
              <a:rPr lang="el-GR" sz="2000" dirty="0" smtClean="0">
                <a:solidFill>
                  <a:srgbClr val="002060"/>
                </a:solidFill>
              </a:rPr>
              <a:t> Δημόσια υγεία</a:t>
            </a:r>
          </a:p>
          <a:p>
            <a:pPr>
              <a:buNone/>
            </a:pPr>
            <a:endParaRPr lang="el-GR" sz="2000" dirty="0" smtClean="0">
              <a:solidFill>
                <a:srgbClr val="002060"/>
              </a:solidFill>
            </a:endParaRPr>
          </a:p>
          <a:p>
            <a:pPr>
              <a:buFont typeface="Wingdings" pitchFamily="2" charset="2"/>
              <a:buChar char="Ø"/>
            </a:pPr>
            <a:r>
              <a:rPr lang="el-GR" sz="2000" dirty="0" smtClean="0">
                <a:solidFill>
                  <a:srgbClr val="002060"/>
                </a:solidFill>
              </a:rPr>
              <a:t> Ανάπτυξη μεθόδων δόμησης.</a:t>
            </a:r>
            <a:endParaRPr lang="el-GR" sz="2000" dirty="0">
              <a:solidFill>
                <a:srgbClr val="002060"/>
              </a:solidFill>
            </a:endParaRPr>
          </a:p>
        </p:txBody>
      </p:sp>
      <p:pic>
        <p:nvPicPr>
          <p:cNvPr id="4" name="3 - Εικόνα" descr="Οι πάροχοι ενέργειας αναπροσαρμόζουν τα τιμολόγιά τους ..."/>
          <p:cNvPicPr/>
          <p:nvPr/>
        </p:nvPicPr>
        <p:blipFill>
          <a:blip r:embed="rId2"/>
          <a:srcRect/>
          <a:stretch>
            <a:fillRect/>
          </a:stretch>
        </p:blipFill>
        <p:spPr bwMode="auto">
          <a:xfrm>
            <a:off x="5000629" y="1928802"/>
            <a:ext cx="2571768" cy="1359906"/>
          </a:xfrm>
          <a:prstGeom prst="rect">
            <a:avLst/>
          </a:prstGeom>
          <a:noFill/>
          <a:ln w="9525">
            <a:noFill/>
            <a:miter lim="800000"/>
            <a:headEnd/>
            <a:tailEnd/>
          </a:ln>
        </p:spPr>
      </p:pic>
      <p:pic>
        <p:nvPicPr>
          <p:cNvPr id="5" name="4 - Εικόνα" descr="Ποιες διατάξεις εφαρμόζονται για την είσπραξη εσόδων των Δημοτικών ..."/>
          <p:cNvPicPr/>
          <p:nvPr/>
        </p:nvPicPr>
        <p:blipFill>
          <a:blip r:embed="rId3" cstate="print"/>
          <a:srcRect/>
          <a:stretch>
            <a:fillRect/>
          </a:stretch>
        </p:blipFill>
        <p:spPr bwMode="auto">
          <a:xfrm>
            <a:off x="6715140" y="2571744"/>
            <a:ext cx="2071703" cy="1071570"/>
          </a:xfrm>
          <a:prstGeom prst="rect">
            <a:avLst/>
          </a:prstGeom>
          <a:noFill/>
          <a:ln w="9525">
            <a:noFill/>
            <a:miter lim="800000"/>
            <a:headEnd/>
            <a:tailEnd/>
          </a:ln>
        </p:spPr>
      </p:pic>
      <p:pic>
        <p:nvPicPr>
          <p:cNvPr id="6" name="5 - Εικόνα" descr="Ηλεκτρονική Σχολική Τάξη (η-Τάξη) | ΠΛΗΡΟΦΟΡΙΚΗ Β΄ ΓΥΜΝΑΣΙΟΥ ..."/>
          <p:cNvPicPr/>
          <p:nvPr/>
        </p:nvPicPr>
        <p:blipFill>
          <a:blip r:embed="rId4"/>
          <a:srcRect/>
          <a:stretch>
            <a:fillRect/>
          </a:stretch>
        </p:blipFill>
        <p:spPr bwMode="auto">
          <a:xfrm>
            <a:off x="4357686" y="3214686"/>
            <a:ext cx="2256479" cy="1290323"/>
          </a:xfrm>
          <a:prstGeom prst="rect">
            <a:avLst/>
          </a:prstGeom>
          <a:noFill/>
          <a:ln w="9525">
            <a:noFill/>
            <a:miter lim="800000"/>
            <a:headEnd/>
            <a:tailEnd/>
          </a:ln>
        </p:spPr>
      </p:pic>
      <p:pic>
        <p:nvPicPr>
          <p:cNvPr id="7" name="6 - Εικόνα" descr="Περιήγηση Στην Τέχνη"/>
          <p:cNvPicPr/>
          <p:nvPr/>
        </p:nvPicPr>
        <p:blipFill>
          <a:blip r:embed="rId5"/>
          <a:srcRect/>
          <a:stretch>
            <a:fillRect/>
          </a:stretch>
        </p:blipFill>
        <p:spPr bwMode="auto">
          <a:xfrm>
            <a:off x="6000760" y="4857760"/>
            <a:ext cx="2797178" cy="1471610"/>
          </a:xfrm>
          <a:prstGeom prst="rect">
            <a:avLst/>
          </a:prstGeom>
          <a:noFill/>
          <a:ln w="9525">
            <a:noFill/>
            <a:miter lim="800000"/>
            <a:headEnd/>
            <a:tailEnd/>
          </a:ln>
        </p:spPr>
      </p:pic>
      <p:pic>
        <p:nvPicPr>
          <p:cNvPr id="8" name="7 - Εικόνα" descr="Big Business - Αγρότες: Σύντομα ο νόμος για τους συνεταιρισμούς ..."/>
          <p:cNvPicPr/>
          <p:nvPr/>
        </p:nvPicPr>
        <p:blipFill>
          <a:blip r:embed="rId6"/>
          <a:srcRect/>
          <a:stretch>
            <a:fillRect/>
          </a:stretch>
        </p:blipFill>
        <p:spPr bwMode="auto">
          <a:xfrm>
            <a:off x="6275385" y="3500438"/>
            <a:ext cx="2868615" cy="1400172"/>
          </a:xfrm>
          <a:prstGeom prst="rect">
            <a:avLst/>
          </a:prstGeom>
          <a:noFill/>
          <a:ln w="9525">
            <a:noFill/>
            <a:miter lim="800000"/>
            <a:headEnd/>
            <a:tailEnd/>
          </a:ln>
        </p:spPr>
      </p:pic>
      <p:pic>
        <p:nvPicPr>
          <p:cNvPr id="9" name="8 - Εικόνα" descr="Την άσκηση βίας σε νοσηλευτικό προσωπικό του ΤΑΕΠ Λεμεσού ..."/>
          <p:cNvPicPr/>
          <p:nvPr/>
        </p:nvPicPr>
        <p:blipFill>
          <a:blip r:embed="rId7" cstate="print"/>
          <a:srcRect/>
          <a:stretch>
            <a:fillRect/>
          </a:stretch>
        </p:blipFill>
        <p:spPr bwMode="auto">
          <a:xfrm>
            <a:off x="3929059" y="4857760"/>
            <a:ext cx="2643206" cy="14290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Left)">
                                      <p:cBhvr>
                                        <p:cTn id="7" dur="2000"/>
                                        <p:tgtEl>
                                          <p:spTgt spid="3">
                                            <p:txEl>
                                              <p:pRg st="1" end="1"/>
                                            </p:txEl>
                                          </p:spTgt>
                                        </p:tgtEl>
                                      </p:cBhvr>
                                    </p:animEffect>
                                  </p:childTnLst>
                                </p:cTn>
                              </p:par>
                            </p:childTnLst>
                          </p:cTn>
                        </p:par>
                        <p:par>
                          <p:cTn id="8" fill="hold">
                            <p:stCondLst>
                              <p:cond delay="20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2000"/>
                                        <p:tgtEl>
                                          <p:spTgt spid="4"/>
                                        </p:tgtEl>
                                      </p:cBhvr>
                                    </p:animEffect>
                                  </p:childTnLst>
                                </p:cTn>
                              </p:par>
                            </p:childTnLst>
                          </p:cTn>
                        </p:par>
                        <p:par>
                          <p:cTn id="12" fill="hold">
                            <p:stCondLst>
                              <p:cond delay="4000"/>
                            </p:stCondLst>
                            <p:childTnLst>
                              <p:par>
                                <p:cTn id="13" presetID="1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Left)">
                                      <p:cBhvr>
                                        <p:cTn id="15" dur="2000"/>
                                        <p:tgtEl>
                                          <p:spTgt spid="3">
                                            <p:txEl>
                                              <p:pRg st="3" end="3"/>
                                            </p:txEl>
                                          </p:spTgt>
                                        </p:tgtEl>
                                      </p:cBhvr>
                                    </p:animEffect>
                                  </p:childTnLst>
                                </p:cTn>
                              </p:par>
                            </p:childTnLst>
                          </p:cTn>
                        </p:par>
                        <p:par>
                          <p:cTn id="16" fill="hold">
                            <p:stCondLst>
                              <p:cond delay="6000"/>
                            </p:stCondLst>
                            <p:childTnLst>
                              <p:par>
                                <p:cTn id="17" presetID="1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2000"/>
                                        <p:tgtEl>
                                          <p:spTgt spid="5"/>
                                        </p:tgtEl>
                                      </p:cBhvr>
                                    </p:animEffect>
                                  </p:childTnLst>
                                </p:cTn>
                              </p:par>
                            </p:childTnLst>
                          </p:cTn>
                        </p:par>
                        <p:par>
                          <p:cTn id="20" fill="hold">
                            <p:stCondLst>
                              <p:cond delay="8000"/>
                            </p:stCondLst>
                            <p:childTnLst>
                              <p:par>
                                <p:cTn id="21" presetID="1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lide(fromLeft)">
                                      <p:cBhvr>
                                        <p:cTn id="23" dur="2000"/>
                                        <p:tgtEl>
                                          <p:spTgt spid="3">
                                            <p:txEl>
                                              <p:pRg st="5" end="5"/>
                                            </p:txEl>
                                          </p:spTgt>
                                        </p:tgtEl>
                                      </p:cBhvr>
                                    </p:animEffect>
                                  </p:childTnLst>
                                </p:cTn>
                              </p:par>
                            </p:childTnLst>
                          </p:cTn>
                        </p:par>
                        <p:par>
                          <p:cTn id="24" fill="hold">
                            <p:stCondLst>
                              <p:cond delay="10000"/>
                            </p:stCondLst>
                            <p:childTnLst>
                              <p:par>
                                <p:cTn id="25" presetID="1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Right)">
                                      <p:cBhvr>
                                        <p:cTn id="27" dur="2000"/>
                                        <p:tgtEl>
                                          <p:spTgt spid="6"/>
                                        </p:tgtEl>
                                      </p:cBhvr>
                                    </p:animEffect>
                                  </p:childTnLst>
                                </p:cTn>
                              </p:par>
                            </p:childTnLst>
                          </p:cTn>
                        </p:par>
                        <p:par>
                          <p:cTn id="28" fill="hold">
                            <p:stCondLst>
                              <p:cond delay="12000"/>
                            </p:stCondLst>
                            <p:childTnLst>
                              <p:par>
                                <p:cTn id="29" presetID="1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slide(fromLeft)">
                                      <p:cBhvr>
                                        <p:cTn id="31" dur="2000"/>
                                        <p:tgtEl>
                                          <p:spTgt spid="3">
                                            <p:txEl>
                                              <p:pRg st="7" end="7"/>
                                            </p:txEl>
                                          </p:spTgt>
                                        </p:tgtEl>
                                      </p:cBhvr>
                                    </p:animEffect>
                                  </p:childTnLst>
                                </p:cTn>
                              </p:par>
                            </p:childTnLst>
                          </p:cTn>
                        </p:par>
                        <p:par>
                          <p:cTn id="32" fill="hold">
                            <p:stCondLst>
                              <p:cond delay="14000"/>
                            </p:stCondLst>
                            <p:childTnLst>
                              <p:par>
                                <p:cTn id="33" presetID="1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lide(fromBottom)">
                                      <p:cBhvr>
                                        <p:cTn id="35" dur="2000"/>
                                        <p:tgtEl>
                                          <p:spTgt spid="7"/>
                                        </p:tgtEl>
                                      </p:cBhvr>
                                    </p:animEffect>
                                  </p:childTnLst>
                                </p:cTn>
                              </p:par>
                            </p:childTnLst>
                          </p:cTn>
                        </p:par>
                        <p:par>
                          <p:cTn id="36" fill="hold">
                            <p:stCondLst>
                              <p:cond delay="16000"/>
                            </p:stCondLst>
                            <p:childTnLst>
                              <p:par>
                                <p:cTn id="37" presetID="1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slide(fromLeft)">
                                      <p:cBhvr>
                                        <p:cTn id="39" dur="2000"/>
                                        <p:tgtEl>
                                          <p:spTgt spid="3">
                                            <p:txEl>
                                              <p:pRg st="9" end="9"/>
                                            </p:txEl>
                                          </p:spTgt>
                                        </p:tgtEl>
                                      </p:cBhvr>
                                    </p:animEffect>
                                  </p:childTnLst>
                                </p:cTn>
                              </p:par>
                            </p:childTnLst>
                          </p:cTn>
                        </p:par>
                        <p:par>
                          <p:cTn id="40" fill="hold">
                            <p:stCondLst>
                              <p:cond delay="18000"/>
                            </p:stCondLst>
                            <p:childTnLst>
                              <p:par>
                                <p:cTn id="41" presetID="1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lide(fromRight)">
                                      <p:cBhvr>
                                        <p:cTn id="43" dur="2000"/>
                                        <p:tgtEl>
                                          <p:spTgt spid="8"/>
                                        </p:tgtEl>
                                      </p:cBhvr>
                                    </p:animEffect>
                                  </p:childTnLst>
                                </p:cTn>
                              </p:par>
                            </p:childTnLst>
                          </p:cTn>
                        </p:par>
                        <p:par>
                          <p:cTn id="44" fill="hold">
                            <p:stCondLst>
                              <p:cond delay="20000"/>
                            </p:stCondLst>
                            <p:childTnLst>
                              <p:par>
                                <p:cTn id="45" presetID="12" presetClass="entr" presetSubtype="8"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slide(fromLeft)">
                                      <p:cBhvr>
                                        <p:cTn id="47" dur="2000"/>
                                        <p:tgtEl>
                                          <p:spTgt spid="3">
                                            <p:txEl>
                                              <p:pRg st="11" end="11"/>
                                            </p:txEl>
                                          </p:spTgt>
                                        </p:tgtEl>
                                      </p:cBhvr>
                                    </p:animEffect>
                                  </p:childTnLst>
                                </p:cTn>
                              </p:par>
                            </p:childTnLst>
                          </p:cTn>
                        </p:par>
                        <p:par>
                          <p:cTn id="48" fill="hold">
                            <p:stCondLst>
                              <p:cond delay="22000"/>
                            </p:stCondLst>
                            <p:childTnLst>
                              <p:par>
                                <p:cTn id="49" presetID="12" presetClass="entr" presetSubtype="4"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2000"/>
                                        <p:tgtEl>
                                          <p:spTgt spid="9"/>
                                        </p:tgtEl>
                                      </p:cBhvr>
                                    </p:animEffect>
                                  </p:childTnLst>
                                </p:cTn>
                              </p:par>
                            </p:childTnLst>
                          </p:cTn>
                        </p:par>
                        <p:par>
                          <p:cTn id="52" fill="hold">
                            <p:stCondLst>
                              <p:cond delay="24000"/>
                            </p:stCondLst>
                            <p:childTnLst>
                              <p:par>
                                <p:cTn id="53" presetID="12" presetClass="entr" presetSubtype="8" fill="hold" nodeType="after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slide(fromLeft)">
                                      <p:cBhvr>
                                        <p:cTn id="5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ΓΛΩΣΣΕΣ ΚΑΙ ΘΡΗΣΚΕΙΕΣ</a:t>
            </a:r>
            <a:endParaRPr lang="el-GR" sz="3600" b="1" dirty="0"/>
          </a:p>
        </p:txBody>
      </p:sp>
      <p:sp>
        <p:nvSpPr>
          <p:cNvPr id="3" name="2 - Θέση περιεχομένου"/>
          <p:cNvSpPr>
            <a:spLocks noGrp="1"/>
          </p:cNvSpPr>
          <p:nvPr>
            <p:ph sz="quarter" idx="1"/>
          </p:nvPr>
        </p:nvSpPr>
        <p:spPr/>
        <p:txBody>
          <a:bodyPr>
            <a:normAutofit lnSpcReduction="10000"/>
          </a:bodyPr>
          <a:lstStyle/>
          <a:p>
            <a:r>
              <a:rPr lang="el-GR" dirty="0" smtClean="0"/>
              <a:t>Η γλώσσα είναι το μέσο επικοινωνίας, με το οποίο οι </a:t>
            </a:r>
            <a:r>
              <a:rPr lang="el-GR" dirty="0" smtClean="0"/>
              <a:t>άνθρωποι:</a:t>
            </a:r>
          </a:p>
          <a:p>
            <a:pPr>
              <a:buFont typeface="Wingdings" pitchFamily="2" charset="2"/>
              <a:buChar char="Ø"/>
            </a:pPr>
            <a:r>
              <a:rPr lang="el-GR" b="1" dirty="0" smtClean="0"/>
              <a:t>Συνεννοούνται</a:t>
            </a:r>
          </a:p>
          <a:p>
            <a:pPr>
              <a:buFont typeface="Wingdings" pitchFamily="2" charset="2"/>
              <a:buChar char="Ø"/>
            </a:pPr>
            <a:r>
              <a:rPr lang="el-GR" b="1" dirty="0" smtClean="0"/>
              <a:t>Ανταλλάσουν </a:t>
            </a:r>
            <a:r>
              <a:rPr lang="el-GR" b="1" dirty="0" smtClean="0"/>
              <a:t>απόψεις και </a:t>
            </a:r>
            <a:r>
              <a:rPr lang="el-GR" b="1" dirty="0" smtClean="0"/>
              <a:t>ιδέες</a:t>
            </a:r>
          </a:p>
          <a:p>
            <a:pPr>
              <a:buFont typeface="Wingdings" pitchFamily="2" charset="2"/>
              <a:buChar char="Ø"/>
            </a:pPr>
            <a:r>
              <a:rPr lang="el-GR" b="1" dirty="0" smtClean="0"/>
              <a:t>Διαδίδουν </a:t>
            </a:r>
            <a:r>
              <a:rPr lang="el-GR" b="1" dirty="0" smtClean="0"/>
              <a:t>τη γνώση, τα γράμματα, τις τέχνες </a:t>
            </a:r>
            <a:r>
              <a:rPr lang="el-GR" b="1" dirty="0" smtClean="0"/>
              <a:t>και</a:t>
            </a:r>
          </a:p>
          <a:p>
            <a:pPr>
              <a:buFont typeface="Wingdings" pitchFamily="2" charset="2"/>
              <a:buChar char="Ø"/>
            </a:pPr>
            <a:r>
              <a:rPr lang="el-GR" b="1" dirty="0" smtClean="0"/>
              <a:t>Αναπτύσσουν </a:t>
            </a:r>
            <a:r>
              <a:rPr lang="el-GR" b="1" dirty="0" smtClean="0"/>
              <a:t>τον πολιτισμό. </a:t>
            </a:r>
            <a:endParaRPr lang="el-GR" b="1" dirty="0" smtClean="0"/>
          </a:p>
          <a:p>
            <a:pPr>
              <a:buNone/>
            </a:pPr>
            <a:endParaRPr lang="el-GR" dirty="0" smtClean="0"/>
          </a:p>
          <a:p>
            <a:pPr>
              <a:buNone/>
            </a:pPr>
            <a:r>
              <a:rPr lang="el-GR" dirty="0" smtClean="0"/>
              <a:t>   Όλοι </a:t>
            </a:r>
            <a:r>
              <a:rPr lang="el-GR" dirty="0" smtClean="0"/>
              <a:t>οι λαοί της Γης δε μιλούν την ίδια γλώσσα. </a:t>
            </a:r>
            <a:r>
              <a:rPr lang="el-GR" dirty="0" smtClean="0"/>
              <a:t>Έχει υπολογιστεί </a:t>
            </a:r>
            <a:r>
              <a:rPr lang="el-GR" dirty="0" smtClean="0"/>
              <a:t>ότι συνολικά μιλούν </a:t>
            </a:r>
            <a:r>
              <a:rPr lang="el-GR" b="1" dirty="0" smtClean="0"/>
              <a:t>2800 γλώσσες</a:t>
            </a:r>
            <a:r>
              <a:rPr lang="el-GR" dirty="0" smtClean="0"/>
              <a:t>.</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t>ΓΛΩΣΣΕΣ ΚΑΙ ΘΡΗΣΚΕΙΕΣ</a:t>
            </a:r>
            <a:endParaRPr lang="el-GR" dirty="0"/>
          </a:p>
        </p:txBody>
      </p:sp>
      <p:sp>
        <p:nvSpPr>
          <p:cNvPr id="3" name="2 - Θέση περιεχομένου"/>
          <p:cNvSpPr>
            <a:spLocks noGrp="1"/>
          </p:cNvSpPr>
          <p:nvPr>
            <p:ph sz="quarter" idx="1"/>
          </p:nvPr>
        </p:nvSpPr>
        <p:spPr/>
        <p:txBody>
          <a:bodyPr/>
          <a:lstStyle/>
          <a:p>
            <a:r>
              <a:rPr lang="el-GR" dirty="0" smtClean="0"/>
              <a:t>Όλοι οι άνθρωποι της Γης δεν έχουν την ίδια θρησκεία. Οι θρησκείες με τους περισσότερους πιστούς είναι</a:t>
            </a:r>
            <a:r>
              <a:rPr lang="el-GR" dirty="0" smtClean="0"/>
              <a:t>:</a:t>
            </a:r>
          </a:p>
          <a:p>
            <a:pPr>
              <a:buFont typeface="Wingdings" pitchFamily="2" charset="2"/>
              <a:buChar char="Ø"/>
            </a:pPr>
            <a:r>
              <a:rPr lang="el-GR" dirty="0" smtClean="0"/>
              <a:t> </a:t>
            </a:r>
            <a:r>
              <a:rPr lang="el-GR" b="1" dirty="0" smtClean="0"/>
              <a:t>ο </a:t>
            </a:r>
            <a:r>
              <a:rPr lang="el-GR" b="1" dirty="0" smtClean="0"/>
              <a:t>χριστιανισμός</a:t>
            </a:r>
          </a:p>
          <a:p>
            <a:pPr>
              <a:buFont typeface="Wingdings" pitchFamily="2" charset="2"/>
              <a:buChar char="Ø"/>
            </a:pPr>
            <a:r>
              <a:rPr lang="el-GR" b="1" dirty="0" smtClean="0"/>
              <a:t> </a:t>
            </a:r>
            <a:r>
              <a:rPr lang="el-GR" b="1" dirty="0" smtClean="0"/>
              <a:t>ο </a:t>
            </a:r>
            <a:r>
              <a:rPr lang="el-GR" b="1" dirty="0" smtClean="0"/>
              <a:t>μωαμεθανισμός ή </a:t>
            </a:r>
            <a:r>
              <a:rPr lang="el-GR" b="1" dirty="0" smtClean="0"/>
              <a:t>ισλαμισμός</a:t>
            </a:r>
          </a:p>
          <a:p>
            <a:pPr>
              <a:buFont typeface="Wingdings" pitchFamily="2" charset="2"/>
              <a:buChar char="Ø"/>
            </a:pPr>
            <a:r>
              <a:rPr lang="el-GR" b="1" dirty="0" smtClean="0"/>
              <a:t> </a:t>
            </a:r>
            <a:r>
              <a:rPr lang="el-GR" b="1" dirty="0" smtClean="0"/>
              <a:t>ο βουδισμός</a:t>
            </a:r>
          </a:p>
          <a:p>
            <a:pPr>
              <a:buFont typeface="Wingdings" pitchFamily="2" charset="2"/>
              <a:buChar char="Ø"/>
            </a:pPr>
            <a:r>
              <a:rPr lang="el-GR" b="1" dirty="0" smtClean="0"/>
              <a:t> </a:t>
            </a:r>
            <a:r>
              <a:rPr lang="el-GR" b="1" dirty="0" smtClean="0"/>
              <a:t>ο </a:t>
            </a:r>
            <a:r>
              <a:rPr lang="el-GR" b="1" dirty="0" smtClean="0"/>
              <a:t>κομφουκιανισμός και </a:t>
            </a:r>
            <a:endParaRPr lang="el-GR" b="1" dirty="0" smtClean="0"/>
          </a:p>
          <a:p>
            <a:pPr>
              <a:buFont typeface="Wingdings" pitchFamily="2" charset="2"/>
              <a:buChar char="Ø"/>
            </a:pPr>
            <a:r>
              <a:rPr lang="el-GR" b="1" dirty="0" smtClean="0"/>
              <a:t> </a:t>
            </a:r>
            <a:r>
              <a:rPr lang="el-GR" b="1" dirty="0" smtClean="0"/>
              <a:t>ο </a:t>
            </a:r>
            <a:r>
              <a:rPr lang="el-GR" b="1" dirty="0" smtClean="0"/>
              <a:t>ιουδαϊσμός.</a:t>
            </a:r>
            <a:r>
              <a:rPr lang="el-GR" dirty="0" smtClean="0"/>
              <a:t> </a:t>
            </a:r>
          </a:p>
          <a:p>
            <a:endParaRPr lang="el-GR"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smtClean="0"/>
              <a:t>ΓΛΩΣΣΕΣ ΚΑΙ ΘΡΗΣΚΕΙΕΣ</a:t>
            </a:r>
            <a:endParaRPr lang="el-GR" dirty="0"/>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Η θρησκεία ενός λαού </a:t>
            </a:r>
            <a:r>
              <a:rPr lang="el-GR" dirty="0" smtClean="0"/>
              <a:t>επιδρά:</a:t>
            </a:r>
          </a:p>
          <a:p>
            <a:pPr>
              <a:buFont typeface="Wingdings" pitchFamily="2" charset="2"/>
              <a:buChar char="Ø"/>
            </a:pPr>
            <a:r>
              <a:rPr lang="el-GR" dirty="0" smtClean="0"/>
              <a:t>Στον </a:t>
            </a:r>
            <a:r>
              <a:rPr lang="el-GR" b="1" dirty="0" smtClean="0"/>
              <a:t>τρόπο </a:t>
            </a:r>
            <a:r>
              <a:rPr lang="el-GR" b="1" dirty="0" smtClean="0"/>
              <a:t>ζωής</a:t>
            </a:r>
            <a:endParaRPr lang="el-GR" b="1" dirty="0" smtClean="0"/>
          </a:p>
          <a:p>
            <a:pPr>
              <a:buFont typeface="Wingdings" pitchFamily="2" charset="2"/>
              <a:buChar char="Ø"/>
            </a:pPr>
            <a:r>
              <a:rPr lang="el-GR" dirty="0" smtClean="0"/>
              <a:t>Στη</a:t>
            </a:r>
            <a:r>
              <a:rPr lang="el-GR" b="1" dirty="0" smtClean="0"/>
              <a:t> </a:t>
            </a:r>
            <a:r>
              <a:rPr lang="el-GR" b="1" dirty="0" smtClean="0"/>
              <a:t>μορφή της </a:t>
            </a:r>
            <a:r>
              <a:rPr lang="el-GR" b="1" dirty="0" smtClean="0"/>
              <a:t>οικογένειας</a:t>
            </a:r>
          </a:p>
          <a:p>
            <a:pPr>
              <a:buFont typeface="Wingdings" pitchFamily="2" charset="2"/>
              <a:buChar char="Ø"/>
            </a:pPr>
            <a:r>
              <a:rPr lang="el-GR" dirty="0" smtClean="0"/>
              <a:t>Στις </a:t>
            </a:r>
            <a:r>
              <a:rPr lang="el-GR" b="1" dirty="0" smtClean="0"/>
              <a:t>κοινωνικές </a:t>
            </a:r>
            <a:r>
              <a:rPr lang="el-GR" b="1" dirty="0" smtClean="0"/>
              <a:t>σχέσεις</a:t>
            </a:r>
            <a:endParaRPr lang="el-GR" b="1" dirty="0" smtClean="0"/>
          </a:p>
          <a:p>
            <a:pPr>
              <a:buFont typeface="Wingdings" pitchFamily="2" charset="2"/>
              <a:buChar char="Ø"/>
            </a:pPr>
            <a:r>
              <a:rPr lang="el-GR" dirty="0" smtClean="0"/>
              <a:t>Στις </a:t>
            </a:r>
            <a:r>
              <a:rPr lang="el-GR" b="1" dirty="0" smtClean="0"/>
              <a:t>διατροφικές </a:t>
            </a:r>
            <a:r>
              <a:rPr lang="el-GR" b="1" dirty="0" smtClean="0"/>
              <a:t>συνήθειες</a:t>
            </a:r>
            <a:endParaRPr lang="el-GR" b="1" dirty="0" smtClean="0"/>
          </a:p>
          <a:p>
            <a:pPr>
              <a:buFont typeface="Wingdings" pitchFamily="2" charset="2"/>
              <a:buChar char="Ø"/>
            </a:pPr>
            <a:r>
              <a:rPr lang="el-GR" dirty="0" smtClean="0"/>
              <a:t>Στα </a:t>
            </a:r>
            <a:r>
              <a:rPr lang="el-GR" b="1" dirty="0" smtClean="0"/>
              <a:t>ήθη</a:t>
            </a:r>
            <a:r>
              <a:rPr lang="el-GR" dirty="0" smtClean="0"/>
              <a:t> και στα </a:t>
            </a:r>
            <a:r>
              <a:rPr lang="el-GR" b="1" dirty="0" smtClean="0"/>
              <a:t>έθιμά</a:t>
            </a:r>
            <a:r>
              <a:rPr lang="el-GR" dirty="0" smtClean="0"/>
              <a:t> του</a:t>
            </a:r>
            <a:r>
              <a:rPr lang="el-GR" dirty="0" smtClean="0"/>
              <a:t>.</a:t>
            </a:r>
          </a:p>
          <a:p>
            <a:pPr>
              <a:buNone/>
            </a:pPr>
            <a:endParaRPr lang="el-GR" dirty="0" smtClean="0"/>
          </a:p>
          <a:p>
            <a:pPr>
              <a:buNone/>
            </a:pPr>
            <a:r>
              <a:rPr lang="el-GR" dirty="0" smtClean="0"/>
              <a:t> </a:t>
            </a:r>
            <a:r>
              <a:rPr lang="el-GR" dirty="0" smtClean="0"/>
              <a:t> </a:t>
            </a:r>
            <a:r>
              <a:rPr lang="el-GR" dirty="0" smtClean="0"/>
              <a:t> </a:t>
            </a:r>
            <a:r>
              <a:rPr lang="el-GR" dirty="0" smtClean="0"/>
              <a:t>Όλοι οι άνθρωποι έχουμε υποχρέωση να σεβόμαστε τις θρησκευτικές πεποιθήσεις των συνανθρώπων μας. Η αποδοχή και ο σεβασμός της θρησκείας των άλλων λαών λέγεται </a:t>
            </a:r>
            <a:r>
              <a:rPr lang="el-GR" b="1" dirty="0" smtClean="0"/>
              <a:t>ανεξιθρησκία</a:t>
            </a:r>
            <a:r>
              <a:rPr lang="el-GR" dirty="0" smtClean="0"/>
              <a:t> και κατοχυρώνεται από το ελληνικό σύνταγμα.</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91</TotalTime>
  <Words>408</Words>
  <Application>Microsoft Office PowerPoint</Application>
  <PresentationFormat>Προβολή στην οθόνη (4:3)</PresentationFormat>
  <Paragraphs>73</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Δημοτικός</vt:lpstr>
      <vt:lpstr>Η ΓΗ ΩΣ ΧΩΡΟΣ ΖΩΗΣ ΤΟΥ ΑΝΘΡΩΠΟΥ</vt:lpstr>
      <vt:lpstr>Η ΚΑΤΑΝΟΜΗ ΤΟΥ ΠΛΗΘΥΣΜΟΥ ΣΤΗ ΓΗ</vt:lpstr>
      <vt:lpstr>ΛΟΓΟΙ ΚΑΤΟΙΚΗΣΗΣ ΜΙΑΣ ΠΕΡΙΟΧΗΣ</vt:lpstr>
      <vt:lpstr>ΛΟΓΟΙ ΚΑΤΟΙΚΗΣΗΣ ΜΙΑΣ ΠΕΡΙΟΧΗΣ</vt:lpstr>
      <vt:lpstr>ΑΡΝΗΤΙΚΗ ΕΠΙΔΡΑΣΗ ΣΤΗΝ ΕΞΕΛΙΞΗ ΤΟΥ ΠΛΗΘΥΣΜΟΥ</vt:lpstr>
      <vt:lpstr>ΘΕΤΙΚΗ ΕΠΙΔΡΑΣΗ ΣΤΗΝ ΕΞΕΛΙΞΗ ΤΟΥ ΠΛΗΘΥΣΜΟΥ</vt:lpstr>
      <vt:lpstr>ΓΛΩΣΣΕΣ ΚΑΙ ΘΡΗΣΚΕΙΕΣ</vt:lpstr>
      <vt:lpstr>ΓΛΩΣΣΕΣ ΚΑΙ ΘΡΗΣΚΕΙΕΣ</vt:lpstr>
      <vt:lpstr>ΓΛΩΣΣΕΣ ΚΑΙ ΘΡΗΣΚΕΙΕΣ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ΓΗ ΩΣ ΧΩΡΟΣ ΖΩΗΣ ΤΟΥ ΑΝΘΡΩΠΟΥ</dc:title>
  <dc:creator>vasilis tziallas</dc:creator>
  <cp:lastModifiedBy>vasilis tziallas</cp:lastModifiedBy>
  <cp:revision>18</cp:revision>
  <dcterms:created xsi:type="dcterms:W3CDTF">2020-03-31T11:24:24Z</dcterms:created>
  <dcterms:modified xsi:type="dcterms:W3CDTF">2020-03-31T14:25:58Z</dcterms:modified>
</cp:coreProperties>
</file>