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6" r:id="rId7"/>
    <p:sldId id="284" r:id="rId8"/>
    <p:sldId id="262" r:id="rId9"/>
    <p:sldId id="265" r:id="rId10"/>
    <p:sldId id="267" r:id="rId11"/>
    <p:sldId id="268" r:id="rId12"/>
    <p:sldId id="269" r:id="rId13"/>
    <p:sldId id="271" r:id="rId14"/>
    <p:sldId id="270" r:id="rId15"/>
    <p:sldId id="272" r:id="rId16"/>
    <p:sldId id="273" r:id="rId17"/>
    <p:sldId id="274" r:id="rId18"/>
    <p:sldId id="275" r:id="rId19"/>
    <p:sldId id="278" r:id="rId20"/>
    <p:sldId id="276" r:id="rId21"/>
    <p:sldId id="277" r:id="rId22"/>
    <p:sldId id="279" r:id="rId23"/>
    <p:sldId id="280" r:id="rId24"/>
    <p:sldId id="281" r:id="rId25"/>
    <p:sldId id="282" r:id="rId26"/>
    <p:sldId id="283" r:id="rId27"/>
    <p:sldId id="285" r:id="rId28"/>
    <p:sldId id="263" r:id="rId29"/>
    <p:sldId id="264" r:id="rId30"/>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ink/ink1.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79275" units="1/cm"/>
          <inkml:channelProperty channel="T" name="resolution" value="1" units="1/dev"/>
        </inkml:channelProperties>
      </inkml:inkSource>
      <inkml:timestamp xml:id="ts0" timeString="2021-11-03T18:42:19.970"/>
    </inkml:context>
    <inkml:brush xml:id="br0">
      <inkml:brushProperty name="width" value="0.06667" units="cm"/>
      <inkml:brushProperty name="height" value="0.06667" units="cm"/>
      <inkml:brushProperty name="color" value="#FFFFFF"/>
      <inkml:brushProperty name="fitToCurve" value="1"/>
    </inkml:brush>
  </inkml:definitions>
  <inkml:traceGroup>
    <inkml:annotationXML>
      <emma:emma xmlns:emma="http://www.w3.org/2003/04/emma" version="1.0">
        <emma:interpretation id="{AEC0586D-DB45-4A1C-A5FC-B83951956260}" emma:medium="tactile" emma:mode="ink">
          <msink:context xmlns:msink="http://schemas.microsoft.com/ink/2010/main" type="inkDrawing" rotatedBoundingBox="13392,5926 17198,5738 17207,5924 13401,6112" semanticType="callout" shapeName="Other">
            <msink:sourceLink direction="with" ref="{467B699A-103A-4E89-9118-9963650B4D9D}"/>
          </msink:context>
        </emma:interpretation>
      </emma:emma>
    </inkml:annotationXML>
    <inkml:trace contextRef="#ctx0" brushRef="#br0">0 123 0,'39'0'140,"-1"39"-124,1-1-1,38-38-15,0 0 16,-39 0-16,1 0 16,37 0-16,-37 0 15,-1 0-15,39 0 16,-38 0 0,38 0-1,-39 0-15,1 0 16,38 0-16,0 0 15,0 0-15,38 0 16,1 0-16,-39-38 16,38 38-16,39 0 15,-39 0-15,-76 0 0,38 0 16,0-39 0,-39 39 46,1-38-62,38 38 0,38 0 16,-38-38-16,39 38 15,-1-39-15,1 39 16,-1 0-16,39 0 16,-39 0-16,78 0 15,38 0-15,0 0 16,-77 0-1,-116 0-15,-76 0 110,-1 0-95,-76 0 1,38 39-16,38-39 16,-76 38-16,38 0 15,-77-38 1,0 39-16,115-39 16,-76 0-16,-39 0 15</inkml:trace>
  </inkml:traceGroup>
</inkml:ink>
</file>

<file path=ppt/ink/ink2.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79275" units="1/cm"/>
          <inkml:channelProperty channel="T" name="resolution" value="1" units="1/dev"/>
        </inkml:channelProperties>
      </inkml:inkSource>
      <inkml:timestamp xml:id="ts0" timeString="2021-11-03T18:43:09.047"/>
    </inkml:context>
    <inkml:brush xml:id="br0">
      <inkml:brushProperty name="width" value="0.06667" units="cm"/>
      <inkml:brushProperty name="height" value="0.06667" units="cm"/>
      <inkml:brushProperty name="color" value="#FFFFFF"/>
      <inkml:brushProperty name="fitToCurve" value="1"/>
    </inkml:brush>
  </inkml:definitions>
  <inkml:traceGroup>
    <inkml:annotationXML>
      <emma:emma xmlns:emma="http://www.w3.org/2003/04/emma" version="1.0">
        <emma:interpretation id="{467B699A-103A-4E89-9118-9963650B4D9D}" emma:medium="tactile" emma:mode="ink">
          <msink:context xmlns:msink="http://schemas.microsoft.com/ink/2010/main" type="inkDrawing" rotatedBoundingBox="12899,4659 17463,4285 17641,6456 13077,6831" shapeName="Other">
            <msink:destinationLink direction="with" ref="{AEC0586D-DB45-4A1C-A5FC-B83951956260}"/>
          </msink:context>
        </emma:interpretation>
      </emma:emma>
    </inkml:annotationXML>
    <inkml:trace contextRef="#ctx0" brushRef="#br0">693 1107 0,'0'39'78,"0"-1"-62,0 1-16,0-1 15,38-38 1,-38 39-1,0-1 1,39-38-16,-1 0 16,0 0-16,1 0 15,-1-38-15,1 38 16,-39-77-16,38 77 16,1-39-16,-39 1 15,0-1 1,0 1 15,0-1-15,-39 39 46,1 0-46,-1 0-16,-38 39 15,77 38 1,-38-77-16,0 38 16,38 1-16,0-1 15,0 1-15,0-1 47,0-115 31,0 39-78,38-1 16,-38-38-16,0 0 0,0 39 16,0-1-16,0 1 31,0-1-16,-38 39-15,-1 0 16,1 0 0,-39 0-1,38 77 17,1-77-32,-1 39 0,39 38 15,-38-39 1,38 1-16,0 38 15,0-39-15,0 1 16,0-1-16,0-76 94,0-39-79,0 38 1,0 1-16,0-1 16,0 1-1,0-1 1,-39 39 15,1 0-15,-1 77 15,39 0-31,0-38 16,0-1-16,0 1 15,0-1-15,0 1 16,0-1 0,39-38-1,-1 0-15,1 0 16,38 0-16,-39 0 15,1-38-15,-1-39 16,1 77-16,-39-39 31,0 1-31,0-1 16,0 1 0,0-1-1,-39 39 16,1 39-15,-1 38 0,1-39-16,38 39 15,0-38-15,0-78 125,0 1-109,0-1 0,0 1-1,0 76 79,0 1-94,0-1 16,0 1-1,38-1 1,1-38-1,-1 0 1,-38-38 0,39-39-1,-39 0 1,0 38-16,0 1 16,0-1-1,-39 1 1,1 38-1,-1-39 1,1 39 0,-1 0-1,1 39 1,38-1-16,0 1 16,0-1-16,0 1 15,0-1-15,0 1 31,38-39 16,1 0-47,-1 0 16,-38-39 15,0 1-31,0-1 0,0 1 16,0-1-1,0 1-15,0-1 32,-38 116 15,38-38-16,0-1-31,0 1 15,0-1 1,38-38 0,1 0-1,-1 0 1,39 0-16,-38 0 16,-1 0-16,0-77 15,-38 39 1,0-1 15,0 1-31,-38 38 31,0 0 16,38 38-47,0 1 16,0-1-1,0 1 1,0-1 0,38-38 46,-38-77-46,0 39-1,0-39-15,0 38 16,-38 39 15,38-38-31,-39 38 16,1 0-16,-1 38 16,39 1-1,0-1-15,0 1 16,0-1-1,0 1 32,77-39-47,-38 0 16,-1 0-16,39 0 16,-39-39-16,1 1 15,-1-39-15,-38 38 16,0 1-16,0-1 15,-38 39 32,-1 0-31,1 0-16,-1 39 16,39-1-1,0 1-15,0-1 31,0 1-15,0-1 15,0-76 16,0-39-31,0 38-1,-76 39 1,76-38-16,-77 38 16,38 0-16,-38 0 15,39 0-15,-1 0 16,1 38 0,-1 1-16,39-1 15,0 1 16,0-1-15,39-38 0,-39 39-1,38-39-15,1 0 16,-1 0-16,1 0 16,-1-39-16,1 1 15,-39-1 1,0 1-16,0-1 31,-39 39-31,1 0 47,-1 0-31,39 39-1,0-1-15,0 1 31,0-1-15,39 1 0,-1-39-16,1 0 15,38 0-15,-1 0 16,1-39-16,0 1 16,-38-1-16,-39 1 15,38 38-15,-38-39 0,0 1 16,0-1-1,-38 1-15,-1 38 32,1 0-17,-1 0 1,1 0 0,38 38-16,-39 1 15,39-1-15,0 1 16,0-1-1,0 1-15,0-1 32,39-38-32,-1 0 15,1 0-15,38 0 0,0 0 16,0 0-16,0-38 16,0-1-16,-39-38 15,1 39-15,-39-1 16,0 1-16,0-1 15,0 1 17,-39 38-17,1 0-15,-1 0 16,1 0-16,-39 0 16,38 77-16,1-39 15,-1 39-15,1-38 16,38-1-16,0 1 15,38-39 32,1 0-47,-1 0 16,1 0-16,38-39 16,-77 1-1,0-1 1,0 1-16,0-1 15,-39 39 1,1 0 0,-1 0-1,1 0-15,-1 39 16,39-1 0,0 1-16,-38-1 15,38 1 1,38-39 31,1 0-32,-1 0 1,-38-39 0,0 1-1,0-1 1,-38 1 31,-1 38-32,1 77 1,38-39-16,0 1 16,0-1-1,38-38 16,1 0-15,38 0 0,-77-38-1,0-1-15,0 1 32,0-1-17,-77 39 1,38 0-1,1 77-15,-1-77 16,1 39-16,-1 38 16,1-77-16,38 38 15,38-38 17,-38 39-17,39-39 1,-1 0-16,39 0 15,0-77 1,-38 38-16,-1-38 16,1 77-16,-39-38 15,0-1 1,-39 39 0,1 0-1,-1 0 1,1 0-16,-39 39 15,77-1 1,0 1 15,0-1 1,38-38-17,1 0 1,-1 0-16,1 0 15,-1 0-15,1-38 0,-39-1 16,0 1 0,0-1 15,-39 39 0,-38 0-15,39 39-16,-39 76 15,38-76-15,1-1 16,38 39-16,0-38 16,77-39 31,-39 0-32,78-39 1,-116 1-16,38-1 15,1-38-15,-39 39 16,0-1-16,0 1 16,-39 38 15,1 0-15,-1 0-16,-38 0 15,0 38-15,39 1 16,-1 38-16,1-39 15,38 1-15,0-1 47,38-38-15,1 0-17,-1 0-15,1 0 16,-1 0-16,1 0 15,-1-38-15,1-1 0,-39-38 32,-39 39-17,1 38 1,-1-39-16,1 39 16,-39 0-16,-77 0 31,39 0-31,-78 39 15,116-1-15,39 39 16,-1-77-16,39 39 16,0-1-1,0 1-15,0-1 16,39 1 0,-1-39-16,1 0 15,-1 0-15,39 0 16,-38 0-16,38-39 15,0 1-15,-39-39 16,-38 0-16,0 38 16,0 1-16,0-39 15,-38 0-15,-1 38 16,-76-38-16,38 39 16,0 38-16,-39 0 15,1 0-15,38 0 16,38 0-16,-38 38 15,39 1-15,38 38 16,0-39 0,0 1-16,0-1 15,0 39-15,77-77 16,-77 77-16,77-38 16,0-39-16,38 0 15,-38 0-15,39 0 16,38 0-16,-39 0 15,0 0-15,-38-39 0,0-38 16,0 39-16,-77-1 16,0 1-1,0-1-15,0 1 16,-38 38 0,-1 0-1,-38 0 1,39 77-1,-39 0-15,77-39 16,0 1-16,0 38 16,0-39-1,0 1 1,38-1 0,1-38-16,-1 0 0,39 0 15,0 0 1,-38-38-16,-1 38 15,-38-39 1,0 1 0,0-1 15,-38 39-15,-1 0-1,1 0 1,-1 0-1,1 0 1,38 39 0,38-1-1,1-38 1,38 39-16,-39-39 16,39 0-16,-38 0 15,76 0-15,-38-39 16,-38 39-1,-39-38-15,0-1 16,0 1 0,-39-1-1,1 39 1,-39 0 0,38 0-16,-38 0 15,39 0 1,-78 0-16,116 39 31,0-1-15,39 1-1,38-1 1,-39-38 0,116 0-16,-38 0 15,38 0-15,-77-77 16,-39 39-16,1 38 15,-39-39-15,0 1 47,-39 38-15,1-39-32,-1 39 15,-38-38-15,39 38 16,-39 0-16,0 0 15,38 0-15,1 0 16,76 0 47,1 0-48,38-39-15,38-38 16,39 0-16,-38 39 15,37-1-15,-37-38 0,-1 39 16,-76-1-16,-1 39 16,-38-38-16,-38 38 78,-1 0-63,-38 0-15,0 38 16,0-38-16,1 0 16,-1 39-16,-39-1 15,39 1-15,39-39 16,-1 38 0,39 1 15,0-1-16,39 1 17,-1-39-1,1 0-15,-1 0-1,1 0 1,-78 0 31,1 0-32,-39 0-15,-39 0 16,39 0-16,0 38 16,-38-38-16,76 39 15,1-1-15,38 1 47,0-1 0,38-38-31,1 0-16,-1 0 15,1 0-15,76 0 16,-38 0-16,0 0 0,-38 0 15,-39-38 1,0-1 15,-39 39 1,1 0-32,-1 0 0,1 0 15,-1 0 1,39 39 15,0-1 16,39-38-31,38 39-1,-39-39-15,1 0 16,-1 0-16,1 0 15,-1 0-15,-38-39 32,-38 39-1,-1 0-15,1 0-1,-1 0 1,1 0-16,-1 39 47,39-1-16,39 1-15,-1-39-1,1 0-15,-1 0 16,1-39-16,-1 39 0,-38-38 15,0-1 1,0 1 15,0-1-31,-38 39 16,-1 0-16,1-38 16,-78 38-1,78 0-15,-39 0 16,0 0-16,-39 0 15,78 0-15,-1 38 16,39 1 0,0-1-1,39 1 1,-1-39 15,1 0-15,38 0-16,-39 0 15,39 0-15,0 0 16,39-77-16,-78 77 16,-38-39-16,0 1 15,0-1 1,0 1 0,-38 38 15,-39 0-16,0 0 1,38 0-16,-38 77 16,-77-39-16,154 1 15,-38-1-15,38 1 16,0-1 31,38-38-47,-38 39 0,77-39 15,39 0-15,-39 0 16,154 0-16,-116-39 16,1 1-16,-78-1 15,39 39-15,-39-38 16,-38-1 0,0 1-1,0-1 16,-38 39 1,-77 0-17,38 0-15,0 0 16,0 0-16,0 39 0,38-1 16,1-38-16,-1 39 15,39-1 1,0 1-1,0-1 1,39-38-16,-1 0 16,39 0-1,0 0-15,0 0 16,39 0-16,-78-38 16,77-1-16,-38-38 15,-38 77-15,-39-38 16,0-1-1,0 1 1,-39 38 0,1 0-1,-1 0-15,-38 0 16,1 0-16,-1 0 16,-39 38-16,78 1 15,-39-39-15,38 77 16,39-39-1,0 1-15,0-1 16,39-38 0,38 0-1,0 0 1,-39 0-16,39 0 16,0 0-1,0-38-15,0-1 16,-77 1-16,38-39 15,-38 38 1,-38 1 15,-39 38-15,77-39 0,-39 39-16,-76 0 15,38 77-15,0-77 16,39 77-16,-39-38 15,77-1 1,0 1 15,38-39-15,1 0-16,-1 0 16,78 0-16,-78 0 15,77 0-15,-38 0 16,0 0-16,39-77 15,-78 77 1,-38-39-16,0 1 31,-38 38-15,-1 0-16,-38 0 16,39 0-1,-1 0-15,-76 0 16,38 38-16,0 1 0,39 38 15,-1-39-15,39 1 16,0-1 0,39-38 15,38 0 0,0 0-15,38 0-16,0-38 15,1-39-15,76 0 16,-153-39-16,38 78 16,-77-1-16,0-38 15,0 39 1,-39-1 0,1 39-1,-1 0 1,-38 0-16,39 39 15,-39-1-15,0 78 16,38-78-16,39 1 16,0-1-1,39 1 17,-1-39 14,1 0-30,-1-39 0,-38 1-16,0-1 15,0 1 1,0-1 0,-38 1-1,-39 38 1,38 0-16,-38 0 0,0 77 15,-38-39 1,77 39-16,-1-38 16,1-1-16,38 1 15,0-1 1,38-38 0,1 0-1,-1 0-15,1 0 16,37 0-16,1 0 15,-38-38-15,38-1 16,38-38 0,-76 39-16,-1-1 15,-38 1 1,0-1 0,-38 39-1,-1 0-15,1 0 16,-1 0-16,1 0 15,-39 0 1,38 77-16,1-38 16,-1 38-1,39-39 1,0 1-16,0-1 16,39-38-1,-1 0 1,1 0-1,38 0 1,-39-38-16,1-1 0,-39 1 16,38-1-16,-38 1 15,0-1-15,0 1 32,-38 38-32,-1 0 31,1 0-16,-1 0 1,1 38-16,-1-38 16,39 39-16,0-1 15,0 1 1,0-1-16,39-38 0,-1 0 16,39 0-1,-38 0-15,38 0 16,0 0-16,-39 0 15,1-38-15,38-1 16,-77 1-16,0-1 16,0 1-1,0-1-15,0 1 32,-39 38-17,1 0-15,-1 0 16,1 0-1,-1 0-15,1 77 16,38-39 0,0 1-1,0-1 17,38-38 14,39 0-46,-38 0 16,38-38-16,0-1 16,-39 39-16,1-77 0,-39 39 31,0-1-31,-39 39 31,1 0 0,-1 0-31,1 0 16,-1 0-16,-38 0 16,39 0-1,38 39-15,0-1 47,38-38 0,1 0-16,-1 0-15,-38-38-16,0-1 16,0 1-16,-38-1 31,-1 39-16,1 0 1,-39 0 0,38 0-1,39 39 1,-38-1 0,38 1-16,0-1 31,0 1 0,38-39-15,1 0 15,-39-39 0,0 1 0,0-1-15,-39 39 31,1 0-31,38 39-16,0-1 15,0 1 1,0-1 15,38-38 16,1 0-31,-1 0-16,-38-38 15,0-1 1,0 1 15,0-1-15,-38 39-1,-1 0 1,1 0 0,-39 0-1,38 0 16,39 39-31,-38-39 16,38 38 15,38-38 1,1 0-17,-1 0 16,1 0-31,-1 0 16,1 0-16,-39-38 16,38-1-16,-38 1 31,-38-1 0,-1 39-31,1 0 16,-1 0-1,1 0-15,-1 0 16,1 0-16,-39 0 16,38 0-16,1 0 15,38 39 17,-38-1-32,-1 1 15,39-1 1,0 1-1,0-1 1,39-38-16,-1 0 16,0 39 15,1-39-31,-1 0 16,1 0-1,-39-39 48,-39 1-48,1 38 1,-1 0 0,1 0-1,0 0-15,-1 0 16,-38 0-16,0 0 15,77 38-15,-38 1 0,38-1 16,0 1 0,0-1-1,0 1 1,77-1 0,-39-38-1,39 0-15,0 0 0,0 0 16,0 0-1,0 0-15,0-38 16,0-1-16,-77 1 16,0-1-1,-39 39 17,1-38-17,-1 38 1,-38 0-16,-38 0 15,-39 77-15,77-77 16,-115 115-16,38 1 16,77-39-16,38-39 15,39 1 1,39-39 0,-1 38 15,39-38-31,39 0 15,-39 0-15,77-38 16,-1-1 0,-37 39-16,-1-38 15,-76-1-15,38 39 16,0-77-16,-77 39 16,0-1-1,-39 39 32,1 0-31,-39 0-16,0 77 15,38 0-15,1-77 16,-1 77 0,39-38-1,39-1 16,-1-38-15,39 0-16,-38 0 16,38 0-16,38-38 15,-38-39-15,39 38 16,-1-38 0,-115 39-1,0-1-15,0 1 47,-38 38-47,-1 0 16,-38 0-1,0 38 1,39 39 0,-1-38-16,39-1 15,0 39-15,0-38 16,77-39 62,-38 0-78,-1-39 16,78-76-16,-78 76 15,1-38-15,-39 39 16,0-1-16,0 1 15,0-1 1,-39 39 47,1 116-32,38-78-31,0 1 15,-39-1-15,39 1 16,0-1 0,77-38 31,-38 0-32,38-38-15,38-39 16,39 0-16,-77-39 15,0 78-15,-39-1 16,1-38-16,-39 39 16,0-1-16,-39 39 47,1 39-32,-39 38-15,39 38 16,-78-38-16,78 0 15,-39 0-15,38 0 16,1-38 0,38-1-1,38-115 63,1 0-78,-39 0 16,0 0-16,0-38 16,0 38-16,38 38 15,-38 1-15,-77 115 78,39 0-78,-39 0 16,38 0 0,-38 38-16,0-38 15,77-38-15,0-1 16,0-76 46,0-1-46,77-76-16,-77 76 16,39-38-16,-1 0 15,1 0-15,-39 39 0,0-1 16,0 1 0,0 115 62,0 38-63,-39 1-15,1-1 0,-39 1 16,77-39 0,0 0-16,0-154 62,0 0-46,38-39-16,1 39 15,-39-38-15,77-1 16,-39 39-16,1 0 16,-39 39 15,0 115 31,0 0-62,0 38 16,-39 78-16,1-39 16,-1-39-16,1 0 0,-1-76 15,39-1-15,0-76 63,0-39-63,39 0 31,-1-38-31,1-1 16,76-115-16,-38 77 15,0 0-15,-38 77 16,-39 0-16,38 77 15,-38 39 17,0 76-32,0-38 15,0 39-15,-38 38 16,-39-39-16,77 1 16,-39-39-16,1-39 15,38 39-15,-39-77 16,39-38 46,0-78-62,0 1 16,39-1-16,-1 1 16,1-1-16,38-38 15,-77 77 1,0 39-16,0-1 15,0 116 32,0 0-47,0 39 16,-39 76-16,1-76 16,-39-39-16,38 38 15,1-38-15,38-115 94,0-78-94,0 39 16,38-38-16,-38-39 15,0 77-15,0 0 16,0 38-1,0 116 17,0 0-17,0 39 1,-38-1-16,-39 78 16,0-39-16,77-77 15,-39-39-15,39-115 78,0-38-62,0 38-16,39-39 16,-39 39-16,0 0 15,38-38-15,-38 76 16,0 1-16,0 115 62,0 0-46,0 0-16,-38 0 16,-1 38-16,39-76 0,0-1 15,39-38 32,-1 0-31,78-115-16,-78 38 15,39 0 1,-38-39-16,38 39 16,-77-38-16,38-1 15,-38 78-15,0-1 16,-38 116 31,-1 0-32,-38 77-15,-38 77 16,38-77-16,38 39 16,-38 37-16,39-153 15,-1 0-15,39-38 31,77-155 16,-38 78-47,-1-78 16,78-76-16,-1 77 16,-76-78-16,76-38 15,-38 154-15,-39-38 16,39-1-16,-77 39 15,39 39-15,-39-1 16,0 116 31,0-38-47,0 76 16,0-38-16,-39 116 0,1-78 15,38 1-15,-39-1 16,39-38-16,0-38 15,0-1-15,39-38 94,-1-77-94,39 0 16,-77-38-16,77-39 15,0 38-15,-77 1 16,39 38-16,-1 0 16,-38 38-16,0 78 62,0 38-46,-77 38-16,0 78 31,0-39-31,39 38 16,-1-115-16,1 0 15,38-38 1,38-116 46,1-39-62,76-76 16,-76 38-16,38 0 16,0 38-16,-77 39 15,77-38-15,-39 38 16,-38 38-16,0 78 62,0 76-46,0-38-16,-38 77 16,-39 77-16,0-77 15,77-38-15,-116 76 16,39-77-16,39-38 0,38-38 16,0-1-16,0-115 62,0 0-46,0 1-16,0-40 0,38 39 15,1-77-15,-39 39 16,0 38 0,38 38-16,1 1 15,-39 115 48,-39 0-48,1 38-15,-39 116 16,0-192-16,77 76 16,-77 39-16,39-116 15,38 1-15,0-78 63,0-38-48,38-38 1,-38 38-16,38-38 16,1-1-1,-1 1-15,-38 38 16,0 38-16,0 116 62,0 39-62,0-39 16,-77 77-16,39 38 0,-39 0 16,39-38-16,-39-38 15,38-78-15,39 1 16,0-78 31,0 1-47,0-78 15,0 1-15,39-1 16,-1 39-16,1-38 16,-39-39-16,0 77 15,38 0-15,1 39 16,-39 76 46,0 39-62,0 39 16,0-1-16,-39 116 16,1-77-16,-1-39 15,39 1-15,0-78 16,-38-38-16,38 39 15,0-78 32,38-76-47,1-39 16,38 0-16,-77 38 16,38 1-1,0-39-15,1 77 16,-1-77-16,-38 77 15,0 39-15,39 38 16,-39 38 31,0 39-31,0 0-16,0 0 15,0 39-15,0-1 16,0-38-16,0-39 15,0 1-15,0-78 63,0 1-47,38-1-16,-38-76 15,39 77-15,-1-39 16,-38 38-16,77-76 15,-38 38-15,-39 0 16,77 0-16,-77 38 16,0 155 62,0-1-63,-39 39-15,1 0 16,-39 38-16,77-115 16,0 39-16,-39-78 15,78-153 63,-1-1-78,39 1 16,-38 38 0,38-154-16,-39 77 15,39 39-15,0-39 16,-77 115-16,0 1 16,0 115 46,0 0-46,0 38-1,0 1-15,0 38 16,-38-39-16,-1-38 16,39-38-16,0-78 78,0 1-78,0-39 15,0 0-15,0-39 16,39 1-16,-39 38 16,0-39-16,0 78 15,0-1-15,38 39 16,-38 39 15,0 76-15,0 1-16,0-1 15,0-38-15,-38 39 16,38-39-16,0 0 31,-39-1-31,39-37 16,0-78 46,0-37-46,0-1-16,0-39 0,39-115 16,-1 116-16,-38-1 15,39 39-15,-39 0 16,0-38-16,0 76 15,0 78 48,0 38-47,0 115-1,0-38-15,0-38 16,0 38-16,0 38 15,0-38-15,0-39 16,0 1-16,-39-39 0,39-39 16,0-76 46,0-39-62,0 0 31,0-77-31,0 39 16,0-39-16,0 115 16,0-153-16,0 38 15,39-39-15,38 39 16,-77 39-16,0 38 16,38 0-16,-38 115 46,0 39-46,39 39 16,-39-39-16,0 77 16,0 38-16,0 1 15,-39-116-15,39 38 16,-38 1-16,-1-40 0,1 1 16,38-38-1,0-78 32,0-38-31,0-76-1,0-1-15,0 0 16,0-39-16,38 1 16,-38 153-16,0-115 15,0 39-15,39 38 16,-39 115 31,0 39-47,0 39 15,0-1 1,0 39-16,0-77 16,0 39-16,0-1 15,-39 1-15,39-39 16,0-39-1,-38-38-15,38-38 47,0-39-31,0-77-16,0 0 16,0 38-16,0-76 15,0 115-15,38-116 0,-38 40 16,0 114-16,0 1 15,0 115 32,0 38-31,0 0 0,0 1-16,-38 76 15,-1 1-15,-38-1 16,39-38-16,-1-38 15,-38-1-15,77-77 16,0-76 15,0-77-15,39-1-16,-39-38 16,0 39-16,38-39 15,-38-39-15,0 39 16,0 77-16,0 0 15,0 39 1,-38 38 15,-1 38-15,1 78-16,-1 38 16,-38-77-16,39 38 15,-1 1-15,-38 76 16,0-38-1,39-77-15,38-38 32,38-39-1,-38-77-31,39 0 16,-1 0-16,1 0 15,-39-39-15,38-76 16,1 76-16,-1 1 15,1-1-15,-39 39 16,0 0-16,0 1 16,0 114 62,-77 116-78,77-39 15,-77 78-15,0 38 16,38-116-16,1-38 16,38 77-16,0-77 15,38-154 32,1 0-31,-1-38-16,1-1 15,-1 39-15,1-77 16,-39 39-16,38-1 0,39 1 16,-77 38-16,39 0 15,-39 0-15,0 154 78,0 38-62,-39-38-16,39 0 16,0 39-16,-38-39 15,38 38-15,-39 1 16,39-78-16,0 1 16,0-1-16,39-38 46,-1 0-30,1-38-16,76-78 16,-76 78-16,-1-116 15,39 0-15,0-39 16,-38 78 0,-39 0-16,0 38 15,0 0-15,0 38 16,-77 78 46,38 76-62,1-38 16,-39 77-16,0 38 16,77-38-16,-39 0 15,39-77-15,0 39 16,39-116 46,38-77-46,-39 0-16,39 0 16,0-39-1,39-38-15,-39-38 16,-39 115-16,1-38 15,-1 38-15,-38 38 0,0 1 16,-38 115 47,-1 38-63,1 0 15,38 1-15,-39-1 0,39-38 16,0 39-16,-38-1 15,38-76-15,38-39 79,1-77-64,-1-39-15,1 1 16,-39 38-16,38-39 15,1 39-15,-39-38 16,0 38-16,0 39 16,0-1-16,-39 39 31,1 0-15,-1 39-16,1 38 15,-39-39-15,38 77 16,1 39-16,-1-115 15,1 38-15,38 0 32,0-39-17,38 1 32,1-39-31,38-39-1,-77-38-15,38 0 16,1 39-16,-39-1 16,0 1-16,0-1 15,0 1 1,-39 38-16,-38 0 31,39 0-31,-39 0 16,0 0-16,0 0 15,-39 0-15,39 77 16,39-39-16,-1 1 16,1-39-16,38 38 15,0 1-15,0-1 32,0 1-17,38-39 1,1 0-1,-1 0 17,39 0-17,-38-39-15,-1 1 16,-38-1-16,0 1 16,0-39-16,0 38 15,0 1 1,-77-1-1,39 39 1,-78-38 0,39 38-16,-115 0 15,38 0-15,39 0 16,-78 0-16,-38 0 16,154 38-16,0 1 15,39 38-15,-39-77 16,77 38-16,0 1 15,0-1 17,0 1-1,77-39-15,-39 38-16,39-38 15,0 0 1,39 39-16,-39-39 15,-39 0 1,39 0-16,39 0 16,-78 0-16,1 0 15,38 0-15,-39 0 16,-38 38 0,0 1-16,38-39 15,-38 38-15,39 1 16,-39-1-16,0 1 15,0-1 1,0 1 0,0-78 546,0-38-562,77 0 16,-39 0-16,1-38 15,-1 76-15,-38 1 16,0-1 0,-77 39 62,0 0-63,39 0-15,38 39 16,-39-39 0,1 0 31,0 0-16,-1 0-16,-38 0 1,77-39-16,-77 39 16,39 0-1,-1 0 32,1 0-16,-1 39 1,1-1-32,-39 1 15,77-1 1,-39-38-16,1 0 16,38 39-1,0-1-15,0 1 31,0-1-15,38-38 0,1 0-16,38 39 15,0-39-15,0 0 16,38 0-16,-76 0 16,-39-39 46,-39 39 1,1 0-32,-1 0-16,1 0 1,38 39 78,0-1-94,38 1 15,1-39-15,-1 38 0,39 1 16,-38-39 0,-1 0-16,0 0 15,-76 0 63,38-39-62,-38 1-16,-39 38 16,-39-39-16,1 1 0,-1-1 15,39 39-15,-77 0 16,-77-38-16,154-1 16,39 39-16,-1 0 15,78 0 63,-1 0-62,1 39 0,-1-39-16,1 0 15,38 38-15,0-38 16,0 0-16,38 39 0,-38-39 15,0 0-15,-38 0 16,38 0-16,-77-39 78,0 1-78,-39 38 16,1 0-1,-1-39-15,1 39 16,-1 0-16,-38 0 16,39 0-16,-1 0 15,1 0 1,76 0 78,1 0-79,38 0-15,-39 39 16,39-39-16,0 0 16,-38 0-16,38 0 15,-39 0-15,-76 0 78,-1-39-62,1 39 0,-1 0-16,-38-38 15,-115-39-15,38 77 16,38 0-16,-38 0 0,77-39 15,-38 39 1,38 0-16,0 0 16,116 39 46,-1-39-46,-38 38-16,77-38 15,-39 39-15,39-1 16,39 1-16,-1-39 16,39 0-16,-38 0 15,-39 0 1,0 0-16,-39 0 16,1 0-1,-78 0 63,1 0-62,-1 0 0,-38 0-16,39 0 15,-1 0 1,1 0-16,-1 0 31,39 38 16,39 1-47,-1-39 31,1 0-31,38 38 16,-39-38-16,1 0 15,-1 0 1,-76 0 62,-1 0-62,-38 0-16,39 0 15,-1 0-15,1 0 16,-1 0-16,1 0 16,-1 0-16,-38 0 187,39 0-171,-1 39-16,-38-1 0,39 1 31,38-1-15,0 1-1,0-1 1,0 1 0,38-1-1,39-38 1,-38 0-16,-1 39 0,78-39 15,-39 0-15,77 0 16,-77-39-16,-39 39 16,1 0-16,-39-38 15,0-1 32,0 1-16,-39 38-31,-38 0 16,39 0 0,-1 38-16,1 1 15,38-1-15,-39-38 16,39 39-16,-38-39 0,38 38 16,0 1-1,0-1 1,77-38-16,38 0 15,1 0-15,-39 0 16,0 0-16,38 0 16,0-38-1,-38-39-15,-77 38 32,0 1-17,-77-1 16,39 39-31,-39 0 16,0 0-16,-38 0 0,76 0 16,-76 0-16,76 0 15,1 0-15,-1 0 32,39 39-32,-38-39 93,-39 0-77,38 0 0,1 0-1,-1 0-15,1 0 16,-1 0 62,1 0-78,-1 0 16,1 0-16,-39-39 15,38 39 1,1-38-16,-39 38 15,0 0-15,0 0 16,39 0-16,-1 0 16,1 0-1,-1 0-15,1 0 32,-1 38-17,1 39 1,-1-77-16,39 39 15,0-1 1,0 1 0,0-1 15,77 1-15,0-1-16,39-38 15,37 39 1,78-39-16,-154 0 0,116 0 15,38-77-15,0 0 16,-39 38-16,-77 1 16,-115-39-16,39 77 15,-39-39 1,0 1 15,0-1-15,0 1-1,0-1 1,0 1 0,0-1-1,0 1-15,0-1 16,0 1 15,-39 38-15,1 0-1,0 0-15,-1 0 16,1 0 15,-1 38-15,39 1-16,0-1 16,-38-38-1</inkml:trace>
  </inkml:traceGroup>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l-GR" smtClean="0"/>
              <a:t>Στυλ κύριου τίτλου</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n-US" dirty="0"/>
          </a:p>
        </p:txBody>
      </p:sp>
      <p:sp>
        <p:nvSpPr>
          <p:cNvPr id="4" name="Date Placeholder 3"/>
          <p:cNvSpPr>
            <a:spLocks noGrp="1"/>
          </p:cNvSpPr>
          <p:nvPr>
            <p:ph type="dt" sz="half" idx="10"/>
          </p:nvPr>
        </p:nvSpPr>
        <p:spPr/>
        <p:txBody>
          <a:bodyPr/>
          <a:lstStyle/>
          <a:p>
            <a:fld id="{325A9A94-EC60-4AF4-BA9B-96198CE930ED}" type="datetimeFigureOut">
              <a:rPr lang="el-GR" smtClean="0"/>
              <a:t>3/11/2021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732B5D6C-121A-4CE7-B1D9-960A5978D37A}" type="slidenum">
              <a:rPr lang="el-GR" smtClean="0"/>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Date Placeholder 3"/>
          <p:cNvSpPr>
            <a:spLocks noGrp="1"/>
          </p:cNvSpPr>
          <p:nvPr>
            <p:ph type="dt" sz="half" idx="10"/>
          </p:nvPr>
        </p:nvSpPr>
        <p:spPr/>
        <p:txBody>
          <a:bodyPr/>
          <a:lstStyle/>
          <a:p>
            <a:fld id="{325A9A94-EC60-4AF4-BA9B-96198CE930ED}" type="datetimeFigureOut">
              <a:rPr lang="el-GR" smtClean="0"/>
              <a:t>3/11/2021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732B5D6C-121A-4CE7-B1D9-960A5978D37A}" type="slidenum">
              <a:rPr lang="el-GR" smtClean="0"/>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Κατακόρυφος τίτλος και Κείμενο">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325A9A94-EC60-4AF4-BA9B-96198CE930ED}" type="datetimeFigureOut">
              <a:rPr lang="el-GR" smtClean="0"/>
              <a:t>3/11/2021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732B5D6C-121A-4CE7-B1D9-960A5978D37A}" type="slidenum">
              <a:rPr lang="el-GR" smtClean="0"/>
              <a:t>‹#›</a:t>
            </a:fld>
            <a:endParaRPr lang="el-GR"/>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l-GR" smtClean="0"/>
              <a:t>Στυλ κύριου τίτλου</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Date Placeholder 3"/>
          <p:cNvSpPr>
            <a:spLocks noGrp="1"/>
          </p:cNvSpPr>
          <p:nvPr>
            <p:ph type="dt" sz="half" idx="10"/>
          </p:nvPr>
        </p:nvSpPr>
        <p:spPr/>
        <p:txBody>
          <a:bodyPr/>
          <a:lstStyle/>
          <a:p>
            <a:fld id="{325A9A94-EC60-4AF4-BA9B-96198CE930ED}" type="datetimeFigureOut">
              <a:rPr lang="el-GR" smtClean="0"/>
              <a:t>3/11/2021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732B5D6C-121A-4CE7-B1D9-960A5978D37A}" type="slidenum">
              <a:rPr lang="el-GR" smtClean="0"/>
              <a:t>‹#›</a:t>
            </a:fld>
            <a:endParaRPr lang="el-GR"/>
          </a:p>
        </p:txBody>
      </p:sp>
      <p:sp>
        <p:nvSpPr>
          <p:cNvPr id="7" name="Title 6"/>
          <p:cNvSpPr>
            <a:spLocks noGrp="1"/>
          </p:cNvSpPr>
          <p:nvPr>
            <p:ph type="title"/>
          </p:nvPr>
        </p:nvSpPr>
        <p:spPr/>
        <p:txBody>
          <a:bodyPr/>
          <a:lstStyle/>
          <a:p>
            <a:r>
              <a:rPr lang="el-GR" smtClean="0"/>
              <a:t>Στυλ κύριου τίτλου</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l-GR" smtClean="0"/>
              <a:t>Στυλ κύριου τίτλου</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325A9A94-EC60-4AF4-BA9B-96198CE930ED}" type="datetimeFigureOut">
              <a:rPr lang="el-GR" smtClean="0"/>
              <a:t>3/11/2021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732B5D6C-121A-4CE7-B1D9-960A5978D37A}" type="slidenum">
              <a:rPr lang="el-GR" smtClean="0"/>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a:p>
        </p:txBody>
      </p:sp>
      <p:sp>
        <p:nvSpPr>
          <p:cNvPr id="5" name="Date Placeholder 4"/>
          <p:cNvSpPr>
            <a:spLocks noGrp="1"/>
          </p:cNvSpPr>
          <p:nvPr>
            <p:ph type="dt" sz="half" idx="10"/>
          </p:nvPr>
        </p:nvSpPr>
        <p:spPr/>
        <p:txBody>
          <a:bodyPr/>
          <a:lstStyle/>
          <a:p>
            <a:fld id="{325A9A94-EC60-4AF4-BA9B-96198CE930ED}" type="datetimeFigureOut">
              <a:rPr lang="el-GR" smtClean="0"/>
              <a:t>3/11/2021</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732B5D6C-121A-4CE7-B1D9-960A5978D37A}" type="slidenum">
              <a:rPr lang="el-GR" smtClean="0"/>
              <a:t>‹#›</a:t>
            </a:fld>
            <a:endParaRPr lang="el-GR"/>
          </a:p>
        </p:txBody>
      </p:sp>
      <p:sp>
        <p:nvSpPr>
          <p:cNvPr id="9" name="Content Placeholder 8"/>
          <p:cNvSpPr>
            <a:spLocks noGrp="1"/>
          </p:cNvSpPr>
          <p:nvPr>
            <p:ph sz="quarter" idx="13"/>
          </p:nvPr>
        </p:nvSpPr>
        <p:spPr>
          <a:xfrm>
            <a:off x="676655" y="2679192"/>
            <a:ext cx="3822192" cy="344728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7" name="Date Placeholder 6"/>
          <p:cNvSpPr>
            <a:spLocks noGrp="1"/>
          </p:cNvSpPr>
          <p:nvPr>
            <p:ph type="dt" sz="half" idx="10"/>
          </p:nvPr>
        </p:nvSpPr>
        <p:spPr/>
        <p:txBody>
          <a:bodyPr/>
          <a:lstStyle/>
          <a:p>
            <a:fld id="{325A9A94-EC60-4AF4-BA9B-96198CE930ED}" type="datetimeFigureOut">
              <a:rPr lang="el-GR" smtClean="0"/>
              <a:t>3/11/2021</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732B5D6C-121A-4CE7-B1D9-960A5978D37A}" type="slidenum">
              <a:rPr lang="el-GR" smtClean="0"/>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a:p>
        </p:txBody>
      </p:sp>
      <p:sp>
        <p:nvSpPr>
          <p:cNvPr id="3" name="Date Placeholder 2"/>
          <p:cNvSpPr>
            <a:spLocks noGrp="1"/>
          </p:cNvSpPr>
          <p:nvPr>
            <p:ph type="dt" sz="half" idx="10"/>
          </p:nvPr>
        </p:nvSpPr>
        <p:spPr/>
        <p:txBody>
          <a:bodyPr/>
          <a:lstStyle/>
          <a:p>
            <a:fld id="{325A9A94-EC60-4AF4-BA9B-96198CE930ED}" type="datetimeFigureOut">
              <a:rPr lang="el-GR" smtClean="0"/>
              <a:t>3/11/2021</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732B5D6C-121A-4CE7-B1D9-960A5978D37A}" type="slidenum">
              <a:rPr lang="el-GR" smtClean="0"/>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Κενή">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325A9A94-EC60-4AF4-BA9B-96198CE930ED}" type="datetimeFigureOut">
              <a:rPr lang="el-GR" smtClean="0"/>
              <a:t>3/11/2021</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732B5D6C-121A-4CE7-B1D9-960A5978D37A}" type="slidenum">
              <a:rPr lang="el-GR" smtClean="0"/>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325A9A94-EC60-4AF4-BA9B-96198CE930ED}" type="datetimeFigureOut">
              <a:rPr lang="el-GR" smtClean="0"/>
              <a:t>3/11/2021</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732B5D6C-121A-4CE7-B1D9-960A5978D37A}" type="slidenum">
              <a:rPr lang="el-GR" smtClean="0"/>
              <a:t>‹#›</a:t>
            </a:fld>
            <a:endParaRPr lang="el-GR"/>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l-GR" smtClean="0"/>
              <a:t>Στυλ κύριου τίτλου</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l-GR" smtClean="0"/>
              <a:t>Στυλ κύριου τίτλου</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325A9A94-EC60-4AF4-BA9B-96198CE930ED}" type="datetimeFigureOut">
              <a:rPr lang="el-GR" smtClean="0"/>
              <a:t>3/11/2021</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732B5D6C-121A-4CE7-B1D9-960A5978D37A}" type="slidenum">
              <a:rPr lang="el-GR" smtClean="0"/>
              <a:t>‹#›</a:t>
            </a:fld>
            <a:endParaRPr lang="el-G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μια εικόνα</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l-GR" smtClean="0"/>
              <a:t>Στυλ κύριου τίτλου</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325A9A94-EC60-4AF4-BA9B-96198CE930ED}" type="datetimeFigureOut">
              <a:rPr lang="el-GR" smtClean="0"/>
              <a:t>3/11/2021</a:t>
            </a:fld>
            <a:endParaRPr lang="el-GR"/>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l-GR"/>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732B5D6C-121A-4CE7-B1D9-960A5978D37A}" type="slidenum">
              <a:rPr lang="el-GR" smtClean="0"/>
              <a:t>‹#›</a:t>
            </a:fld>
            <a:endParaRPr lang="el-GR"/>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image" Target="../media/image18.emf"/><Relationship Id="rId5" Type="http://schemas.openxmlformats.org/officeDocument/2006/relationships/customXml" Target="../ink/ink2.xml"/><Relationship Id="rId4" Type="http://schemas.openxmlformats.org/officeDocument/2006/relationships/image" Target="../media/image17.emf"/></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2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lstStyle/>
          <a:p>
            <a:r>
              <a:rPr lang="el-GR" b="1" dirty="0"/>
              <a:t>Ζωγράφοι της ελληνικής επανάστασης </a:t>
            </a:r>
            <a:endParaRPr lang="el-GR" dirty="0"/>
          </a:p>
        </p:txBody>
      </p:sp>
      <p:sp>
        <p:nvSpPr>
          <p:cNvPr id="3" name="Υπότιτλος 2"/>
          <p:cNvSpPr>
            <a:spLocks noGrp="1"/>
          </p:cNvSpPr>
          <p:nvPr>
            <p:ph type="subTitle" idx="1"/>
          </p:nvPr>
        </p:nvSpPr>
        <p:spPr>
          <a:xfrm>
            <a:off x="1371600" y="3556000"/>
            <a:ext cx="6400800" cy="2249264"/>
          </a:xfrm>
        </p:spPr>
        <p:txBody>
          <a:bodyPr>
            <a:normAutofit/>
          </a:bodyPr>
          <a:lstStyle/>
          <a:p>
            <a:r>
              <a:rPr lang="el-GR" dirty="0" smtClean="0"/>
              <a:t>8</a:t>
            </a:r>
            <a:r>
              <a:rPr lang="el-GR" baseline="30000" dirty="0" smtClean="0"/>
              <a:t>ο</a:t>
            </a:r>
            <a:r>
              <a:rPr lang="el-GR" dirty="0" smtClean="0"/>
              <a:t> Νηπιαγωγείο Θήβας</a:t>
            </a:r>
          </a:p>
          <a:p>
            <a:r>
              <a:rPr lang="el-GR" dirty="0" smtClean="0"/>
              <a:t>Υπεύθυνοι εκπαιδευτικοί :</a:t>
            </a:r>
          </a:p>
          <a:p>
            <a:r>
              <a:rPr lang="el-GR" dirty="0" smtClean="0"/>
              <a:t>Φωτεινή </a:t>
            </a:r>
            <a:r>
              <a:rPr lang="el-GR" dirty="0" err="1" smtClean="0"/>
              <a:t>Δρακωνάκη</a:t>
            </a:r>
            <a:endParaRPr lang="el-GR" dirty="0" smtClean="0"/>
          </a:p>
          <a:p>
            <a:r>
              <a:rPr lang="el-GR" dirty="0" smtClean="0"/>
              <a:t>Μαρία </a:t>
            </a:r>
            <a:r>
              <a:rPr lang="el-GR" dirty="0" err="1" smtClean="0"/>
              <a:t>Χαλιμούρδα</a:t>
            </a:r>
            <a:endParaRPr lang="el-GR" dirty="0" smtClean="0"/>
          </a:p>
          <a:p>
            <a:r>
              <a:rPr lang="el-GR" dirty="0" smtClean="0"/>
              <a:t>Μαρία </a:t>
            </a:r>
            <a:r>
              <a:rPr lang="el-GR" dirty="0" err="1" smtClean="0"/>
              <a:t>Δωρούση</a:t>
            </a:r>
            <a:r>
              <a:rPr lang="el-GR" dirty="0" smtClean="0"/>
              <a:t> </a:t>
            </a:r>
          </a:p>
          <a:p>
            <a:r>
              <a:rPr lang="el-GR" dirty="0" smtClean="0"/>
              <a:t>Σχολικό έτος: 2020-2021</a:t>
            </a:r>
            <a:endParaRPr lang="el-GR" dirty="0"/>
          </a:p>
        </p:txBody>
      </p:sp>
    </p:spTree>
    <p:extLst>
      <p:ext uri="{BB962C8B-B14F-4D97-AF65-F5344CB8AC3E}">
        <p14:creationId xmlns:p14="http://schemas.microsoft.com/office/powerpoint/2010/main" val="39798957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περιεχομένου 1"/>
          <p:cNvSpPr>
            <a:spLocks noGrp="1"/>
          </p:cNvSpPr>
          <p:nvPr>
            <p:ph idx="1"/>
          </p:nvPr>
        </p:nvSpPr>
        <p:spPr>
          <a:xfrm>
            <a:off x="3491880" y="1412776"/>
            <a:ext cx="4788520" cy="4713387"/>
          </a:xfrm>
        </p:spPr>
        <p:txBody>
          <a:bodyPr/>
          <a:lstStyle/>
          <a:p>
            <a:endParaRPr lang="el-GR" dirty="0" smtClean="0"/>
          </a:p>
          <a:p>
            <a:r>
              <a:rPr lang="el-GR" dirty="0" smtClean="0"/>
              <a:t>Στα πλαίσια της σύγχρονης εξ ΑΕ τα παιδιά περιέγραψαν τον πίνακα και παρουσίασαν τις πληροφορίες που βρήκαν γι’ αυτόν, στην συνέχεια ζωγράφισαν τον δικό τους πίνακα. </a:t>
            </a:r>
            <a:endParaRPr lang="el-GR" dirty="0"/>
          </a:p>
        </p:txBody>
      </p:sp>
      <p:sp>
        <p:nvSpPr>
          <p:cNvPr id="3" name="Τίτλος 2"/>
          <p:cNvSpPr>
            <a:spLocks noGrp="1"/>
          </p:cNvSpPr>
          <p:nvPr>
            <p:ph type="title"/>
          </p:nvPr>
        </p:nvSpPr>
        <p:spPr/>
        <p:txBody>
          <a:bodyPr>
            <a:normAutofit fontScale="90000"/>
          </a:bodyPr>
          <a:lstStyle/>
          <a:p>
            <a:r>
              <a:rPr lang="el-GR" dirty="0" smtClean="0"/>
              <a:t>1.«Ελλάς Ευγνωμονούσα- Βρυζάκης»</a:t>
            </a:r>
            <a:endParaRPr lang="el-GR" dirty="0"/>
          </a:p>
        </p:txBody>
      </p:sp>
      <p:pic>
        <p:nvPicPr>
          <p:cNvPr id="4" name="Εικόνα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60" y="1340769"/>
            <a:ext cx="2921541" cy="4896544"/>
          </a:xfrm>
          <a:prstGeom prst="rect">
            <a:avLst/>
          </a:prstGeom>
        </p:spPr>
      </p:pic>
    </p:spTree>
    <p:extLst>
      <p:ext uri="{BB962C8B-B14F-4D97-AF65-F5344CB8AC3E}">
        <p14:creationId xmlns:p14="http://schemas.microsoft.com/office/powerpoint/2010/main" val="31404030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Θέση περιεχομένου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3528" y="2012842"/>
            <a:ext cx="2664296" cy="3552395"/>
          </a:xfrm>
        </p:spPr>
      </p:pic>
      <p:sp>
        <p:nvSpPr>
          <p:cNvPr id="3" name="Τίτλος 2"/>
          <p:cNvSpPr>
            <a:spLocks noGrp="1"/>
          </p:cNvSpPr>
          <p:nvPr>
            <p:ph type="title"/>
          </p:nvPr>
        </p:nvSpPr>
        <p:spPr/>
        <p:txBody>
          <a:bodyPr/>
          <a:lstStyle/>
          <a:p>
            <a:r>
              <a:rPr lang="el-GR" dirty="0"/>
              <a:t>«Ελλάς Ευγνωμονούσα»</a:t>
            </a:r>
          </a:p>
        </p:txBody>
      </p:sp>
      <p:pic>
        <p:nvPicPr>
          <p:cNvPr id="5" name="Εικόνα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28184" y="2100939"/>
            <a:ext cx="2592288" cy="3456384"/>
          </a:xfrm>
          <a:prstGeom prst="rect">
            <a:avLst/>
          </a:prstGeom>
        </p:spPr>
      </p:pic>
      <p:pic>
        <p:nvPicPr>
          <p:cNvPr id="6" name="Εικόνα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67294" y="1798972"/>
            <a:ext cx="2952328" cy="4060319"/>
          </a:xfrm>
          <a:prstGeom prst="rect">
            <a:avLst/>
          </a:prstGeom>
        </p:spPr>
      </p:pic>
    </p:spTree>
    <p:extLst>
      <p:ext uri="{BB962C8B-B14F-4D97-AF65-F5344CB8AC3E}">
        <p14:creationId xmlns:p14="http://schemas.microsoft.com/office/powerpoint/2010/main" val="2621598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p:txBody>
          <a:bodyPr/>
          <a:lstStyle/>
          <a:p>
            <a:r>
              <a:rPr lang="el-GR" dirty="0"/>
              <a:t>«Ελλάς Ευγνωμονούσα»</a:t>
            </a:r>
          </a:p>
        </p:txBody>
      </p:sp>
      <p:pic>
        <p:nvPicPr>
          <p:cNvPr id="5" name="Εικόνα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3568" y="1619735"/>
            <a:ext cx="3384376" cy="4654513"/>
          </a:xfrm>
          <a:prstGeom prst="rect">
            <a:avLst/>
          </a:prstGeom>
        </p:spPr>
      </p:pic>
      <p:pic>
        <p:nvPicPr>
          <p:cNvPr id="8" name="Εικόνα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76056" y="2348880"/>
            <a:ext cx="2853761" cy="3805014"/>
          </a:xfrm>
          <a:prstGeom prst="rect">
            <a:avLst/>
          </a:prstGeom>
        </p:spPr>
      </p:pic>
    </p:spTree>
    <p:extLst>
      <p:ext uri="{BB962C8B-B14F-4D97-AF65-F5344CB8AC3E}">
        <p14:creationId xmlns:p14="http://schemas.microsoft.com/office/powerpoint/2010/main" val="9502192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Θέση περιεχομένου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1520" y="2418540"/>
            <a:ext cx="4292271" cy="3528392"/>
          </a:xfrm>
        </p:spPr>
      </p:pic>
      <p:sp>
        <p:nvSpPr>
          <p:cNvPr id="3" name="Τίτλος 2"/>
          <p:cNvSpPr>
            <a:spLocks noGrp="1"/>
          </p:cNvSpPr>
          <p:nvPr>
            <p:ph type="title"/>
          </p:nvPr>
        </p:nvSpPr>
        <p:spPr/>
        <p:txBody>
          <a:bodyPr/>
          <a:lstStyle/>
          <a:p>
            <a:r>
              <a:rPr lang="el-GR" dirty="0" smtClean="0"/>
              <a:t>2.«Ο Χορός-Βρυζάκης»</a:t>
            </a:r>
            <a:endParaRPr lang="el-GR" dirty="0"/>
          </a:p>
        </p:txBody>
      </p:sp>
      <p:sp>
        <p:nvSpPr>
          <p:cNvPr id="6" name="TextBox 5"/>
          <p:cNvSpPr txBox="1"/>
          <p:nvPr/>
        </p:nvSpPr>
        <p:spPr>
          <a:xfrm>
            <a:off x="4644008" y="2420888"/>
            <a:ext cx="4176464" cy="2585323"/>
          </a:xfrm>
          <a:prstGeom prst="rect">
            <a:avLst/>
          </a:prstGeom>
          <a:noFill/>
        </p:spPr>
        <p:txBody>
          <a:bodyPr wrap="square" rtlCol="0">
            <a:spAutoFit/>
          </a:bodyPr>
          <a:lstStyle/>
          <a:p>
            <a:r>
              <a:rPr lang="el-GR" u="sng" dirty="0" smtClean="0"/>
              <a:t>Στα πλαίσια την σύγχρονης εξ ΑΕ :</a:t>
            </a:r>
          </a:p>
          <a:p>
            <a:pPr marL="285750" indent="-285750">
              <a:buFont typeface="Arial" pitchFamily="34" charset="0"/>
              <a:buChar char="•"/>
            </a:pPr>
            <a:r>
              <a:rPr lang="el-GR" dirty="0" smtClean="0"/>
              <a:t>Περιγράψαμε τον πίνακα του Θ. Βρυζάκη.</a:t>
            </a:r>
          </a:p>
          <a:p>
            <a:pPr marL="285750" indent="-285750">
              <a:buFont typeface="Arial" pitchFamily="34" charset="0"/>
              <a:buChar char="•"/>
            </a:pPr>
            <a:r>
              <a:rPr lang="el-GR" dirty="0" smtClean="0"/>
              <a:t>Παρατηρήσαμε την ενδυμασία και τα μουσικά όργανα</a:t>
            </a:r>
          </a:p>
          <a:p>
            <a:pPr marL="285750" indent="-285750">
              <a:buFont typeface="Arial" pitchFamily="34" charset="0"/>
              <a:buChar char="•"/>
            </a:pPr>
            <a:r>
              <a:rPr lang="el-GR" dirty="0" smtClean="0"/>
              <a:t>Συζητήσαμε για τα συναισθήματα τα τους και δημιουργήσαμε την δική μας ιστορία για τον πίνακα.</a:t>
            </a:r>
          </a:p>
          <a:p>
            <a:pPr marL="285750" indent="-285750">
              <a:buFont typeface="Arial" pitchFamily="34" charset="0"/>
              <a:buChar char="•"/>
            </a:pPr>
            <a:r>
              <a:rPr lang="el-GR" dirty="0" smtClean="0"/>
              <a:t>Ζωγραφίσαμε τον δικό μας «χορό»  </a:t>
            </a:r>
          </a:p>
        </p:txBody>
      </p:sp>
    </p:spTree>
    <p:extLst>
      <p:ext uri="{BB962C8B-B14F-4D97-AF65-F5344CB8AC3E}">
        <p14:creationId xmlns:p14="http://schemas.microsoft.com/office/powerpoint/2010/main" val="3863500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περιεχομένου 1"/>
          <p:cNvSpPr>
            <a:spLocks noGrp="1"/>
          </p:cNvSpPr>
          <p:nvPr>
            <p:ph idx="1"/>
          </p:nvPr>
        </p:nvSpPr>
        <p:spPr>
          <a:xfrm>
            <a:off x="872067" y="1628800"/>
            <a:ext cx="7408333" cy="4497363"/>
          </a:xfrm>
        </p:spPr>
        <p:txBody>
          <a:bodyPr>
            <a:normAutofit fontScale="92500" lnSpcReduction="10000"/>
          </a:bodyPr>
          <a:lstStyle/>
          <a:p>
            <a:pPr marL="0" indent="0">
              <a:buNone/>
            </a:pPr>
            <a:endParaRPr lang="el-GR" dirty="0" smtClean="0"/>
          </a:p>
          <a:p>
            <a:r>
              <a:rPr lang="el-GR" dirty="0" smtClean="0"/>
              <a:t>Παρακολουθήσαμε βίντεο με τοπικούς παραδοσιακούς χορούς της εποχής </a:t>
            </a:r>
          </a:p>
          <a:p>
            <a:r>
              <a:rPr lang="el-GR" dirty="0" smtClean="0"/>
              <a:t>Προβάλαμε εικόνες από τοπικές ελληνικές παραδοσιακές στολές </a:t>
            </a:r>
          </a:p>
          <a:p>
            <a:r>
              <a:rPr lang="el-GR" dirty="0" smtClean="0"/>
              <a:t>Συζητήσαμε και αναζητήσαμε πληροφορίες για τον τρόπο ζωής των ελλήνων αγωνιστών</a:t>
            </a:r>
          </a:p>
          <a:p>
            <a:r>
              <a:rPr lang="el-GR" dirty="0" smtClean="0"/>
              <a:t>Διαβάσαμε τα «</a:t>
            </a:r>
            <a:r>
              <a:rPr lang="el-GR" dirty="0" err="1" smtClean="0"/>
              <a:t>ελληνάκια</a:t>
            </a:r>
            <a:r>
              <a:rPr lang="el-GR" dirty="0" smtClean="0"/>
              <a:t>» της Ε. </a:t>
            </a:r>
            <a:r>
              <a:rPr lang="el-GR" dirty="0" err="1" smtClean="0"/>
              <a:t>Φανίκου</a:t>
            </a:r>
            <a:r>
              <a:rPr lang="el-GR" dirty="0" smtClean="0"/>
              <a:t> και μιλήσαμε για τα λαογραφικά στοιχεία.</a:t>
            </a:r>
          </a:p>
          <a:p>
            <a:r>
              <a:rPr lang="el-GR" dirty="0" smtClean="0"/>
              <a:t>Τα παιδιά ντύθηκαν με δικές τους παραδοσιακές στολές που είχαν στο σπίτι και περιέγραψαν την ιστορία τους (π.χ. της βασίλισσας Αμαλίας) τις οποίες και παρουσίασαν στο δεύτερο τμήμα.</a:t>
            </a:r>
          </a:p>
        </p:txBody>
      </p:sp>
      <p:sp>
        <p:nvSpPr>
          <p:cNvPr id="3" name="Τίτλος 2"/>
          <p:cNvSpPr>
            <a:spLocks noGrp="1"/>
          </p:cNvSpPr>
          <p:nvPr>
            <p:ph type="title"/>
          </p:nvPr>
        </p:nvSpPr>
        <p:spPr/>
        <p:txBody>
          <a:bodyPr/>
          <a:lstStyle/>
          <a:p>
            <a:r>
              <a:rPr lang="el-GR" dirty="0" smtClean="0"/>
              <a:t>«Ο Χορός»</a:t>
            </a:r>
            <a:endParaRPr lang="el-GR" dirty="0"/>
          </a:p>
        </p:txBody>
      </p:sp>
    </p:spTree>
    <p:extLst>
      <p:ext uri="{BB962C8B-B14F-4D97-AF65-F5344CB8AC3E}">
        <p14:creationId xmlns:p14="http://schemas.microsoft.com/office/powerpoint/2010/main" val="31012614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Θέση περιεχομένου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05168" y="2334344"/>
            <a:ext cx="4746449" cy="3451225"/>
          </a:xfrm>
        </p:spPr>
      </p:pic>
      <p:sp>
        <p:nvSpPr>
          <p:cNvPr id="3" name="Τίτλος 2"/>
          <p:cNvSpPr>
            <a:spLocks noGrp="1"/>
          </p:cNvSpPr>
          <p:nvPr>
            <p:ph type="title"/>
          </p:nvPr>
        </p:nvSpPr>
        <p:spPr/>
        <p:txBody>
          <a:bodyPr/>
          <a:lstStyle/>
          <a:p>
            <a:r>
              <a:rPr lang="el-GR" dirty="0"/>
              <a:t>«Ο Χορός»</a:t>
            </a:r>
          </a:p>
        </p:txBody>
      </p:sp>
      <p:pic>
        <p:nvPicPr>
          <p:cNvPr id="5" name="Εικόνα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20072" y="1916832"/>
            <a:ext cx="3810000" cy="4286250"/>
          </a:xfrm>
          <a:prstGeom prst="rect">
            <a:avLst/>
          </a:prstGeom>
        </p:spPr>
      </p:pic>
    </p:spTree>
    <p:extLst>
      <p:ext uri="{BB962C8B-B14F-4D97-AF65-F5344CB8AC3E}">
        <p14:creationId xmlns:p14="http://schemas.microsoft.com/office/powerpoint/2010/main" val="14923036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Θέση περιεχομένου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11560" y="2637331"/>
            <a:ext cx="3744416" cy="2808312"/>
          </a:xfrm>
        </p:spPr>
      </p:pic>
      <p:sp>
        <p:nvSpPr>
          <p:cNvPr id="3" name="Τίτλος 2"/>
          <p:cNvSpPr>
            <a:spLocks noGrp="1"/>
          </p:cNvSpPr>
          <p:nvPr>
            <p:ph type="title"/>
          </p:nvPr>
        </p:nvSpPr>
        <p:spPr/>
        <p:txBody>
          <a:bodyPr/>
          <a:lstStyle/>
          <a:p>
            <a:r>
              <a:rPr lang="el-GR" dirty="0"/>
              <a:t>«Ο Χορός»</a:t>
            </a:r>
          </a:p>
        </p:txBody>
      </p:sp>
      <p:pic>
        <p:nvPicPr>
          <p:cNvPr id="5" name="Εικόνα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8024" y="2525662"/>
            <a:ext cx="3888432" cy="2916324"/>
          </a:xfrm>
          <a:prstGeom prst="rect">
            <a:avLst/>
          </a:prstGeom>
        </p:spPr>
      </p:pic>
    </p:spTree>
    <p:extLst>
      <p:ext uri="{BB962C8B-B14F-4D97-AF65-F5344CB8AC3E}">
        <p14:creationId xmlns:p14="http://schemas.microsoft.com/office/powerpoint/2010/main" val="25164177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Θέση περιεχομένου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23528" y="1628800"/>
            <a:ext cx="3435756" cy="4568825"/>
          </a:xfrm>
        </p:spPr>
      </p:pic>
      <p:sp>
        <p:nvSpPr>
          <p:cNvPr id="3" name="Τίτλος 2"/>
          <p:cNvSpPr>
            <a:spLocks noGrp="1"/>
          </p:cNvSpPr>
          <p:nvPr>
            <p:ph type="title"/>
          </p:nvPr>
        </p:nvSpPr>
        <p:spPr/>
        <p:txBody>
          <a:bodyPr/>
          <a:lstStyle/>
          <a:p>
            <a:r>
              <a:rPr lang="el-GR" dirty="0" smtClean="0"/>
              <a:t>3.«Η Κερκυραία- </a:t>
            </a:r>
            <a:r>
              <a:rPr lang="el-GR" dirty="0"/>
              <a:t>Β</a:t>
            </a:r>
            <a:r>
              <a:rPr lang="el-GR" dirty="0" smtClean="0"/>
              <a:t>ρυζάκης»</a:t>
            </a:r>
            <a:endParaRPr lang="el-GR" dirty="0"/>
          </a:p>
        </p:txBody>
      </p:sp>
      <p:sp>
        <p:nvSpPr>
          <p:cNvPr id="5" name="TextBox 4"/>
          <p:cNvSpPr txBox="1"/>
          <p:nvPr/>
        </p:nvSpPr>
        <p:spPr>
          <a:xfrm>
            <a:off x="3923928" y="1772816"/>
            <a:ext cx="4752528" cy="3693319"/>
          </a:xfrm>
          <a:prstGeom prst="rect">
            <a:avLst/>
          </a:prstGeom>
          <a:noFill/>
        </p:spPr>
        <p:txBody>
          <a:bodyPr wrap="square" rtlCol="0">
            <a:spAutoFit/>
          </a:bodyPr>
          <a:lstStyle/>
          <a:p>
            <a:r>
              <a:rPr lang="el-GR" dirty="0" smtClean="0"/>
              <a:t>Στα πλαίσια της σύγχρονης εξ ΑΕ:</a:t>
            </a:r>
          </a:p>
          <a:p>
            <a:pPr marL="285750" indent="-285750">
              <a:buFont typeface="Arial" pitchFamily="34" charset="0"/>
              <a:buChar char="•"/>
            </a:pPr>
            <a:r>
              <a:rPr lang="el-GR" dirty="0" smtClean="0"/>
              <a:t>Περιγράψαμε τον πίνακα </a:t>
            </a:r>
          </a:p>
          <a:p>
            <a:pPr marL="285750" indent="-285750">
              <a:buFont typeface="Arial" pitchFamily="34" charset="0"/>
              <a:buChar char="•"/>
            </a:pPr>
            <a:r>
              <a:rPr lang="el-GR" dirty="0" smtClean="0"/>
              <a:t>Μαντέψαμε τα συναισθήματα της Κερκυραίας </a:t>
            </a:r>
          </a:p>
          <a:p>
            <a:pPr marL="285750" indent="-285750">
              <a:buFont typeface="Arial" pitchFamily="34" charset="0"/>
              <a:buChar char="•"/>
            </a:pPr>
            <a:r>
              <a:rPr lang="el-GR" dirty="0" smtClean="0"/>
              <a:t>Ζωγραφίσαμε τον δικό μας πίνακα</a:t>
            </a:r>
          </a:p>
          <a:p>
            <a:endParaRPr lang="el-GR" dirty="0"/>
          </a:p>
          <a:p>
            <a:r>
              <a:rPr lang="el-GR" dirty="0" smtClean="0"/>
              <a:t>Στα πλαίσια της δια ζώσης εκπαίδευσης :</a:t>
            </a:r>
          </a:p>
          <a:p>
            <a:pPr marL="285750" indent="-285750">
              <a:buFont typeface="Arial" pitchFamily="34" charset="0"/>
              <a:buChar char="•"/>
            </a:pPr>
            <a:r>
              <a:rPr lang="el-GR" dirty="0" smtClean="0"/>
              <a:t>Τα παιδιά είχαν προετοιμάσει και καταγράψει από το σπίτι , με τη βοήθεια των γονέων, την δική τους ιστορία για τον πίνακα , την οποία παρουσίασαν στην ολομέλεια της τάξης</a:t>
            </a:r>
          </a:p>
          <a:p>
            <a:pPr marL="285750" indent="-285750">
              <a:buFont typeface="Arial" pitchFamily="34" charset="0"/>
              <a:buChar char="•"/>
            </a:pPr>
            <a:r>
              <a:rPr lang="el-GR" dirty="0" smtClean="0"/>
              <a:t>Δραματοποίηση παραδοσιακού γάμου</a:t>
            </a:r>
          </a:p>
        </p:txBody>
      </p:sp>
    </p:spTree>
    <p:extLst>
      <p:ext uri="{BB962C8B-B14F-4D97-AF65-F5344CB8AC3E}">
        <p14:creationId xmlns:p14="http://schemas.microsoft.com/office/powerpoint/2010/main" val="3014208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Θέση περιεχομένου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673159" y="1268760"/>
            <a:ext cx="3672408" cy="5300930"/>
          </a:xfrm>
        </p:spPr>
      </p:pic>
      <p:sp>
        <p:nvSpPr>
          <p:cNvPr id="3" name="Τίτλος 2"/>
          <p:cNvSpPr>
            <a:spLocks noGrp="1"/>
          </p:cNvSpPr>
          <p:nvPr>
            <p:ph type="title"/>
          </p:nvPr>
        </p:nvSpPr>
        <p:spPr/>
        <p:txBody>
          <a:bodyPr/>
          <a:lstStyle/>
          <a:p>
            <a:r>
              <a:rPr lang="el-GR" dirty="0"/>
              <a:t>«Η Κερκυραία»</a:t>
            </a:r>
          </a:p>
        </p:txBody>
      </p:sp>
      <mc:AlternateContent xmlns:mc="http://schemas.openxmlformats.org/markup-compatibility/2006">
        <mc:Choice xmlns:p14="http://schemas.microsoft.com/office/powerpoint/2010/main" Requires="p14">
          <p:contentPart p14:bwMode="auto" r:id="rId3">
            <p14:nvContentPartPr>
              <p14:cNvPr id="7" name="Ink 6"/>
              <p14:cNvContentPartPr/>
              <p14:nvPr/>
            </p14:nvContentPartPr>
            <p14:xfrm>
              <a:off x="4821327" y="2089145"/>
              <a:ext cx="1358280" cy="78480"/>
            </p14:xfrm>
          </p:contentPart>
        </mc:Choice>
        <mc:Fallback>
          <p:pic>
            <p:nvPicPr>
              <p:cNvPr id="7" name="Ink 6"/>
              <p:cNvPicPr/>
              <p:nvPr/>
            </p:nvPicPr>
            <p:blipFill>
              <a:blip r:embed="rId4"/>
              <a:stretch>
                <a:fillRect/>
              </a:stretch>
            </p:blipFill>
            <p:spPr>
              <a:xfrm>
                <a:off x="4809447" y="2077265"/>
                <a:ext cx="138204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11" name="Ink 10"/>
              <p14:cNvContentPartPr/>
              <p14:nvPr/>
            </p14:nvContentPartPr>
            <p14:xfrm>
              <a:off x="4669047" y="1554905"/>
              <a:ext cx="1623240" cy="800640"/>
            </p14:xfrm>
          </p:contentPart>
        </mc:Choice>
        <mc:Fallback>
          <p:pic>
            <p:nvPicPr>
              <p:cNvPr id="11" name="Ink 10"/>
              <p:cNvPicPr/>
              <p:nvPr/>
            </p:nvPicPr>
            <p:blipFill>
              <a:blip r:embed="rId6"/>
              <a:stretch>
                <a:fillRect/>
              </a:stretch>
            </p:blipFill>
            <p:spPr>
              <a:xfrm>
                <a:off x="4657167" y="1543025"/>
                <a:ext cx="1647000" cy="824400"/>
              </a:xfrm>
              <a:prstGeom prst="rect">
                <a:avLst/>
              </a:prstGeom>
            </p:spPr>
          </p:pic>
        </mc:Fallback>
      </mc:AlternateContent>
    </p:spTree>
    <p:extLst>
      <p:ext uri="{BB962C8B-B14F-4D97-AF65-F5344CB8AC3E}">
        <p14:creationId xmlns:p14="http://schemas.microsoft.com/office/powerpoint/2010/main" val="27865347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Θέση περιεχομένου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860" y="2564904"/>
            <a:ext cx="4553604" cy="3415203"/>
          </a:xfrm>
        </p:spPr>
      </p:pic>
      <p:sp>
        <p:nvSpPr>
          <p:cNvPr id="3" name="Τίτλος 2"/>
          <p:cNvSpPr>
            <a:spLocks noGrp="1"/>
          </p:cNvSpPr>
          <p:nvPr>
            <p:ph type="title"/>
          </p:nvPr>
        </p:nvSpPr>
        <p:spPr/>
        <p:txBody>
          <a:bodyPr>
            <a:normAutofit/>
          </a:bodyPr>
          <a:lstStyle/>
          <a:p>
            <a:r>
              <a:rPr lang="el-GR" dirty="0" smtClean="0"/>
              <a:t>4.Τοπιογραφία-</a:t>
            </a:r>
            <a:br>
              <a:rPr lang="el-GR" dirty="0" smtClean="0"/>
            </a:br>
            <a:r>
              <a:rPr lang="el-GR" sz="1800" dirty="0" smtClean="0"/>
              <a:t>(πηγή: ιστορικό λεύκωμα της επαρχίας Θηβών, Γ. Λάμπρου)</a:t>
            </a:r>
            <a:endParaRPr lang="el-GR" dirty="0"/>
          </a:p>
        </p:txBody>
      </p:sp>
      <p:pic>
        <p:nvPicPr>
          <p:cNvPr id="5" name="Εικόνα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8484" y="2559247"/>
            <a:ext cx="4185516" cy="3404220"/>
          </a:xfrm>
          <a:prstGeom prst="rect">
            <a:avLst/>
          </a:prstGeom>
        </p:spPr>
      </p:pic>
    </p:spTree>
    <p:extLst>
      <p:ext uri="{BB962C8B-B14F-4D97-AF65-F5344CB8AC3E}">
        <p14:creationId xmlns:p14="http://schemas.microsoft.com/office/powerpoint/2010/main" val="14926821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περιεχομένου 1"/>
          <p:cNvSpPr>
            <a:spLocks noGrp="1"/>
          </p:cNvSpPr>
          <p:nvPr>
            <p:ph idx="1"/>
          </p:nvPr>
        </p:nvSpPr>
        <p:spPr/>
        <p:txBody>
          <a:bodyPr/>
          <a:lstStyle/>
          <a:p>
            <a:r>
              <a:rPr lang="el-GR" dirty="0"/>
              <a:t>Πίνακες ζωγραφικής του Θεόδωρου </a:t>
            </a:r>
            <a:r>
              <a:rPr lang="el-GR" dirty="0" smtClean="0"/>
              <a:t>Βρυζάκη. </a:t>
            </a:r>
            <a:r>
              <a:rPr lang="el-GR" dirty="0"/>
              <a:t>Γνωριμία, παρατήρηση, </a:t>
            </a:r>
            <a:r>
              <a:rPr lang="el-GR" dirty="0" smtClean="0"/>
              <a:t>περιγραφή και σύγκριση. </a:t>
            </a:r>
            <a:endParaRPr lang="el-GR" dirty="0"/>
          </a:p>
          <a:p>
            <a:r>
              <a:rPr lang="el-GR" dirty="0"/>
              <a:t>Οι ήρωες της </a:t>
            </a:r>
            <a:r>
              <a:rPr lang="el-GR" dirty="0" smtClean="0"/>
              <a:t>επανάστασης.</a:t>
            </a:r>
            <a:endParaRPr lang="el-GR" dirty="0"/>
          </a:p>
          <a:p>
            <a:r>
              <a:rPr lang="el-GR" dirty="0"/>
              <a:t>Ιστορίες και γεγονότα από τον τόπο </a:t>
            </a:r>
            <a:r>
              <a:rPr lang="el-GR" dirty="0" smtClean="0"/>
              <a:t>μου.   </a:t>
            </a:r>
            <a:endParaRPr lang="el-GR" dirty="0"/>
          </a:p>
          <a:p>
            <a:endParaRPr lang="el-GR" dirty="0"/>
          </a:p>
        </p:txBody>
      </p:sp>
      <p:sp>
        <p:nvSpPr>
          <p:cNvPr id="3" name="Τίτλος 2"/>
          <p:cNvSpPr>
            <a:spLocks noGrp="1"/>
          </p:cNvSpPr>
          <p:nvPr>
            <p:ph type="title"/>
          </p:nvPr>
        </p:nvSpPr>
        <p:spPr/>
        <p:txBody>
          <a:bodyPr>
            <a:normAutofit fontScale="90000"/>
          </a:bodyPr>
          <a:lstStyle/>
          <a:p>
            <a:r>
              <a:rPr lang="el-GR" b="1" dirty="0" smtClean="0"/>
              <a:t/>
            </a:r>
            <a:br>
              <a:rPr lang="el-GR" b="1" dirty="0" smtClean="0"/>
            </a:br>
            <a:r>
              <a:rPr lang="el-GR" b="1" dirty="0" smtClean="0"/>
              <a:t>Α.ΚΥΡΙΟ </a:t>
            </a:r>
            <a:r>
              <a:rPr lang="el-GR" b="1" dirty="0"/>
              <a:t>ΘΕΜΑ- ΘΕΜΑΤΙΚΕΣ ΕΝΟΤΗΤΕΣ  </a:t>
            </a:r>
            <a:r>
              <a:rPr lang="el-GR" dirty="0"/>
              <a:t/>
            </a:r>
            <a:br>
              <a:rPr lang="el-GR" dirty="0"/>
            </a:br>
            <a:endParaRPr lang="el-GR" dirty="0"/>
          </a:p>
        </p:txBody>
      </p:sp>
    </p:spTree>
    <p:extLst>
      <p:ext uri="{BB962C8B-B14F-4D97-AF65-F5344CB8AC3E}">
        <p14:creationId xmlns:p14="http://schemas.microsoft.com/office/powerpoint/2010/main" val="36193344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περιεχομένου 1"/>
          <p:cNvSpPr>
            <a:spLocks noGrp="1"/>
          </p:cNvSpPr>
          <p:nvPr>
            <p:ph idx="1"/>
          </p:nvPr>
        </p:nvSpPr>
        <p:spPr>
          <a:xfrm>
            <a:off x="899592" y="1700808"/>
            <a:ext cx="7408333" cy="4824536"/>
          </a:xfrm>
        </p:spPr>
        <p:txBody>
          <a:bodyPr>
            <a:normAutofit/>
          </a:bodyPr>
          <a:lstStyle/>
          <a:p>
            <a:r>
              <a:rPr lang="el-GR" u="sng" dirty="0" smtClean="0"/>
              <a:t>Στα πλαίσια της σύγχρονης εξ </a:t>
            </a:r>
            <a:r>
              <a:rPr lang="el-GR" u="sng" dirty="0" err="1" smtClean="0"/>
              <a:t>αε</a:t>
            </a:r>
            <a:r>
              <a:rPr lang="el-GR" u="sng" dirty="0" smtClean="0"/>
              <a:t>:</a:t>
            </a:r>
          </a:p>
          <a:p>
            <a:r>
              <a:rPr lang="el-GR" dirty="0" smtClean="0"/>
              <a:t>Παρατηρήσαμε δύο εικόνες της πόλης της Θήβας, την εποχή της επανάστασης </a:t>
            </a:r>
          </a:p>
          <a:p>
            <a:r>
              <a:rPr lang="el-GR" dirty="0" smtClean="0"/>
              <a:t>Αναζητήσαμε ομοιότητες και διαφορές με τη σύγχρονη Θήβα </a:t>
            </a:r>
          </a:p>
          <a:p>
            <a:r>
              <a:rPr lang="el-GR" dirty="0" smtClean="0"/>
              <a:t>Συζητήσαμε για τον τρόπο ζωής των ανθρώπων , στις δύο χρονικές περιόδους</a:t>
            </a:r>
          </a:p>
          <a:p>
            <a:r>
              <a:rPr lang="el-GR" dirty="0" smtClean="0"/>
              <a:t>  Εκφράσαμε την γνώμη μας σε ποια χρονική περίοδο (τώρα ή παλιά) θα θέλαμε να ζούμε και γιατί</a:t>
            </a:r>
          </a:p>
          <a:p>
            <a:r>
              <a:rPr lang="el-GR" dirty="0" smtClean="0"/>
              <a:t>Ζωγραφίσαμε την Θήβα του 2021 και του 1821</a:t>
            </a:r>
          </a:p>
        </p:txBody>
      </p:sp>
      <p:sp>
        <p:nvSpPr>
          <p:cNvPr id="3" name="Τίτλος 2"/>
          <p:cNvSpPr>
            <a:spLocks noGrp="1"/>
          </p:cNvSpPr>
          <p:nvPr>
            <p:ph type="title"/>
          </p:nvPr>
        </p:nvSpPr>
        <p:spPr/>
        <p:txBody>
          <a:bodyPr/>
          <a:lstStyle/>
          <a:p>
            <a:r>
              <a:rPr lang="el-GR" dirty="0" smtClean="0"/>
              <a:t>Τοπιογραφία</a:t>
            </a:r>
            <a:endParaRPr lang="el-GR" dirty="0"/>
          </a:p>
        </p:txBody>
      </p:sp>
    </p:spTree>
    <p:extLst>
      <p:ext uri="{BB962C8B-B14F-4D97-AF65-F5344CB8AC3E}">
        <p14:creationId xmlns:p14="http://schemas.microsoft.com/office/powerpoint/2010/main" val="29912731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Θέση περιεχομένου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51520" y="1295382"/>
            <a:ext cx="3744416" cy="2808312"/>
          </a:xfrm>
        </p:spPr>
      </p:pic>
      <p:sp>
        <p:nvSpPr>
          <p:cNvPr id="3" name="Τίτλος 2"/>
          <p:cNvSpPr>
            <a:spLocks noGrp="1"/>
          </p:cNvSpPr>
          <p:nvPr>
            <p:ph type="title"/>
          </p:nvPr>
        </p:nvSpPr>
        <p:spPr/>
        <p:txBody>
          <a:bodyPr/>
          <a:lstStyle/>
          <a:p>
            <a:r>
              <a:rPr lang="el-GR" dirty="0"/>
              <a:t>Τοπιογραφία</a:t>
            </a:r>
          </a:p>
        </p:txBody>
      </p:sp>
      <p:pic>
        <p:nvPicPr>
          <p:cNvPr id="5" name="Εικόνα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83768" y="4103694"/>
            <a:ext cx="3672408" cy="2754306"/>
          </a:xfrm>
          <a:prstGeom prst="rect">
            <a:avLst/>
          </a:prstGeom>
        </p:spPr>
      </p:pic>
      <p:pic>
        <p:nvPicPr>
          <p:cNvPr id="6" name="Εικόνα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76056" y="1277736"/>
            <a:ext cx="3767944" cy="2825958"/>
          </a:xfrm>
          <a:prstGeom prst="rect">
            <a:avLst/>
          </a:prstGeom>
        </p:spPr>
      </p:pic>
    </p:spTree>
    <p:extLst>
      <p:ext uri="{BB962C8B-B14F-4D97-AF65-F5344CB8AC3E}">
        <p14:creationId xmlns:p14="http://schemas.microsoft.com/office/powerpoint/2010/main" val="39560249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περιεχομένου 1"/>
          <p:cNvSpPr>
            <a:spLocks noGrp="1"/>
          </p:cNvSpPr>
          <p:nvPr>
            <p:ph idx="1"/>
          </p:nvPr>
        </p:nvSpPr>
        <p:spPr>
          <a:xfrm>
            <a:off x="872067" y="1916832"/>
            <a:ext cx="7408333" cy="4209331"/>
          </a:xfrm>
        </p:spPr>
        <p:txBody>
          <a:bodyPr/>
          <a:lstStyle/>
          <a:p>
            <a:r>
              <a:rPr lang="el-GR" dirty="0" smtClean="0"/>
              <a:t>Στα πλαίσια της δια ζώσης εκπαίδευσης :</a:t>
            </a:r>
          </a:p>
          <a:p>
            <a:r>
              <a:rPr lang="el-GR" dirty="0" smtClean="0"/>
              <a:t>Τα παιδιά ζωγράφισαν ατομικές και ομαδικές αφίσες της Θήβας του 1821 και του 2021</a:t>
            </a:r>
          </a:p>
          <a:p>
            <a:r>
              <a:rPr lang="el-GR" dirty="0" smtClean="0"/>
              <a:t>Επιτόπια παρατήρηση και σύγκριση στοιχείων του πίνακα (βουνά, δρόμοι, κτήρια, ενδυμασία), τότε και τώρα. </a:t>
            </a:r>
          </a:p>
          <a:p>
            <a:r>
              <a:rPr lang="el-GR" dirty="0"/>
              <a:t>Δραματοποίησαν τα δομικά στοιχεία του πίνακα.</a:t>
            </a:r>
          </a:p>
          <a:p>
            <a:endParaRPr lang="el-GR" dirty="0" smtClean="0"/>
          </a:p>
          <a:p>
            <a:pPr marL="0" indent="0">
              <a:buNone/>
            </a:pPr>
            <a:r>
              <a:rPr lang="el-GR" dirty="0"/>
              <a:t> </a:t>
            </a:r>
            <a:r>
              <a:rPr lang="el-GR" dirty="0" smtClean="0"/>
              <a:t> </a:t>
            </a:r>
          </a:p>
        </p:txBody>
      </p:sp>
      <p:sp>
        <p:nvSpPr>
          <p:cNvPr id="3" name="Τίτλος 2"/>
          <p:cNvSpPr>
            <a:spLocks noGrp="1"/>
          </p:cNvSpPr>
          <p:nvPr>
            <p:ph type="title"/>
          </p:nvPr>
        </p:nvSpPr>
        <p:spPr/>
        <p:txBody>
          <a:bodyPr/>
          <a:lstStyle/>
          <a:p>
            <a:r>
              <a:rPr lang="el-GR" dirty="0"/>
              <a:t>Τοπιογραφία</a:t>
            </a:r>
          </a:p>
        </p:txBody>
      </p:sp>
    </p:spTree>
    <p:extLst>
      <p:ext uri="{BB962C8B-B14F-4D97-AF65-F5344CB8AC3E}">
        <p14:creationId xmlns:p14="http://schemas.microsoft.com/office/powerpoint/2010/main" val="10018556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Θέση περιεχομένου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076056" y="1340768"/>
            <a:ext cx="3305360" cy="2403384"/>
          </a:xfrm>
        </p:spPr>
      </p:pic>
      <p:sp>
        <p:nvSpPr>
          <p:cNvPr id="3" name="Τίτλος 2"/>
          <p:cNvSpPr>
            <a:spLocks noGrp="1"/>
          </p:cNvSpPr>
          <p:nvPr>
            <p:ph type="title"/>
          </p:nvPr>
        </p:nvSpPr>
        <p:spPr/>
        <p:txBody>
          <a:bodyPr/>
          <a:lstStyle/>
          <a:p>
            <a:r>
              <a:rPr lang="el-GR" dirty="0"/>
              <a:t>Τοπιογραφία</a:t>
            </a:r>
          </a:p>
        </p:txBody>
      </p:sp>
      <p:pic>
        <p:nvPicPr>
          <p:cNvPr id="5" name="Εικόνα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76056" y="3933056"/>
            <a:ext cx="3845936" cy="2796446"/>
          </a:xfrm>
          <a:prstGeom prst="rect">
            <a:avLst/>
          </a:prstGeom>
        </p:spPr>
      </p:pic>
      <p:pic>
        <p:nvPicPr>
          <p:cNvPr id="6" name="Εικόνα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1520" y="1988840"/>
            <a:ext cx="4199992" cy="3053887"/>
          </a:xfrm>
          <a:prstGeom prst="rect">
            <a:avLst/>
          </a:prstGeom>
        </p:spPr>
      </p:pic>
      <p:sp>
        <p:nvSpPr>
          <p:cNvPr id="2" name="TextBox 1"/>
          <p:cNvSpPr txBox="1"/>
          <p:nvPr/>
        </p:nvSpPr>
        <p:spPr>
          <a:xfrm>
            <a:off x="539552" y="1412776"/>
            <a:ext cx="3240360" cy="369332"/>
          </a:xfrm>
          <a:prstGeom prst="rect">
            <a:avLst/>
          </a:prstGeom>
          <a:noFill/>
        </p:spPr>
        <p:txBody>
          <a:bodyPr wrap="square" rtlCol="0">
            <a:spAutoFit/>
          </a:bodyPr>
          <a:lstStyle/>
          <a:p>
            <a:r>
              <a:rPr lang="el-GR" dirty="0" smtClean="0"/>
              <a:t>Ατομική αποτύπωση</a:t>
            </a:r>
            <a:endParaRPr lang="el-GR" dirty="0"/>
          </a:p>
        </p:txBody>
      </p:sp>
    </p:spTree>
    <p:extLst>
      <p:ext uri="{BB962C8B-B14F-4D97-AF65-F5344CB8AC3E}">
        <p14:creationId xmlns:p14="http://schemas.microsoft.com/office/powerpoint/2010/main" val="12719243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Θέση περιεχομένου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15616" y="1779017"/>
            <a:ext cx="6771977" cy="5078983"/>
          </a:xfrm>
        </p:spPr>
      </p:pic>
      <p:sp>
        <p:nvSpPr>
          <p:cNvPr id="3" name="Τίτλος 2"/>
          <p:cNvSpPr>
            <a:spLocks noGrp="1"/>
          </p:cNvSpPr>
          <p:nvPr>
            <p:ph type="title"/>
          </p:nvPr>
        </p:nvSpPr>
        <p:spPr/>
        <p:txBody>
          <a:bodyPr/>
          <a:lstStyle/>
          <a:p>
            <a:r>
              <a:rPr lang="el-GR" dirty="0"/>
              <a:t>Τοπιογραφία</a:t>
            </a:r>
          </a:p>
        </p:txBody>
      </p:sp>
      <p:sp>
        <p:nvSpPr>
          <p:cNvPr id="2" name="TextBox 1"/>
          <p:cNvSpPr txBox="1"/>
          <p:nvPr/>
        </p:nvSpPr>
        <p:spPr>
          <a:xfrm>
            <a:off x="683568" y="1340768"/>
            <a:ext cx="3456384" cy="369332"/>
          </a:xfrm>
          <a:prstGeom prst="rect">
            <a:avLst/>
          </a:prstGeom>
          <a:noFill/>
        </p:spPr>
        <p:txBody>
          <a:bodyPr wrap="square" rtlCol="0">
            <a:spAutoFit/>
          </a:bodyPr>
          <a:lstStyle/>
          <a:p>
            <a:r>
              <a:rPr lang="el-GR"/>
              <a:t>Ομαδική αποτύπωση</a:t>
            </a:r>
            <a:endParaRPr lang="el-GR" dirty="0"/>
          </a:p>
        </p:txBody>
      </p:sp>
    </p:spTree>
    <p:extLst>
      <p:ext uri="{BB962C8B-B14F-4D97-AF65-F5344CB8AC3E}">
        <p14:creationId xmlns:p14="http://schemas.microsoft.com/office/powerpoint/2010/main" val="29125899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Θέση περιεχομένου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15616" y="1844824"/>
            <a:ext cx="6555953" cy="4916965"/>
          </a:xfrm>
        </p:spPr>
      </p:pic>
      <p:sp>
        <p:nvSpPr>
          <p:cNvPr id="3" name="Τίτλος 2"/>
          <p:cNvSpPr>
            <a:spLocks noGrp="1"/>
          </p:cNvSpPr>
          <p:nvPr>
            <p:ph type="title"/>
          </p:nvPr>
        </p:nvSpPr>
        <p:spPr/>
        <p:txBody>
          <a:bodyPr/>
          <a:lstStyle/>
          <a:p>
            <a:r>
              <a:rPr lang="el-GR" dirty="0"/>
              <a:t>Τοπιογραφία</a:t>
            </a:r>
          </a:p>
        </p:txBody>
      </p:sp>
      <p:sp>
        <p:nvSpPr>
          <p:cNvPr id="2" name="TextBox 1"/>
          <p:cNvSpPr txBox="1"/>
          <p:nvPr/>
        </p:nvSpPr>
        <p:spPr>
          <a:xfrm>
            <a:off x="683568" y="1406390"/>
            <a:ext cx="3240360" cy="369332"/>
          </a:xfrm>
          <a:prstGeom prst="rect">
            <a:avLst/>
          </a:prstGeom>
          <a:noFill/>
        </p:spPr>
        <p:txBody>
          <a:bodyPr wrap="square" rtlCol="0">
            <a:spAutoFit/>
          </a:bodyPr>
          <a:lstStyle/>
          <a:p>
            <a:r>
              <a:rPr lang="el-GR" dirty="0" smtClean="0"/>
              <a:t>Ομαδική αποτύπωση</a:t>
            </a:r>
            <a:endParaRPr lang="el-GR" dirty="0"/>
          </a:p>
        </p:txBody>
      </p:sp>
    </p:spTree>
    <p:extLst>
      <p:ext uri="{BB962C8B-B14F-4D97-AF65-F5344CB8AC3E}">
        <p14:creationId xmlns:p14="http://schemas.microsoft.com/office/powerpoint/2010/main" val="13996793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Θέση περιεχομένου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259632" y="2061181"/>
            <a:ext cx="6380526" cy="4785395"/>
          </a:xfrm>
        </p:spPr>
      </p:pic>
      <p:sp>
        <p:nvSpPr>
          <p:cNvPr id="3" name="Τίτλος 2"/>
          <p:cNvSpPr>
            <a:spLocks noGrp="1"/>
          </p:cNvSpPr>
          <p:nvPr>
            <p:ph type="title"/>
          </p:nvPr>
        </p:nvSpPr>
        <p:spPr/>
        <p:txBody>
          <a:bodyPr/>
          <a:lstStyle/>
          <a:p>
            <a:r>
              <a:rPr lang="el-GR" dirty="0"/>
              <a:t>Τοπιογραφία</a:t>
            </a:r>
          </a:p>
        </p:txBody>
      </p:sp>
      <p:sp>
        <p:nvSpPr>
          <p:cNvPr id="2" name="TextBox 1"/>
          <p:cNvSpPr txBox="1"/>
          <p:nvPr/>
        </p:nvSpPr>
        <p:spPr>
          <a:xfrm>
            <a:off x="1259632" y="1412776"/>
            <a:ext cx="3456384" cy="369332"/>
          </a:xfrm>
          <a:prstGeom prst="rect">
            <a:avLst/>
          </a:prstGeom>
          <a:noFill/>
        </p:spPr>
        <p:txBody>
          <a:bodyPr wrap="square" rtlCol="0">
            <a:spAutoFit/>
          </a:bodyPr>
          <a:lstStyle/>
          <a:p>
            <a:r>
              <a:rPr lang="el-GR" dirty="0"/>
              <a:t>Ομαδική </a:t>
            </a:r>
            <a:r>
              <a:rPr lang="el-GR" dirty="0" smtClean="0"/>
              <a:t>αποτύπωση-σύγκριση </a:t>
            </a:r>
            <a:endParaRPr lang="el-GR" dirty="0"/>
          </a:p>
        </p:txBody>
      </p:sp>
    </p:spTree>
    <p:extLst>
      <p:ext uri="{BB962C8B-B14F-4D97-AF65-F5344CB8AC3E}">
        <p14:creationId xmlns:p14="http://schemas.microsoft.com/office/powerpoint/2010/main" val="3637566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περιεχομένου 1"/>
          <p:cNvSpPr>
            <a:spLocks noGrp="1"/>
          </p:cNvSpPr>
          <p:nvPr>
            <p:ph idx="1"/>
          </p:nvPr>
        </p:nvSpPr>
        <p:spPr/>
        <p:txBody>
          <a:bodyPr/>
          <a:lstStyle/>
          <a:p>
            <a:r>
              <a:rPr lang="el-GR" dirty="0" smtClean="0"/>
              <a:t>Των παιδιών με τους γονείς τους στον εξωτερικό χώρο του παλιού δημαρχείου</a:t>
            </a:r>
          </a:p>
          <a:p>
            <a:r>
              <a:rPr lang="el-GR" dirty="0" smtClean="0"/>
              <a:t>Της εκπαιδευτικού στον εσωτερικό χώρο του παλιού δημαρχείου-βιβλιοθήκης (λήψη φωτογραφιών)  </a:t>
            </a:r>
            <a:endParaRPr lang="el-GR" dirty="0"/>
          </a:p>
        </p:txBody>
      </p:sp>
      <p:sp>
        <p:nvSpPr>
          <p:cNvPr id="3" name="Τίτλος 2"/>
          <p:cNvSpPr>
            <a:spLocks noGrp="1"/>
          </p:cNvSpPr>
          <p:nvPr>
            <p:ph type="title"/>
          </p:nvPr>
        </p:nvSpPr>
        <p:spPr/>
        <p:txBody>
          <a:bodyPr/>
          <a:lstStyle/>
          <a:p>
            <a:r>
              <a:rPr lang="el-GR" dirty="0" smtClean="0"/>
              <a:t>Επισκέψεις </a:t>
            </a:r>
            <a:endParaRPr lang="el-GR" dirty="0"/>
          </a:p>
        </p:txBody>
      </p:sp>
    </p:spTree>
    <p:extLst>
      <p:ext uri="{BB962C8B-B14F-4D97-AF65-F5344CB8AC3E}">
        <p14:creationId xmlns:p14="http://schemas.microsoft.com/office/powerpoint/2010/main" val="39392892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περιεχομένου 1"/>
          <p:cNvSpPr>
            <a:spLocks noGrp="1"/>
          </p:cNvSpPr>
          <p:nvPr>
            <p:ph idx="1"/>
          </p:nvPr>
        </p:nvSpPr>
        <p:spPr>
          <a:xfrm>
            <a:off x="872067" y="1700808"/>
            <a:ext cx="7408333" cy="4425355"/>
          </a:xfrm>
        </p:spPr>
        <p:txBody>
          <a:bodyPr/>
          <a:lstStyle/>
          <a:p>
            <a:r>
              <a:rPr lang="el-GR" dirty="0" smtClean="0"/>
              <a:t>Τα παιδιά ήρθαν σε επαφή:</a:t>
            </a:r>
          </a:p>
          <a:p>
            <a:r>
              <a:rPr lang="el-GR" dirty="0" smtClean="0"/>
              <a:t> Με τα ιστορικά γεγονότα και τα λαογραφικά στοιχεία της εποχής. </a:t>
            </a:r>
          </a:p>
          <a:p>
            <a:r>
              <a:rPr lang="el-GR" dirty="0" smtClean="0"/>
              <a:t>Με πίνακες ζωγραφικής και γνώρισαν διαφορετικές τεχνικές αποτύπωσης της πραγματικότητας.</a:t>
            </a:r>
          </a:p>
          <a:p>
            <a:r>
              <a:rPr lang="el-GR" dirty="0"/>
              <a:t>Τα παιδιά  ανταποκρίθηκαν με ενθουσιασμό και θέληση κατά τη διεξαγωγή του προγράμματος.</a:t>
            </a:r>
          </a:p>
          <a:p>
            <a:r>
              <a:rPr lang="el-GR" dirty="0" smtClean="0"/>
              <a:t>Τα κατανόησαν την αξία της συνεργασίας (παιδιών – γονέων – εκπαιδευτικών- φορέων του δήμου)</a:t>
            </a:r>
            <a:endParaRPr lang="el-GR" dirty="0"/>
          </a:p>
        </p:txBody>
      </p:sp>
      <p:sp>
        <p:nvSpPr>
          <p:cNvPr id="3" name="Τίτλος 2"/>
          <p:cNvSpPr>
            <a:spLocks noGrp="1"/>
          </p:cNvSpPr>
          <p:nvPr>
            <p:ph type="title"/>
          </p:nvPr>
        </p:nvSpPr>
        <p:spPr/>
        <p:txBody>
          <a:bodyPr/>
          <a:lstStyle/>
          <a:p>
            <a:r>
              <a:rPr lang="el-GR" dirty="0"/>
              <a:t>Α</a:t>
            </a:r>
            <a:r>
              <a:rPr lang="el-GR" dirty="0" smtClean="0"/>
              <a:t>ξιολόγηση</a:t>
            </a:r>
            <a:endParaRPr lang="el-GR" dirty="0"/>
          </a:p>
        </p:txBody>
      </p:sp>
    </p:spTree>
    <p:extLst>
      <p:ext uri="{BB962C8B-B14F-4D97-AF65-F5344CB8AC3E}">
        <p14:creationId xmlns:p14="http://schemas.microsoft.com/office/powerpoint/2010/main" val="7214033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περιεχομένου 1"/>
          <p:cNvSpPr>
            <a:spLocks noGrp="1"/>
          </p:cNvSpPr>
          <p:nvPr>
            <p:ph idx="1"/>
          </p:nvPr>
        </p:nvSpPr>
        <p:spPr/>
        <p:txBody>
          <a:bodyPr/>
          <a:lstStyle/>
          <a:p>
            <a:r>
              <a:rPr lang="el-GR" dirty="0" smtClean="0"/>
              <a:t>Παρουσίαση δραστηριοτήτων του ενός τμήματος στο άλλο.</a:t>
            </a:r>
          </a:p>
          <a:p>
            <a:r>
              <a:rPr lang="el-GR" dirty="0" smtClean="0"/>
              <a:t>Ανάρτηση στο </a:t>
            </a:r>
            <a:r>
              <a:rPr lang="en-US" dirty="0" smtClean="0"/>
              <a:t>blog</a:t>
            </a:r>
            <a:r>
              <a:rPr lang="el-GR" dirty="0" smtClean="0"/>
              <a:t> του σχολείου.</a:t>
            </a:r>
          </a:p>
          <a:p>
            <a:endParaRPr lang="el-GR" dirty="0"/>
          </a:p>
        </p:txBody>
      </p:sp>
      <p:sp>
        <p:nvSpPr>
          <p:cNvPr id="3" name="Τίτλος 2"/>
          <p:cNvSpPr>
            <a:spLocks noGrp="1"/>
          </p:cNvSpPr>
          <p:nvPr>
            <p:ph type="title"/>
          </p:nvPr>
        </p:nvSpPr>
        <p:spPr/>
        <p:txBody>
          <a:bodyPr/>
          <a:lstStyle/>
          <a:p>
            <a:r>
              <a:rPr lang="el-GR" dirty="0" smtClean="0"/>
              <a:t>Παρουσίαση</a:t>
            </a:r>
            <a:endParaRPr lang="el-GR" dirty="0"/>
          </a:p>
        </p:txBody>
      </p:sp>
    </p:spTree>
    <p:extLst>
      <p:ext uri="{BB962C8B-B14F-4D97-AF65-F5344CB8AC3E}">
        <p14:creationId xmlns:p14="http://schemas.microsoft.com/office/powerpoint/2010/main" val="4069040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περιεχομένου 1"/>
          <p:cNvSpPr>
            <a:spLocks noGrp="1"/>
          </p:cNvSpPr>
          <p:nvPr>
            <p:ph idx="1"/>
          </p:nvPr>
        </p:nvSpPr>
        <p:spPr>
          <a:xfrm>
            <a:off x="872067" y="2060848"/>
            <a:ext cx="7408333" cy="4065315"/>
          </a:xfrm>
        </p:spPr>
        <p:txBody>
          <a:bodyPr>
            <a:normAutofit fontScale="62500" lnSpcReduction="20000"/>
          </a:bodyPr>
          <a:lstStyle/>
          <a:p>
            <a:r>
              <a:rPr lang="el-GR" dirty="0"/>
              <a:t>Να γνωρίσουν τα ιστορικά γεγονότα της ελληνικής  επανάστασης του 1821</a:t>
            </a:r>
          </a:p>
          <a:p>
            <a:r>
              <a:rPr lang="el-GR" dirty="0"/>
              <a:t>Να μάθουν για τους ήρωες της εποχής </a:t>
            </a:r>
            <a:r>
              <a:rPr lang="el-GR" dirty="0" smtClean="0"/>
              <a:t>εκείνης</a:t>
            </a:r>
            <a:endParaRPr lang="el-GR" dirty="0"/>
          </a:p>
          <a:p>
            <a:r>
              <a:rPr lang="el-GR" dirty="0"/>
              <a:t>Μέσα από τους πίνακες να έρθουν σε επαφή με τον τρόπο ζωής της εποχής και την ενδυμασία .</a:t>
            </a:r>
          </a:p>
          <a:p>
            <a:r>
              <a:rPr lang="el-GR" dirty="0"/>
              <a:t>Να έρθουν σε επαφή με έργα μεγάλων ζωγράφων και να τα αναγνωρίζουν</a:t>
            </a:r>
          </a:p>
          <a:p>
            <a:r>
              <a:rPr lang="el-GR" dirty="0"/>
              <a:t>Να εκτιμούν την αξία της τέχνης ως μέσω έκφρασης</a:t>
            </a:r>
          </a:p>
          <a:p>
            <a:r>
              <a:rPr lang="el-GR" dirty="0"/>
              <a:t>Να χρησιμοποιούν στον προφορικό τους λόγο ορισμένους απλούς όρους τέχνης</a:t>
            </a:r>
          </a:p>
          <a:p>
            <a:r>
              <a:rPr lang="el-GR" dirty="0"/>
              <a:t>Να αναγνωρίσουν τους χρωματικούς συνδυασμούς</a:t>
            </a:r>
          </a:p>
          <a:p>
            <a:r>
              <a:rPr lang="el-GR" dirty="0"/>
              <a:t>Να εκφράζουν λεκτικά τις εντυπώσεις και τα συναισθήματα που μας προκαλεί ένα έργο τέχνης    </a:t>
            </a:r>
          </a:p>
          <a:p>
            <a:r>
              <a:rPr lang="el-GR" dirty="0"/>
              <a:t>Να ερμηνεύουν τα έργα τέχνης</a:t>
            </a:r>
          </a:p>
          <a:p>
            <a:r>
              <a:rPr lang="el-GR" dirty="0"/>
              <a:t>Να έρθουν σε επαφή με διαφορετικά υλικά ζωγραφικής και να μάθουν να τα χρησιμοποιούν δημιουργικά</a:t>
            </a:r>
          </a:p>
          <a:p>
            <a:r>
              <a:rPr lang="el-GR" dirty="0"/>
              <a:t>Να αναγνωρίζουν μορφές και σχήματα</a:t>
            </a:r>
          </a:p>
          <a:p>
            <a:r>
              <a:rPr lang="el-GR" dirty="0"/>
              <a:t>Να εκφραστούν μέσα από την δραματοποίηση και να χρησιμοποιήσουν το κουκλοθέατρο ως μέσο αναπαράστασης των γεγονότων. </a:t>
            </a:r>
          </a:p>
          <a:p>
            <a:endParaRPr lang="el-GR" dirty="0"/>
          </a:p>
        </p:txBody>
      </p:sp>
      <p:sp>
        <p:nvSpPr>
          <p:cNvPr id="3" name="Τίτλος 2"/>
          <p:cNvSpPr>
            <a:spLocks noGrp="1"/>
          </p:cNvSpPr>
          <p:nvPr>
            <p:ph type="title"/>
          </p:nvPr>
        </p:nvSpPr>
        <p:spPr/>
        <p:txBody>
          <a:bodyPr/>
          <a:lstStyle/>
          <a:p>
            <a:r>
              <a:rPr lang="el-GR" b="1" dirty="0"/>
              <a:t>Β. ΠΑΙΔΑΓΩΓΙΚΟΙ ΣΤΟΧΟΙ </a:t>
            </a:r>
            <a:endParaRPr lang="el-GR" dirty="0"/>
          </a:p>
        </p:txBody>
      </p:sp>
    </p:spTree>
    <p:extLst>
      <p:ext uri="{BB962C8B-B14F-4D97-AF65-F5344CB8AC3E}">
        <p14:creationId xmlns:p14="http://schemas.microsoft.com/office/powerpoint/2010/main" val="3628954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περιεχομένου 1"/>
          <p:cNvSpPr>
            <a:spLocks noGrp="1"/>
          </p:cNvSpPr>
          <p:nvPr>
            <p:ph idx="1"/>
          </p:nvPr>
        </p:nvSpPr>
        <p:spPr/>
        <p:txBody>
          <a:bodyPr/>
          <a:lstStyle/>
          <a:p>
            <a:r>
              <a:rPr lang="el-GR" dirty="0" err="1"/>
              <a:t>Διαθεματική</a:t>
            </a:r>
            <a:r>
              <a:rPr lang="el-GR" dirty="0"/>
              <a:t> προσέγγιση – μέθοδος </a:t>
            </a:r>
            <a:r>
              <a:rPr lang="en-US" dirty="0"/>
              <a:t>project</a:t>
            </a:r>
            <a:r>
              <a:rPr lang="el-GR" dirty="0"/>
              <a:t> </a:t>
            </a:r>
          </a:p>
          <a:p>
            <a:r>
              <a:rPr lang="el-GR" dirty="0"/>
              <a:t>Παρατήρηση έργων τέχνης</a:t>
            </a:r>
          </a:p>
          <a:p>
            <a:r>
              <a:rPr lang="el-GR" dirty="0"/>
              <a:t>Συζήτηση , ερμηνευτική προσέγγιση των έργων και καταγραφή</a:t>
            </a:r>
          </a:p>
          <a:p>
            <a:r>
              <a:rPr lang="el-GR" dirty="0"/>
              <a:t>Χρήση ηλεκτρονικού υπολογιστή και διαδικτύου</a:t>
            </a:r>
          </a:p>
          <a:p>
            <a:r>
              <a:rPr lang="el-GR" dirty="0"/>
              <a:t>Αξιολόγηση </a:t>
            </a:r>
          </a:p>
        </p:txBody>
      </p:sp>
      <p:sp>
        <p:nvSpPr>
          <p:cNvPr id="3" name="Τίτλος 2"/>
          <p:cNvSpPr>
            <a:spLocks noGrp="1"/>
          </p:cNvSpPr>
          <p:nvPr>
            <p:ph type="title"/>
          </p:nvPr>
        </p:nvSpPr>
        <p:spPr/>
        <p:txBody>
          <a:bodyPr/>
          <a:lstStyle/>
          <a:p>
            <a:r>
              <a:rPr lang="el-GR" b="1" dirty="0"/>
              <a:t>Γ. ΜΕΘΟΔΟΛΟΓΙΑ ΥΛΟΠΟΙΗΣΗΣ </a:t>
            </a:r>
            <a:endParaRPr lang="el-GR" dirty="0"/>
          </a:p>
        </p:txBody>
      </p:sp>
    </p:spTree>
    <p:extLst>
      <p:ext uri="{BB962C8B-B14F-4D97-AF65-F5344CB8AC3E}">
        <p14:creationId xmlns:p14="http://schemas.microsoft.com/office/powerpoint/2010/main" val="2827659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περιεχομένου 1"/>
          <p:cNvSpPr>
            <a:spLocks noGrp="1"/>
          </p:cNvSpPr>
          <p:nvPr>
            <p:ph idx="1"/>
          </p:nvPr>
        </p:nvSpPr>
        <p:spPr/>
        <p:txBody>
          <a:bodyPr/>
          <a:lstStyle/>
          <a:p>
            <a:r>
              <a:rPr lang="el-GR" dirty="0"/>
              <a:t>Διάρκεια προγράμματος: 3  μήνες</a:t>
            </a:r>
          </a:p>
          <a:p>
            <a:pPr marL="0" indent="0">
              <a:buNone/>
            </a:pPr>
            <a:r>
              <a:rPr lang="el-GR" dirty="0" smtClean="0"/>
              <a:t> Μήνες υλοποίησης : Μάρτιος – Απρίλιος- Μάιος 2021</a:t>
            </a:r>
            <a:endParaRPr lang="el-GR" dirty="0"/>
          </a:p>
          <a:p>
            <a:pPr marL="0" indent="0">
              <a:buNone/>
            </a:pPr>
            <a:endParaRPr lang="el-GR" dirty="0"/>
          </a:p>
        </p:txBody>
      </p:sp>
      <p:sp>
        <p:nvSpPr>
          <p:cNvPr id="3" name="Τίτλος 2"/>
          <p:cNvSpPr>
            <a:spLocks noGrp="1"/>
          </p:cNvSpPr>
          <p:nvPr>
            <p:ph type="title"/>
          </p:nvPr>
        </p:nvSpPr>
        <p:spPr/>
        <p:txBody>
          <a:bodyPr/>
          <a:lstStyle/>
          <a:p>
            <a:r>
              <a:rPr lang="el-GR" dirty="0"/>
              <a:t>Διάρκεια προγράμματος</a:t>
            </a:r>
          </a:p>
        </p:txBody>
      </p:sp>
    </p:spTree>
    <p:extLst>
      <p:ext uri="{BB962C8B-B14F-4D97-AF65-F5344CB8AC3E}">
        <p14:creationId xmlns:p14="http://schemas.microsoft.com/office/powerpoint/2010/main" val="1505717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περιεχομένου 1"/>
          <p:cNvSpPr>
            <a:spLocks noGrp="1"/>
          </p:cNvSpPr>
          <p:nvPr>
            <p:ph idx="1"/>
          </p:nvPr>
        </p:nvSpPr>
        <p:spPr>
          <a:xfrm>
            <a:off x="872067" y="1268760"/>
            <a:ext cx="7408333" cy="4857403"/>
          </a:xfrm>
        </p:spPr>
        <p:txBody>
          <a:bodyPr/>
          <a:lstStyle/>
          <a:p>
            <a:r>
              <a:rPr lang="el-GR" dirty="0" smtClean="0"/>
              <a:t>Στα πλαίσια την ασύγχρονης εξ Α</a:t>
            </a:r>
            <a:r>
              <a:rPr lang="el-GR" dirty="0"/>
              <a:t>Ε</a:t>
            </a:r>
            <a:r>
              <a:rPr lang="el-GR" dirty="0" smtClean="0"/>
              <a:t> τα  παιδιά είχαν την παρακάτω εργασία:</a:t>
            </a:r>
          </a:p>
          <a:p>
            <a:r>
              <a:rPr lang="el-GR" dirty="0" smtClean="0"/>
              <a:t> </a:t>
            </a:r>
            <a:endParaRPr lang="el-GR" dirty="0"/>
          </a:p>
        </p:txBody>
      </p:sp>
      <p:sp>
        <p:nvSpPr>
          <p:cNvPr id="3" name="Τίτλος 2"/>
          <p:cNvSpPr>
            <a:spLocks noGrp="1"/>
          </p:cNvSpPr>
          <p:nvPr>
            <p:ph type="title"/>
          </p:nvPr>
        </p:nvSpPr>
        <p:spPr>
          <a:xfrm>
            <a:off x="457200" y="338328"/>
            <a:ext cx="8229600" cy="930432"/>
          </a:xfrm>
        </p:spPr>
        <p:txBody>
          <a:bodyPr/>
          <a:lstStyle/>
          <a:p>
            <a:r>
              <a:rPr lang="el-GR" dirty="0" err="1" smtClean="0"/>
              <a:t>Αφόρμηση</a:t>
            </a:r>
            <a:r>
              <a:rPr lang="el-GR" dirty="0" smtClean="0"/>
              <a:t>-Διερεύνηση θέματος </a:t>
            </a:r>
            <a:endParaRPr lang="el-GR" dirty="0"/>
          </a:p>
        </p:txBody>
      </p:sp>
      <p:pic>
        <p:nvPicPr>
          <p:cNvPr id="4" name="Εικόνα 3" descr="https://thiva.gr/wp-content/uploads/2021/03/20210324_191123-1536x710.jpg"/>
          <p:cNvPicPr/>
          <p:nvPr/>
        </p:nvPicPr>
        <p:blipFill>
          <a:blip r:embed="rId2">
            <a:extLst>
              <a:ext uri="{28A0092B-C50C-407E-A947-70E740481C1C}">
                <a14:useLocalDpi xmlns:a14="http://schemas.microsoft.com/office/drawing/2010/main" val="0"/>
              </a:ext>
            </a:extLst>
          </a:blip>
          <a:srcRect/>
          <a:stretch>
            <a:fillRect/>
          </a:stretch>
        </p:blipFill>
        <p:spPr bwMode="auto">
          <a:xfrm>
            <a:off x="1187624" y="3068960"/>
            <a:ext cx="3645585" cy="3054648"/>
          </a:xfrm>
          <a:prstGeom prst="rect">
            <a:avLst/>
          </a:prstGeom>
          <a:noFill/>
          <a:ln>
            <a:noFill/>
          </a:ln>
        </p:spPr>
      </p:pic>
      <p:sp>
        <p:nvSpPr>
          <p:cNvPr id="5" name="TextBox 4"/>
          <p:cNvSpPr txBox="1"/>
          <p:nvPr/>
        </p:nvSpPr>
        <p:spPr>
          <a:xfrm>
            <a:off x="5076056" y="1779687"/>
            <a:ext cx="3888432" cy="5078313"/>
          </a:xfrm>
          <a:prstGeom prst="rect">
            <a:avLst/>
          </a:prstGeom>
          <a:noFill/>
        </p:spPr>
        <p:txBody>
          <a:bodyPr wrap="square" rtlCol="0">
            <a:spAutoFit/>
          </a:bodyPr>
          <a:lstStyle/>
          <a:p>
            <a:r>
              <a:rPr lang="el-GR" dirty="0"/>
              <a:t>Τι </a:t>
            </a:r>
            <a:r>
              <a:rPr lang="el-GR" dirty="0" smtClean="0"/>
              <a:t>νομίζετε ότι είναι </a:t>
            </a:r>
            <a:r>
              <a:rPr lang="el-GR" dirty="0"/>
              <a:t>αυτό που </a:t>
            </a:r>
            <a:r>
              <a:rPr lang="el-GR" dirty="0" smtClean="0"/>
              <a:t>βρίσκεται έξω </a:t>
            </a:r>
            <a:r>
              <a:rPr lang="el-GR" dirty="0"/>
              <a:t>από την βιβλιοθήκη της Θήβας (παλιό Δημαρχείο);</a:t>
            </a:r>
          </a:p>
          <a:p>
            <a:r>
              <a:rPr lang="el-GR" dirty="0"/>
              <a:t>Γιατί το έβαλαν εκεί</a:t>
            </a:r>
            <a:r>
              <a:rPr lang="el-GR" dirty="0" smtClean="0"/>
              <a:t>;</a:t>
            </a:r>
          </a:p>
          <a:p>
            <a:r>
              <a:rPr lang="el-GR" dirty="0"/>
              <a:t>1.Αναζητώ πληροφορίες για τον συγκεκριμένο ζωγράφο (Βρυζάκης) και τις παρουσιάζω την Δευτέρα. Ποιο είναι το όνομά του; Από πού ήταν ; Τι του άρεσε να ζωγραφίζει;</a:t>
            </a:r>
          </a:p>
          <a:p>
            <a:r>
              <a:rPr lang="el-GR" dirty="0"/>
              <a:t>2. Περιγράφω τον πίνακα , ποια είναι η γυναίκα του πίνακα; Είναι χαρούμενη ή λυπημένη; Ποιοι είναι όλοι αυτοί γύρω της;</a:t>
            </a:r>
          </a:p>
          <a:p>
            <a:r>
              <a:rPr lang="el-GR" dirty="0"/>
              <a:t>3. Πηγαίνω βόλτα με τους γονείς μου στο παλιό δημαρχείο και βλέπω την αφίσα από κοντά. Για ποιο λόγο μπήκε αυτή η αφίσα εκεί; </a:t>
            </a:r>
          </a:p>
          <a:p>
            <a:endParaRPr lang="el-GR" dirty="0"/>
          </a:p>
        </p:txBody>
      </p:sp>
    </p:spTree>
    <p:extLst>
      <p:ext uri="{BB962C8B-B14F-4D97-AF65-F5344CB8AC3E}">
        <p14:creationId xmlns:p14="http://schemas.microsoft.com/office/powerpoint/2010/main" val="24395518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περιεχομένου 1"/>
          <p:cNvSpPr>
            <a:spLocks noGrp="1"/>
          </p:cNvSpPr>
          <p:nvPr>
            <p:ph idx="1"/>
          </p:nvPr>
        </p:nvSpPr>
        <p:spPr>
          <a:xfrm>
            <a:off x="872067" y="1772816"/>
            <a:ext cx="7408333" cy="4353347"/>
          </a:xfrm>
        </p:spPr>
        <p:txBody>
          <a:bodyPr/>
          <a:lstStyle/>
          <a:p>
            <a:r>
              <a:rPr lang="el-GR" u="sng" dirty="0" smtClean="0"/>
              <a:t>Ενδεικτικές ερωτήσεις ανίχνευσης στα παιδιά:</a:t>
            </a:r>
          </a:p>
          <a:p>
            <a:r>
              <a:rPr lang="el-GR" dirty="0" smtClean="0"/>
              <a:t>Τι γνωρίζετε για επανάσταση του 1821;</a:t>
            </a:r>
          </a:p>
          <a:p>
            <a:r>
              <a:rPr lang="el-GR" dirty="0" smtClean="0"/>
              <a:t>Τι νομίζετε ότι έκαναν οι άνθρωποι την εποχή εκείνη και για ποιο λόγο;</a:t>
            </a:r>
          </a:p>
          <a:p>
            <a:r>
              <a:rPr lang="el-GR" dirty="0" smtClean="0"/>
              <a:t>Τι νομίζετε ότι σημαίνει ήρωας;</a:t>
            </a:r>
          </a:p>
          <a:p>
            <a:r>
              <a:rPr lang="el-GR" dirty="0" smtClean="0"/>
              <a:t>Γνωρίζετε να μας πείτε μερικούς ήρωες;</a:t>
            </a:r>
          </a:p>
          <a:p>
            <a:r>
              <a:rPr lang="el-GR" dirty="0" smtClean="0"/>
              <a:t>Τι σημαίνει ελευθερία;</a:t>
            </a:r>
          </a:p>
          <a:p>
            <a:r>
              <a:rPr lang="el-GR" dirty="0" smtClean="0"/>
              <a:t>Τι θα κάναμε σε μία ανάλογη περίσταση στη σημερινή εποχή; </a:t>
            </a:r>
          </a:p>
          <a:p>
            <a:endParaRPr lang="el-GR" dirty="0" smtClean="0"/>
          </a:p>
          <a:p>
            <a:endParaRPr lang="el-GR" dirty="0" smtClean="0"/>
          </a:p>
          <a:p>
            <a:endParaRPr lang="el-GR" dirty="0"/>
          </a:p>
        </p:txBody>
      </p:sp>
      <p:sp>
        <p:nvSpPr>
          <p:cNvPr id="3" name="Τίτλος 2"/>
          <p:cNvSpPr>
            <a:spLocks noGrp="1"/>
          </p:cNvSpPr>
          <p:nvPr>
            <p:ph type="title"/>
          </p:nvPr>
        </p:nvSpPr>
        <p:spPr/>
        <p:txBody>
          <a:bodyPr/>
          <a:lstStyle/>
          <a:p>
            <a:r>
              <a:rPr lang="el-GR" dirty="0"/>
              <a:t>Διερεύνηση θέματος </a:t>
            </a:r>
          </a:p>
        </p:txBody>
      </p:sp>
    </p:spTree>
    <p:extLst>
      <p:ext uri="{BB962C8B-B14F-4D97-AF65-F5344CB8AC3E}">
        <p14:creationId xmlns:p14="http://schemas.microsoft.com/office/powerpoint/2010/main" val="12883884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περιεχομένου 1"/>
          <p:cNvSpPr>
            <a:spLocks noGrp="1"/>
          </p:cNvSpPr>
          <p:nvPr>
            <p:ph idx="1"/>
          </p:nvPr>
        </p:nvSpPr>
        <p:spPr/>
        <p:txBody>
          <a:bodyPr/>
          <a:lstStyle/>
          <a:p>
            <a:r>
              <a:rPr lang="el-GR" dirty="0" smtClean="0"/>
              <a:t>Στα πλαίσια της ασύγχρονης εξ αποστάσεως εκπαίδευσης:</a:t>
            </a:r>
          </a:p>
          <a:p>
            <a:r>
              <a:rPr lang="el-GR" dirty="0" smtClean="0"/>
              <a:t> Αρχικά αναζητήσαμε πληροφορίες για τη ζωή του Θηβαίου ζωγράφου, Θεόδωρου Βρυζάκη τον τόπο καταγωγής του, την σχέση του με την ελληνική επανάσταση και τις σπουδές του. </a:t>
            </a:r>
          </a:p>
          <a:p>
            <a:r>
              <a:rPr lang="el-GR" dirty="0" smtClean="0"/>
              <a:t>Τα παιδιά παρουσίασαν στην σύγχρονη εξ ΑΕ  τα αποτελέσματα της έρευνας τους  </a:t>
            </a:r>
            <a:endParaRPr lang="el-GR" dirty="0"/>
          </a:p>
        </p:txBody>
      </p:sp>
      <p:sp>
        <p:nvSpPr>
          <p:cNvPr id="3" name="Τίτλος 2"/>
          <p:cNvSpPr>
            <a:spLocks noGrp="1"/>
          </p:cNvSpPr>
          <p:nvPr>
            <p:ph type="title"/>
          </p:nvPr>
        </p:nvSpPr>
        <p:spPr/>
        <p:txBody>
          <a:bodyPr/>
          <a:lstStyle/>
          <a:p>
            <a:r>
              <a:rPr lang="el-GR" dirty="0"/>
              <a:t>Υ</a:t>
            </a:r>
            <a:r>
              <a:rPr lang="el-GR" dirty="0" smtClean="0"/>
              <a:t>λοποίηση </a:t>
            </a:r>
            <a:r>
              <a:rPr lang="el-GR" dirty="0"/>
              <a:t>δράσεων</a:t>
            </a:r>
          </a:p>
        </p:txBody>
      </p:sp>
    </p:spTree>
    <p:extLst>
      <p:ext uri="{BB962C8B-B14F-4D97-AF65-F5344CB8AC3E}">
        <p14:creationId xmlns:p14="http://schemas.microsoft.com/office/powerpoint/2010/main" val="40284684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p:txBody>
          <a:bodyPr/>
          <a:lstStyle/>
          <a:p>
            <a:r>
              <a:rPr lang="el-GR" dirty="0" smtClean="0"/>
              <a:t>Θεόδωρος Βρυζάκης</a:t>
            </a:r>
            <a:endParaRPr lang="el-GR" dirty="0"/>
          </a:p>
        </p:txBody>
      </p:sp>
      <p:pic>
        <p:nvPicPr>
          <p:cNvPr id="4" name="Θέση περιεχομένου 3" descr="https://www.naftemporiki.gr/fu/p/1706366/638/10000/0x0000000001a27e9a/1/theodoros-bruzakis.jpg"/>
          <p:cNvPicPr>
            <a:picLocks noGrp="1"/>
          </p:cNvPicPr>
          <p:nvPr>
            <p:ph idx="1"/>
          </p:nvPr>
        </p:nvPicPr>
        <p:blipFill>
          <a:blip r:embed="rId2" cstate="print"/>
          <a:srcRect/>
          <a:stretch>
            <a:fillRect/>
          </a:stretch>
        </p:blipFill>
        <p:spPr bwMode="auto">
          <a:xfrm>
            <a:off x="251520" y="1772816"/>
            <a:ext cx="2880320" cy="2232247"/>
          </a:xfrm>
          <a:prstGeom prst="rect">
            <a:avLst/>
          </a:prstGeom>
          <a:noFill/>
          <a:ln w="9525">
            <a:noFill/>
            <a:miter lim="800000"/>
            <a:headEnd/>
            <a:tailEnd/>
          </a:ln>
        </p:spPr>
      </p:pic>
      <p:sp>
        <p:nvSpPr>
          <p:cNvPr id="6" name="TextBox 5"/>
          <p:cNvSpPr txBox="1"/>
          <p:nvPr/>
        </p:nvSpPr>
        <p:spPr>
          <a:xfrm>
            <a:off x="3347864" y="1340768"/>
            <a:ext cx="5184576" cy="5355312"/>
          </a:xfrm>
          <a:prstGeom prst="rect">
            <a:avLst/>
          </a:prstGeom>
          <a:noFill/>
        </p:spPr>
        <p:txBody>
          <a:bodyPr wrap="square" rtlCol="0">
            <a:spAutoFit/>
          </a:bodyPr>
          <a:lstStyle/>
          <a:p>
            <a:r>
              <a:rPr lang="el-GR" dirty="0"/>
              <a:t>Ο Θόδωρος Βρυζάκης γεννήθηκε στη Θήβα. Άλλοι λένε ότι γεννήθηκε το 1814 και άλλοι το 1819. Το βέβαιο είναι ότι κατά την Επανάσταση ήταν μικρό παιδί, και ο απαγχονισμός του πατέρα του, Πέτρου, από τους </a:t>
            </a:r>
            <a:r>
              <a:rPr lang="el-GR" dirty="0" err="1"/>
              <a:t>τους</a:t>
            </a:r>
            <a:r>
              <a:rPr lang="el-GR" dirty="0"/>
              <a:t> Τούρκους, είναι βέβαιο ότι σημάδεψε την ψυχή του. Ως ορφανός μεταφέρθηκε μαζί με τον αδελφό του, Ευθύμιο, στην Αίγινα στο ορφανοτροφείο που ίδρυσε ο Καποδίστριας. Το 1832, ο δεκαοκτάχρονος Θόδωρος έφυγε από την Ελλάδα για το Μόναχο της Βαυαρίας και άρχισε να ζωγραφίζει. Φοίτησε στο σχολείο «</a:t>
            </a:r>
            <a:r>
              <a:rPr lang="el-GR" dirty="0" err="1"/>
              <a:t>Πανελλήνιον</a:t>
            </a:r>
            <a:r>
              <a:rPr lang="el-GR" dirty="0"/>
              <a:t>» που είχε ιδρύσει ο Λουδοβίκος ο Α’ για παιδιά των αγωνιστών της Επανάστασης. Στους καμβάδες του απεικόνιζε σχεδόν αποκλειστικά εικόνες της και περιστατικά εμπνευσμένα από την Ελληνική Επανάσταση. Το 1844 μπήκε στην Ακαδημία του Μονάχου με υποτροφία που πλήρωναν τα μέλη της Ελληνικής παροικίας της πόλης....</a:t>
            </a:r>
          </a:p>
        </p:txBody>
      </p:sp>
    </p:spTree>
    <p:extLst>
      <p:ext uri="{BB962C8B-B14F-4D97-AF65-F5344CB8AC3E}">
        <p14:creationId xmlns:p14="http://schemas.microsoft.com/office/powerpoint/2010/main" val="56181505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Κυματομορφή">
  <a:themeElements>
    <a:clrScheme name="Κυματομορφή">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Κυματομορφή">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Κυματομορφή">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171</TotalTime>
  <Words>1046</Words>
  <Application>Microsoft Office PowerPoint</Application>
  <PresentationFormat>On-screen Show (4:3)</PresentationFormat>
  <Paragraphs>122</Paragraphs>
  <Slides>29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Arial</vt:lpstr>
      <vt:lpstr>Candara</vt:lpstr>
      <vt:lpstr>Symbol</vt:lpstr>
      <vt:lpstr>Κυματομορφή</vt:lpstr>
      <vt:lpstr>Ζωγράφοι της ελληνικής επανάστασης </vt:lpstr>
      <vt:lpstr> Α.ΚΥΡΙΟ ΘΕΜΑ- ΘΕΜΑΤΙΚΕΣ ΕΝΟΤΗΤΕΣ   </vt:lpstr>
      <vt:lpstr>Β. ΠΑΙΔΑΓΩΓΙΚΟΙ ΣΤΟΧΟΙ </vt:lpstr>
      <vt:lpstr>Γ. ΜΕΘΟΔΟΛΟΓΙΑ ΥΛΟΠΟΙΗΣΗΣ </vt:lpstr>
      <vt:lpstr>Διάρκεια προγράμματος</vt:lpstr>
      <vt:lpstr>Αφόρμηση-Διερεύνηση θέματος </vt:lpstr>
      <vt:lpstr>Διερεύνηση θέματος </vt:lpstr>
      <vt:lpstr>Υλοποίηση δράσεων</vt:lpstr>
      <vt:lpstr>Θεόδωρος Βρυζάκης</vt:lpstr>
      <vt:lpstr>1.«Ελλάς Ευγνωμονούσα- Βρυζάκης»</vt:lpstr>
      <vt:lpstr>«Ελλάς Ευγνωμονούσα»</vt:lpstr>
      <vt:lpstr>«Ελλάς Ευγνωμονούσα»</vt:lpstr>
      <vt:lpstr>2.«Ο Χορός-Βρυζάκης»</vt:lpstr>
      <vt:lpstr>«Ο Χορός»</vt:lpstr>
      <vt:lpstr>«Ο Χορός»</vt:lpstr>
      <vt:lpstr>«Ο Χορός»</vt:lpstr>
      <vt:lpstr>3.«Η Κερκυραία- Βρυζάκης»</vt:lpstr>
      <vt:lpstr>«Η Κερκυραία»</vt:lpstr>
      <vt:lpstr>4.Τοπιογραφία- (πηγή: ιστορικό λεύκωμα της επαρχίας Θηβών, Γ. Λάμπρου)</vt:lpstr>
      <vt:lpstr>Τοπιογραφία</vt:lpstr>
      <vt:lpstr>Τοπιογραφία</vt:lpstr>
      <vt:lpstr>Τοπιογραφία</vt:lpstr>
      <vt:lpstr>Τοπιογραφία</vt:lpstr>
      <vt:lpstr>Τοπιογραφία</vt:lpstr>
      <vt:lpstr>Τοπιογραφία</vt:lpstr>
      <vt:lpstr>Τοπιογραφία</vt:lpstr>
      <vt:lpstr>Επισκέψεις </vt:lpstr>
      <vt:lpstr>Αξιολόγηση</vt:lpstr>
      <vt:lpstr>Παρουσίαση</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Μαρία Χαλιμούρδα</dc:creator>
  <cp:lastModifiedBy>User</cp:lastModifiedBy>
  <cp:revision>21</cp:revision>
  <dcterms:created xsi:type="dcterms:W3CDTF">2021-06-28T21:40:34Z</dcterms:created>
  <dcterms:modified xsi:type="dcterms:W3CDTF">2021-11-03T18:43:18Z</dcterms:modified>
</cp:coreProperties>
</file>