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8" r:id="rId2"/>
    <p:sldMasterId id="2147483770" r:id="rId3"/>
    <p:sldMasterId id="2147483782" r:id="rId4"/>
  </p:sldMasterIdLst>
  <p:notesMasterIdLst>
    <p:notesMasterId r:id="rId23"/>
  </p:notesMasterIdLst>
  <p:sldIdLst>
    <p:sldId id="278" r:id="rId5"/>
    <p:sldId id="324" r:id="rId6"/>
    <p:sldId id="256" r:id="rId7"/>
    <p:sldId id="257" r:id="rId8"/>
    <p:sldId id="260" r:id="rId9"/>
    <p:sldId id="261" r:id="rId10"/>
    <p:sldId id="264" r:id="rId11"/>
    <p:sldId id="265" r:id="rId12"/>
    <p:sldId id="314" r:id="rId13"/>
    <p:sldId id="311" r:id="rId14"/>
    <p:sldId id="315" r:id="rId15"/>
    <p:sldId id="266" r:id="rId16"/>
    <p:sldId id="268" r:id="rId17"/>
    <p:sldId id="269" r:id="rId18"/>
    <p:sldId id="317" r:id="rId19"/>
    <p:sldId id="321" r:id="rId20"/>
    <p:sldId id="330" r:id="rId21"/>
    <p:sldId id="319" r:id="rId2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99"/>
    <a:srgbClr val="66FF99"/>
    <a:srgbClr val="66FFCC"/>
    <a:srgbClr val="FF5050"/>
    <a:srgbClr val="FF99FF"/>
    <a:srgbClr val="FFCC00"/>
    <a:srgbClr val="CCCC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/>
              <a:t>Δεύτερου επιπέδου</a:t>
            </a:r>
          </a:p>
          <a:p>
            <a:pPr lvl="2"/>
            <a:r>
              <a:rPr lang="el-GR" altLang="el-GR" noProof="0"/>
              <a:t>Τρίτου επιπέδου</a:t>
            </a:r>
          </a:p>
          <a:p>
            <a:pPr lvl="3"/>
            <a:r>
              <a:rPr lang="el-GR" altLang="el-GR" noProof="0"/>
              <a:t>Τέταρτου επιπέδου</a:t>
            </a:r>
          </a:p>
          <a:p>
            <a:pPr lvl="4"/>
            <a:r>
              <a:rPr lang="el-GR" altLang="el-GR" noProof="0"/>
              <a:t>Πέμπτου επιπέδου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7AE7E7D0-DC95-4CF4-8851-E8DEE30BCAD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190589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406720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09822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76563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465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26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43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86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46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35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169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28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9678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46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907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734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186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215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625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569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95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839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3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029055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75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630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967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4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Έλλειψη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17883-3E0D-4DA6-90C3-874F0EA78D1E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86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EEE6-4AFD-466C-8C68-249C4B887B9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890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018E-1F4D-486A-998C-6547651B23AA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502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944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656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66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2D35-C443-4674-B691-7F33120CCB9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119540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78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115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66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06F-1700-45ED-ACEA-55713FE1C975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626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49D-7D71-4AF0-89BA-784F5EB3B25B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17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EF2C-B523-490F-9048-B9EEE3E949E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25248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αριθμού διαφάνειας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6419-5553-4227-A2F4-704C31ABEB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56113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Ορθογώνιο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405F8-9284-4659-B8F3-8C6827E9384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7495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68CF-94BD-4E04-9A5B-5337BF3E16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4953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Διάγραμμα ροής: Διεργασία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Διάγραμμα ροής: Διεργασία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7A45D-F6A7-4567-9E0C-B49FAA9BEE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19092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53" r:id="rId3"/>
    <p:sldLayoutId id="2147483743" r:id="rId4"/>
    <p:sldLayoutId id="2147483754" r:id="rId5"/>
    <p:sldLayoutId id="2147483744" r:id="rId6"/>
    <p:sldLayoutId id="2147483755" r:id="rId7"/>
    <p:sldLayoutId id="2147483756" r:id="rId8"/>
    <p:sldLayoutId id="2147483757" r:id="rId9"/>
    <p:sldLayoutId id="2147483745" r:id="rId10"/>
    <p:sldLayoutId id="214748374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59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84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33" name="Θέση κειμένου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939269C-AECD-46DA-9F35-6F8C08CFD757}" type="slidenum">
              <a:rPr lang="el-GR" alt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8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-180528" y="-1179512"/>
            <a:ext cx="10116616" cy="55054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sz="3600" b="1" dirty="0">
                <a:latin typeface="Segoe Script" pitchFamily="34" charset="0"/>
              </a:rPr>
              <a:t>Παρουσίαση </a:t>
            </a:r>
          </a:p>
          <a:p>
            <a:pPr algn="ctr" eaLnBrk="1" hangingPunct="1">
              <a:buFontTx/>
              <a:buNone/>
            </a:pPr>
            <a:r>
              <a:rPr lang="el-GR" altLang="el-GR" sz="3600" b="1" dirty="0">
                <a:latin typeface="Segoe Script" pitchFamily="34" charset="0"/>
              </a:rPr>
              <a:t>Εκπαιδευτικού Προγράμματος</a:t>
            </a:r>
            <a:endParaRPr lang="en-US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l-GR" sz="3600" b="1" dirty="0">
                <a:latin typeface="Segoe Script" pitchFamily="34" charset="0"/>
              </a:rPr>
              <a:t>N</a:t>
            </a:r>
            <a:r>
              <a:rPr lang="el-GR" altLang="el-GR" sz="3600" b="1" dirty="0">
                <a:latin typeface="Segoe Script" pitchFamily="34" charset="0"/>
              </a:rPr>
              <a:t>ηπιαγωγείου</a:t>
            </a: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776" y="4063320"/>
            <a:ext cx="6156112" cy="27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966084" y="17349"/>
            <a:ext cx="853231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&amp; ΜΑΘΗΜΑΤΙΚΑ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Επεξεργασία πρωτομαθηματικών εννοιών, αναγνώριση  αριθμητικών συμβόλων, μετρήσεις, συγκρίσεις, αντιστοιχίσεις, σειροθετήσεις, ταξινομήσεις, ομαδοποιήσεις, ταυτίσεις, απλές προσθέσεις και αφαιρέσεις.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73208"/>
            <a:ext cx="2339752" cy="19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827584" y="7313"/>
            <a:ext cx="853231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&amp; ΜΑΘΗΜΑΤΙΚΑ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Μαθηματικά: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Αριθμοί </a:t>
            </a:r>
            <a:r>
              <a:rPr lang="el-GR" altLang="el-GR" sz="3200" b="1" dirty="0" smtClean="0">
                <a:solidFill>
                  <a:srgbClr val="000000"/>
                </a:solidFill>
                <a:latin typeface="Segoe Script" pitchFamily="34" charset="0"/>
              </a:rPr>
              <a:t>1-10 </a:t>
            </a: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(αναγνώριση αριθμητικών συμβόλων &amp; γραφή)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 smtClean="0">
                <a:solidFill>
                  <a:srgbClr val="000000"/>
                </a:solidFill>
                <a:latin typeface="Segoe Script" pitchFamily="34" charset="0"/>
              </a:rPr>
              <a:t>Μαθηματικές έννοιες(πάνω-</a:t>
            </a:r>
            <a:r>
              <a:rPr lang="el-GR" altLang="el-GR" sz="3200" b="1" dirty="0" err="1" smtClean="0">
                <a:solidFill>
                  <a:srgbClr val="000000"/>
                </a:solidFill>
                <a:latin typeface="Segoe Script" pitchFamily="34" charset="0"/>
              </a:rPr>
              <a:t>κάτω,μέσα</a:t>
            </a:r>
            <a:r>
              <a:rPr lang="el-GR" altLang="el-GR" sz="3200" b="1" smtClean="0">
                <a:solidFill>
                  <a:srgbClr val="000000"/>
                </a:solidFill>
                <a:latin typeface="Segoe Script" pitchFamily="34" charset="0"/>
              </a:rPr>
              <a:t>-έξω)…</a:t>
            </a:r>
            <a:endParaRPr lang="el-GR" altLang="el-GR" sz="3200" b="1" dirty="0">
              <a:solidFill>
                <a:srgbClr val="000000"/>
              </a:solidFill>
              <a:latin typeface="Segoe Script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Σχήματα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endParaRPr lang="el-GR" altLang="el-GR" sz="3200" b="1" dirty="0">
              <a:solidFill>
                <a:srgbClr val="000000"/>
              </a:solidFill>
              <a:latin typeface="Segoe Script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427984" cy="3212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808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5" y="201013"/>
            <a:ext cx="8713787" cy="634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el-GR" altLang="el-GR" sz="27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</a:t>
            </a:r>
            <a:r>
              <a:rPr lang="el-GR" altLang="el-GR" sz="2700" b="1" u="sng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ΠΑΙΔΙ  &amp; ΠΕΡΙΒΑΛΛΟΝ</a:t>
            </a:r>
            <a:r>
              <a:rPr lang="el-GR" altLang="el-GR" sz="27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</a:t>
            </a: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el-GR" altLang="el-GR" sz="2700" b="1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Γνωριμία 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με αντίγραφα εικαστικών έργων &amp;    </a:t>
            </a: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εκθέματα Μουσείων.</a:t>
            </a: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Λαογραφικά 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(ελληνικά ήθη και έθιμα).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Εξωσχολικές </a:t>
            </a:r>
            <a:r>
              <a:rPr lang="el-GR" altLang="el-GR" sz="2400" b="1" dirty="0" smtClean="0">
                <a:solidFill>
                  <a:prstClr val="black"/>
                </a:solidFill>
                <a:latin typeface="Segoe Script" pitchFamily="34" charset="0"/>
                <a:cs typeface="+mn-cs"/>
              </a:rPr>
              <a:t>δραστηριότητες:</a:t>
            </a:r>
            <a:r>
              <a:rPr lang="el-GR" altLang="el-GR" sz="2400" dirty="0" smtClean="0">
                <a:solidFill>
                  <a:prstClr val="black"/>
                </a:solidFill>
                <a:latin typeface="Segoe Script" pitchFamily="34" charset="0"/>
                <a:cs typeface="+mn-cs"/>
              </a:rPr>
              <a:t> παρακολούθηση 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θεατρικών παραστάσεων.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Πειράματα Φυσικών Επιστημών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Περιβαλλοντικά</a:t>
            </a:r>
            <a:r>
              <a:rPr lang="el-GR" altLang="el-GR" sz="2400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: οικολογική ευαισθητοποίηση.</a:t>
            </a: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425196" indent="-3429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8229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  <a:p>
            <a:pPr marL="365760" indent="-283464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l-GR" altLang="el-GR" sz="2400" dirty="0">
              <a:solidFill>
                <a:prstClr val="black"/>
              </a:solidFill>
              <a:latin typeface="Segoe Script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876453" y="332655"/>
            <a:ext cx="8496300" cy="43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82575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ΠΑΙΔΙ-ΔΗΜΙΟΥΡΓΙΑ &amp; ΕΚΦΡΑΣΗ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Κινητικά: 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γυμναστική, αθλητικές δραστηριότητες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Ομαδικά παιχνίδια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Μουσικά: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 τραγούδια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Εικαστικά: 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ζωγραφική, χειροτεχνία, τρισδιάστατες κατασκευές, πηλός, πλαστελίνη, χαρτοκολλητική.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l-GR" altLang="el-GR" sz="2400" b="1" dirty="0">
                <a:solidFill>
                  <a:srgbClr val="000000"/>
                </a:solidFill>
                <a:latin typeface="Segoe Script" pitchFamily="34" charset="0"/>
              </a:rPr>
              <a:t>Θεατρικά </a:t>
            </a:r>
            <a:r>
              <a:rPr lang="el-GR" altLang="el-GR" sz="2400" dirty="0">
                <a:solidFill>
                  <a:srgbClr val="000000"/>
                </a:solidFill>
                <a:latin typeface="Segoe Script" pitchFamily="34" charset="0"/>
              </a:rPr>
              <a:t>δραματοποίηση, κουκλοθέατρο, συμβολικό παιχνίδι </a:t>
            </a:r>
            <a:endParaRPr lang="el-GR" altLang="el-GR" sz="2400" b="1" dirty="0">
              <a:solidFill>
                <a:srgbClr val="000000"/>
              </a:solidFill>
              <a:latin typeface="Segoe Script" pitchFamily="34" charset="0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043237"/>
            <a:ext cx="3479523" cy="2814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9788" y="404813"/>
            <a:ext cx="8229600" cy="66960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u="sng" dirty="0">
                <a:latin typeface="Segoe Script" pitchFamily="34" charset="0"/>
              </a:rPr>
              <a:t>ΠΑΙΔΙ  &amp; ΤΕΧΝΟΛΟΓΙΑ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u="sng" dirty="0">
              <a:latin typeface="Segoe Script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altLang="el-GR" sz="2800" dirty="0">
                <a:latin typeface="Segoe Script" pitchFamily="34" charset="0"/>
              </a:rPr>
              <a:t>Εκπαιδευτική αξιοποίηση των Τεχνολογιών με παρακολούθηση εκπαιδευτικών βίντεο</a:t>
            </a:r>
            <a:r>
              <a:rPr lang="en-US" altLang="el-GR" sz="2800" dirty="0">
                <a:latin typeface="Segoe Script" pitchFamily="34" charset="0"/>
              </a:rPr>
              <a:t>,</a:t>
            </a:r>
            <a:r>
              <a:rPr lang="el-GR" altLang="el-GR" sz="2800" dirty="0">
                <a:latin typeface="Segoe Script" pitchFamily="34" charset="0"/>
              </a:rPr>
              <a:t> προβολή διαφανειών, επίδειξη εποπτικού υλικού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altLang="el-GR" sz="2800" dirty="0">
                <a:latin typeface="Segoe Script" pitchFamily="34" charset="0"/>
              </a:rPr>
              <a:t>Δραστηριότητες ρομποτικής (</a:t>
            </a:r>
            <a:r>
              <a:rPr lang="en-US" altLang="el-GR" sz="2800" dirty="0">
                <a:latin typeface="Segoe Script" pitchFamily="34" charset="0"/>
              </a:rPr>
              <a:t>STEM)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altLang="el-GR" sz="2800" dirty="0">
                <a:latin typeface="Segoe Script" pitchFamily="34" charset="0"/>
              </a:rPr>
              <a:t>Διδακτική αξιοποίηση εκπαιδευτικών λογισμικών για δημιουργία ομαδικής αφίσας, εικονοϊστοριών και κόμικς.</a:t>
            </a:r>
            <a:endParaRPr lang="el-GR" altLang="el-G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42988" y="116632"/>
            <a:ext cx="7921625" cy="1292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685636" y="-35823"/>
            <a:ext cx="8636327" cy="14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3000" b="1" dirty="0">
                <a:solidFill>
                  <a:srgbClr val="000000"/>
                </a:solidFill>
                <a:latin typeface="Segoe Script" pitchFamily="34" charset="0"/>
              </a:rPr>
              <a:t>Η εισαγωγή της αγγλικής γλώσσας στο Νηπιαγωγείο – Πρόγραμμα ΕΑΝ</a:t>
            </a:r>
            <a:endParaRPr lang="el-GR" altLang="el-GR" sz="3000" b="1" dirty="0">
              <a:solidFill>
                <a:srgbClr val="4F271C"/>
              </a:solidFill>
              <a:latin typeface="Segoe Script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827584" y="1536251"/>
            <a:ext cx="8137029" cy="33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</a:t>
            </a: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Η αγγλική γλώσσα εισάγεται στο Νηπιαγωγείο μέσω ειδικά σχεδιασμένων εκπαιδευτικών σεναρίων και δημιουργικών, βιωματικών δραστηριοτήτων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FD96D505-8F73-4C73-B516-606D6D4C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793" y="5434533"/>
            <a:ext cx="8494379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 </a:t>
            </a: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Διάρκεια διδασκαλίας: 2 ώρες την εβδομάδα για το κάθε τμήμα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5DCC0ABA-1D9B-47AE-A3DA-9DDEBA1288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336956"/>
            <a:ext cx="2381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3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1925"/>
            <a:ext cx="8229600" cy="6696075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Εργαστήρια Δεξιοτήτων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1</a:t>
            </a:r>
            <a:r>
              <a:rPr lang="el-GR" altLang="el-GR" b="1" baseline="30000" dirty="0">
                <a:latin typeface="Segoe Script" pitchFamily="34" charset="0"/>
              </a:rPr>
              <a:t>ος</a:t>
            </a:r>
            <a:r>
              <a:rPr lang="el-GR" altLang="el-GR" b="1" dirty="0">
                <a:latin typeface="Segoe Script" pitchFamily="34" charset="0"/>
              </a:rPr>
              <a:t>  θεματικός κύκλος 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 smtClean="0">
                <a:latin typeface="Segoe Script" pitchFamily="34" charset="0"/>
              </a:rPr>
              <a:t>Οκτώβριος-Νοέμβριος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 smtClean="0">
                <a:latin typeface="Segoe Script" pitchFamily="34" charset="0"/>
              </a:rPr>
              <a:t>Ζω καλύτερα-Ευ ζην </a:t>
            </a: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solidFill>
                <a:srgbClr val="002060"/>
              </a:solidFill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2</a:t>
            </a:r>
            <a:r>
              <a:rPr lang="el-GR" altLang="el-GR" b="1" baseline="30000" dirty="0">
                <a:latin typeface="Segoe Script" pitchFamily="34" charset="0"/>
              </a:rPr>
              <a:t>ος</a:t>
            </a:r>
            <a:r>
              <a:rPr lang="el-GR" altLang="el-GR" b="1" dirty="0">
                <a:latin typeface="Segoe Script" pitchFamily="34" charset="0"/>
              </a:rPr>
              <a:t>  θεματικός κύκλος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Φεβρουάριος-Μάρτιος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solidFill>
                  <a:srgbClr val="002060"/>
                </a:solidFill>
                <a:latin typeface="Segoe Script" pitchFamily="34" charset="0"/>
              </a:rPr>
              <a:t>  </a:t>
            </a:r>
            <a:r>
              <a:rPr lang="el-GR" altLang="el-GR" b="1" dirty="0" smtClean="0">
                <a:solidFill>
                  <a:srgbClr val="002060"/>
                </a:solidFill>
                <a:latin typeface="Segoe Script" pitchFamily="34" charset="0"/>
              </a:rPr>
              <a:t>Φροντίζω το περιβάλλον</a:t>
            </a:r>
            <a:endParaRPr lang="el-GR" altLang="el-GR" b="1" dirty="0">
              <a:solidFill>
                <a:srgbClr val="002060"/>
              </a:solidFill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ACDC3F7-8894-4A98-8678-D5FE96F99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2897138" cy="18548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B71C6EC6-9C12-4062-879D-5DBE4E1181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47952"/>
            <a:ext cx="2383159" cy="24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46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1925"/>
            <a:ext cx="8229600" cy="6696075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Εργαστήρια Δεξιοτήτων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         3</a:t>
            </a:r>
            <a:r>
              <a:rPr lang="el-GR" altLang="el-GR" b="1" baseline="30000" dirty="0">
                <a:latin typeface="Segoe Script" pitchFamily="34" charset="0"/>
              </a:rPr>
              <a:t>ος</a:t>
            </a:r>
            <a:r>
              <a:rPr lang="el-GR" altLang="el-GR" b="1" dirty="0">
                <a:latin typeface="Segoe Script" pitchFamily="34" charset="0"/>
              </a:rPr>
              <a:t>  θεματικός κύκλος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         Δεκέμβριος-Ιανουάριος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 smtClean="0">
                <a:latin typeface="Segoe Script" pitchFamily="34" charset="0"/>
              </a:rPr>
              <a:t>  </a:t>
            </a:r>
            <a:r>
              <a:rPr lang="el-GR" altLang="el-GR" b="1" smtClean="0">
                <a:latin typeface="Segoe Script" pitchFamily="34" charset="0"/>
              </a:rPr>
              <a:t>Ενδιαφέρομαι &amp; Ενεργώ</a:t>
            </a:r>
            <a:endParaRPr lang="el-GR" altLang="el-GR" b="1" dirty="0" smtClean="0">
              <a:latin typeface="Segoe Script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latin typeface="Segoe Script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>
                <a:latin typeface="Segoe Script" pitchFamily="34" charset="0"/>
              </a:rPr>
              <a:t>4</a:t>
            </a:r>
            <a:r>
              <a:rPr lang="el-GR" altLang="el-GR" b="1" baseline="30000" dirty="0">
                <a:latin typeface="Segoe Script" pitchFamily="34" charset="0"/>
              </a:rPr>
              <a:t>ος</a:t>
            </a:r>
            <a:r>
              <a:rPr lang="el-GR" altLang="el-GR" b="1" dirty="0">
                <a:latin typeface="Segoe Script" pitchFamily="34" charset="0"/>
              </a:rPr>
              <a:t>  θεματικός κύκλος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dirty="0" smtClean="0">
                <a:latin typeface="Segoe Script" pitchFamily="34" charset="0"/>
              </a:rPr>
              <a:t>Απρίλιος-Μάιος</a:t>
            </a:r>
            <a:r>
              <a:rPr lang="el-GR" altLang="el-GR" b="1" dirty="0" smtClean="0">
                <a:solidFill>
                  <a:srgbClr val="002060"/>
                </a:solidFill>
                <a:latin typeface="Segoe Script" pitchFamily="34" charset="0"/>
              </a:rPr>
              <a:t>»</a:t>
            </a:r>
          </a:p>
          <a:p>
            <a:pPr marL="365760" indent="-283464" fontAlgn="auto">
              <a:spcAft>
                <a:spcPts val="0"/>
              </a:spcAft>
              <a:buNone/>
              <a:defRPr/>
            </a:pPr>
            <a:r>
              <a:rPr lang="el-GR" altLang="el-GR" b="1" dirty="0" smtClean="0">
                <a:solidFill>
                  <a:srgbClr val="002060"/>
                </a:solidFill>
                <a:latin typeface="Segoe Script" pitchFamily="34" charset="0"/>
              </a:rPr>
              <a:t>Δημιουργώ &amp; Καινοτομώ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2DF822C-5FFF-4745-94D5-CC2FED8D6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620688"/>
            <a:ext cx="2172438" cy="168612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55E6489D-0811-4CEC-8400-93F4635C4C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063421"/>
            <a:ext cx="2915816" cy="361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47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5065" y="0"/>
            <a:ext cx="8229600" cy="6696075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b="1" u="sng" dirty="0">
                <a:latin typeface="Segoe Script" pitchFamily="34" charset="0"/>
              </a:rPr>
              <a:t>Ωρολόγιο Πρόγραμμα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b="1" u="sng" dirty="0">
              <a:latin typeface="Segoe Script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8687151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</a:t>
            </a:r>
            <a:r>
              <a:rPr lang="el-GR" altLang="el-GR" sz="3200" b="1" u="sng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Πρωινή ζώνη</a:t>
            </a:r>
            <a:r>
              <a:rPr lang="el-GR" altLang="el-GR" sz="3200" u="sng" dirty="0">
                <a:solidFill>
                  <a:srgbClr val="000000"/>
                </a:solidFill>
                <a:latin typeface="Segoe Script" pitchFamily="34" charset="0"/>
              </a:rPr>
              <a:t>: 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7.45 π.μ. – </a:t>
            </a:r>
            <a:r>
              <a:rPr lang="el-GR" altLang="el-GR" sz="3200" dirty="0" smtClean="0">
                <a:solidFill>
                  <a:srgbClr val="000000"/>
                </a:solidFill>
                <a:latin typeface="Segoe Script" pitchFamily="34" charset="0"/>
              </a:rPr>
              <a:t>8.15 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π.μ.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  </a:t>
            </a: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ώρα προσέλευσης:7.45 π.μ. – 8.00 π.μ.</a:t>
            </a:r>
            <a:endParaRPr lang="el-GR" altLang="el-GR" sz="2800" u="sng" dirty="0">
              <a:solidFill>
                <a:srgbClr val="000000"/>
              </a:solidFill>
              <a:latin typeface="Segoe Script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</a:t>
            </a:r>
            <a:r>
              <a:rPr lang="el-GR" altLang="el-GR" sz="3200" b="1" u="sng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Πρωινό υποχρεωτικό πρόγραμμα: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       8.15 π.μ. – 13.00 μ.μ.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2800" dirty="0">
                <a:solidFill>
                  <a:srgbClr val="000000"/>
                </a:solidFill>
                <a:latin typeface="Segoe Script" pitchFamily="34" charset="0"/>
              </a:rPr>
              <a:t>    ώρα προσέλευσης: 8.15 π.μ. – 8.30 π.μ.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</a:t>
            </a:r>
            <a:r>
              <a:rPr lang="el-GR" altLang="el-GR" sz="3200" b="1" u="sng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Ολοήμερο προαιρετικό πρόγραμμα: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          13.00 μ.μ. – 16.00 μ.μ.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     </a:t>
            </a:r>
            <a:r>
              <a:rPr lang="el-GR" altLang="el-GR" sz="3200" dirty="0" smtClean="0">
                <a:solidFill>
                  <a:srgbClr val="000000"/>
                </a:solidFill>
                <a:latin typeface="Segoe Script" pitchFamily="34" charset="0"/>
              </a:rPr>
              <a:t>.</a:t>
            </a:r>
            <a:endParaRPr lang="el-GR" altLang="el-GR" sz="3200" dirty="0">
              <a:solidFill>
                <a:srgbClr val="000000"/>
              </a:solidFill>
              <a:latin typeface="Segoe Script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endParaRPr lang="el-GR" altLang="el-GR" sz="3200" dirty="0">
              <a:solidFill>
                <a:srgbClr val="00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36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-180528" y="-1179512"/>
            <a:ext cx="10116616" cy="55054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sz="3600" b="1" dirty="0">
                <a:latin typeface="Segoe Script" pitchFamily="34" charset="0"/>
              </a:rPr>
              <a:t>Σχολική χρονιά: </a:t>
            </a:r>
          </a:p>
          <a:p>
            <a:pPr algn="ctr" eaLnBrk="1" hangingPunct="1">
              <a:buFontTx/>
              <a:buNone/>
            </a:pPr>
            <a:r>
              <a:rPr lang="el-GR" altLang="el-GR" sz="3600" b="1" dirty="0" smtClean="0">
                <a:latin typeface="Segoe Script" pitchFamily="34" charset="0"/>
              </a:rPr>
              <a:t>202</a:t>
            </a:r>
            <a:r>
              <a:rPr lang="en-US" altLang="el-GR" sz="3600" b="1" dirty="0" smtClean="0">
                <a:latin typeface="Segoe Script" pitchFamily="34" charset="0"/>
              </a:rPr>
              <a:t>3</a:t>
            </a:r>
            <a:r>
              <a:rPr lang="el-GR" altLang="el-GR" sz="3600" b="1" dirty="0" smtClean="0">
                <a:latin typeface="Segoe Script" pitchFamily="34" charset="0"/>
              </a:rPr>
              <a:t> </a:t>
            </a:r>
            <a:r>
              <a:rPr lang="el-GR" altLang="el-GR" sz="3600" b="1" dirty="0">
                <a:latin typeface="Segoe Script" pitchFamily="34" charset="0"/>
              </a:rPr>
              <a:t>-</a:t>
            </a:r>
            <a:r>
              <a:rPr lang="el-GR" altLang="el-GR" sz="3600" b="1" dirty="0" smtClean="0">
                <a:latin typeface="Segoe Script" pitchFamily="34" charset="0"/>
              </a:rPr>
              <a:t>202</a:t>
            </a:r>
            <a:r>
              <a:rPr lang="en-US" altLang="el-GR" sz="3600" b="1" dirty="0" smtClean="0">
                <a:latin typeface="Segoe Script" pitchFamily="34" charset="0"/>
              </a:rPr>
              <a:t>4</a:t>
            </a:r>
            <a:endParaRPr lang="el-GR" altLang="el-GR" sz="3600" b="1" dirty="0">
              <a:latin typeface="Segoe Script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l-GR" sz="3600" b="1" dirty="0" smtClean="0">
                <a:latin typeface="Segoe Script" pitchFamily="34" charset="0"/>
              </a:rPr>
              <a:t>8o </a:t>
            </a:r>
            <a:r>
              <a:rPr lang="el-GR" altLang="el-GR" sz="3600" b="1" dirty="0" smtClean="0">
                <a:latin typeface="Segoe Script" pitchFamily="34" charset="0"/>
              </a:rPr>
              <a:t>Νηπιαγωγείο</a:t>
            </a:r>
            <a:r>
              <a:rPr lang="en-US" altLang="el-GR" sz="3600" b="1" dirty="0" smtClean="0">
                <a:latin typeface="Segoe Script" pitchFamily="34" charset="0"/>
              </a:rPr>
              <a:t> ‘A</a:t>
            </a:r>
            <a:r>
              <a:rPr lang="el-GR" altLang="el-GR" sz="3600" b="1" dirty="0" err="1" smtClean="0">
                <a:latin typeface="Segoe Script" pitchFamily="34" charset="0"/>
              </a:rPr>
              <a:t>νω</a:t>
            </a:r>
            <a:r>
              <a:rPr lang="el-GR" altLang="el-GR" sz="3600" b="1" dirty="0" smtClean="0">
                <a:latin typeface="Segoe Script" pitchFamily="34" charset="0"/>
              </a:rPr>
              <a:t> Λιοσίων</a:t>
            </a:r>
            <a:endParaRPr lang="el-GR" altLang="el-GR" sz="3600" b="1" dirty="0">
              <a:latin typeface="Segoe Script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F574F41A-ED2C-4B20-A76B-696D9AA5D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856" y="4149080"/>
            <a:ext cx="3182578" cy="22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95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678" y="0"/>
            <a:ext cx="8461375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anose="020B0504020000000003" pitchFamily="34" charset="0"/>
                <a:ea typeface="Aka-AcidGR-DiaryGirl" pitchFamily="50" charset="-95"/>
                <a:cs typeface="+mn-cs"/>
              </a:rPr>
              <a:t>Κάθε παιδί</a:t>
            </a:r>
            <a:r>
              <a:rPr lang="el-GR" altLang="el-GR" sz="2400" b="1" dirty="0">
                <a:solidFill>
                  <a:prstClr val="black"/>
                </a:solidFill>
                <a:latin typeface="Aka-AcidGR-DiaryGirl" pitchFamily="50" charset="-95"/>
                <a:ea typeface="Aka-AcidGR-DiaryGirl" pitchFamily="50" charset="-95"/>
                <a:cs typeface="+mn-cs"/>
              </a:rPr>
              <a:t>:</a:t>
            </a:r>
          </a:p>
          <a:p>
            <a:pPr>
              <a:defRPr/>
            </a:pPr>
            <a:endParaRPr lang="el-GR" altLang="el-GR" sz="2400" b="1" u="sng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ka-AcidGR-DiaryGirl" pitchFamily="50" charset="-95"/>
              <a:ea typeface="Aka-AcidGR-DiaryGirl" pitchFamily="50" charset="-95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Είναι μια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ξεχωριστή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 προσωπικότητα.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Είναι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διαφορετικό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 και ταυτόχρονα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μοναδικό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Ενδιαφέρεται για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διαφορετικά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 πράγματα.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Μαθαίνει με διαφορετικό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τρόπο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l-GR" altLang="el-GR" sz="24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Κατακτά τις γνώσεις με τον δικό του </a:t>
            </a:r>
            <a:r>
              <a:rPr lang="el-GR" altLang="el-GR" sz="2400" b="1" u="sng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ρυθμό</a:t>
            </a:r>
            <a:r>
              <a:rPr lang="el-GR" altLang="el-GR" sz="2400" b="1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.</a:t>
            </a:r>
          </a:p>
          <a:p>
            <a:pPr>
              <a:defRPr/>
            </a:pPr>
            <a:endParaRPr lang="el-GR" altLang="el-GR" sz="2200" b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>
              <a:defRPr/>
            </a:pPr>
            <a:endParaRPr lang="el-GR" altLang="el-GR" sz="2200" b="1" i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>
              <a:defRPr/>
            </a:pPr>
            <a:endParaRPr lang="el-GR" altLang="el-GR" sz="2200" b="1" i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algn="just">
              <a:defRPr/>
            </a:pPr>
            <a:endParaRPr lang="el-GR" altLang="el-GR" sz="2200" b="1" i="1" dirty="0">
              <a:solidFill>
                <a:prstClr val="black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016678" y="6045288"/>
            <a:ext cx="79216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altLang="el-GR" sz="2500" i="1" dirty="0">
                <a:solidFill>
                  <a:srgbClr val="000000"/>
                </a:solidFill>
                <a:latin typeface="Segoe Script" pitchFamily="34" charset="0"/>
              </a:rPr>
              <a:t>Αυτή τη </a:t>
            </a:r>
            <a:r>
              <a:rPr lang="el-GR" altLang="el-GR" sz="2500" b="1" i="1" dirty="0">
                <a:solidFill>
                  <a:srgbClr val="000000"/>
                </a:solidFill>
                <a:latin typeface="Segoe Script" pitchFamily="34" charset="0"/>
              </a:rPr>
              <a:t>διαφορετικότητα</a:t>
            </a:r>
            <a:r>
              <a:rPr lang="el-GR" altLang="el-GR" sz="2500" i="1" dirty="0">
                <a:solidFill>
                  <a:srgbClr val="000000"/>
                </a:solidFill>
                <a:latin typeface="Segoe Script" pitchFamily="34" charset="0"/>
              </a:rPr>
              <a:t> οφείλουμε </a:t>
            </a:r>
          </a:p>
          <a:p>
            <a:pPr algn="ctr" eaLnBrk="1" hangingPunct="1"/>
            <a:r>
              <a:rPr lang="el-GR" altLang="el-GR" sz="2500" i="1" dirty="0">
                <a:solidFill>
                  <a:srgbClr val="000000"/>
                </a:solidFill>
                <a:latin typeface="Segoe Script" pitchFamily="34" charset="0"/>
              </a:rPr>
              <a:t>και προσπαθούμε να σεβόμαστε.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0D57E17F-C8F3-437A-8BF1-239DADFE3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165743"/>
            <a:ext cx="2569096" cy="1954747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805804D9-618B-4010-90DC-417486341E2E}"/>
              </a:ext>
            </a:extLst>
          </p:cNvPr>
          <p:cNvSpPr/>
          <p:nvPr/>
        </p:nvSpPr>
        <p:spPr>
          <a:xfrm>
            <a:off x="4020344" y="5877272"/>
            <a:ext cx="1512168" cy="265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87494" y="548680"/>
            <a:ext cx="8352283" cy="55768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3600" u="sng" dirty="0">
                <a:latin typeface="Segoe Script" pitchFamily="34" charset="0"/>
              </a:rPr>
              <a:t>Κεντρικός μας στόχος</a:t>
            </a:r>
            <a:r>
              <a:rPr lang="el-GR" altLang="el-GR" sz="3600" dirty="0">
                <a:latin typeface="Segoe Script" pitchFamily="34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να κάνουμε  τα παιδιά μας 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να αγαπήσουν το σχολείο τους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και να  απολαύσουν  </a:t>
            </a:r>
          </a:p>
          <a:p>
            <a:pPr algn="ctr" eaLnBrk="1" hangingPunct="1">
              <a:buFontTx/>
              <a:buNone/>
            </a:pPr>
            <a:r>
              <a:rPr lang="el-GR" altLang="el-GR" sz="3600" dirty="0">
                <a:latin typeface="Segoe Script" pitchFamily="34" charset="0"/>
              </a:rPr>
              <a:t>τον κόσμο του Νηπιαγωγείου</a:t>
            </a:r>
          </a:p>
          <a:p>
            <a:pPr algn="ctr" eaLnBrk="1" hangingPunct="1">
              <a:buFontTx/>
              <a:buNone/>
            </a:pPr>
            <a:endParaRPr lang="el-GR" altLang="el-GR" sz="3600" dirty="0">
              <a:latin typeface="Segoe Script" pitchFamily="34" charset="0"/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25" y="3736731"/>
            <a:ext cx="3149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8182" y="2060848"/>
            <a:ext cx="8280400" cy="447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αναγνώριση του συναισθήματος από το παιδί.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έκφραση του συναισθήματος.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καλλιέργεια ενσυναισθητικής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συμπεριφοράς.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κατανόηση των συναισθημάτων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των άλλων.</a:t>
            </a:r>
          </a:p>
          <a:p>
            <a:pPr marL="342900" indent="-342900" algn="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Η καλλιέργεια στάσης αλληλεγγύης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και αλληλοϋποστήριξης.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187450" y="109930"/>
            <a:ext cx="7705030" cy="1734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358725" y="296504"/>
            <a:ext cx="7199313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l-GR" altLang="el-GR" sz="2800" b="1" dirty="0">
                <a:solidFill>
                  <a:srgbClr val="000000"/>
                </a:solidFill>
                <a:latin typeface="Segoe Script" pitchFamily="34" charset="0"/>
              </a:rPr>
              <a:t>Κεντρικός άξονας του εκπαιδευτικού προγράμματος στο Νηπιαγωγείο είναι η συναισθηματική ανάπτυξη των προνηπίων και νηπίων</a:t>
            </a:r>
            <a:endParaRPr lang="el-GR" altLang="el-GR" sz="2800" b="1" dirty="0">
              <a:solidFill>
                <a:schemeClr val="tx2"/>
              </a:solidFill>
              <a:latin typeface="Segoe Script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572" y="2636912"/>
            <a:ext cx="22432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87450" y="116632"/>
            <a:ext cx="7561263" cy="1867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1201115" y="357326"/>
            <a:ext cx="7561263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l-GR" altLang="el-GR" sz="3600" b="1" dirty="0">
                <a:solidFill>
                  <a:srgbClr val="000000"/>
                </a:solidFill>
                <a:latin typeface="Segoe Script" pitchFamily="34" charset="0"/>
              </a:rPr>
              <a:t>Βασικοί άξονες εφαρμογής</a:t>
            </a:r>
          </a:p>
          <a:p>
            <a:pPr algn="ctr" eaLnBrk="1" hangingPunct="1">
              <a:lnSpc>
                <a:spcPct val="80000"/>
              </a:lnSpc>
            </a:pPr>
            <a:r>
              <a:rPr lang="el-GR" altLang="el-GR" sz="3600" b="1" dirty="0">
                <a:solidFill>
                  <a:srgbClr val="000000"/>
                </a:solidFill>
                <a:latin typeface="Segoe Script" pitchFamily="34" charset="0"/>
              </a:rPr>
              <a:t>του εκπαιδευτικού προγράμματος</a:t>
            </a:r>
            <a:endParaRPr lang="el-GR" altLang="el-GR" sz="3600" b="1" dirty="0">
              <a:solidFill>
                <a:schemeClr val="tx2"/>
              </a:solidFill>
              <a:latin typeface="Segoe Script" pitchFamily="34" charset="0"/>
            </a:endParaRP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07986"/>
            <a:ext cx="1252657" cy="107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4375"/>
            <a:ext cx="23907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675" y="1884469"/>
            <a:ext cx="8532811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Αυθόρμητες, ημικαθοδηγούμενες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και καθοδηγούμενες δραστηριότητες.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Ατομικές και ομαδικές εργασίες.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Παιγνιώδεις δράσεις.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Επίδειξη συνοδευτικού εποπτικού υλικού.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Διαπραγμάτευση ποικίλων θεματικών ενοτήτων.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Αξιοποίηση ψηφιακών μέσων &amp; λογισμικών.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Αναφορά και διδακτική αξιοποίηση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Segoe Script" pitchFamily="34" charset="0"/>
                <a:cs typeface="+mn-cs"/>
              </a:rPr>
              <a:t>   Παγκόσμιων Ημερών.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42988" y="549275"/>
            <a:ext cx="7921625" cy="207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900113" y="737939"/>
            <a:ext cx="799306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Οι πέντε</a:t>
            </a:r>
          </a:p>
          <a:p>
            <a:pPr algn="ctr" eaLnBrk="1" hangingPunct="1">
              <a:lnSpc>
                <a:spcPct val="80000"/>
              </a:lnSpc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μαθησιακές περιοχές του  </a:t>
            </a:r>
          </a:p>
          <a:p>
            <a:pPr algn="ctr" eaLnBrk="1" hangingPunct="1">
              <a:lnSpc>
                <a:spcPct val="80000"/>
              </a:lnSpc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Διαθεματικού Ενιαίου Πλαισίου Προγραμμάτων Σπουδών</a:t>
            </a:r>
            <a:endParaRPr lang="el-GR" altLang="el-GR" sz="3200" b="1" dirty="0">
              <a:solidFill>
                <a:schemeClr val="tx2"/>
              </a:solidFill>
              <a:latin typeface="Segoe Script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900113" y="2857500"/>
            <a:ext cx="94694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1.ΠΑΙΔΙ ΚΑΙ ΓΛΩΣΣΑ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2.ΠΑΙΔΙ &amp; ΜΑΘΗΜΑΤΙΚΑ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3.ΠΑΙΔΙ &amp; ΠΕΡΙΒΑΛΛΟΝ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4.ΠΑΙΔΙ, ΔΗΜΙΟΥΡΓΙΑ &amp; ΕΚΦΡΑΣΗ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5.ΠΑΙΔΙ &amp; ΤΕΧΝΟΛΟΓΙΑ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863600" y="62971"/>
            <a:ext cx="838835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 &amp; ΓΛΩΣΣΑ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Κατανόηση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και </a:t>
            </a: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παραγωγή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 προφορικού λόγου με ελεύθερες ανακοινώσεις,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διάλογο, συζήτηση, ανάπτυξη θέματος,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παραμύθια, εξιστορήσεις, ποίηση.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Γραφή</a:t>
            </a: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: αναδυόμενη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γραφή, δραστηριότητες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πρώτης γραφής και 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dirty="0">
                <a:solidFill>
                  <a:srgbClr val="000000"/>
                </a:solidFill>
                <a:latin typeface="Segoe Script" pitchFamily="34" charset="0"/>
              </a:rPr>
              <a:t>ανάγνωσης.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08532"/>
            <a:ext cx="3419872" cy="324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865960" y="212154"/>
            <a:ext cx="838835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96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ΠΑΙΔΙ  &amp; ΓΛΩΣΣΑ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u="sng" dirty="0">
                <a:solidFill>
                  <a:srgbClr val="000000"/>
                </a:solidFill>
                <a:latin typeface="Segoe Script" pitchFamily="34" charset="0"/>
              </a:rPr>
              <a:t>Γραφή &amp; ανάγνωση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Ασκήσεις φωνολογικής επίγνωσης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Αναγνώριση και αντιγραφή των γραμμάτων (κεφαλαίων και πεζών)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Ταυτίσεις λέξεων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Γραφή ονόματος</a:t>
            </a:r>
          </a:p>
          <a:p>
            <a:pPr eaLnBrk="1" hangingPunct="1">
              <a:lnSpc>
                <a:spcPct val="150000"/>
              </a:lnSpc>
              <a:buClr>
                <a:srgbClr val="3891A7"/>
              </a:buClr>
              <a:buSzPct val="80000"/>
            </a:pPr>
            <a:r>
              <a:rPr lang="el-GR" altLang="el-GR" sz="3200" b="1" dirty="0">
                <a:solidFill>
                  <a:srgbClr val="000000"/>
                </a:solidFill>
                <a:latin typeface="Segoe Script" pitchFamily="34" charset="0"/>
              </a:rPr>
              <a:t>Απλοί συλλαβισμοί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45024"/>
            <a:ext cx="4086225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4A0EB0CF-0E8E-4FE8-9D85-C8C03DCC9479}"/>
              </a:ext>
            </a:extLst>
          </p:cNvPr>
          <p:cNvSpPr/>
          <p:nvPr/>
        </p:nvSpPr>
        <p:spPr>
          <a:xfrm rot="16200000">
            <a:off x="-1422399" y="55739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endParaRPr lang="el-GR" altLang="el-GR" b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09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ΟΥΣΙΑΣΗ ΕΚΠΑΙΔΕYΤΙΚΟΥ ΠΡΟΓΡΑΜΜΑΤΟΣ_5.2016_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ΠΑΡΟΥΣΙΑΣΗ ΕΚΠΑΙΔΕYΤΙΚΟΥ ΠΡΟΓΡΑΜΜΑΤΟΣ_5.2016_</Template>
  <TotalTime>5910</TotalTime>
  <Words>560</Words>
  <Application>Microsoft Office PowerPoint</Application>
  <PresentationFormat>Προβολή στην οθόνη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ΠΑΡΟΥΣΙΑΣΗ ΕΚΠΑΙΔΕYΤΙΚΟΥ ΠΡΟΓΡΑΜΜΑΤΟΣ_5.2016_</vt:lpstr>
      <vt:lpstr>1_Ηλιοστάσιο</vt:lpstr>
      <vt:lpstr>2_Ηλιοστάσιο</vt:lpstr>
      <vt:lpstr>3_Ηλιοστάσιο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TANIA</dc:creator>
  <cp:lastModifiedBy>Δέσποινα</cp:lastModifiedBy>
  <cp:revision>62</cp:revision>
  <dcterms:created xsi:type="dcterms:W3CDTF">2016-05-08T01:32:57Z</dcterms:created>
  <dcterms:modified xsi:type="dcterms:W3CDTF">2023-09-15T15:22:53Z</dcterms:modified>
</cp:coreProperties>
</file>