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4"/>
  </p:notesMasterIdLst>
  <p:sldIdLst>
    <p:sldId id="256" r:id="rId2"/>
    <p:sldId id="272" r:id="rId3"/>
    <p:sldId id="303" r:id="rId4"/>
    <p:sldId id="304" r:id="rId5"/>
    <p:sldId id="279" r:id="rId6"/>
    <p:sldId id="301" r:id="rId7"/>
    <p:sldId id="305" r:id="rId8"/>
    <p:sldId id="306" r:id="rId9"/>
    <p:sldId id="308" r:id="rId10"/>
    <p:sldId id="307" r:id="rId11"/>
    <p:sldId id="311" r:id="rId12"/>
    <p:sldId id="31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346"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7C67CF-DCF7-4A53-B0A1-581348F4F669}" type="datetimeFigureOut">
              <a:rPr lang="el-GR" smtClean="0"/>
              <a:pPr/>
              <a:t>15/5/2024</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7FF42-712F-4187-89A0-4B90ADD960E3}" type="slidenum">
              <a:rPr lang="el-GR" smtClean="0"/>
              <a:pPr/>
              <a:t>‹#›</a:t>
            </a:fld>
            <a:endParaRPr lang="el-GR"/>
          </a:p>
        </p:txBody>
      </p:sp>
    </p:spTree>
    <p:extLst>
      <p:ext uri="{BB962C8B-B14F-4D97-AF65-F5344CB8AC3E}">
        <p14:creationId xmlns:p14="http://schemas.microsoft.com/office/powerpoint/2010/main" val="350862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0C52D09C-6068-4578-8819-F45C23D041CF}" type="datetime1">
              <a:rPr lang="en-US" smtClean="0"/>
              <a:pPr/>
              <a:t>5/15/2024</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3EE995-3572-4B9C-AFD9-30D5C4B2CF96}" type="datetime1">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6934D69-53D1-4A63-B2D8-EB54721619ED}" type="datetime1">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A1C695-9148-42D7-A6FC-CDB591958E2E}" type="datetime1">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1AFF542-7282-48A3-8B5E-CF8DD84CB9BD}" type="datetime1">
              <a:rPr lang="en-US" smtClean="0"/>
              <a:pPr/>
              <a:t>5/15/2024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4F974CD-40D6-4394-BC38-B58ADF9C27BE}" type="datetime1">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038741-2C60-475B-908F-168D1146914D}" type="datetime1">
              <a:rPr lang="en-US" smtClean="0"/>
              <a:pPr/>
              <a:t>5/15/2024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9584B1B1-7B86-412C-84B7-29D5135320DA}" type="datetime1">
              <a:rPr lang="en-US" smtClean="0"/>
              <a:pPr/>
              <a:t>5/15/2024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A4A70D1E-C68E-4EDA-9961-EA50612E6173}" type="datetime1">
              <a:rPr lang="en-US" smtClean="0"/>
              <a:pPr/>
              <a:t>5/15/2024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2E17799-78BC-4FEB-96AA-B2AEFAA39EBA}" type="datetime1">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DE2E68B3-DBC1-4EC1-BB7C-1354ABD0ED0F}" type="datetime1">
              <a:rPr lang="en-US" smtClean="0"/>
              <a:pPr/>
              <a:t>5/15/2024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8000"/>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A59EFA9-433C-42BD-9F02-D63FA6AF5E24}" type="datetime1">
              <a:rPr lang="en-US" smtClean="0"/>
              <a:pPr/>
              <a:t>5/15/2024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2824138" y="179174"/>
            <a:ext cx="3390900" cy="1060450"/>
            <a:chOff x="2819400" y="152400"/>
            <a:chExt cx="3390900" cy="1060450"/>
          </a:xfrm>
        </p:grpSpPr>
        <p:pic>
          <p:nvPicPr>
            <p:cNvPr id="1026"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1027"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i="0" u="none" strike="noStrike" cap="none" normalizeH="0" baseline="0" dirty="0">
                  <a:ln>
                    <a:noFill/>
                  </a:ln>
                  <a:solidFill>
                    <a:schemeClr val="tx1"/>
                  </a:solidFill>
                  <a:effectLst/>
                  <a:latin typeface="Calibri" pitchFamily="34" charset="0"/>
                  <a:cs typeface="Arial" pitchFamily="34" charset="0"/>
                </a:rPr>
                <a:t>ΕΛΛΗΝΙΚΗ</a:t>
              </a:r>
              <a:r>
                <a:rPr kumimoji="0" lang="el-GR" sz="1000" b="1" i="0" u="none" strike="noStrike" cap="none" normalizeH="0" baseline="0" dirty="0">
                  <a:ln>
                    <a:noFill/>
                  </a:ln>
                  <a:solidFill>
                    <a:schemeClr val="tx1"/>
                  </a:solidFill>
                  <a:effectLst/>
                  <a:latin typeface="Calibri" pitchFamily="34" charset="0"/>
                  <a:cs typeface="Arial" pitchFamily="34" charset="0"/>
                </a:rPr>
                <a:t>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5" name="Title 4"/>
          <p:cNvSpPr>
            <a:spLocks noGrp="1"/>
          </p:cNvSpPr>
          <p:nvPr>
            <p:ph type="ctrTitle"/>
          </p:nvPr>
        </p:nvSpPr>
        <p:spPr>
          <a:xfrm>
            <a:off x="1432560" y="359898"/>
            <a:ext cx="7406640" cy="1052878"/>
          </a:xfrm>
        </p:spPr>
        <p:txBody>
          <a:bodyPr/>
          <a:lstStyle/>
          <a:p>
            <a:r>
              <a:rPr lang="el-GR" dirty="0">
                <a:solidFill>
                  <a:schemeClr val="bg1"/>
                </a:solidFill>
                <a:effectLst/>
              </a:rPr>
              <a:t>φσ</a:t>
            </a:r>
          </a:p>
        </p:txBody>
      </p:sp>
      <p:sp>
        <p:nvSpPr>
          <p:cNvPr id="6" name="TextBox 5"/>
          <p:cNvSpPr txBox="1"/>
          <p:nvPr/>
        </p:nvSpPr>
        <p:spPr>
          <a:xfrm>
            <a:off x="1418272" y="1988840"/>
            <a:ext cx="7406640" cy="3539430"/>
          </a:xfrm>
          <a:prstGeom prst="rect">
            <a:avLst/>
          </a:prstGeom>
          <a:noFill/>
        </p:spPr>
        <p:txBody>
          <a:bodyPr wrap="square" rtlCol="0">
            <a:spAutoFit/>
          </a:bodyPr>
          <a:lstStyle/>
          <a:p>
            <a:r>
              <a:rPr lang="el-GR" sz="2800" b="1" dirty="0">
                <a:latin typeface="Calibri" panose="020F0502020204030204" pitchFamily="34" charset="0"/>
                <a:cs typeface="Calibri" panose="020F0502020204030204" pitchFamily="34" charset="0"/>
              </a:rPr>
              <a:t>Σχολείο: 8</a:t>
            </a:r>
            <a:r>
              <a:rPr lang="el-GR" sz="2800" b="1" baseline="30000" dirty="0">
                <a:latin typeface="Calibri" panose="020F0502020204030204" pitchFamily="34" charset="0"/>
                <a:cs typeface="Calibri" panose="020F0502020204030204" pitchFamily="34" charset="0"/>
              </a:rPr>
              <a:t>ο</a:t>
            </a:r>
            <a:r>
              <a:rPr lang="el-GR" sz="2800" b="1" dirty="0">
                <a:latin typeface="Calibri" panose="020F0502020204030204" pitchFamily="34" charset="0"/>
                <a:cs typeface="Calibri" panose="020F0502020204030204" pitchFamily="34" charset="0"/>
              </a:rPr>
              <a:t> Ν/Γ Αγίας Παρασκευής</a:t>
            </a:r>
          </a:p>
          <a:p>
            <a:endParaRPr lang="el-GR" sz="2800" b="1" dirty="0">
              <a:latin typeface="Calibri" panose="020F0502020204030204" pitchFamily="34" charset="0"/>
              <a:cs typeface="Calibri" panose="020F0502020204030204" pitchFamily="34" charset="0"/>
            </a:endParaRPr>
          </a:p>
          <a:p>
            <a:r>
              <a:rPr lang="el-GR" sz="2800" b="1" dirty="0">
                <a:latin typeface="Calibri" panose="020F0502020204030204" pitchFamily="34" charset="0"/>
                <a:cs typeface="Calibri" panose="020F0502020204030204" pitchFamily="34" charset="0"/>
              </a:rPr>
              <a:t>Σχολικό έτος: 2023-2024</a:t>
            </a:r>
          </a:p>
          <a:p>
            <a:endParaRPr lang="el-GR" sz="2800" b="1" dirty="0">
              <a:latin typeface="Calibri" panose="020F0502020204030204" pitchFamily="34" charset="0"/>
              <a:cs typeface="Calibri" panose="020F0502020204030204" pitchFamily="34" charset="0"/>
            </a:endParaRPr>
          </a:p>
          <a:p>
            <a:r>
              <a:rPr lang="el-GR" sz="2800" b="1">
                <a:latin typeface="Calibri" panose="020F0502020204030204" pitchFamily="34" charset="0"/>
                <a:cs typeface="Calibri" panose="020F0502020204030204" pitchFamily="34" charset="0"/>
              </a:rPr>
              <a:t>Πρόγραμμα Αγωγής </a:t>
            </a:r>
            <a:r>
              <a:rPr lang="el-GR" sz="2800" b="1" dirty="0">
                <a:latin typeface="Calibri" panose="020F0502020204030204" pitchFamily="34" charset="0"/>
                <a:cs typeface="Calibri" panose="020F0502020204030204" pitchFamily="34" charset="0"/>
              </a:rPr>
              <a:t>Υγείας</a:t>
            </a:r>
          </a:p>
          <a:p>
            <a:endParaRPr lang="el-GR" sz="2800" b="1" dirty="0">
              <a:latin typeface="Calibri" panose="020F0502020204030204" pitchFamily="34" charset="0"/>
              <a:cs typeface="Calibri" panose="020F0502020204030204" pitchFamily="34" charset="0"/>
            </a:endParaRPr>
          </a:p>
          <a:p>
            <a:r>
              <a:rPr lang="el-GR" sz="2800" b="1" dirty="0">
                <a:latin typeface="Calibri" panose="020F0502020204030204" pitchFamily="34" charset="0"/>
                <a:cs typeface="Calibri" panose="020F0502020204030204" pitchFamily="34" charset="0"/>
              </a:rPr>
              <a:t>Τίτλος προγράμματος: «Είμαστε όλοι φίλοι σαν το γλυκό σταφύλι»</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Επισκέψεις (επισυνάψτε 5 φωτογραφίες)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180860"/>
            <a:ext cx="7350968" cy="467713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Διάχυση αποτελεσμάτων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66800" y="2420888"/>
            <a:ext cx="7848600" cy="4238675"/>
          </a:xfrm>
        </p:spPr>
        <p:txBody>
          <a:bodyPr>
            <a:normAutofit/>
          </a:bodyPr>
          <a:lstStyle/>
          <a:p>
            <a:r>
              <a:rPr lang="el-GR" sz="2400" dirty="0"/>
              <a:t>Παρουσίαση δράσεων στον </a:t>
            </a:r>
            <a:r>
              <a:rPr lang="el-GR" sz="2400" dirty="0" err="1"/>
              <a:t>ιστότοπο</a:t>
            </a:r>
            <a:r>
              <a:rPr lang="el-GR" sz="2400" dirty="0"/>
              <a:t> (</a:t>
            </a:r>
            <a:r>
              <a:rPr lang="el-GR" sz="2400" dirty="0" err="1"/>
              <a:t>blog</a:t>
            </a:r>
            <a:r>
              <a:rPr lang="el-GR" sz="2400" dirty="0"/>
              <a:t>) του σχολείου</a:t>
            </a:r>
            <a:endParaRPr lang="en-US" sz="2400" dirty="0"/>
          </a:p>
          <a:p>
            <a:r>
              <a:rPr lang="el-GR" sz="2400" dirty="0"/>
              <a:t> Παρουσίαση δράσεων στο διπλανό τμήμα του σχολείου</a:t>
            </a:r>
            <a:endParaRPr lang="en-US" sz="2400" dirty="0"/>
          </a:p>
          <a:p>
            <a:r>
              <a:rPr lang="el-GR" sz="2400" dirty="0"/>
              <a:t> Παρουσίαση δράσεων στο όμορο δημοτικό </a:t>
            </a:r>
            <a:endParaRPr lang="en-US" sz="2400" dirty="0"/>
          </a:p>
          <a:p>
            <a:r>
              <a:rPr lang="el-GR" sz="2400" dirty="0"/>
              <a:t>Παρουσίαση δράσεων στους γονείς κατά την αποχαιρετιστήρια γιορτή</a:t>
            </a:r>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1187624" y="2438400"/>
            <a:ext cx="8032576" cy="4525963"/>
          </a:xfrm>
          <a:prstGeom prst="rect">
            <a:avLst/>
          </a:prstGeom>
        </p:spPr>
        <p:txBody>
          <a:bodyPr>
            <a:normAutofit/>
          </a:bodyPr>
          <a:lstStyle/>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Αξιολόγηση αποτελεσμάτων </a:t>
            </a:r>
            <a:r>
              <a:rPr lang="el-GR" sz="3000" dirty="0">
                <a:solidFill>
                  <a:schemeClr val="tx1"/>
                </a:solidFill>
                <a:latin typeface="Calibri" pitchFamily="34" charset="0"/>
                <a:cs typeface="Calibri" pitchFamily="34" charset="0"/>
              </a:rPr>
              <a:t>(το πριν και το μετά, τι άλλαξε …)</a:t>
            </a:r>
            <a:endParaRPr lang="el-GR" sz="3000" b="1" dirty="0">
              <a:solidFill>
                <a:schemeClr val="tx1"/>
              </a:solidFill>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1066800" y="2438400"/>
            <a:ext cx="8153400" cy="4525963"/>
          </a:xfrm>
          <a:prstGeom prst="rect">
            <a:avLst/>
          </a:prstGeom>
        </p:spPr>
        <p:txBody>
          <a:bodyPr>
            <a:normAutofit/>
          </a:bodyPr>
          <a:lstStyle/>
          <a:p>
            <a:pPr marL="82296" marR="0" lvl="0" algn="l" defTabSz="914400" rtl="0" eaLnBrk="1" fontAlgn="t" latinLnBrk="0" hangingPunct="1">
              <a:lnSpc>
                <a:spcPct val="100000"/>
              </a:lnSpc>
              <a:spcBef>
                <a:spcPts val="600"/>
              </a:spcBef>
              <a:spcAft>
                <a:spcPts val="0"/>
              </a:spcAft>
              <a:buClr>
                <a:schemeClr val="accent1"/>
              </a:buClr>
              <a:buSzPct val="80000"/>
              <a:tabLst/>
              <a:defRPr/>
            </a:pPr>
            <a:r>
              <a:rPr kumimoji="0" lang="el-GR" sz="1400" b="1" i="0" u="none" strike="noStrike" kern="1200" cap="none" spc="0" normalizeH="0" baseline="0" noProof="0" dirty="0">
                <a:ln>
                  <a:noFill/>
                </a:ln>
                <a:solidFill>
                  <a:schemeClr val="tx1"/>
                </a:solidFill>
                <a:effectLst/>
                <a:uLnTx/>
                <a:uFillTx/>
                <a:latin typeface="Calibri" pitchFamily="34" charset="0"/>
                <a:cs typeface="Calibri" pitchFamily="34" charset="0"/>
              </a:rPr>
              <a:t>Πριν</a:t>
            </a:r>
            <a:r>
              <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rPr>
              <a:t> </a:t>
            </a:r>
            <a:r>
              <a:rPr lang="el-GR" sz="1400" dirty="0">
                <a:latin typeface="Calibri" pitchFamily="34" charset="0"/>
                <a:cs typeface="Calibri" pitchFamily="34" charset="0"/>
              </a:rPr>
              <a:t>τα παιδιά </a:t>
            </a:r>
            <a:r>
              <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rPr>
              <a:t>δυσκολεύονταν: </a:t>
            </a:r>
          </a:p>
          <a:p>
            <a:pPr marL="368046" marR="0" lvl="0" indent="-28575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dirty="0">
                <a:latin typeface="Calibri" pitchFamily="34" charset="0"/>
                <a:cs typeface="Calibri" pitchFamily="34" charset="0"/>
              </a:rPr>
              <a:t>στη συνεργασία</a:t>
            </a:r>
          </a:p>
          <a:p>
            <a:pPr marL="368046" marR="0" lvl="0" indent="-28575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rPr>
              <a:t>στον</a:t>
            </a:r>
            <a:r>
              <a:rPr kumimoji="0" lang="el-GR" sz="1400" b="0" i="0" u="none" strike="noStrike" kern="1200" cap="none" spc="0" normalizeH="0" noProof="0" dirty="0">
                <a:ln>
                  <a:noFill/>
                </a:ln>
                <a:solidFill>
                  <a:schemeClr val="tx1"/>
                </a:solidFill>
                <a:effectLst/>
                <a:uLnTx/>
                <a:uFillTx/>
                <a:latin typeface="Calibri" pitchFamily="34" charset="0"/>
                <a:cs typeface="Calibri" pitchFamily="34" charset="0"/>
              </a:rPr>
              <a:t> αλληλοσεβασμό</a:t>
            </a:r>
          </a:p>
          <a:p>
            <a:pPr marL="368046" marR="0" lvl="0" indent="-28575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dirty="0">
                <a:latin typeface="Calibri" pitchFamily="34" charset="0"/>
                <a:cs typeface="Calibri" pitchFamily="34" charset="0"/>
              </a:rPr>
              <a:t>στην επίλυση συγκρούσεων</a:t>
            </a:r>
            <a:r>
              <a:rPr kumimoji="0" lang="el-GR" sz="1400" b="0" i="0" u="none" strike="noStrike" kern="1200" cap="none" spc="0" normalizeH="0" noProof="0" dirty="0">
                <a:ln>
                  <a:noFill/>
                </a:ln>
                <a:solidFill>
                  <a:schemeClr val="tx1"/>
                </a:solidFill>
                <a:effectLst/>
                <a:uLnTx/>
                <a:uFillTx/>
                <a:latin typeface="Calibri" pitchFamily="34" charset="0"/>
                <a:cs typeface="Calibri" pitchFamily="34" charset="0"/>
              </a:rPr>
              <a:t>  </a:t>
            </a:r>
          </a:p>
          <a:p>
            <a:pPr marL="82296" marR="0" lvl="0" algn="l" defTabSz="914400" rtl="0" eaLnBrk="1" fontAlgn="t" latinLnBrk="0" hangingPunct="1">
              <a:lnSpc>
                <a:spcPct val="100000"/>
              </a:lnSpc>
              <a:spcBef>
                <a:spcPts val="600"/>
              </a:spcBef>
              <a:spcAft>
                <a:spcPts val="0"/>
              </a:spcAft>
              <a:buClr>
                <a:schemeClr val="accent1"/>
              </a:buClr>
              <a:buSzPct val="80000"/>
              <a:tabLst/>
              <a:defRPr/>
            </a:pPr>
            <a:endPar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endParaRPr>
          </a:p>
          <a:p>
            <a:pPr marL="82296" marR="0" lvl="0" algn="l" defTabSz="914400" rtl="0" eaLnBrk="1" fontAlgn="t" latinLnBrk="0" hangingPunct="1">
              <a:lnSpc>
                <a:spcPct val="100000"/>
              </a:lnSpc>
              <a:spcBef>
                <a:spcPts val="600"/>
              </a:spcBef>
              <a:spcAft>
                <a:spcPts val="0"/>
              </a:spcAft>
              <a:buClr>
                <a:schemeClr val="accent1"/>
              </a:buClr>
              <a:buSzPct val="80000"/>
              <a:tabLst/>
              <a:defRPr/>
            </a:pPr>
            <a:r>
              <a:rPr kumimoji="0" lang="el-GR" sz="1400" b="1" i="0" u="none" strike="noStrike" kern="1200" cap="none" spc="0" normalizeH="0" baseline="0" noProof="0" dirty="0">
                <a:ln>
                  <a:noFill/>
                </a:ln>
                <a:solidFill>
                  <a:schemeClr val="tx1"/>
                </a:solidFill>
                <a:effectLst/>
                <a:uLnTx/>
                <a:uFillTx/>
                <a:latin typeface="Calibri" pitchFamily="34" charset="0"/>
                <a:cs typeface="Calibri" pitchFamily="34" charset="0"/>
              </a:rPr>
              <a:t>Μετά</a:t>
            </a:r>
            <a:r>
              <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rPr>
              <a:t> έμαθαν</a:t>
            </a:r>
            <a:r>
              <a:rPr kumimoji="0" lang="el-GR" sz="1400" b="0" i="0" u="none" strike="noStrike" kern="1200" cap="none" spc="0" normalizeH="0" noProof="0" dirty="0">
                <a:ln>
                  <a:noFill/>
                </a:ln>
                <a:solidFill>
                  <a:schemeClr val="tx1"/>
                </a:solidFill>
                <a:effectLst/>
                <a:uLnTx/>
                <a:uFillTx/>
                <a:latin typeface="Calibri" pitchFamily="34" charset="0"/>
                <a:cs typeface="Calibri" pitchFamily="34" charset="0"/>
              </a:rPr>
              <a:t>:</a:t>
            </a: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noProof="0" dirty="0">
                <a:latin typeface="Calibri" pitchFamily="34" charset="0"/>
                <a:cs typeface="Calibri" pitchFamily="34" charset="0"/>
              </a:rPr>
              <a:t>να ακολουθούν τους κανόνες της τάξης/νηπιαγωγείου</a:t>
            </a:r>
            <a:endParaRPr kumimoji="0" lang="el-GR" sz="1400" b="0" i="0" u="none" strike="noStrike" kern="1200" cap="none" spc="0" normalizeH="0" noProof="0" dirty="0">
              <a:ln>
                <a:noFill/>
              </a:ln>
              <a:solidFill>
                <a:schemeClr val="tx1"/>
              </a:solidFill>
              <a:effectLst/>
              <a:uLnTx/>
              <a:uFillTx/>
              <a:latin typeface="Calibri" pitchFamily="34" charset="0"/>
              <a:cs typeface="Calibri" pitchFamily="34" charset="0"/>
            </a:endParaRP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rPr>
              <a:t>να συνεργάζονται </a:t>
            </a: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dirty="0">
                <a:latin typeface="Calibri" pitchFamily="34" charset="0"/>
                <a:cs typeface="Calibri" pitchFamily="34" charset="0"/>
              </a:rPr>
              <a:t>να σέβονται τον άλλο και τις ανάγκες του</a:t>
            </a:r>
            <a:endParaRPr kumimoji="0" lang="el-GR" sz="1400" b="0" i="0" u="none" strike="noStrike" kern="1200" cap="none" spc="0" normalizeH="0" baseline="0" noProof="0" dirty="0">
              <a:ln>
                <a:noFill/>
              </a:ln>
              <a:solidFill>
                <a:schemeClr val="tx1"/>
              </a:solidFill>
              <a:effectLst/>
              <a:uLnTx/>
              <a:uFillTx/>
              <a:latin typeface="Calibri" pitchFamily="34" charset="0"/>
              <a:cs typeface="Calibri" pitchFamily="34" charset="0"/>
            </a:endParaRP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noProof="0" dirty="0">
                <a:latin typeface="Calibri" pitchFamily="34" charset="0"/>
                <a:cs typeface="Calibri" pitchFamily="34" charset="0"/>
              </a:rPr>
              <a:t>να διατυπώνουν ευγενικά τις προτιμήσεις τους</a:t>
            </a: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noProof="0" dirty="0">
                <a:latin typeface="Calibri" pitchFamily="34" charset="0"/>
                <a:cs typeface="Calibri" pitchFamily="34" charset="0"/>
              </a:rPr>
              <a:t>να επιλύουν ομαλά διαφωνίες/συγκρούσεις</a:t>
            </a: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dirty="0">
                <a:latin typeface="Calibri" pitchFamily="34" charset="0"/>
                <a:cs typeface="Calibri" pitchFamily="34" charset="0"/>
              </a:rPr>
              <a:t>να αναγνωρίζουν στοιχεία προσωπικότητας </a:t>
            </a: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noProof="0" dirty="0">
                <a:latin typeface="Calibri" pitchFamily="34" charset="0"/>
                <a:cs typeface="Calibri" pitchFamily="34" charset="0"/>
              </a:rPr>
              <a:t>να έχουν ομαδικό πνεύμα</a:t>
            </a: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r>
              <a:rPr lang="el-GR" sz="1400" dirty="0">
                <a:latin typeface="Calibri" pitchFamily="34" charset="0"/>
                <a:cs typeface="Calibri" pitchFamily="34" charset="0"/>
              </a:rPr>
              <a:t>να ανατροφοδοτούν θετικά τους άλλους</a:t>
            </a:r>
            <a:endParaRPr lang="el-GR" sz="1400" noProof="0" dirty="0">
              <a:latin typeface="Calibri" pitchFamily="34" charset="0"/>
              <a:cs typeface="Calibri" pitchFamily="34" charset="0"/>
            </a:endParaRP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endParaRPr lang="el-GR" sz="2400" noProof="0" dirty="0">
              <a:latin typeface="Calibri" pitchFamily="34" charset="0"/>
              <a:cs typeface="Calibri" pitchFamily="34" charset="0"/>
            </a:endParaRP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endParaRPr lang="el-GR" sz="2400" noProof="0" dirty="0">
              <a:latin typeface="Calibri" pitchFamily="34" charset="0"/>
              <a:cs typeface="Calibri" pitchFamily="34" charset="0"/>
            </a:endParaRP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425196" marR="0" lvl="0" indent="-342900" algn="l" defTabSz="914400" rtl="0" eaLnBrk="1" fontAlgn="t" latinLnBrk="0" hangingPunct="1">
              <a:lnSpc>
                <a:spcPct val="100000"/>
              </a:lnSpc>
              <a:spcBef>
                <a:spcPts val="600"/>
              </a:spcBef>
              <a:spcAft>
                <a:spcPts val="0"/>
              </a:spcAft>
              <a:buClr>
                <a:schemeClr val="accent1"/>
              </a:buClr>
              <a:buSzPct val="80000"/>
              <a:buFont typeface="Arial" panose="020B0604020202020204" pitchFamily="34" charset="0"/>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447800"/>
            <a:ext cx="5334000" cy="838200"/>
          </a:xfrm>
        </p:spPr>
        <p:txBody>
          <a:bodyPr>
            <a:normAutofit/>
          </a:bodyPr>
          <a:lstStyle/>
          <a:p>
            <a:r>
              <a:rPr lang="el-GR" sz="3200" b="1" dirty="0">
                <a:solidFill>
                  <a:schemeClr val="tx1"/>
                </a:solidFill>
                <a:latin typeface="Calibri" pitchFamily="34" charset="0"/>
                <a:cs typeface="Calibri" pitchFamily="34" charset="0"/>
              </a:rPr>
              <a:t>Στοιχεία εκπαιδευτικών</a:t>
            </a:r>
          </a:p>
        </p:txBody>
      </p:sp>
      <p:sp>
        <p:nvSpPr>
          <p:cNvPr id="3" name="Content Placeholder 2"/>
          <p:cNvSpPr>
            <a:spLocks noGrp="1"/>
          </p:cNvSpPr>
          <p:nvPr>
            <p:ph idx="1"/>
          </p:nvPr>
        </p:nvSpPr>
        <p:spPr>
          <a:xfrm>
            <a:off x="990600" y="1866900"/>
            <a:ext cx="8045896" cy="4525963"/>
          </a:xfrm>
        </p:spPr>
        <p:txBody>
          <a:bodyPr/>
          <a:lstStyle/>
          <a:p>
            <a:pPr lvl="1">
              <a:buNone/>
            </a:pPr>
            <a:endParaRPr lang="en-US" dirty="0">
              <a:solidFill>
                <a:schemeClr val="bg1"/>
              </a:solidFill>
              <a:latin typeface="Calibri" pitchFamily="34" charset="0"/>
              <a:cs typeface="Calibri" pitchFamily="34" charset="0"/>
            </a:endParaRPr>
          </a:p>
          <a:p>
            <a:pPr marL="82296" indent="0">
              <a:buNone/>
            </a:pPr>
            <a:r>
              <a:rPr lang="el-GR" sz="2800" dirty="0">
                <a:latin typeface="Calibri" pitchFamily="34" charset="0"/>
                <a:cs typeface="Calibri" pitchFamily="34" charset="0"/>
              </a:rPr>
              <a:t>Ονοματεπώνυμο και κλάδος συμμετεχόντων εκπαιδευτικών στο πρόγραμμα</a:t>
            </a:r>
          </a:p>
          <a:p>
            <a:r>
              <a:rPr lang="el-GR" sz="2800" dirty="0">
                <a:latin typeface="Calibri" pitchFamily="34" charset="0"/>
                <a:cs typeface="Calibri" pitchFamily="34" charset="0"/>
              </a:rPr>
              <a:t>Συντονιστής: Κουντούρη Μαρία-Ελένη - ΠΕ60 Νηπιαγωγών</a:t>
            </a:r>
          </a:p>
          <a:p>
            <a:r>
              <a:rPr lang="el-GR" sz="2800" dirty="0">
                <a:latin typeface="Calibri" pitchFamily="34" charset="0"/>
                <a:cs typeface="Calibri" pitchFamily="34" charset="0"/>
              </a:rPr>
              <a:t>Εκπαιδευτικοί:</a:t>
            </a:r>
          </a:p>
          <a:p>
            <a:r>
              <a:rPr lang="el-GR" sz="2800" dirty="0">
                <a:latin typeface="Calibri" pitchFamily="34" charset="0"/>
                <a:cs typeface="Calibri" pitchFamily="34" charset="0"/>
              </a:rPr>
              <a:t>1. </a:t>
            </a:r>
            <a:r>
              <a:rPr lang="el-GR" sz="2800" dirty="0" err="1">
                <a:latin typeface="Calibri" pitchFamily="34" charset="0"/>
                <a:cs typeface="Calibri" pitchFamily="34" charset="0"/>
              </a:rPr>
              <a:t>Μπαζιάνα</a:t>
            </a:r>
            <a:r>
              <a:rPr lang="el-GR" sz="2800" dirty="0">
                <a:latin typeface="Calibri" pitchFamily="34" charset="0"/>
                <a:cs typeface="Calibri" pitchFamily="34" charset="0"/>
              </a:rPr>
              <a:t> Βασιλική - ΠΕ60 Νηπιαγωγών</a:t>
            </a:r>
          </a:p>
          <a:p>
            <a:endParaRPr lang="en-US" dirty="0">
              <a:solidFill>
                <a:schemeClr val="bg1"/>
              </a:solidFill>
            </a:endParaRPr>
          </a:p>
          <a:p>
            <a:endParaRPr lang="el-GR" dirty="0"/>
          </a:p>
        </p:txBody>
      </p:sp>
      <p:grpSp>
        <p:nvGrpSpPr>
          <p:cNvPr id="18" name="Group 14"/>
          <p:cNvGrpSpPr/>
          <p:nvPr/>
        </p:nvGrpSpPr>
        <p:grpSpPr>
          <a:xfrm>
            <a:off x="2824138" y="142852"/>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Κριτήρια επιλογής του θέματος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66800" y="2242343"/>
            <a:ext cx="7848600" cy="4355009"/>
          </a:xfrm>
        </p:spPr>
        <p:txBody>
          <a:bodyPr>
            <a:normAutofit lnSpcReduction="10000"/>
          </a:bodyPr>
          <a:lstStyle/>
          <a:p>
            <a:pPr algn="just" fontAlgn="t"/>
            <a:r>
              <a:rPr lang="el-GR" sz="2400" dirty="0"/>
              <a:t>Η φιλία κατέχει σημαντικό ρόλο στις ανθρώπινες σχέσεις.</a:t>
            </a:r>
          </a:p>
          <a:p>
            <a:pPr algn="just" fontAlgn="t"/>
            <a:r>
              <a:rPr lang="el-GR" sz="2400" dirty="0"/>
              <a:t>Συμβάλλει καθοριστικά στη διαμόρφωση της προσωπικότητας του ατόμου, επηρεάζοντας την ανάπτυξή του σε κοινωνικό, συναισθηματικό και γνωστικό επίπεδο.</a:t>
            </a:r>
          </a:p>
          <a:p>
            <a:pPr algn="just" fontAlgn="t"/>
            <a:r>
              <a:rPr lang="el-GR" sz="2400" dirty="0"/>
              <a:t>Διδάσκει πράγματα για τον εαυτό του και τους άλλους, τις επιπτώσεις και τα όρια της συμπεριφοράς του. </a:t>
            </a:r>
          </a:p>
          <a:p>
            <a:pPr algn="just" fontAlgn="t"/>
            <a:r>
              <a:rPr lang="el-GR" sz="2400" dirty="0"/>
              <a:t>Εξοικειώνει με κοινωνικές έννοιες, όπως εμπιστοσύνη, σεβασμός και συνέπεια.</a:t>
            </a:r>
          </a:p>
          <a:p>
            <a:pPr algn="just" fontAlgn="t"/>
            <a:r>
              <a:rPr lang="el-GR" sz="2400" dirty="0"/>
              <a:t>Συνδράμει στην επίλυση συγκρούσεων – προβλημάτων.</a:t>
            </a: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Σκοπός - στόχοι</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66800" y="2309453"/>
            <a:ext cx="7848600" cy="4391744"/>
          </a:xfrm>
        </p:spPr>
        <p:txBody>
          <a:bodyPr>
            <a:normAutofit fontScale="70000" lnSpcReduction="20000"/>
          </a:bodyPr>
          <a:lstStyle/>
          <a:p>
            <a:r>
              <a:rPr lang="el-GR" sz="2400" dirty="0">
                <a:latin typeface="Calibri" panose="020F0502020204030204" pitchFamily="34" charset="0"/>
                <a:cs typeface="Calibri" panose="020F0502020204030204" pitchFamily="34" charset="0"/>
              </a:rPr>
              <a:t>Να αναγνωρίζουν τα χαρακτηριστικά των άλλων που θεωρούν θετικά στο πλαίσιο των διαπροσωπικών τους σχέσεων</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ορίζουν τις προϋποθέσεις συνεργασίας της ομάδας</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διατυπώνουν τις προτιμήσεις τους στις συναναστροφές με τους άλλους</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προτείνουν και να εφαρμόζουν κανόνες και στρατηγικές συνεργασίας</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ελέγχουν την εφαρμογή κανόνων που έχουν από </a:t>
            </a:r>
            <a:r>
              <a:rPr lang="el-GR" sz="2400" dirty="0" err="1">
                <a:latin typeface="Calibri" panose="020F0502020204030204" pitchFamily="34" charset="0"/>
                <a:cs typeface="Calibri" panose="020F0502020204030204" pitchFamily="34" charset="0"/>
              </a:rPr>
              <a:t>κοινου</a:t>
            </a:r>
            <a:r>
              <a:rPr lang="el-GR" sz="2400" dirty="0">
                <a:latin typeface="Calibri" panose="020F0502020204030204" pitchFamily="34" charset="0"/>
                <a:cs typeface="Calibri" panose="020F0502020204030204" pitchFamily="34" charset="0"/>
              </a:rPr>
              <a:t>́ συμφωνηθεί</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δίνουν θετική ανατροφοδότηση στους άλλους, αλλά και να επισημαίνουν τα ζητήματα</a:t>
            </a:r>
            <a:r>
              <a:rPr lang="en-US" sz="2400" dirty="0">
                <a:latin typeface="Calibri" panose="020F0502020204030204" pitchFamily="34" charset="0"/>
                <a:cs typeface="Calibri" panose="020F0502020204030204" pitchFamily="34" charset="0"/>
              </a:rPr>
              <a:t> </a:t>
            </a:r>
            <a:r>
              <a:rPr lang="el-GR" sz="2400" dirty="0">
                <a:latin typeface="Calibri" panose="020F0502020204030204" pitchFamily="34" charset="0"/>
                <a:cs typeface="Calibri" panose="020F0502020204030204" pitchFamily="34" charset="0"/>
              </a:rPr>
              <a:t>στα οποία χρειάζεται να προσπαθήσουν περισσότερο</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αλληλεπιδρούν με παιδιά που έχουν ίδιες και διαφορετικές αντιλήψεις και απόψεις</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σέβονται τους συμμετέχοντες στην επικοινωνία και να αναγνωρίζουν τη συμβολή τους στην αλληλεπίδραση</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απολαμβάνουν τη συναναστροφή και τη συνεργασία με τα άλλα παιδιά</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επιδεικνύουν διάθεση επίλυσης προβλημάτων</a:t>
            </a:r>
            <a:r>
              <a:rPr lang="en-US" sz="2400" dirty="0">
                <a:latin typeface="Calibri" panose="020F0502020204030204" pitchFamily="34" charset="0"/>
                <a:cs typeface="Calibri" panose="020F0502020204030204" pitchFamily="34" charset="0"/>
              </a:rPr>
              <a:t>.</a:t>
            </a:r>
          </a:p>
          <a:p>
            <a:r>
              <a:rPr lang="el-GR" sz="2400" dirty="0">
                <a:latin typeface="Calibri" panose="020F0502020204030204" pitchFamily="34" charset="0"/>
                <a:cs typeface="Calibri" panose="020F0502020204030204" pitchFamily="34" charset="0"/>
              </a:rPr>
              <a:t>Να διαθέτουν ομαδικότητα, ανοχή και σεβασμό στις ανάγκες των άλλων</a:t>
            </a:r>
            <a:r>
              <a:rPr lang="en-US" sz="2400" dirty="0">
                <a:latin typeface="Calibri" panose="020F0502020204030204" pitchFamily="34" charset="0"/>
                <a:cs typeface="Calibri" panose="020F0502020204030204" pitchFamily="34" charset="0"/>
              </a:rPr>
              <a:t>.</a:t>
            </a:r>
          </a:p>
          <a:p>
            <a:r>
              <a:rPr lang="el-GR" sz="2400" dirty="0"/>
              <a:t>Να επιδεικνύουν εξωστρέφεια και ειλικρίνεια στις σχέσεις τους με τους άλλους</a:t>
            </a:r>
            <a:r>
              <a:rPr lang="en-US" sz="2400" dirty="0"/>
              <a:t>.</a:t>
            </a:r>
            <a:endParaRPr lang="el-GR" sz="2400" dirty="0"/>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Σύνδεση με τα προγράμματα σπουδών</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grpSp>
        <p:nvGrpSpPr>
          <p:cNvPr id="18"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111424" y="2259855"/>
            <a:ext cx="7727776" cy="4521945"/>
          </a:xfrm>
        </p:spPr>
        <p:txBody>
          <a:bodyPr>
            <a:normAutofit fontScale="70000" lnSpcReduction="20000"/>
          </a:bodyPr>
          <a:lstStyle/>
          <a:p>
            <a:pPr fontAlgn="t"/>
            <a:r>
              <a:rPr lang="el-GR" dirty="0">
                <a:latin typeface="Calibri" panose="020F0502020204030204" pitchFamily="34" charset="0"/>
                <a:cs typeface="Calibri" panose="020F0502020204030204" pitchFamily="34" charset="0"/>
              </a:rPr>
              <a:t>Α΄ Θεματικό Πεδίο: Παιδί και Επικοινωνία </a:t>
            </a:r>
            <a:endParaRPr lang="en-US" dirty="0">
              <a:latin typeface="Calibri" panose="020F0502020204030204" pitchFamily="34" charset="0"/>
              <a:cs typeface="Calibri" panose="020F0502020204030204" pitchFamily="34" charset="0"/>
            </a:endParaRPr>
          </a:p>
          <a:p>
            <a:pPr fontAlgn="t"/>
            <a:r>
              <a:rPr lang="el-GR" dirty="0">
                <a:latin typeface="Calibri" panose="020F0502020204030204" pitchFamily="34" charset="0"/>
                <a:cs typeface="Calibri" panose="020F0502020204030204" pitchFamily="34" charset="0"/>
              </a:rPr>
              <a:t>Β΄ Θεματικό Πεδίο: Παιδί, Εαυτός και Κοινωνία </a:t>
            </a:r>
            <a:endParaRPr lang="en-US" dirty="0">
              <a:latin typeface="Calibri" panose="020F0502020204030204" pitchFamily="34" charset="0"/>
              <a:cs typeface="Calibri" panose="020F0502020204030204" pitchFamily="34" charset="0"/>
            </a:endParaRPr>
          </a:p>
          <a:p>
            <a:pPr fontAlgn="t"/>
            <a:r>
              <a:rPr lang="el-GR" dirty="0">
                <a:latin typeface="Calibri" panose="020F0502020204030204" pitchFamily="34" charset="0"/>
                <a:cs typeface="Calibri" panose="020F0502020204030204" pitchFamily="34" charset="0"/>
              </a:rPr>
              <a:t>Δ΄ Θεματικό Πεδίο: Παιδί, Σώμα, Δημιουργία και Έκφραση</a:t>
            </a:r>
            <a:endParaRPr lang="el-GR" sz="800" dirty="0">
              <a:latin typeface="Calibri" pitchFamily="34" charset="0"/>
              <a:cs typeface="Calibri" pitchFamily="34" charset="0"/>
            </a:endParaRPr>
          </a:p>
          <a:p>
            <a:pPr marL="82296" indent="0" fontAlgn="t">
              <a:buNone/>
            </a:pPr>
            <a:endParaRPr lang="el-GR" sz="1100" dirty="0">
              <a:latin typeface="Calibri" pitchFamily="34" charset="0"/>
              <a:cs typeface="Calibri" pitchFamily="34" charset="0"/>
            </a:endParaRPr>
          </a:p>
          <a:p>
            <a:pPr marL="82296" indent="0" algn="just" fontAlgn="t">
              <a:buNone/>
            </a:pPr>
            <a:r>
              <a:rPr lang="el-GR" sz="2900" dirty="0">
                <a:solidFill>
                  <a:srgbClr val="000000"/>
                </a:solidFill>
                <a:latin typeface="Calibri" panose="020F0502020204030204" pitchFamily="34" charset="0"/>
                <a:cs typeface="Calibri" panose="020F0502020204030204" pitchFamily="34" charset="0"/>
              </a:rPr>
              <a:t>Η υλοποίηση του προγράμματος πραγματοποιήθηκε σε </a:t>
            </a:r>
            <a:r>
              <a:rPr lang="el-GR" sz="2900" dirty="0">
                <a:latin typeface="Calibri" panose="020F0502020204030204" pitchFamily="34" charset="0"/>
                <a:cs typeface="Calibri" panose="020F0502020204030204" pitchFamily="34" charset="0"/>
              </a:rPr>
              <a:t>ένα παιδοκεντρικό γεμάτο ερεθίσματα περιβάλλον, μέσα στο οποίο τα παιδιά αλληλεπίδρασαν </a:t>
            </a:r>
            <a:r>
              <a:rPr lang="el-GR" sz="2900" dirty="0">
                <a:solidFill>
                  <a:srgbClr val="000000"/>
                </a:solidFill>
                <a:latin typeface="Calibri" panose="020F0502020204030204" pitchFamily="34" charset="0"/>
                <a:cs typeface="Calibri" panose="020F0502020204030204" pitchFamily="34" charset="0"/>
              </a:rPr>
              <a:t>με τις εκπαιδευτικούς, μεταξύ τους σε ομάδες, στα πλαίσια της συνεργατικής μάθησης</a:t>
            </a:r>
            <a:r>
              <a:rPr lang="el-GR" sz="2900" dirty="0">
                <a:latin typeface="Calibri" panose="020F0502020204030204" pitchFamily="34" charset="0"/>
                <a:cs typeface="Calibri" panose="020F0502020204030204" pitchFamily="34" charset="0"/>
              </a:rPr>
              <a:t>, συνεργάστηκαν και απέκτησαν τις δικές τους εμπειρίες. Με διακριτικές παροτρύνσεις, τα παιδιά ενθαρρύνθηκαν να μάθουν βιωματικά και ουσιαστικά μέσα από την παρατήρηση, την αναζήτηση και το παιχνίδι. </a:t>
            </a:r>
            <a:r>
              <a:rPr lang="el-GR" sz="2900" dirty="0">
                <a:solidFill>
                  <a:srgbClr val="000000"/>
                </a:solidFill>
                <a:latin typeface="Calibri" panose="020F0502020204030204" pitchFamily="34" charset="0"/>
                <a:cs typeface="Calibri" panose="020F0502020204030204" pitchFamily="34" charset="0"/>
              </a:rPr>
              <a:t>Μέσα από τη διερευνητική μάθηση τα παιδιά διαχειρίστηκαν προβλήματα που σχετίζονται με το κοινωνικό περιβάλλον και τις διαπροσωπικές σχέσεις. Οι δραστηριότητες είχαν παιγνιώδη χαρακτήρα ώστε να δοθούν στα παιδιά κίνητρα για την ενεργό συμμετοχή τους στη μάθηση, στη χαρά και στην απόλαυση της μαθησιακής διαδικασίας. </a:t>
            </a:r>
            <a:endParaRPr lang="el-GR" sz="29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Συνεργασία με φορείς </a:t>
            </a:r>
            <a:r>
              <a:rPr lang="el-GR" sz="3000" dirty="0">
                <a:solidFill>
                  <a:schemeClr val="tx1"/>
                </a:solidFill>
                <a:latin typeface="Calibri" pitchFamily="34" charset="0"/>
                <a:cs typeface="Calibri" pitchFamily="34" charset="0"/>
              </a:rPr>
              <a:t>(Δήμος, ΚΠΕ, ΜΚΟ, σύλλογοι γονέων, ειδικοί επιστήμονες κλπ</a:t>
            </a:r>
            <a:r>
              <a:rPr lang="el-GR" sz="3000" b="1" dirty="0">
                <a:solidFill>
                  <a:schemeClr val="tx1"/>
                </a:solidFill>
                <a:latin typeface="Calibri" pitchFamily="34" charset="0"/>
                <a:cs typeface="Calibri" pitchFamily="34" charset="0"/>
              </a:rPr>
              <a: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66799" y="2655987"/>
            <a:ext cx="7824787" cy="3887688"/>
          </a:xfrm>
        </p:spPr>
        <p:txBody>
          <a:bodyPr>
            <a:normAutofit/>
          </a:bodyPr>
          <a:lstStyle/>
          <a:p>
            <a:pPr fontAlgn="t">
              <a:buNone/>
            </a:pPr>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Δραστηριότητες και Δράσεις (περιγραφή)</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1066799" y="2242343"/>
            <a:ext cx="7980087" cy="4525963"/>
          </a:xfrm>
        </p:spPr>
        <p:txBody>
          <a:bodyPr>
            <a:normAutofit fontScale="92500" lnSpcReduction="10000"/>
          </a:bodyPr>
          <a:lstStyle/>
          <a:p>
            <a:pPr marL="185738" indent="-185738" fontAlgn="t"/>
            <a:r>
              <a:rPr lang="el-GR" sz="1200" dirty="0">
                <a:latin typeface="Calibri" pitchFamily="34" charset="0"/>
                <a:cs typeface="Calibri" pitchFamily="34" charset="0"/>
              </a:rPr>
              <a:t>Ιστόγραμμα φιλίας</a:t>
            </a:r>
          </a:p>
          <a:p>
            <a:pPr marL="185738" indent="-185738" fontAlgn="t"/>
            <a:r>
              <a:rPr lang="el-GR" sz="1200" dirty="0">
                <a:latin typeface="Calibri" pitchFamily="34" charset="0"/>
                <a:cs typeface="Calibri" pitchFamily="34" charset="0"/>
              </a:rPr>
              <a:t>Το συμβόλαιο της φιλίας</a:t>
            </a:r>
          </a:p>
          <a:p>
            <a:pPr marL="185738" indent="-185738" fontAlgn="t"/>
            <a:r>
              <a:rPr lang="el-GR" sz="1200" dirty="0">
                <a:latin typeface="Calibri" pitchFamily="34" charset="0"/>
                <a:cs typeface="Calibri" pitchFamily="34" charset="0"/>
              </a:rPr>
              <a:t>Δημιουργία γωνιάς φιλίας-επίλυσης διαφορών/συγκρούσεων</a:t>
            </a:r>
          </a:p>
          <a:p>
            <a:pPr marL="185738" indent="-185738" fontAlgn="t"/>
            <a:r>
              <a:rPr lang="el-GR" sz="1200" dirty="0">
                <a:latin typeface="Calibri" pitchFamily="34" charset="0"/>
                <a:cs typeface="Calibri" pitchFamily="34" charset="0"/>
              </a:rPr>
              <a:t>Παραμύθια: «Είμαστε φίλοι», «Τα χέρια δε χτυπάνε, τα χέρια αγαπάνε» και «Η αχαριστία του κροκόδειλου»</a:t>
            </a:r>
          </a:p>
          <a:p>
            <a:pPr marL="185738" indent="-185738" fontAlgn="t"/>
            <a:r>
              <a:rPr lang="el-GR" sz="1200" dirty="0">
                <a:latin typeface="Calibri" pitchFamily="34" charset="0"/>
                <a:cs typeface="Calibri" pitchFamily="34" charset="0"/>
              </a:rPr>
              <a:t>Τραγούδια: «Ελάτε να γίνουμε φίλοι», «Εγώ και συ μαζί» και «</a:t>
            </a:r>
            <a:r>
              <a:rPr lang="en-US" sz="1200" dirty="0">
                <a:latin typeface="Calibri" pitchFamily="34" charset="0"/>
                <a:cs typeface="Calibri" pitchFamily="34" charset="0"/>
              </a:rPr>
              <a:t>You’ ve got a friend in me</a:t>
            </a:r>
            <a:r>
              <a:rPr lang="el-GR" sz="1200" dirty="0">
                <a:latin typeface="Calibri" pitchFamily="34" charset="0"/>
                <a:cs typeface="Calibri" pitchFamily="34" charset="0"/>
              </a:rPr>
              <a:t>» (μάθημα αγγλικών)</a:t>
            </a:r>
          </a:p>
          <a:p>
            <a:pPr marL="185738" indent="-185738" fontAlgn="t"/>
            <a:r>
              <a:rPr lang="el-GR" sz="1200" dirty="0">
                <a:latin typeface="Calibri" pitchFamily="34" charset="0"/>
                <a:cs typeface="Calibri" pitchFamily="34" charset="0"/>
              </a:rPr>
              <a:t>Πίνακες ζωγραφικής με θέμα την φιλία, από Έλληνες και ξένους ζωγράφους</a:t>
            </a:r>
          </a:p>
          <a:p>
            <a:pPr marL="0" indent="0" fontAlgn="t"/>
            <a:r>
              <a:rPr lang="el-GR" sz="1200" dirty="0">
                <a:latin typeface="Calibri" pitchFamily="34" charset="0"/>
                <a:cs typeface="Calibri" pitchFamily="34" charset="0"/>
              </a:rPr>
              <a:t>Δημιουργίες: - Ελάτε να γίνουμε φίλοι</a:t>
            </a:r>
          </a:p>
          <a:p>
            <a:pPr marL="800100" indent="0" defTabSz="800100" fontAlgn="t">
              <a:buNone/>
            </a:pPr>
            <a:r>
              <a:rPr lang="el-GR" sz="1200" dirty="0">
                <a:latin typeface="Calibri" pitchFamily="34" charset="0"/>
                <a:cs typeface="Calibri" pitchFamily="34" charset="0"/>
              </a:rPr>
              <a:t>- Συνταγή φιλίας</a:t>
            </a:r>
          </a:p>
          <a:p>
            <a:pPr marL="800100" indent="0" defTabSz="800100" fontAlgn="t">
              <a:buNone/>
            </a:pPr>
            <a:r>
              <a:rPr lang="el-GR" sz="1200" dirty="0">
                <a:latin typeface="Calibri" pitchFamily="34" charset="0"/>
                <a:cs typeface="Calibri" pitchFamily="34" charset="0"/>
              </a:rPr>
              <a:t>- Το δέντρο της φιλίας</a:t>
            </a:r>
          </a:p>
          <a:p>
            <a:pPr marL="800100" indent="0" defTabSz="800100" fontAlgn="t">
              <a:buNone/>
            </a:pPr>
            <a:r>
              <a:rPr lang="el-GR" sz="1200" dirty="0">
                <a:latin typeface="Calibri" pitchFamily="34" charset="0"/>
                <a:cs typeface="Calibri" pitchFamily="34" charset="0"/>
              </a:rPr>
              <a:t>- Είμαστε όλοι φίλοι σαν το γλυκό σταφύλι</a:t>
            </a:r>
          </a:p>
          <a:p>
            <a:pPr marL="800100" indent="0" defTabSz="800100" fontAlgn="t">
              <a:buNone/>
            </a:pPr>
            <a:r>
              <a:rPr lang="el-GR" sz="1200" dirty="0">
                <a:latin typeface="Calibri" pitchFamily="34" charset="0"/>
                <a:cs typeface="Calibri" pitchFamily="34" charset="0"/>
              </a:rPr>
              <a:t>- Τα χέρια αγαπάνε, δε χτυπάνε</a:t>
            </a:r>
          </a:p>
          <a:p>
            <a:pPr marL="800100" indent="0" defTabSz="800100" fontAlgn="t">
              <a:buNone/>
            </a:pPr>
            <a:r>
              <a:rPr lang="el-GR" sz="1200" dirty="0">
                <a:latin typeface="Calibri" pitchFamily="34" charset="0"/>
                <a:cs typeface="Calibri" pitchFamily="34" charset="0"/>
              </a:rPr>
              <a:t>- Ψηφιακή αφίσα με τη χρήση του ψηφιακού εργαλείου </a:t>
            </a:r>
            <a:r>
              <a:rPr lang="en-US" sz="1200" dirty="0">
                <a:latin typeface="Calibri" pitchFamily="34" charset="0"/>
                <a:cs typeface="Calibri" pitchFamily="34" charset="0"/>
              </a:rPr>
              <a:t>WordArt</a:t>
            </a:r>
            <a:endParaRPr lang="el-GR" sz="1200" dirty="0">
              <a:latin typeface="Calibri" pitchFamily="34" charset="0"/>
              <a:cs typeface="Calibri" pitchFamily="34" charset="0"/>
            </a:endParaRPr>
          </a:p>
          <a:p>
            <a:pPr marL="800100" indent="0" defTabSz="800100" fontAlgn="t">
              <a:buNone/>
            </a:pPr>
            <a:r>
              <a:rPr lang="el-GR" sz="1200" dirty="0">
                <a:latin typeface="Calibri" pitchFamily="34" charset="0"/>
                <a:cs typeface="Calibri" pitchFamily="34" charset="0"/>
              </a:rPr>
              <a:t>- Παροιμία </a:t>
            </a:r>
          </a:p>
          <a:p>
            <a:pPr marL="800100" indent="0" defTabSz="800100" fontAlgn="t">
              <a:buNone/>
            </a:pPr>
            <a:r>
              <a:rPr lang="el-GR" sz="1200" dirty="0">
                <a:latin typeface="Calibri" pitchFamily="34" charset="0"/>
                <a:cs typeface="Calibri" pitchFamily="34" charset="0"/>
              </a:rPr>
              <a:t>- Η χαρούμενη και η τσαλακωμένη καρδιά</a:t>
            </a:r>
          </a:p>
          <a:p>
            <a:pPr marL="800100" indent="0" defTabSz="800100" fontAlgn="t">
              <a:buNone/>
            </a:pPr>
            <a:r>
              <a:rPr lang="el-GR" sz="1200" dirty="0">
                <a:latin typeface="Calibri" pitchFamily="34" charset="0"/>
                <a:cs typeface="Calibri" pitchFamily="34" charset="0"/>
              </a:rPr>
              <a:t>- Θυρεός φιλίας</a:t>
            </a:r>
          </a:p>
          <a:p>
            <a:pPr marL="800100" indent="0" defTabSz="800100" fontAlgn="t">
              <a:buNone/>
            </a:pPr>
            <a:r>
              <a:rPr lang="el-GR" sz="1200" dirty="0">
                <a:latin typeface="Calibri" pitchFamily="34" charset="0"/>
                <a:cs typeface="Calibri" pitchFamily="34" charset="0"/>
              </a:rPr>
              <a:t>- Το παζλ της φιλίας</a:t>
            </a:r>
          </a:p>
          <a:p>
            <a:pPr marL="800100" indent="0" defTabSz="800100" fontAlgn="t">
              <a:buNone/>
            </a:pPr>
            <a:r>
              <a:rPr lang="el-GR" sz="1200" dirty="0">
                <a:latin typeface="Calibri" pitchFamily="34" charset="0"/>
                <a:cs typeface="Calibri" pitchFamily="34" charset="0"/>
              </a:rPr>
              <a:t>- Η ΑΒ της φιλίας</a:t>
            </a:r>
          </a:p>
          <a:p>
            <a:pPr marL="800100" lvl="0" indent="0" defTabSz="800100" fontAlgn="t">
              <a:buClr>
                <a:srgbClr val="3891A7"/>
              </a:buClr>
              <a:buNone/>
            </a:pPr>
            <a:r>
              <a:rPr lang="el-GR" sz="1200" dirty="0">
                <a:latin typeface="Calibri" pitchFamily="34" charset="0"/>
                <a:cs typeface="Calibri" pitchFamily="34" charset="0"/>
              </a:rPr>
              <a:t>- Αφίσα </a:t>
            </a:r>
            <a:r>
              <a:rPr lang="el-GR" sz="1200" dirty="0">
                <a:solidFill>
                  <a:prstClr val="black"/>
                </a:solidFill>
                <a:latin typeface="Calibri" pitchFamily="34" charset="0"/>
                <a:cs typeface="Calibri" pitchFamily="34" charset="0"/>
              </a:rPr>
              <a:t>«</a:t>
            </a:r>
            <a:r>
              <a:rPr lang="en-US" sz="1200" dirty="0">
                <a:solidFill>
                  <a:prstClr val="black"/>
                </a:solidFill>
                <a:latin typeface="Calibri" pitchFamily="34" charset="0"/>
                <a:cs typeface="Calibri" pitchFamily="34" charset="0"/>
              </a:rPr>
              <a:t>You’ ve got a friend in me</a:t>
            </a:r>
            <a:r>
              <a:rPr lang="el-GR" sz="1200" dirty="0">
                <a:solidFill>
                  <a:prstClr val="black"/>
                </a:solidFill>
                <a:latin typeface="Calibri" pitchFamily="34" charset="0"/>
                <a:cs typeface="Calibri" pitchFamily="34" charset="0"/>
              </a:rPr>
              <a:t>» (μάθημα αγγλικών)</a:t>
            </a:r>
          </a:p>
          <a:p>
            <a:pPr marL="171450" indent="-171450" fontAlgn="t"/>
            <a:r>
              <a:rPr lang="el-GR" sz="1200" dirty="0">
                <a:latin typeface="Calibri" pitchFamily="34" charset="0"/>
                <a:cs typeface="Calibri" pitchFamily="34" charset="0"/>
              </a:rPr>
              <a:t>Παιχνίδια συνεργασίας</a:t>
            </a:r>
          </a:p>
          <a:p>
            <a:pPr marL="1528763" indent="-100013" fontAlgn="t">
              <a:buFontTx/>
              <a:buChar char="-"/>
            </a:pPr>
            <a:endParaRPr lang="el-GR" sz="1200" dirty="0">
              <a:latin typeface="Calibri" pitchFamily="34" charset="0"/>
              <a:cs typeface="Calibri" pitchFamily="34" charset="0"/>
            </a:endParaRPr>
          </a:p>
          <a:p>
            <a:pPr marL="185738" indent="-185738" fontAlgn="t"/>
            <a:endParaRPr lang="el-GR" sz="12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Δραστηριότητες και Δράσεις (επισυνάψτε 5 φωτογραφίες)</a:t>
            </a: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533400" y="24384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pic>
        <p:nvPicPr>
          <p:cNvPr id="11" name="Picture 10"/>
          <p:cNvPicPr>
            <a:picLocks/>
          </p:cNvPicPr>
          <p:nvPr/>
        </p:nvPicPr>
        <p:blipFill>
          <a:blip r:embed="rId3" cstate="print">
            <a:extLst>
              <a:ext uri="{28A0092B-C50C-407E-A947-70E740481C1C}">
                <a14:useLocalDpi xmlns:a14="http://schemas.microsoft.com/office/drawing/2010/main" val="0"/>
              </a:ext>
            </a:extLst>
          </a:blip>
          <a:stretch>
            <a:fillRect/>
          </a:stretch>
        </p:blipFill>
        <p:spPr>
          <a:xfrm rot="16200000">
            <a:off x="4479303" y="2018499"/>
            <a:ext cx="2160000" cy="2880000"/>
          </a:xfrm>
          <a:prstGeom prst="rect">
            <a:avLst/>
          </a:prstGeom>
        </p:spPr>
      </p:pic>
      <p:pic>
        <p:nvPicPr>
          <p:cNvPr id="7" name="Picture 6"/>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9303" y="4614699"/>
            <a:ext cx="2880000" cy="2160000"/>
          </a:xfrm>
          <a:prstGeom prst="rect">
            <a:avLst/>
          </a:prstGeom>
        </p:spPr>
      </p:pic>
      <p:pic>
        <p:nvPicPr>
          <p:cNvPr id="5" name="Picture 4"/>
          <p:cNvPicPr>
            <a:picLocks/>
          </p:cNvPicPr>
          <p:nvPr/>
        </p:nvPicPr>
        <p:blipFill>
          <a:blip r:embed="rId5" cstate="print">
            <a:extLst>
              <a:ext uri="{28A0092B-C50C-407E-A947-70E740481C1C}">
                <a14:useLocalDpi xmlns:a14="http://schemas.microsoft.com/office/drawing/2010/main" val="0"/>
              </a:ext>
            </a:extLst>
          </a:blip>
          <a:stretch>
            <a:fillRect/>
          </a:stretch>
        </p:blipFill>
        <p:spPr>
          <a:xfrm rot="16200000">
            <a:off x="1413568" y="2051619"/>
            <a:ext cx="2160000" cy="2880000"/>
          </a:xfrm>
          <a:prstGeom prst="rect">
            <a:avLst/>
          </a:prstGeom>
        </p:spPr>
      </p:pic>
      <p:pic>
        <p:nvPicPr>
          <p:cNvPr id="10" name="Picture 9"/>
          <p:cNvPicPr>
            <a:picLocks/>
          </p:cNvPicPr>
          <p:nvPr/>
        </p:nvPicPr>
        <p:blipFill rotWithShape="1">
          <a:blip r:embed="rId6" cstate="print">
            <a:extLst>
              <a:ext uri="{28A0092B-C50C-407E-A947-70E740481C1C}">
                <a14:useLocalDpi xmlns:a14="http://schemas.microsoft.com/office/drawing/2010/main" val="0"/>
              </a:ext>
            </a:extLst>
          </a:blip>
          <a:srcRect l="5891" t="7503" r="9692" b="4468"/>
          <a:stretch/>
        </p:blipFill>
        <p:spPr>
          <a:xfrm>
            <a:off x="7069480" y="2388981"/>
            <a:ext cx="2052000" cy="4320000"/>
          </a:xfrm>
          <a:prstGeom prst="rect">
            <a:avLst/>
          </a:prstGeom>
        </p:spPr>
      </p:pic>
      <p:pic>
        <p:nvPicPr>
          <p:cNvPr id="6" name="Picture 5"/>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1131941" y="4618249"/>
            <a:ext cx="2880000" cy="2160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0"/>
            <a:ext cx="7772400" cy="838200"/>
          </a:xfrm>
        </p:spPr>
        <p:txBody>
          <a:bodyPr>
            <a:noAutofit/>
          </a:bodyPr>
          <a:lstStyle/>
          <a:p>
            <a:r>
              <a:rPr lang="el-GR" sz="3000" b="1" dirty="0">
                <a:solidFill>
                  <a:schemeClr val="tx1"/>
                </a:solidFill>
                <a:latin typeface="Calibri" pitchFamily="34" charset="0"/>
                <a:cs typeface="Calibri" pitchFamily="34" charset="0"/>
              </a:rPr>
              <a:t>Επισκέψεις (συνοπτική περιγραφή)</a:t>
            </a:r>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grpSp>
        <p:nvGrpSpPr>
          <p:cNvPr id="3" name="Group 14"/>
          <p:cNvGrpSpPr/>
          <p:nvPr/>
        </p:nvGrpSpPr>
        <p:grpSpPr>
          <a:xfrm>
            <a:off x="2819400" y="152400"/>
            <a:ext cx="3390900" cy="1060450"/>
            <a:chOff x="2819400" y="152400"/>
            <a:chExt cx="3390900" cy="1060450"/>
          </a:xfrm>
        </p:grpSpPr>
        <p:pic>
          <p:nvPicPr>
            <p:cNvPr id="21" name="Picture 2" descr="ED"/>
            <p:cNvPicPr>
              <a:picLocks noChangeAspect="1" noChangeArrowheads="1"/>
            </p:cNvPicPr>
            <p:nvPr/>
          </p:nvPicPr>
          <p:blipFill>
            <a:blip r:embed="rId2" cstate="print"/>
            <a:srcRect/>
            <a:stretch>
              <a:fillRect/>
            </a:stretch>
          </p:blipFill>
          <p:spPr bwMode="auto">
            <a:xfrm>
              <a:off x="4343400" y="152400"/>
              <a:ext cx="409575" cy="409575"/>
            </a:xfrm>
            <a:prstGeom prst="rect">
              <a:avLst/>
            </a:prstGeom>
            <a:noFill/>
            <a:ln w="9525">
              <a:noFill/>
              <a:miter lim="800000"/>
              <a:headEnd/>
              <a:tailEnd/>
            </a:ln>
          </p:spPr>
        </p:pic>
        <p:sp>
          <p:nvSpPr>
            <p:cNvPr id="22" name="Text Box 3"/>
            <p:cNvSpPr txBox="1">
              <a:spLocks noChangeArrowheads="1"/>
            </p:cNvSpPr>
            <p:nvPr/>
          </p:nvSpPr>
          <p:spPr bwMode="auto">
            <a:xfrm>
              <a:off x="2819400" y="533400"/>
              <a:ext cx="3390900" cy="6794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500"/>
                </a:spcBef>
                <a:spcAft>
                  <a:spcPts val="500"/>
                </a:spcAft>
                <a:buClrTx/>
                <a:buSzTx/>
                <a:buFontTx/>
                <a:buNone/>
                <a:tabLst/>
              </a:pPr>
              <a:r>
                <a:rPr kumimoji="0" lang="el-GR" sz="1000" b="1" i="0" u="none" strike="noStrike" cap="none" normalizeH="0" baseline="0" dirty="0">
                  <a:ln>
                    <a:noFill/>
                  </a:ln>
                  <a:solidFill>
                    <a:schemeClr val="tx1"/>
                  </a:solidFill>
                  <a:effectLst/>
                  <a:latin typeface="Calibri" pitchFamily="34" charset="0"/>
                  <a:cs typeface="Arial" pitchFamily="34" charset="0"/>
                </a:rPr>
                <a:t>ΕΛΛΗΝΙΚΗ ΔΗΜΟΚΡΑΤΙΑ</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ΥΠΟΥΡΓΕΙΟ ΠΑΙΔΕΙΑΣ,ΕΡΕΥΝΑΣ ΚΑΙ ΘΡΗΣΚΕΥΜΑΤΩΝ</a:t>
              </a:r>
              <a:br>
                <a:rPr kumimoji="0" lang="en-US"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ΠΕΡ. Δ/ΝΣΗ Π. &amp; Δ. ΕΚΠ/ΣΗΣ ΑΤΤΙΚΗΣ</a:t>
              </a:r>
              <a:br>
                <a:rPr kumimoji="0" lang="el-GR" sz="1000" b="1" i="0" u="none" strike="noStrike" cap="none" normalizeH="0" baseline="0" dirty="0">
                  <a:ln>
                    <a:noFill/>
                  </a:ln>
                  <a:solidFill>
                    <a:schemeClr val="tx1"/>
                  </a:solidFill>
                  <a:effectLst/>
                  <a:latin typeface="Calibri" pitchFamily="34" charset="0"/>
                  <a:cs typeface="Arial" pitchFamily="34" charset="0"/>
                </a:rPr>
              </a:br>
              <a:r>
                <a:rPr kumimoji="0" lang="el-GR" sz="1000" b="1" i="0" u="none" strike="noStrike" cap="none" normalizeH="0" baseline="0" dirty="0">
                  <a:ln>
                    <a:noFill/>
                  </a:ln>
                  <a:solidFill>
                    <a:schemeClr val="tx1"/>
                  </a:solidFill>
                  <a:effectLst/>
                  <a:latin typeface="Calibri" pitchFamily="34" charset="0"/>
                  <a:cs typeface="Arial" pitchFamily="34" charset="0"/>
                </a:rPr>
                <a:t>ΔΙΕΥΘΥΝΣΗ ΠΡΩΤΟΒΑΘΜΙΑΣ ΕΚΠΑΙΔΕΥΣΗΣ Β΄ ΑΘΗΝΑΣ</a:t>
              </a:r>
              <a:endParaRPr kumimoji="0" lang="el-GR" sz="1000" b="0" i="0" u="none" strike="noStrike" cap="none" normalizeH="0" baseline="0" dirty="0">
                <a:ln>
                  <a:noFill/>
                </a:ln>
                <a:solidFill>
                  <a:schemeClr val="tx1"/>
                </a:solidFill>
                <a:effectLst/>
                <a:latin typeface="Arial" pitchFamily="34" charset="0"/>
                <a:cs typeface="Arial" pitchFamily="34" charset="0"/>
              </a:endParaRPr>
            </a:p>
          </p:txBody>
        </p:sp>
      </p:grpSp>
      <p:sp>
        <p:nvSpPr>
          <p:cNvPr id="23" name="Content Placeholder 2"/>
          <p:cNvSpPr>
            <a:spLocks noGrp="1"/>
          </p:cNvSpPr>
          <p:nvPr>
            <p:ph idx="1"/>
          </p:nvPr>
        </p:nvSpPr>
        <p:spPr>
          <a:xfrm>
            <a:off x="228600" y="2133600"/>
            <a:ext cx="8686800" cy="4525963"/>
          </a:xfrm>
        </p:spPr>
        <p:txBody>
          <a:bodyPr>
            <a:normAutofit/>
          </a:bodyPr>
          <a:lstStyle/>
          <a:p>
            <a:pPr fontAlgn="t"/>
            <a:endParaRPr lang="el-GR" sz="2400" dirty="0">
              <a:latin typeface="Calibri" pitchFamily="34" charset="0"/>
              <a:cs typeface="Calibri" pitchFamily="34" charset="0"/>
            </a:endParaRPr>
          </a:p>
          <a:p>
            <a:pPr fontAlgn="t"/>
            <a:endParaRPr lang="el-GR" sz="2400" dirty="0">
              <a:latin typeface="Calibri" pitchFamily="34" charset="0"/>
              <a:cs typeface="Calibri" pitchFamily="34" charset="0"/>
            </a:endParaRPr>
          </a:p>
          <a:p>
            <a:endParaRPr lang="el-GR" sz="2400" dirty="0">
              <a:solidFill>
                <a:schemeClr val="accent1">
                  <a:lumMod val="50000"/>
                </a:schemeClr>
              </a:solidFill>
              <a:effectLst>
                <a:outerShdw blurRad="38100" dist="38100" dir="2700000" algn="tl">
                  <a:srgbClr val="000000">
                    <a:alpha val="43137"/>
                  </a:srgbClr>
                </a:outerShdw>
              </a:effectLst>
            </a:endParaRPr>
          </a:p>
          <a:p>
            <a:pPr fontAlgn="t"/>
            <a:endParaRPr lang="el-GR" sz="2400" dirty="0">
              <a:latin typeface="Calibri" pitchFamily="34" charset="0"/>
              <a:cs typeface="Calibri" pitchFamily="34" charset="0"/>
            </a:endParaRPr>
          </a:p>
          <a:p>
            <a:endParaRPr lang="el-GR" sz="2400" dirty="0">
              <a:latin typeface="Calibri" pitchFamily="34" charset="0"/>
              <a:cs typeface="Calibri" pitchFamily="34" charset="0"/>
            </a:endParaRPr>
          </a:p>
        </p:txBody>
      </p:sp>
      <p:sp>
        <p:nvSpPr>
          <p:cNvPr id="8" name="Content Placeholder 2"/>
          <p:cNvSpPr txBox="1">
            <a:spLocks/>
          </p:cNvSpPr>
          <p:nvPr/>
        </p:nvSpPr>
        <p:spPr>
          <a:xfrm>
            <a:off x="381000" y="2286000"/>
            <a:ext cx="8686800" cy="4525963"/>
          </a:xfrm>
          <a:prstGeom prst="rect">
            <a:avLst/>
          </a:prstGeom>
        </p:spPr>
        <p:txBody>
          <a:bodyPr>
            <a:normAutofit/>
          </a:bodyPr>
          <a:lstStyle/>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9" name="Content Placeholder 2"/>
          <p:cNvSpPr txBox="1">
            <a:spLocks/>
          </p:cNvSpPr>
          <p:nvPr/>
        </p:nvSpPr>
        <p:spPr>
          <a:xfrm>
            <a:off x="1066800" y="2438400"/>
            <a:ext cx="7848600" cy="4221163"/>
          </a:xfrm>
          <a:prstGeom prst="rect">
            <a:avLst/>
          </a:prstGeom>
        </p:spPr>
        <p:txBody>
          <a:bodyPr>
            <a:normAutofit/>
          </a:bodyPr>
          <a:lstStyle/>
          <a:p>
            <a:pPr marL="82296" lvl="0" algn="just" fontAlgn="t">
              <a:spcBef>
                <a:spcPts val="600"/>
              </a:spcBef>
              <a:buClr>
                <a:schemeClr val="accent1"/>
              </a:buClr>
              <a:buSzPct val="80000"/>
              <a:defRPr/>
            </a:pPr>
            <a:r>
              <a:rPr lang="el-GR" sz="2400" dirty="0">
                <a:latin typeface="Calibri" panose="020F0502020204030204" pitchFamily="34" charset="0"/>
                <a:cs typeface="Calibri" panose="020F0502020204030204" pitchFamily="34" charset="0"/>
              </a:rPr>
              <a:t>Τα παιδιά παρακολούθησαν εκπαιδευτικό πρόγραμμα από </a:t>
            </a:r>
            <a:r>
              <a:rPr lang="el-GR" sz="2400" dirty="0" err="1">
                <a:latin typeface="Calibri" panose="020F0502020204030204" pitchFamily="34" charset="0"/>
                <a:cs typeface="Calibri" panose="020F0502020204030204" pitchFamily="34" charset="0"/>
              </a:rPr>
              <a:t>μουσειοπαιδαγωγό</a:t>
            </a:r>
            <a:r>
              <a:rPr lang="el-GR" sz="2400" dirty="0">
                <a:latin typeface="Calibri" panose="020F0502020204030204" pitchFamily="34" charset="0"/>
                <a:cs typeface="Calibri" panose="020F0502020204030204" pitchFamily="34" charset="0"/>
              </a:rPr>
              <a:t>, κατά τη διάρκεια του οποίου παρουσιάστηκαν, αναλύθηκαν, σχολιάστηκαν και αναπαραστάθηκαν έργα τέχνης Ελλήνων και ξένων ζωγράφων σχετικών με την οικογένεια και τη φιλία.​</a:t>
            </a:r>
            <a:br>
              <a:rPr lang="el-GR" sz="2400" dirty="0">
                <a:latin typeface="Calibri" panose="020F0502020204030204" pitchFamily="34" charset="0"/>
                <a:cs typeface="Calibri" panose="020F0502020204030204" pitchFamily="34" charset="0"/>
              </a:rPr>
            </a:br>
            <a:r>
              <a:rPr lang="el-GR" sz="2400" dirty="0">
                <a:latin typeface="Calibri" panose="020F0502020204030204" pitchFamily="34" charset="0"/>
                <a:cs typeface="Calibri" panose="020F0502020204030204" pitchFamily="34" charset="0"/>
              </a:rPr>
              <a:t>Τα παιδιά παρατήρησαν τους πίνακες, εντόπισαν στοιχεία σχετικά με την τεχνική και την τεχνοτροπία των ζωγράφων, μάντεψαν τον τίτλο τους, το νόημά τους, τους αναπαράστησαν και έπαιξαν παιχνίδια συνεργασίας.​</a:t>
            </a:r>
            <a:endParaRPr kumimoji="0" lang="el-GR" sz="2400" i="0" u="none" strike="noStrike" kern="1200" cap="none" spc="0" normalizeH="0" baseline="0" noProof="0" dirty="0">
              <a:ln>
                <a:noFill/>
              </a:ln>
              <a:solidFill>
                <a:schemeClr val="tx1"/>
              </a:solidFill>
              <a:effectLst/>
              <a:uLnTx/>
              <a:uFillTx/>
              <a:latin typeface="Calibri" pitchFamily="34" charset="0"/>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t"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a:p>
            <a:pPr marL="365760" marR="0" lvl="0" indent="-283464" algn="l" defTabSz="914400" rtl="0" eaLnBrk="1" fontAlgn="auto" latinLnBrk="0" hangingPunct="1">
              <a:lnSpc>
                <a:spcPct val="100000"/>
              </a:lnSpc>
              <a:spcBef>
                <a:spcPts val="600"/>
              </a:spcBef>
              <a:spcAft>
                <a:spcPts val="0"/>
              </a:spcAft>
              <a:buClr>
                <a:schemeClr val="accent1"/>
              </a:buClr>
              <a:buSzPct val="80000"/>
              <a:buFont typeface="Wingdings 2"/>
              <a:buChar char=""/>
              <a:tabLst/>
              <a:defRPr/>
            </a:pPr>
            <a:endParaRPr kumimoji="0" lang="el-GR" sz="2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638</TotalTime>
  <Words>1175</Words>
  <Application>Microsoft Office PowerPoint</Application>
  <PresentationFormat>Προβολή στην οθόνη (4:3)</PresentationFormat>
  <Paragraphs>157</Paragraphs>
  <Slides>12</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12</vt:i4>
      </vt:variant>
    </vt:vector>
  </HeadingPairs>
  <TitlesOfParts>
    <vt:vector size="18" baseType="lpstr">
      <vt:lpstr>Arial</vt:lpstr>
      <vt:lpstr>Calibri</vt:lpstr>
      <vt:lpstr>Gill Sans MT</vt:lpstr>
      <vt:lpstr>Verdana</vt:lpstr>
      <vt:lpstr>Wingdings 2</vt:lpstr>
      <vt:lpstr>Solstice</vt:lpstr>
      <vt:lpstr>φσ</vt:lpstr>
      <vt:lpstr>Στοιχεία εκπαιδευτικών</vt:lpstr>
      <vt:lpstr>Κριτήρια επιλογής του θέματος</vt:lpstr>
      <vt:lpstr>Σκοπός - στόχοι</vt:lpstr>
      <vt:lpstr>Σύνδεση με τα προγράμματα σπουδών</vt:lpstr>
      <vt:lpstr>Συνεργασία με φορείς (Δήμος, ΚΠΕ, ΜΚΟ, σύλλογοι γονέων, ειδικοί επιστήμονες κλπ)</vt:lpstr>
      <vt:lpstr>Δραστηριότητες και Δράσεις (περιγραφή)</vt:lpstr>
      <vt:lpstr>Δραστηριότητες και Δράσεις (επισυνάψτε 5 φωτογραφίες)</vt:lpstr>
      <vt:lpstr>Επισκέψεις (συνοπτική περιγραφή)</vt:lpstr>
      <vt:lpstr>Επισκέψεις (επισυνάψτε 5 φωτογραφίες)</vt:lpstr>
      <vt:lpstr>Διάχυση αποτελεσμάτων</vt:lpstr>
      <vt:lpstr>Αξιολόγηση αποτελεσμάτων (το πριν και το μετά, τι άλλαξε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Varvara</dc:creator>
  <cp:lastModifiedBy>User</cp:lastModifiedBy>
  <cp:revision>146</cp:revision>
  <dcterms:created xsi:type="dcterms:W3CDTF">2006-08-16T00:00:00Z</dcterms:created>
  <dcterms:modified xsi:type="dcterms:W3CDTF">2024-05-15T06:09:01Z</dcterms:modified>
</cp:coreProperties>
</file>