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0" r:id="rId3"/>
    <p:sldId id="261" r:id="rId4"/>
    <p:sldId id="262" r:id="rId5"/>
    <p:sldId id="263" r:id="rId6"/>
    <p:sldId id="264" r:id="rId7"/>
    <p:sldId id="281" r:id="rId8"/>
    <p:sldId id="282" r:id="rId9"/>
    <p:sldId id="293" r:id="rId10"/>
    <p:sldId id="294" r:id="rId11"/>
    <p:sldId id="295" r:id="rId12"/>
    <p:sldId id="296" r:id="rId13"/>
    <p:sldId id="305" r:id="rId14"/>
    <p:sldId id="284" r:id="rId15"/>
    <p:sldId id="285" r:id="rId16"/>
    <p:sldId id="304" r:id="rId17"/>
    <p:sldId id="308" r:id="rId18"/>
    <p:sldId id="309" r:id="rId19"/>
    <p:sldId id="297" r:id="rId20"/>
    <p:sldId id="298" r:id="rId21"/>
    <p:sldId id="299" r:id="rId22"/>
    <p:sldId id="300" r:id="rId23"/>
    <p:sldId id="272" r:id="rId24"/>
    <p:sldId id="273" r:id="rId25"/>
    <p:sldId id="274" r:id="rId26"/>
    <p:sldId id="276" r:id="rId27"/>
    <p:sldId id="277" r:id="rId28"/>
    <p:sldId id="278" r:id="rId29"/>
    <p:sldId id="279" r:id="rId30"/>
    <p:sldId id="286" r:id="rId31"/>
    <p:sldId id="287" r:id="rId32"/>
    <p:sldId id="288" r:id="rId33"/>
    <p:sldId id="289" r:id="rId34"/>
    <p:sldId id="290" r:id="rId35"/>
    <p:sldId id="275" r:id="rId36"/>
  </p:sldIdLst>
  <p:sldSz cx="9144000" cy="6858000" type="screen4x3"/>
  <p:notesSz cx="6669088" cy="99282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i" initials="t" lastIdx="1" clrIdx="0"/>
  <p:cmAuthor id="1" name="maraki" initials="m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107B"/>
    <a:srgbClr val="FF0066"/>
    <a:srgbClr val="FCBA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0B05A1E-801A-4C03-BD78-6D445CC19783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l-GR" noProof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8A55ADE-97A0-4901-A86A-16494629B35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l-GR" dirty="0" smtClean="0"/>
              <a:t>Νεογνό (έως 30 ημερών) → Βρέφος (έως 12 μηνών) → Νήπιο (έως 4-5 ετών) → παιδί (έως 12 ετών) → </a:t>
            </a:r>
            <a:br>
              <a:rPr lang="el-GR" dirty="0" smtClean="0"/>
            </a:br>
            <a:r>
              <a:rPr lang="el-GR" dirty="0" err="1" smtClean="0"/>
              <a:t>→</a:t>
            </a:r>
            <a:r>
              <a:rPr lang="el-GR" dirty="0" smtClean="0"/>
              <a:t> </a:t>
            </a:r>
            <a:r>
              <a:rPr lang="el-GR" b="1" dirty="0" smtClean="0"/>
              <a:t>έφηβος (12-18 ετών) </a:t>
            </a:r>
            <a:r>
              <a:rPr lang="el-GR" dirty="0" smtClean="0"/>
              <a:t>→ ενήλικας</a:t>
            </a:r>
          </a:p>
          <a:p>
            <a:pPr>
              <a:spcBef>
                <a:spcPct val="0"/>
              </a:spcBef>
            </a:pPr>
            <a:r>
              <a:rPr lang="el-GR" dirty="0" smtClean="0"/>
              <a:t>Δεν έχει σημασία πότε ξεκινούν οι αλλαγές ή πόσο διαρκούν, στο τέλος της εφηβείας οι διαφορές συνήθως εξομοιώνονται.</a:t>
            </a:r>
          </a:p>
          <a:p>
            <a:pPr>
              <a:spcBef>
                <a:spcPct val="0"/>
              </a:spcBef>
            </a:pPr>
            <a:r>
              <a:rPr lang="el-GR" dirty="0" smtClean="0"/>
              <a:t>Συνήθως τα κορίτσια</a:t>
            </a:r>
            <a:r>
              <a:rPr lang="el-GR" baseline="0" dirty="0" smtClean="0"/>
              <a:t> </a:t>
            </a:r>
            <a:r>
              <a:rPr lang="el-GR" dirty="0" smtClean="0"/>
              <a:t>μοιάζουν με τη μητέρα τους στην ηλικία έναρξης των αλλαγών του σώματος.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783C7C-DFFB-4198-B004-98F7384CDEEE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l-GR" smtClean="0"/>
              <a:t>Αναλαμβάνω τις ευθύνες μου. (υπευθυνότητα)</a:t>
            </a:r>
          </a:p>
          <a:p>
            <a:pPr>
              <a:spcBef>
                <a:spcPct val="0"/>
              </a:spcBef>
            </a:pPr>
            <a:r>
              <a:rPr lang="el-GR" smtClean="0"/>
              <a:t>Ο κόσμος δεν περιστρέφεται γύρω μου. (σεβασμός)</a:t>
            </a:r>
          </a:p>
          <a:p>
            <a:pPr>
              <a:spcBef>
                <a:spcPct val="0"/>
              </a:spcBef>
            </a:pPr>
            <a:r>
              <a:rPr lang="el-GR" smtClean="0"/>
              <a:t>Μου αρέσει να ταιριάζω στο σύνολο, αλλά κάνω πράγματα γιατί είναι σωστά για εμένα. (ανεξαρτησία)</a:t>
            </a:r>
          </a:p>
          <a:p>
            <a:pPr>
              <a:spcBef>
                <a:spcPct val="0"/>
              </a:spcBef>
            </a:pPr>
            <a:r>
              <a:rPr lang="el-GR" smtClean="0"/>
              <a:t>Δοκιμάζω τις δυνάμεις μου μέσω υγιών προκλήσεων.</a:t>
            </a: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098B93-8677-467F-9315-EFB4725EABBC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l-GR" smtClean="0"/>
              <a:t>Μίλα και άκου!</a:t>
            </a:r>
          </a:p>
          <a:p>
            <a:pPr>
              <a:spcBef>
                <a:spcPct val="0"/>
              </a:spcBef>
            </a:pPr>
            <a:r>
              <a:rPr lang="el-GR" smtClean="0"/>
              <a:t>Ανακάλυψε κοινά ενδιαφέροντα!</a:t>
            </a:r>
          </a:p>
          <a:p>
            <a:pPr>
              <a:spcBef>
                <a:spcPct val="0"/>
              </a:spcBef>
            </a:pPr>
            <a:r>
              <a:rPr lang="el-GR" smtClean="0"/>
              <a:t>Δείχνε σεβασμό!</a:t>
            </a: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1833DB-9069-42B7-A7EA-881ABE1B3A21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l-GR" dirty="0" smtClean="0"/>
              <a:t>Προετοιμασία του σώματος (αλλά και ψυχοσυναισθηματικά) για την μελλοντική αναπαραγωγική λειτουργία, σεξουαλική ωρίμανση.</a:t>
            </a:r>
            <a:endParaRPr lang="en-US" dirty="0" smtClean="0"/>
          </a:p>
          <a:p>
            <a:pPr>
              <a:spcBef>
                <a:spcPct val="0"/>
              </a:spcBef>
            </a:pPr>
            <a:r>
              <a:rPr lang="el-GR" dirty="0" smtClean="0"/>
              <a:t>Παρατηρούμε αλλαγές σε όλο το σώμα</a:t>
            </a:r>
            <a:r>
              <a:rPr lang="en-US" dirty="0" smtClean="0"/>
              <a:t> </a:t>
            </a:r>
            <a:r>
              <a:rPr lang="el-GR" dirty="0" smtClean="0"/>
              <a:t>αλλά και αλλαγές στην διάθεση και τα ενδιαφέροντα μας</a:t>
            </a:r>
            <a:r>
              <a:rPr lang="en-US" dirty="0" smtClean="0"/>
              <a:t>.</a:t>
            </a:r>
            <a:endParaRPr lang="el-GR" dirty="0" smtClean="0"/>
          </a:p>
          <a:p>
            <a:pPr>
              <a:spcBef>
                <a:spcPct val="0"/>
              </a:spcBef>
            </a:pPr>
            <a:endParaRPr lang="el-GR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4C3C88-1384-4C8B-B9D1-7A26858061C1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B016F77-4D05-4EE6-9034-6F113CC5F087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Θέση εικόνας διαφάνειας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Θέση σημειώσεων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Θέση αριθμού διαφάνειας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DEB786-F586-425F-BE70-72BF64F0C9EA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l-GR" smtClean="0"/>
          </a:p>
          <a:p>
            <a:pPr>
              <a:spcBef>
                <a:spcPct val="0"/>
              </a:spcBef>
            </a:pPr>
            <a:endParaRPr lang="el-GR" smtClean="0"/>
          </a:p>
        </p:txBody>
      </p:sp>
      <p:sp>
        <p:nvSpPr>
          <p:cNvPr id="34819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5168AC-C737-4496-BAB3-9F122D7A4FCB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Θέση εικόνας διαφάνειας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 dirty="0"/>
          </a:p>
        </p:txBody>
      </p:sp>
      <p:sp>
        <p:nvSpPr>
          <p:cNvPr id="36867" name="Θέση αριθμού διαφάνειας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4F6F47-E69F-4DE9-8365-2DAF126037E2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l-GR" smtClean="0"/>
              <a:t>Το κεφάλι, οι παλάμες και τα πέλματα είναι τα πρώτα που μεγαλώνουν (δυσαναλογία με το υπόλοιπο σώμα).</a:t>
            </a:r>
          </a:p>
          <a:p>
            <a:pPr>
              <a:spcBef>
                <a:spcPct val="0"/>
              </a:spcBef>
            </a:pPr>
            <a:r>
              <a:rPr lang="el-GR" smtClean="0"/>
              <a:t>Νιώθεις άχαρος, άγαρμπος, κρεμάνε τα χέρια, το κεφάλι και οι ώμοι, σκοντάφτεις. </a:t>
            </a:r>
          </a:p>
          <a:p>
            <a:pPr>
              <a:spcBef>
                <a:spcPct val="0"/>
              </a:spcBef>
            </a:pPr>
            <a:r>
              <a:rPr lang="el-GR" smtClean="0"/>
              <a:t>Μεγαλύτερη και γρηγορότερη αύξηση ύψους σε σχέση με μύες.</a:t>
            </a:r>
          </a:p>
          <a:p>
            <a:pPr>
              <a:spcBef>
                <a:spcPct val="0"/>
              </a:spcBef>
            </a:pPr>
            <a:r>
              <a:rPr lang="el-GR" smtClean="0"/>
              <a:t>Υπομονή το σώμα σου προσαρμόζεται σταδιακά στις νέες σου διαστάσεις.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5C345A-EA35-460B-916B-ABDF482E9519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l-GR" smtClean="0"/>
              <a:t>Τρίχες εφηβαίου, προστασία από νερό, σκόνη, τσιμπήματα, κρύο κτλ</a:t>
            </a:r>
          </a:p>
          <a:p>
            <a:pPr>
              <a:spcBef>
                <a:spcPct val="0"/>
              </a:spcBef>
            </a:pPr>
            <a:r>
              <a:rPr lang="el-GR" smtClean="0"/>
              <a:t>Ιδρώτας: συχνό πλύσιμο με νερό και σαπούνι, υγιεινά αποσμητικά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CA6274-A774-4277-B01B-9BBEE91ED918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l-GR" smtClean="0"/>
              <a:t>Ανακαλύπτεις και αντιμετωπίζεις τα συναισθήματά σου</a:t>
            </a:r>
            <a:r>
              <a:rPr lang="en-US" smtClean="0"/>
              <a:t>.</a:t>
            </a:r>
            <a:endParaRPr lang="el-GR" smtClean="0"/>
          </a:p>
          <a:p>
            <a:pPr>
              <a:spcBef>
                <a:spcPct val="0"/>
              </a:spcBef>
            </a:pPr>
            <a:r>
              <a:rPr lang="el-GR" smtClean="0"/>
              <a:t>Προσπαθείς να τα εκφράζεις ή να τα συγκρατείς, όχι να τα καταστέλλεις (κρύβεις) ή να εκρήγνυσαι.</a:t>
            </a:r>
          </a:p>
          <a:p>
            <a:pPr>
              <a:spcBef>
                <a:spcPct val="0"/>
              </a:spcBef>
            </a:pPr>
            <a:endParaRPr lang="el-GR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9E19A7-A1FD-442C-8D49-F75203456841}" type="slidenum">
              <a:rPr lang="el-G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l-GR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F380C-3934-4319-B88A-82475FD46819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67528-9EDF-4BAB-AF85-F12B2483E67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3401B-A15F-4164-BEC5-CF8E653BAAAA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7DB9F-1024-4448-ACB5-885A0A5B37D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4F041-BE6C-452D-A388-922FDA5866AF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4FF05-6FC7-4A66-A6E0-496CBBCAE9A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E9B5C-A3B2-4C05-B642-74A014016D13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44DC4-900A-42C1-80AB-37899DF5B48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69958-7BE2-4DB4-A241-67A1A3BBEBE8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E3A3-F7DD-4546-B640-0CECEF347BC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4757A-3B9B-4696-BD03-CD36F05BCD2C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EC14C-AB91-4494-80A2-1F39F939603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C393D-FCDB-4F8D-880A-4D2ACEEE0ED6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8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E83A3-CAD6-440E-A88D-CAB6666EBE7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78706-C480-483C-8B15-502B0FC6F103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4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6550-7B87-431D-9D56-A3300B7B1D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891C2-6CD9-4F88-A32A-D6A6464771B5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3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EEBB1-36A8-43F4-B84D-5348F8E6458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707A6-604C-4CE5-8FA5-9DCE8F419840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39CBE-366C-47A8-B146-43BFEB27C9D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7D86C-0E3D-43AB-AA76-84180A13A42E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FC061-2779-4AB4-BC72-DDE95001630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- Θέση τίτλου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του τίτλου</a:t>
            </a:r>
          </a:p>
        </p:txBody>
      </p:sp>
      <p:sp>
        <p:nvSpPr>
          <p:cNvPr id="1027" name="2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35FE38-1FDC-4029-82B4-4BC3CFFDF5A8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EA1FEB-3533-42F3-AABE-CA765EEA9D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dreamstime.com/royalty-free-stock-photos-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l/%CE%BA%CE%BF%CF%81%CE%AF%CF%84%CF%83%CE%B9-%CE%BC%CE%25B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l/%CE%B5%CE%B3%CE%BA%CE%AD%CF%86%CE%B1%CE%BB%CE%BF-%CF%83%CF%84%CE%AD%CE%BB%CE%B5%CF%87%25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l/%CF%80%CF%8C%CE%B4%CE%B9%CE%B1-%CF%83%CF%84%CE%AD%CE%BA%CE%B5%CF%84%CE%B1%CE%B9-%CE%B1%CE%BD%2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1 - Τίτλος"/>
          <p:cNvSpPr>
            <a:spLocks noGrp="1"/>
          </p:cNvSpPr>
          <p:nvPr>
            <p:ph type="ctrTitle"/>
          </p:nvPr>
        </p:nvSpPr>
        <p:spPr>
          <a:ln w="28575">
            <a:solidFill>
              <a:srgbClr val="B0107B"/>
            </a:solidFill>
          </a:ln>
        </p:spPr>
        <p:txBody>
          <a:bodyPr/>
          <a:lstStyle/>
          <a:p>
            <a:r>
              <a:rPr lang="el-GR" dirty="0" smtClean="0">
                <a:solidFill>
                  <a:srgbClr val="B0107B"/>
                </a:solidFill>
              </a:rPr>
              <a:t>Σεξουαλική αγωγή για κορίτσια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" y="332656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rgbClr val="002060"/>
                </a:solidFill>
                <a:latin typeface="Calibri" pitchFamily="34" charset="0"/>
              </a:rPr>
              <a:t>ΠΡΟΑΓΩΓΗ ΤΗΣ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ΣΕΞΟΥΑΛΙΚΗΣ ΚΑΙ ΑΝΑΠΑΡΑΓΩΓΙΚΗΣ ΥΓΕΙΑΣ</a:t>
            </a:r>
            <a:endParaRPr lang="en-GB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5 - Υπότιτλος"/>
          <p:cNvSpPr>
            <a:spLocks noGrp="1"/>
          </p:cNvSpPr>
          <p:nvPr>
            <p:ph type="subTitle" idx="1"/>
          </p:nvPr>
        </p:nvSpPr>
        <p:spPr>
          <a:xfrm>
            <a:off x="0" y="5731538"/>
            <a:ext cx="9144000" cy="1126462"/>
          </a:xfr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el-GR" sz="1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Y</a:t>
            </a:r>
            <a:r>
              <a:rPr lang="el-GR" sz="1600" dirty="0" smtClean="0">
                <a:solidFill>
                  <a:srgbClr val="002060"/>
                </a:solidFill>
                <a:latin typeface="Calibri" pitchFamily="34" charset="0"/>
              </a:rPr>
              <a:t>ΠΟΥΡΓΕΙΟ ΥΓΕΙΑΣ </a:t>
            </a:r>
            <a:endParaRPr lang="en-US" sz="1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l-GR" sz="1600" dirty="0" smtClean="0">
                <a:solidFill>
                  <a:srgbClr val="002060"/>
                </a:solidFill>
                <a:latin typeface="Calibri" pitchFamily="34" charset="0"/>
              </a:rPr>
              <a:t>ΑΓΩΓΗ ΥΓΕΙΑΣ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el-GR" sz="1600" dirty="0" smtClean="0">
                <a:solidFill>
                  <a:srgbClr val="002060"/>
                </a:solidFill>
                <a:latin typeface="Calibri" pitchFamily="34" charset="0"/>
              </a:rPr>
              <a:t>ΣΤΟΝ ΟΙΚΟΓΕΝΕΙΑΚΟ ΠΡΟΓΡΑΜΜΑΤΙΣΜΟ</a:t>
            </a:r>
            <a:endParaRPr lang="en-GB" sz="1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endParaRPr lang="el-GR" sz="16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- Τίτλος"/>
          <p:cNvSpPr>
            <a:spLocks noGrp="1"/>
          </p:cNvSpPr>
          <p:nvPr>
            <p:ph type="title" idx="4294967295"/>
          </p:nvPr>
        </p:nvSpPr>
        <p:spPr>
          <a:xfrm>
            <a:off x="457200" y="527050"/>
            <a:ext cx="8229600" cy="779463"/>
          </a:xfrm>
        </p:spPr>
        <p:txBody>
          <a:bodyPr/>
          <a:lstStyle/>
          <a:p>
            <a:r>
              <a:rPr lang="el-GR" altLang="el-GR" sz="3600" b="1" dirty="0" smtClean="0">
                <a:solidFill>
                  <a:srgbClr val="FFFF00"/>
                </a:solidFill>
              </a:rPr>
              <a:t>Αλλαγές στο πρόσωπο</a:t>
            </a:r>
          </a:p>
        </p:txBody>
      </p:sp>
      <p:sp>
        <p:nvSpPr>
          <p:cNvPr id="17411" name="4 - TextBox"/>
          <p:cNvSpPr txBox="1">
            <a:spLocks noChangeArrowheads="1"/>
          </p:cNvSpPr>
          <p:nvPr/>
        </p:nvSpPr>
        <p:spPr bwMode="auto">
          <a:xfrm>
            <a:off x="468313" y="2133600"/>
            <a:ext cx="3598862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Clr>
                <a:srgbClr val="FF0066"/>
              </a:buClr>
              <a:buFont typeface="Arial" charset="0"/>
              <a:buChar char="•"/>
            </a:pPr>
            <a:r>
              <a:rPr lang="el-GR" sz="2400">
                <a:latin typeface="Calibri" pitchFamily="34" charset="0"/>
              </a:rPr>
              <a:t> Αλλαγή στο σχήμα, από στρογγυλό σε οβάλ</a:t>
            </a:r>
          </a:p>
          <a:p>
            <a:pPr marL="342900" indent="-342900">
              <a:buClr>
                <a:srgbClr val="FF0066"/>
              </a:buClr>
              <a:buFont typeface="Arial" charset="0"/>
              <a:buChar char="•"/>
            </a:pPr>
            <a:endParaRPr lang="el-GR" sz="2400">
              <a:latin typeface="Calibri" pitchFamily="34" charset="0"/>
            </a:endParaRPr>
          </a:p>
          <a:p>
            <a:pPr marL="342900" indent="-342900">
              <a:buClr>
                <a:srgbClr val="FF0066"/>
              </a:buClr>
              <a:buFont typeface="Arial" charset="0"/>
              <a:buChar char="•"/>
            </a:pPr>
            <a:r>
              <a:rPr lang="el-GR" sz="2400">
                <a:latin typeface="Calibri" pitchFamily="34" charset="0"/>
              </a:rPr>
              <a:t> Αλλαγή στο δέρμα του προσώπου: ακμή</a:t>
            </a:r>
          </a:p>
          <a:p>
            <a:pPr marL="342900" indent="-342900"/>
            <a:endParaRPr lang="el-GR" sz="2400">
              <a:latin typeface="Calibri" pitchFamily="34" charset="0"/>
            </a:endParaRPr>
          </a:p>
          <a:p>
            <a:pPr marL="342900" indent="-342900"/>
            <a:r>
              <a:rPr lang="el-GR" sz="2400">
                <a:latin typeface="Calibri" pitchFamily="34" charset="0"/>
              </a:rPr>
              <a:t> </a:t>
            </a:r>
          </a:p>
          <a:p>
            <a:pPr marL="342900" indent="-342900"/>
            <a:endParaRPr lang="el-GR">
              <a:latin typeface="Calibri" pitchFamily="34" charset="0"/>
            </a:endParaRPr>
          </a:p>
        </p:txBody>
      </p:sp>
      <p:pic>
        <p:nvPicPr>
          <p:cNvPr id="27651" name="Picture 5" descr="Κορίτσι, Πρόσωπο, Χαμόγελο, Μπλε Μάτια, Κοκκινομάλλ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844675"/>
            <a:ext cx="4500562" cy="30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4 - Ορθογώνιο"/>
          <p:cNvSpPr>
            <a:spLocks noChangeArrowheads="1"/>
          </p:cNvSpPr>
          <p:nvPr/>
        </p:nvSpPr>
        <p:spPr bwMode="auto">
          <a:xfrm>
            <a:off x="4356100" y="5949950"/>
            <a:ext cx="45720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l-GR" sz="800"/>
              <a:t>https://pixabay.com/el/%CE%BA%CE%BF%CF%81%CE%AF%CF%84%CF%83%CE%B9-%CF%80%CF%81%CF%8C%CF%83%CF%89%CF%80%CE%BF-%CF%87%CE%B1%CE%BC%CF%8C%CE%B3%CE%B5%CE%BB%CE%BF-%CE%BC%CF%80%CE%BB%CE%B5-%CE%BC%CE%AC%CF%84%CE%B9%CE%B1-788811/</a:t>
            </a:r>
            <a:endParaRPr lang="el-GR" altLang="el-GR" sz="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- Τίτλος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3683000" cy="1100138"/>
          </a:xfrm>
        </p:spPr>
        <p:txBody>
          <a:bodyPr/>
          <a:lstStyle/>
          <a:p>
            <a:r>
              <a:rPr lang="el-GR" altLang="el-GR" b="1" dirty="0" smtClean="0">
                <a:solidFill>
                  <a:srgbClr val="FFFF00"/>
                </a:solidFill>
              </a:rPr>
              <a:t>Τρίχες …</a:t>
            </a:r>
          </a:p>
        </p:txBody>
      </p:sp>
      <p:sp>
        <p:nvSpPr>
          <p:cNvPr id="28674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250825" y="1981200"/>
            <a:ext cx="3889375" cy="2527300"/>
          </a:xfrm>
        </p:spPr>
        <p:txBody>
          <a:bodyPr/>
          <a:lstStyle/>
          <a:p>
            <a:pPr>
              <a:buClr>
                <a:srgbClr val="FF0066"/>
              </a:buClr>
            </a:pPr>
            <a:r>
              <a:rPr lang="el-GR" altLang="el-GR" sz="2800" dirty="0" smtClean="0"/>
              <a:t>Πόδια, χέρια, κορμός, πρόσωπο, γεννητικά όργανα</a:t>
            </a:r>
            <a:endParaRPr lang="en-US" altLang="el-GR" sz="2800" dirty="0" smtClean="0"/>
          </a:p>
          <a:p>
            <a:pPr>
              <a:buClr>
                <a:srgbClr val="FF0066"/>
              </a:buClr>
            </a:pPr>
            <a:endParaRPr lang="el-GR" altLang="el-GR" sz="2800" dirty="0" smtClean="0"/>
          </a:p>
          <a:p>
            <a:pPr>
              <a:buClr>
                <a:srgbClr val="FF0066"/>
              </a:buClr>
              <a:buNone/>
            </a:pPr>
            <a:r>
              <a:rPr lang="en-US" altLang="el-GR" sz="2800" dirty="0" smtClean="0"/>
              <a:t>    </a:t>
            </a:r>
            <a:r>
              <a:rPr lang="el-GR" altLang="el-GR" sz="2800" dirty="0" smtClean="0"/>
              <a:t>Τι κάνω;;;</a:t>
            </a:r>
          </a:p>
        </p:txBody>
      </p:sp>
      <p:pic>
        <p:nvPicPr>
          <p:cNvPr id="28675" name="Picture 7" descr="Κορίτσι, Πορτραίτο, Ψάχνετε, Χαριτωμένο, Νέος, Γυναίκ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1341438"/>
            <a:ext cx="47117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5 - Ορθογώνιο"/>
          <p:cNvSpPr>
            <a:spLocks noChangeArrowheads="1"/>
          </p:cNvSpPr>
          <p:nvPr/>
        </p:nvSpPr>
        <p:spPr bwMode="auto">
          <a:xfrm>
            <a:off x="4356100" y="6165850"/>
            <a:ext cx="4572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l-GR" sz="800"/>
              <a:t>https://pixabay.com/el/%CE%BA%CE%BF%CF%81%CE%AF%CF%84%CF%83%CE%B9-%CF%80%CE%BF%CF%81%CF%84%CF%81%CE%B1%CE%AF%CF%84%CE%BF-%CF%88%CE%AC%CF%87%CE%BD%CE%B5%CF%84%CE%B5-919048/</a:t>
            </a:r>
            <a:endParaRPr lang="el-GR" altLang="el-GR" sz="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- Τίτλος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955675"/>
          </a:xfrm>
        </p:spPr>
        <p:txBody>
          <a:bodyPr/>
          <a:lstStyle/>
          <a:p>
            <a:r>
              <a:rPr lang="el-GR" altLang="el-GR" b="1" dirty="0" smtClean="0">
                <a:solidFill>
                  <a:srgbClr val="FFFF00"/>
                </a:solidFill>
              </a:rPr>
              <a:t>Ιδρώτας</a:t>
            </a:r>
          </a:p>
        </p:txBody>
      </p:sp>
      <p:sp>
        <p:nvSpPr>
          <p:cNvPr id="29698" name="2 - Θέση περιεχομένου"/>
          <p:cNvSpPr>
            <a:spLocks noGrp="1"/>
          </p:cNvSpPr>
          <p:nvPr>
            <p:ph idx="1"/>
          </p:nvPr>
        </p:nvSpPr>
        <p:spPr>
          <a:xfrm>
            <a:off x="395288" y="1412875"/>
            <a:ext cx="5267325" cy="3886200"/>
          </a:xfrm>
        </p:spPr>
        <p:txBody>
          <a:bodyPr/>
          <a:lstStyle/>
          <a:p>
            <a:r>
              <a:rPr lang="el-GR" altLang="el-GR" sz="2800" dirty="0" smtClean="0"/>
              <a:t>Οι μασχάλες ιδρώνουν περισσότερο και μυρίζουν.</a:t>
            </a:r>
            <a:endParaRPr lang="en-US" altLang="el-GR" sz="2800" dirty="0" smtClean="0"/>
          </a:p>
          <a:p>
            <a:endParaRPr lang="el-GR" altLang="el-GR" sz="2800" dirty="0" smtClean="0"/>
          </a:p>
          <a:p>
            <a:pPr>
              <a:buNone/>
            </a:pPr>
            <a:r>
              <a:rPr lang="en-US" altLang="el-GR" sz="2800" dirty="0" smtClean="0"/>
              <a:t>    </a:t>
            </a:r>
            <a:r>
              <a:rPr lang="el-GR" altLang="el-GR" sz="2800" dirty="0" smtClean="0"/>
              <a:t>Τι κάνω;;;</a:t>
            </a:r>
          </a:p>
        </p:txBody>
      </p:sp>
      <p:pic>
        <p:nvPicPr>
          <p:cNvPr id="29700" name="Picture 5" descr="Μοντέλο, Σηκωμένα Τα Χέρια, Γυναίκα, Κορίτσ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916113"/>
            <a:ext cx="33480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8 - Ορθογώνιο"/>
          <p:cNvSpPr>
            <a:spLocks noChangeArrowheads="1"/>
          </p:cNvSpPr>
          <p:nvPr/>
        </p:nvSpPr>
        <p:spPr bwMode="auto">
          <a:xfrm>
            <a:off x="4427538" y="6092825"/>
            <a:ext cx="45180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l-GR" sz="800"/>
              <a:t>https://pixabay.com/el/%CE%BC%CE%BF%CE%BD%CF%84%CE%AD%CE%BB%CE%BF-%CF%83%CE%B7%CE%BA%CF%89%CE%BC%CE%AD%CE%BD%CE%B1-%CF%84%CE%B1-%CF%87%CE%AD%CF%81%CE%B9%CE%B1-%CE%B3%CF%85%CE%BD%CE%B1%CE%AF%CE%BA%CE%B1-1208326/</a:t>
            </a:r>
            <a:endParaRPr lang="el-GR" altLang="el-GR" sz="800"/>
          </a:p>
        </p:txBody>
      </p:sp>
      <p:sp>
        <p:nvSpPr>
          <p:cNvPr id="7" name="6 - Ελλειψοειδής επεξήγηση"/>
          <p:cNvSpPr/>
          <p:nvPr/>
        </p:nvSpPr>
        <p:spPr>
          <a:xfrm>
            <a:off x="1259632" y="3933056"/>
            <a:ext cx="3727872" cy="2160240"/>
          </a:xfrm>
          <a:prstGeom prst="wedgeEllipseCallout">
            <a:avLst>
              <a:gd name="adj1" fmla="val -41645"/>
              <a:gd name="adj2" fmla="val -61921"/>
            </a:avLst>
          </a:prstGeom>
          <a:solidFill>
            <a:srgbClr val="E692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b="1" dirty="0" smtClean="0">
                <a:solidFill>
                  <a:srgbClr val="FFFFFF"/>
                </a:solidFill>
              </a:rPr>
              <a:t>συχνό πλύσιμο, αλλαγή ιδρωμένων ρούχων, υγιεινό αποσμητικό</a:t>
            </a:r>
            <a:endParaRPr lang="en-US" b="1" dirty="0" smtClean="0">
              <a:solidFill>
                <a:srgbClr val="FFFFFF"/>
              </a:solidFill>
            </a:endParaRPr>
          </a:p>
          <a:p>
            <a: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l-G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- Τίτλος"/>
          <p:cNvSpPr>
            <a:spLocks noGrp="1"/>
          </p:cNvSpPr>
          <p:nvPr>
            <p:ph type="title" idx="4294967295"/>
          </p:nvPr>
        </p:nvSpPr>
        <p:spPr>
          <a:xfrm>
            <a:off x="457200" y="476250"/>
            <a:ext cx="8229600" cy="1223963"/>
          </a:xfrm>
        </p:spPr>
        <p:txBody>
          <a:bodyPr>
            <a:noAutofit/>
          </a:bodyPr>
          <a:lstStyle/>
          <a:p>
            <a:r>
              <a:rPr lang="el-GR" sz="3600" dirty="0" smtClean="0">
                <a:solidFill>
                  <a:srgbClr val="FFFF00"/>
                </a:solidFill>
              </a:rPr>
              <a:t/>
            </a:r>
            <a:br>
              <a:rPr lang="el-GR" sz="3600" dirty="0" smtClean="0">
                <a:solidFill>
                  <a:srgbClr val="FFFF00"/>
                </a:solidFill>
              </a:rPr>
            </a:br>
            <a:r>
              <a:rPr lang="el-GR" sz="3600" b="1" dirty="0" smtClean="0">
                <a:solidFill>
                  <a:srgbClr val="FFFF00"/>
                </a:solidFill>
              </a:rPr>
              <a:t>αλλαγές στο γεννητικό σύστημα</a:t>
            </a:r>
            <a:br>
              <a:rPr lang="el-GR" sz="3600" b="1" dirty="0" smtClean="0">
                <a:solidFill>
                  <a:srgbClr val="FFFF00"/>
                </a:solidFill>
              </a:rPr>
            </a:br>
            <a:endParaRPr lang="el-GR" sz="3600" b="1" dirty="0" smtClean="0">
              <a:solidFill>
                <a:srgbClr val="FFFF00"/>
              </a:solidFill>
            </a:endParaRPr>
          </a:p>
        </p:txBody>
      </p:sp>
      <p:sp>
        <p:nvSpPr>
          <p:cNvPr id="30722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899592" y="1981200"/>
            <a:ext cx="7787208" cy="4327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l-GR" sz="2400" b="1" dirty="0" smtClean="0"/>
          </a:p>
          <a:p>
            <a:r>
              <a:rPr lang="el-GR" sz="2400" dirty="0" smtClean="0"/>
              <a:t>Ωριμάζουν τα εσωτερικά και εξωτερικά γεννητικά όργανα</a:t>
            </a:r>
          </a:p>
          <a:p>
            <a:endParaRPr lang="el-GR" sz="2400" dirty="0" smtClean="0"/>
          </a:p>
          <a:p>
            <a:r>
              <a:rPr lang="el-GR" sz="2400" dirty="0" smtClean="0"/>
              <a:t>Ξεκινά η έμμηνος ρύση (περίοδος)</a:t>
            </a:r>
            <a:endParaRPr lang="el-GR" dirty="0" smtClean="0"/>
          </a:p>
          <a:p>
            <a:endParaRPr lang="el-G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- Τίτλος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68337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solidFill>
                  <a:srgbClr val="FF0066"/>
                </a:solidFill>
              </a:rPr>
              <a:t>Γυναικεία γεννητικά όργανα</a:t>
            </a:r>
            <a:endParaRPr lang="el-GR" sz="3600" b="1" dirty="0" smtClean="0"/>
          </a:p>
        </p:txBody>
      </p:sp>
      <p:sp>
        <p:nvSpPr>
          <p:cNvPr id="31746" name="2 - Θέση περιεχομένου"/>
          <p:cNvSpPr>
            <a:spLocks noGrp="1"/>
          </p:cNvSpPr>
          <p:nvPr>
            <p:ph idx="1"/>
          </p:nvPr>
        </p:nvSpPr>
        <p:spPr>
          <a:xfrm>
            <a:off x="571472" y="1285860"/>
            <a:ext cx="2746375" cy="2214578"/>
          </a:xfrm>
        </p:spPr>
        <p:txBody>
          <a:bodyPr/>
          <a:lstStyle/>
          <a:p>
            <a:r>
              <a:rPr lang="el-GR" dirty="0" smtClean="0"/>
              <a:t>Ωοθήκες</a:t>
            </a:r>
            <a:endParaRPr lang="en-US" dirty="0" smtClean="0"/>
          </a:p>
          <a:p>
            <a:r>
              <a:rPr lang="el-GR" dirty="0" smtClean="0"/>
              <a:t>Σάλπιγγες</a:t>
            </a:r>
          </a:p>
          <a:p>
            <a:r>
              <a:rPr lang="el-GR" dirty="0" smtClean="0"/>
              <a:t>Μήτρα</a:t>
            </a:r>
          </a:p>
          <a:p>
            <a:r>
              <a:rPr lang="el-GR" dirty="0" smtClean="0"/>
              <a:t>Κόλπος</a:t>
            </a:r>
          </a:p>
        </p:txBody>
      </p:sp>
      <p:pic>
        <p:nvPicPr>
          <p:cNvPr id="31747" name="Picture 2" descr="https://thumbs8.dreamstime.com/x/female-reproductive-system-19072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1268413"/>
            <a:ext cx="482441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6 - Ορθογώνιο"/>
          <p:cNvSpPr>
            <a:spLocks noChangeArrowheads="1"/>
          </p:cNvSpPr>
          <p:nvPr/>
        </p:nvSpPr>
        <p:spPr bwMode="auto">
          <a:xfrm>
            <a:off x="3995738" y="6308725"/>
            <a:ext cx="57435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https://www.dreamstime.com/photos-images/genitals.html#</a:t>
            </a:r>
            <a:endParaRPr lang="el-GR" sz="1000">
              <a:latin typeface="Calibri" pitchFamily="34" charset="0"/>
            </a:endParaRPr>
          </a:p>
        </p:txBody>
      </p:sp>
      <p:sp>
        <p:nvSpPr>
          <p:cNvPr id="31749" name="5 - TextBox"/>
          <p:cNvSpPr txBox="1">
            <a:spLocks noChangeArrowheads="1"/>
          </p:cNvSpPr>
          <p:nvPr/>
        </p:nvSpPr>
        <p:spPr bwMode="auto">
          <a:xfrm>
            <a:off x="4211638" y="2060575"/>
            <a:ext cx="1260475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>
                <a:latin typeface="Calibri" pitchFamily="34" charset="0"/>
              </a:rPr>
              <a:t>Σάλπιγγα</a:t>
            </a:r>
          </a:p>
        </p:txBody>
      </p:sp>
      <p:sp>
        <p:nvSpPr>
          <p:cNvPr id="31750" name="6 - TextBox"/>
          <p:cNvSpPr txBox="1">
            <a:spLocks noChangeArrowheads="1"/>
          </p:cNvSpPr>
          <p:nvPr/>
        </p:nvSpPr>
        <p:spPr bwMode="auto">
          <a:xfrm>
            <a:off x="4211638" y="2636838"/>
            <a:ext cx="1176337" cy="523875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>
                <a:latin typeface="Calibri" pitchFamily="34" charset="0"/>
              </a:rPr>
              <a:t>Ωοθήκη</a:t>
            </a:r>
            <a:r>
              <a:rPr lang="el-GR">
                <a:latin typeface="Calibri" pitchFamily="34" charset="0"/>
              </a:rPr>
              <a:t> </a:t>
            </a:r>
          </a:p>
        </p:txBody>
      </p:sp>
      <p:sp>
        <p:nvSpPr>
          <p:cNvPr id="31751" name="7 - TextBox"/>
          <p:cNvSpPr txBox="1">
            <a:spLocks noChangeArrowheads="1"/>
          </p:cNvSpPr>
          <p:nvPr/>
        </p:nvSpPr>
        <p:spPr bwMode="auto">
          <a:xfrm>
            <a:off x="4211638" y="3357563"/>
            <a:ext cx="1152525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000">
                <a:latin typeface="Calibri" pitchFamily="34" charset="0"/>
              </a:rPr>
              <a:t>Μήτρα </a:t>
            </a:r>
          </a:p>
        </p:txBody>
      </p:sp>
      <p:sp>
        <p:nvSpPr>
          <p:cNvPr id="31752" name="8 - TextBox"/>
          <p:cNvSpPr txBox="1">
            <a:spLocks noChangeArrowheads="1"/>
          </p:cNvSpPr>
          <p:nvPr/>
        </p:nvSpPr>
        <p:spPr bwMode="auto">
          <a:xfrm>
            <a:off x="4067175" y="3933825"/>
            <a:ext cx="1358900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000">
                <a:latin typeface="Calibri" pitchFamily="34" charset="0"/>
              </a:rPr>
              <a:t>Τράχηλος</a:t>
            </a:r>
          </a:p>
        </p:txBody>
      </p:sp>
      <p:sp>
        <p:nvSpPr>
          <p:cNvPr id="31753" name="9 - TextBox"/>
          <p:cNvSpPr txBox="1">
            <a:spLocks noChangeArrowheads="1"/>
          </p:cNvSpPr>
          <p:nvPr/>
        </p:nvSpPr>
        <p:spPr bwMode="auto">
          <a:xfrm>
            <a:off x="4284663" y="4868863"/>
            <a:ext cx="1127125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>
                <a:latin typeface="Calibri" pitchFamily="34" charset="0"/>
              </a:rPr>
              <a:t>Κόλπος </a:t>
            </a:r>
          </a:p>
        </p:txBody>
      </p:sp>
      <p:sp>
        <p:nvSpPr>
          <p:cNvPr id="31754" name="10 - TextBox"/>
          <p:cNvSpPr txBox="1">
            <a:spLocks noChangeArrowheads="1"/>
          </p:cNvSpPr>
          <p:nvPr/>
        </p:nvSpPr>
        <p:spPr bwMode="auto">
          <a:xfrm>
            <a:off x="4211638" y="5445125"/>
            <a:ext cx="1081087" cy="400050"/>
          </a:xfrm>
          <a:prstGeom prst="rect">
            <a:avLst/>
          </a:prstGeom>
          <a:solidFill>
            <a:srgbClr val="FFDEB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000">
                <a:latin typeface="Calibri" pitchFamily="34" charset="0"/>
              </a:rPr>
              <a:t>Αιδοίο </a:t>
            </a:r>
          </a:p>
        </p:txBody>
      </p:sp>
      <p:sp>
        <p:nvSpPr>
          <p:cNvPr id="12" name="11 - TextBox"/>
          <p:cNvSpPr txBox="1">
            <a:spLocks noChangeArrowheads="1"/>
          </p:cNvSpPr>
          <p:nvPr/>
        </p:nvSpPr>
        <p:spPr bwMode="auto">
          <a:xfrm>
            <a:off x="323528" y="5445224"/>
            <a:ext cx="36004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400" b="1" dirty="0">
                <a:solidFill>
                  <a:srgbClr val="FF0066"/>
                </a:solidFill>
                <a:latin typeface="Calibri" pitchFamily="34" charset="0"/>
              </a:rPr>
              <a:t>Τι είναι η έμμηνος ρύση (περίοδος);</a:t>
            </a:r>
            <a:endParaRPr lang="el-GR" sz="2400" dirty="0">
              <a:latin typeface="Calibri" pitchFamily="34" charset="0"/>
            </a:endParaRPr>
          </a:p>
        </p:txBody>
      </p:sp>
      <p:sp>
        <p:nvSpPr>
          <p:cNvPr id="13" name="12 - Έλλειψη"/>
          <p:cNvSpPr/>
          <p:nvPr/>
        </p:nvSpPr>
        <p:spPr>
          <a:xfrm>
            <a:off x="251520" y="3717032"/>
            <a:ext cx="3529013" cy="1584325"/>
          </a:xfrm>
          <a:prstGeom prst="ellipse">
            <a:avLst/>
          </a:prstGeom>
          <a:solidFill>
            <a:srgbClr val="FCBA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400" dirty="0">
                <a:solidFill>
                  <a:schemeClr val="tx1"/>
                </a:solidFill>
              </a:rPr>
              <a:t>Τα γεννητικά κύτταρα των κοριτσιών είναι τα ωάρια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7" descr="Ημερολόγιο, Μήνα, Έτους, Ημερομηνία, Dateti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508125"/>
            <a:ext cx="381635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5762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000" b="1" dirty="0" smtClean="0">
                <a:solidFill>
                  <a:srgbClr val="FF0066"/>
                </a:solidFill>
              </a:rPr>
              <a:t>Κάθε πότε έρχεται η περίοδος;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5538"/>
            <a:ext cx="4249738" cy="19431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400" b="1" dirty="0" smtClean="0">
                <a:solidFill>
                  <a:srgbClr val="FF0066"/>
                </a:solidFill>
              </a:rPr>
              <a:t>	</a:t>
            </a:r>
            <a:r>
              <a:rPr lang="el-GR" sz="2400" dirty="0" smtClean="0"/>
              <a:t>Ως κύκλος ορίζεται το χρονικό διάστημα από την 1</a:t>
            </a:r>
            <a:r>
              <a:rPr lang="el-GR" sz="2400" baseline="30000" dirty="0" smtClean="0"/>
              <a:t>η</a:t>
            </a:r>
            <a:r>
              <a:rPr lang="el-GR" sz="2400" dirty="0" smtClean="0"/>
              <a:t> μέρα της περιόδου μέχρι την 1</a:t>
            </a:r>
            <a:r>
              <a:rPr lang="el-GR" sz="2400" baseline="30000" dirty="0" smtClean="0"/>
              <a:t>η</a:t>
            </a:r>
            <a:r>
              <a:rPr lang="el-GR" sz="2400" dirty="0" smtClean="0"/>
              <a:t> μέρα της επόμενης περιόδου</a:t>
            </a:r>
          </a:p>
        </p:txBody>
      </p:sp>
      <p:sp>
        <p:nvSpPr>
          <p:cNvPr id="32772" name="5 - TextBox"/>
          <p:cNvSpPr txBox="1">
            <a:spLocks noChangeArrowheads="1"/>
          </p:cNvSpPr>
          <p:nvPr/>
        </p:nvSpPr>
        <p:spPr bwMode="auto">
          <a:xfrm>
            <a:off x="4787900" y="5445125"/>
            <a:ext cx="2071688" cy="376238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>
                <a:solidFill>
                  <a:srgbClr val="FF0066"/>
                </a:solidFill>
                <a:latin typeface="Calibri" pitchFamily="34" charset="0"/>
              </a:rPr>
              <a:t>1</a:t>
            </a:r>
            <a:r>
              <a:rPr lang="el-GR" b="1" baseline="30000">
                <a:solidFill>
                  <a:srgbClr val="FF0066"/>
                </a:solidFill>
                <a:latin typeface="Calibri" pitchFamily="34" charset="0"/>
              </a:rPr>
              <a:t>η</a:t>
            </a:r>
            <a:r>
              <a:rPr lang="el-GR" b="1">
                <a:solidFill>
                  <a:srgbClr val="FF0066"/>
                </a:solidFill>
                <a:latin typeface="Calibri" pitchFamily="34" charset="0"/>
              </a:rPr>
              <a:t> μέρα περιόδου</a:t>
            </a:r>
          </a:p>
        </p:txBody>
      </p:sp>
      <p:cxnSp>
        <p:nvCxnSpPr>
          <p:cNvPr id="8" name="7 - Ευθύγραμμο βέλος σύνδεσης"/>
          <p:cNvCxnSpPr/>
          <p:nvPr/>
        </p:nvCxnSpPr>
        <p:spPr>
          <a:xfrm flipV="1">
            <a:off x="4787900" y="3933825"/>
            <a:ext cx="1465263" cy="1558925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4" name="10 - Ορθογώνιο"/>
          <p:cNvSpPr>
            <a:spLocks noChangeArrowheads="1"/>
          </p:cNvSpPr>
          <p:nvPr/>
        </p:nvSpPr>
        <p:spPr bwMode="auto">
          <a:xfrm>
            <a:off x="4356100" y="6149975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https://pixabay.com/el/%CE%B7%CE%BC%CE%B5%CF%81%CE%BF%CE%BB%CF%8C%CE%B3%CE%B9%CE%BF-%CE%BC%CE%AE%CE%BD%CE%B1-%CE%AD%CF%84%CE%BF%CF%85%CF%82-%CE%B7%CE%BC%CE%B5%CF%81%CE%BF%CE%BC%CE%B7%CE%BD%CE%AF%CE%B1-159098/</a:t>
            </a:r>
            <a:endParaRPr lang="el-GR" sz="800">
              <a:latin typeface="Calibri" pitchFamily="34" charset="0"/>
            </a:endParaRPr>
          </a:p>
        </p:txBody>
      </p:sp>
      <p:sp>
        <p:nvSpPr>
          <p:cNvPr id="32775" name="8 - TextBox"/>
          <p:cNvSpPr txBox="1">
            <a:spLocks noChangeArrowheads="1"/>
          </p:cNvSpPr>
          <p:nvPr/>
        </p:nvSpPr>
        <p:spPr bwMode="auto">
          <a:xfrm>
            <a:off x="611188" y="2349500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32776" name="17 - Ορθογώνιο"/>
          <p:cNvSpPr>
            <a:spLocks noChangeArrowheads="1"/>
          </p:cNvSpPr>
          <p:nvPr/>
        </p:nvSpPr>
        <p:spPr bwMode="auto">
          <a:xfrm>
            <a:off x="395536" y="2996952"/>
            <a:ext cx="403225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l-GR" sz="2000" b="1" dirty="0">
                <a:solidFill>
                  <a:srgbClr val="002060"/>
                </a:solidFill>
                <a:latin typeface="Calibri" pitchFamily="34" charset="0"/>
              </a:rPr>
              <a:t>Η έμμηνος ρύση (περίοδος)  μπορεί να αρχίσει στην ηλικία μεταξύ των 10 και 16 ετών</a:t>
            </a:r>
          </a:p>
          <a:p>
            <a:pPr>
              <a:buFont typeface="Wingdings" pitchFamily="2" charset="2"/>
              <a:buChar char="ü"/>
            </a:pPr>
            <a:endParaRPr lang="el-GR" sz="2000" b="1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l-GR" sz="2000" b="1" dirty="0">
                <a:solidFill>
                  <a:srgbClr val="002060"/>
                </a:solidFill>
                <a:latin typeface="Calibri" pitchFamily="34" charset="0"/>
              </a:rPr>
              <a:t> Κάθε κύκλος μπορεί να εμφανίζεται κάθε 21-35 ημέρες και να διαρκεί 5-7 ημέρες</a:t>
            </a:r>
          </a:p>
          <a:p>
            <a:pPr>
              <a:buFont typeface="Wingdings" pitchFamily="2" charset="2"/>
              <a:buNone/>
            </a:pPr>
            <a:endParaRPr lang="el-GR" sz="2000" b="1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l-GR" sz="2000" b="1" dirty="0">
                <a:solidFill>
                  <a:srgbClr val="002060"/>
                </a:solidFill>
                <a:latin typeface="Calibri" pitchFamily="34" charset="0"/>
              </a:rPr>
              <a:t>Στην αρχή μπορεί να υπάρχει άστατος μηνιαίος κύκλος</a:t>
            </a:r>
          </a:p>
          <a:p>
            <a:pPr>
              <a:buFont typeface="Wingdings" pitchFamily="2" charset="2"/>
              <a:buNone/>
            </a:pPr>
            <a:endParaRPr lang="el-GR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31" descr="10-14 - xarti tr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" y="1751013"/>
            <a:ext cx="2517775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6" descr="11-xarti tra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2125" y="1747838"/>
            <a:ext cx="256222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4702175" y="2239963"/>
            <a:ext cx="53975" cy="71437"/>
          </a:xfrm>
          <a:prstGeom prst="ellipse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662">
              <a:latin typeface="+mn-lt"/>
              <a:cs typeface="+mn-cs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2455863" y="2500313"/>
            <a:ext cx="52387" cy="71437"/>
          </a:xfrm>
          <a:prstGeom prst="ellipse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662">
              <a:latin typeface="+mn-lt"/>
              <a:cs typeface="+mn-cs"/>
            </a:endParaRPr>
          </a:p>
        </p:txBody>
      </p:sp>
      <p:pic>
        <p:nvPicPr>
          <p:cNvPr id="33797" name="Picture 6" descr="11-xarti tran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63" y="1751013"/>
            <a:ext cx="2327275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7 - TextBox"/>
          <p:cNvSpPr txBox="1">
            <a:spLocks noChangeArrowheads="1"/>
          </p:cNvSpPr>
          <p:nvPr/>
        </p:nvSpPr>
        <p:spPr bwMode="auto">
          <a:xfrm>
            <a:off x="392113" y="3214688"/>
            <a:ext cx="1096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solidFill>
                  <a:srgbClr val="002060"/>
                </a:solidFill>
                <a:latin typeface="Calibri" pitchFamily="34" charset="0"/>
              </a:rPr>
              <a:t>Ωορρηξία</a:t>
            </a:r>
          </a:p>
        </p:txBody>
      </p:sp>
      <p:sp>
        <p:nvSpPr>
          <p:cNvPr id="33799" name="8 - Ορθογώνιο"/>
          <p:cNvSpPr>
            <a:spLocks noChangeArrowheads="1"/>
          </p:cNvSpPr>
          <p:nvPr/>
        </p:nvSpPr>
        <p:spPr bwMode="auto">
          <a:xfrm>
            <a:off x="2598738" y="3121025"/>
            <a:ext cx="15541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000">
                <a:solidFill>
                  <a:srgbClr val="002060"/>
                </a:solidFill>
                <a:latin typeface="Calibri" pitchFamily="34" charset="0"/>
              </a:rPr>
              <a:t>Από τις ωοθήκες</a:t>
            </a:r>
          </a:p>
          <a:p>
            <a:r>
              <a:rPr lang="el-GR" sz="2000">
                <a:solidFill>
                  <a:srgbClr val="002060"/>
                </a:solidFill>
                <a:latin typeface="Calibri" pitchFamily="34" charset="0"/>
              </a:rPr>
              <a:t>στη μήτρα</a:t>
            </a:r>
          </a:p>
        </p:txBody>
      </p:sp>
      <p:sp>
        <p:nvSpPr>
          <p:cNvPr id="33800" name="10 - TextBox"/>
          <p:cNvSpPr txBox="1">
            <a:spLocks noChangeArrowheads="1"/>
          </p:cNvSpPr>
          <p:nvPr/>
        </p:nvSpPr>
        <p:spPr bwMode="auto">
          <a:xfrm>
            <a:off x="5580063" y="3132138"/>
            <a:ext cx="1303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>
                <a:solidFill>
                  <a:srgbClr val="002060"/>
                </a:solidFill>
                <a:latin typeface="Calibri" pitchFamily="34" charset="0"/>
              </a:rPr>
              <a:t>Στη μήτρα </a:t>
            </a:r>
          </a:p>
        </p:txBody>
      </p:sp>
      <p:pic>
        <p:nvPicPr>
          <p:cNvPr id="33801" name="Picture 6" descr="11-xarti tran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213" y="4310063"/>
            <a:ext cx="2147887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7"/>
          <p:cNvSpPr>
            <a:spLocks noChangeArrowheads="1"/>
          </p:cNvSpPr>
          <p:nvPr/>
        </p:nvSpPr>
        <p:spPr bwMode="auto">
          <a:xfrm>
            <a:off x="7351713" y="2465388"/>
            <a:ext cx="53975" cy="71437"/>
          </a:xfrm>
          <a:prstGeom prst="ellipse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662">
              <a:latin typeface="+mn-lt"/>
              <a:cs typeface="+mn-cs"/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1698625" y="5426075"/>
            <a:ext cx="107950" cy="71438"/>
          </a:xfrm>
          <a:prstGeom prst="ellipse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662">
              <a:latin typeface="+mn-lt"/>
              <a:cs typeface="+mn-cs"/>
            </a:endParaRPr>
          </a:p>
        </p:txBody>
      </p:sp>
      <p:sp>
        <p:nvSpPr>
          <p:cNvPr id="33804" name="15 - TextBox"/>
          <p:cNvSpPr txBox="1">
            <a:spLocks noChangeArrowheads="1"/>
          </p:cNvSpPr>
          <p:nvPr/>
        </p:nvSpPr>
        <p:spPr bwMode="auto">
          <a:xfrm>
            <a:off x="144463" y="6191250"/>
            <a:ext cx="1784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>
                <a:solidFill>
                  <a:srgbClr val="002060"/>
                </a:solidFill>
                <a:latin typeface="Calibri" pitchFamily="34" charset="0"/>
              </a:rPr>
              <a:t>Εμμηνορρυσία </a:t>
            </a:r>
          </a:p>
        </p:txBody>
      </p:sp>
      <p:sp>
        <p:nvSpPr>
          <p:cNvPr id="33805" name="16 - TextBox"/>
          <p:cNvSpPr txBox="1">
            <a:spLocks noChangeArrowheads="1"/>
          </p:cNvSpPr>
          <p:nvPr/>
        </p:nvSpPr>
        <p:spPr bwMode="auto">
          <a:xfrm>
            <a:off x="1141413" y="642938"/>
            <a:ext cx="602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Ας θυμηθούμε τον μηνιαίο  κύκλο …</a:t>
            </a:r>
          </a:p>
        </p:txBody>
      </p:sp>
      <p:sp>
        <p:nvSpPr>
          <p:cNvPr id="20" name="9 - Έλλειψη"/>
          <p:cNvSpPr/>
          <p:nvPr/>
        </p:nvSpPr>
        <p:spPr>
          <a:xfrm>
            <a:off x="3384550" y="4310063"/>
            <a:ext cx="4391025" cy="2281237"/>
          </a:xfrm>
          <a:prstGeom prst="ellipse">
            <a:avLst/>
          </a:prstGeom>
          <a:solidFill>
            <a:srgbClr val="FCBA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l-GR" sz="2000">
                <a:solidFill>
                  <a:schemeClr val="tx1"/>
                </a:solidFill>
                <a:cs typeface="Arial" charset="0"/>
              </a:rPr>
              <a:t>Όταν ένα κορίτσι έχει  αρχίσει να έχει περίοδο μπορεί να μείνει έγκυος, αν έχει σεξουαλική επαφή χωρίς προφύλαξη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 animBg="1"/>
      <p:bldP spid="15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r>
              <a:rPr lang="el-GR" altLang="el-GR" sz="3600" b="1" dirty="0" smtClean="0">
                <a:solidFill>
                  <a:srgbClr val="FF0066"/>
                </a:solidFill>
              </a:rPr>
              <a:t>   </a:t>
            </a:r>
            <a:r>
              <a:rPr lang="el-GR" altLang="el-GR" sz="3600" b="1" dirty="0" err="1" smtClean="0">
                <a:solidFill>
                  <a:srgbClr val="FF0066"/>
                </a:solidFill>
              </a:rPr>
              <a:t>Προεμμηνορρυσιακό</a:t>
            </a:r>
            <a:r>
              <a:rPr lang="el-GR" altLang="el-GR" sz="3600" b="1" dirty="0" smtClean="0">
                <a:solidFill>
                  <a:srgbClr val="FF0066"/>
                </a:solidFill>
              </a:rPr>
              <a:t> σύνδρομο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831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l-GR" altLang="el-GR" sz="2000" dirty="0" smtClean="0"/>
              <a:t>    </a:t>
            </a:r>
            <a:r>
              <a:rPr lang="el-GR" altLang="el-GR" sz="2400" dirty="0" smtClean="0"/>
              <a:t>Λίγες μέρες πριν και κατά τη διάρκεια της περιόδου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l-GR" altLang="el-GR" sz="2400" dirty="0" smtClean="0"/>
              <a:t>   μπορεί κάποια κορίτσια να νιώθουν: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l-GR" altLang="el-GR" sz="2400" dirty="0" smtClean="0"/>
          </a:p>
          <a:p>
            <a:pPr>
              <a:lnSpc>
                <a:spcPct val="80000"/>
              </a:lnSpc>
            </a:pPr>
            <a:r>
              <a:rPr lang="el-GR" altLang="el-GR" sz="2400" dirty="0" smtClean="0"/>
              <a:t>κακή διάθεση</a:t>
            </a:r>
          </a:p>
          <a:p>
            <a:pPr>
              <a:lnSpc>
                <a:spcPct val="80000"/>
              </a:lnSpc>
            </a:pPr>
            <a:r>
              <a:rPr lang="el-GR" altLang="el-GR" sz="2400" dirty="0" smtClean="0"/>
              <a:t>πονοκέφαλο </a:t>
            </a:r>
          </a:p>
          <a:p>
            <a:pPr>
              <a:lnSpc>
                <a:spcPct val="80000"/>
              </a:lnSpc>
            </a:pPr>
            <a:r>
              <a:rPr lang="el-GR" altLang="el-GR" sz="2400" dirty="0" smtClean="0"/>
              <a:t>κούραση</a:t>
            </a:r>
          </a:p>
          <a:p>
            <a:pPr>
              <a:lnSpc>
                <a:spcPct val="80000"/>
              </a:lnSpc>
            </a:pPr>
            <a:r>
              <a:rPr lang="el-GR" altLang="el-GR" sz="2400" dirty="0" smtClean="0"/>
              <a:t>φουσκώματα</a:t>
            </a:r>
          </a:p>
          <a:p>
            <a:pPr>
              <a:lnSpc>
                <a:spcPct val="80000"/>
              </a:lnSpc>
            </a:pPr>
            <a:r>
              <a:rPr lang="el-GR" altLang="el-GR" sz="2400" dirty="0" smtClean="0"/>
              <a:t>αυξημένη όρεξη</a:t>
            </a:r>
          </a:p>
          <a:p>
            <a:pPr>
              <a:lnSpc>
                <a:spcPct val="80000"/>
              </a:lnSpc>
            </a:pPr>
            <a:r>
              <a:rPr lang="el-GR" altLang="el-GR" sz="2400" dirty="0" smtClean="0"/>
              <a:t>ευαισθησία στο στήθος</a:t>
            </a:r>
          </a:p>
          <a:p>
            <a:pPr>
              <a:lnSpc>
                <a:spcPct val="80000"/>
              </a:lnSpc>
            </a:pPr>
            <a:r>
              <a:rPr lang="el-GR" altLang="el-GR" sz="2400" dirty="0" smtClean="0"/>
              <a:t>συναισθηματική ευαισθησία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l-GR" altLang="el-GR" sz="24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l-GR" altLang="el-GR" sz="2400" dirty="0" smtClean="0"/>
              <a:t>	Αυτό συμβαίνει γιατί αλλάζουν οι ορμόνες…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l-GR" altLang="el-GR" sz="2400" dirty="0" smtClean="0"/>
              <a:t>	Άλλα κορίτσια δεν έχουν τέτοια συμπτώματα</a:t>
            </a:r>
          </a:p>
          <a:p>
            <a:pPr>
              <a:lnSpc>
                <a:spcPct val="80000"/>
              </a:lnSpc>
            </a:pPr>
            <a:endParaRPr lang="el-GR" altLang="el-GR" sz="2400" dirty="0" smtClean="0"/>
          </a:p>
          <a:p>
            <a:pPr>
              <a:lnSpc>
                <a:spcPct val="80000"/>
              </a:lnSpc>
            </a:pPr>
            <a:endParaRPr lang="el-GR" altLang="el-GR" sz="2400" dirty="0" smtClean="0"/>
          </a:p>
        </p:txBody>
      </p:sp>
      <p:sp>
        <p:nvSpPr>
          <p:cNvPr id="3" name="Έλλειψη 2"/>
          <p:cNvSpPr/>
          <p:nvPr/>
        </p:nvSpPr>
        <p:spPr>
          <a:xfrm>
            <a:off x="5292725" y="2565400"/>
            <a:ext cx="3024188" cy="1800225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400" dirty="0">
                <a:solidFill>
                  <a:srgbClr val="292934"/>
                </a:solidFill>
              </a:rPr>
              <a:t>Πόνος κατά την περίοδο 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323850" y="1484313"/>
            <a:ext cx="4752975" cy="5040312"/>
          </a:xfrm>
        </p:spPr>
        <p:txBody>
          <a:bodyPr/>
          <a:lstStyle/>
          <a:p>
            <a:r>
              <a:rPr lang="el-GR" altLang="el-GR" sz="2400" dirty="0" smtClean="0"/>
              <a:t>Συχνό πλύσιμο </a:t>
            </a:r>
            <a:r>
              <a:rPr lang="el-GR" altLang="el-GR" sz="2400" i="1" dirty="0" smtClean="0"/>
              <a:t>(…και όχι μόνο στη διάρκεια της περιόδου)</a:t>
            </a:r>
          </a:p>
          <a:p>
            <a:r>
              <a:rPr lang="el-GR" altLang="el-GR" sz="2400" dirty="0" smtClean="0"/>
              <a:t>Συχνή αλλαγή σερβιέτας</a:t>
            </a:r>
          </a:p>
          <a:p>
            <a:pPr>
              <a:buFont typeface="Wingdings" pitchFamily="2" charset="2"/>
              <a:buNone/>
            </a:pPr>
            <a:r>
              <a:rPr lang="el-GR" altLang="el-GR" sz="2700" b="1" dirty="0" smtClean="0">
                <a:solidFill>
                  <a:srgbClr val="FF0066"/>
                </a:solidFill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l-GR" altLang="el-GR" sz="2700" b="1" dirty="0" smtClean="0">
                <a:solidFill>
                  <a:srgbClr val="FF0066"/>
                </a:solidFill>
              </a:rPr>
              <a:t>     Πώς πετάμε τις σερβιέτες;</a:t>
            </a:r>
            <a:endParaRPr lang="el-GR" altLang="el-GR" sz="2700" dirty="0" smtClean="0"/>
          </a:p>
          <a:p>
            <a:r>
              <a:rPr lang="el-GR" altLang="el-GR" sz="2400" dirty="0" smtClean="0"/>
              <a:t>Τις τυλίγουμε σε χαρτομάντιλο ή χαρτί υγείας</a:t>
            </a:r>
            <a:endParaRPr lang="en-US" altLang="el-GR" sz="2400" dirty="0" smtClean="0"/>
          </a:p>
          <a:p>
            <a:r>
              <a:rPr lang="el-GR" altLang="el-GR" sz="2400" dirty="0" smtClean="0"/>
              <a:t>Τις ρίχνουμε στο καλάθι </a:t>
            </a:r>
          </a:p>
          <a:p>
            <a:r>
              <a:rPr lang="el-GR" altLang="el-GR" sz="2400" dirty="0" smtClean="0"/>
              <a:t>Δεν τις πετάμε στην λεκάνη της τουαλέτας</a:t>
            </a:r>
          </a:p>
          <a:p>
            <a:r>
              <a:rPr lang="el-GR" altLang="el-GR" sz="2400" dirty="0" smtClean="0"/>
              <a:t>Πλένουμε τα χέρια μας</a:t>
            </a:r>
            <a:endParaRPr lang="en-US" altLang="el-GR" sz="2400" dirty="0" smtClean="0"/>
          </a:p>
          <a:p>
            <a:endParaRPr lang="el-GR" altLang="el-GR" sz="2400" dirty="0" smtClean="0"/>
          </a:p>
          <a:p>
            <a:endParaRPr lang="el-GR" altLang="el-GR" sz="2800" dirty="0" smtClean="0"/>
          </a:p>
        </p:txBody>
      </p:sp>
      <p:sp>
        <p:nvSpPr>
          <p:cNvPr id="37890" name="6 - TextBox"/>
          <p:cNvSpPr txBox="1">
            <a:spLocks noChangeArrowheads="1"/>
          </p:cNvSpPr>
          <p:nvPr/>
        </p:nvSpPr>
        <p:spPr bwMode="auto">
          <a:xfrm>
            <a:off x="611188" y="333375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el-GR" sz="2800" b="1" dirty="0">
                <a:solidFill>
                  <a:srgbClr val="FF5050"/>
                </a:solidFill>
                <a:latin typeface="Calibri" pitchFamily="34" charset="0"/>
              </a:rPr>
              <a:t>Φροντίδα στη διάρκεια της περιόδου: </a:t>
            </a:r>
          </a:p>
          <a:p>
            <a:r>
              <a:rPr lang="el-GR" altLang="el-GR" sz="2800" b="1" dirty="0">
                <a:solidFill>
                  <a:srgbClr val="FF5050"/>
                </a:solidFill>
                <a:latin typeface="Calibri" pitchFamily="34" charset="0"/>
              </a:rPr>
              <a:t>τι κάνουμε;</a:t>
            </a:r>
          </a:p>
        </p:txBody>
      </p:sp>
      <p:pic>
        <p:nvPicPr>
          <p:cNvPr id="37891" name="Picture 5" descr="Σερβιέτα, Υγειονομικής Πετσέτα, Γυναίκα, Hygien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412875"/>
            <a:ext cx="36004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4 - Ορθογώνιο"/>
          <p:cNvSpPr>
            <a:spLocks noChangeArrowheads="1"/>
          </p:cNvSpPr>
          <p:nvPr/>
        </p:nvSpPr>
        <p:spPr bwMode="auto">
          <a:xfrm>
            <a:off x="250825" y="6396038"/>
            <a:ext cx="8893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l-GR" sz="800"/>
              <a:t>https://pixabay.com/el/%CF%83%CE%B5%CF%81%CE%B2%CE%B9%CE%AD%CF%84%CE%B1-%CF%85%CE%B3%CE%B5%CE%B9%CE%BF%CE%BD%CE%BF%CE%BC%CE%B9%CE%BA%CE%AE%CF%82-%CF%80%CE%B5%CF%84%CF%83%CE%AD%CF%84%CE%B1-295139/</a:t>
            </a:r>
            <a:endParaRPr lang="el-GR" altLang="el-GR" sz="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628775"/>
            <a:ext cx="5943600" cy="3581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Αύξηση του βάρους και του μεγέθους των οστών </a:t>
            </a:r>
            <a:br>
              <a:rPr lang="el-GR" sz="2400" dirty="0" smtClean="0">
                <a:latin typeface="+mj-lt"/>
              </a:rPr>
            </a:br>
            <a:r>
              <a:rPr lang="el-GR" sz="2400" dirty="0" smtClean="0">
                <a:latin typeface="+mj-lt"/>
              </a:rPr>
              <a:t>→ αύξηση βάρους και ύψους του σώματος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Μεγαλώνει το κεφάλι, η μύτη, τα αυτιά, το σαγόνι</a:t>
            </a:r>
            <a:br>
              <a:rPr lang="el-GR" sz="2400" dirty="0" smtClean="0">
                <a:latin typeface="+mj-lt"/>
              </a:rPr>
            </a:br>
            <a:r>
              <a:rPr lang="el-GR" sz="2400" dirty="0" smtClean="0">
                <a:latin typeface="+mj-lt"/>
              </a:rPr>
              <a:t> → το πρόσωπο γίνεται μακρόστενο</a:t>
            </a:r>
            <a:r>
              <a:rPr lang="en-US" sz="2400" dirty="0" smtClean="0">
                <a:latin typeface="+mj-lt"/>
              </a:rPr>
              <a:t> </a:t>
            </a:r>
            <a:r>
              <a:rPr lang="el-GR" sz="2400" dirty="0" smtClean="0">
                <a:latin typeface="+mj-lt"/>
              </a:rPr>
              <a:t>(οβάλ)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Αυξάνονται και δυναμώνουν σταδιακά οι μύες</a:t>
            </a:r>
            <a:endParaRPr lang="en-US" sz="2400" dirty="0" smtClean="0">
              <a:latin typeface="+mj-lt"/>
            </a:endParaRPr>
          </a:p>
        </p:txBody>
      </p:sp>
      <p:pic>
        <p:nvPicPr>
          <p:cNvPr id="38914" name="Picture 2" descr="Μυών, Βραχίονας, Εικονίδι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00200"/>
            <a:ext cx="2438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5 - Ορθογώνιο"/>
          <p:cNvSpPr>
            <a:spLocks noChangeArrowheads="1"/>
          </p:cNvSpPr>
          <p:nvPr/>
        </p:nvSpPr>
        <p:spPr bwMode="auto">
          <a:xfrm>
            <a:off x="4419600" y="6248400"/>
            <a:ext cx="47244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Calibri" pitchFamily="34" charset="0"/>
              </a:rPr>
              <a:t>https://pixabay.com/el/%CE%BC%CF%85%CF%8E%CE%BD-%CE%B2%CF%81%CE%B1%CF%87%CE%AF%CE%BF%CE%BD%CE%B1%CF%82-%CE%B5%CE%B9%CE%BA%CE%BF%CE%BD%CE%AF%CE%B4%CE%B9%CE%BF-1085672/</a:t>
            </a:r>
            <a:endParaRPr lang="el-GR" sz="700">
              <a:latin typeface="Calibri" pitchFamily="34" charset="0"/>
            </a:endParaRPr>
          </a:p>
        </p:txBody>
      </p:sp>
      <p:pic>
        <p:nvPicPr>
          <p:cNvPr id="38916" name="Picture 4" descr="Άσκηση, Αλτήρες, Fitness, Προπόνηση, Γυμναστήρι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4689475"/>
            <a:ext cx="253365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7 - Ορθογώνιο"/>
          <p:cNvSpPr>
            <a:spLocks noChangeArrowheads="1"/>
          </p:cNvSpPr>
          <p:nvPr/>
        </p:nvSpPr>
        <p:spPr bwMode="auto">
          <a:xfrm>
            <a:off x="4419600" y="5715000"/>
            <a:ext cx="45720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">
                <a:latin typeface="Calibri" pitchFamily="34" charset="0"/>
              </a:rPr>
              <a:t>https://pixabay.com/el/%CE%AC%CF%83%CE%BA%CE%B7%CF%83%CE%B7-%CE%B1%CE%BB%CF%84%CE%AE%CF%81%CE%B5%CF%82-fitness-%CF%80%CF%81%CE%BF%CF%80%CF%8C%CE%BD%CE%B7%CF%83%CE%B7-29285/</a:t>
            </a:r>
            <a:endParaRPr lang="el-GR" sz="700">
              <a:latin typeface="Calibri" pitchFamily="34" charset="0"/>
            </a:endParaRPr>
          </a:p>
        </p:txBody>
      </p:sp>
      <p:sp>
        <p:nvSpPr>
          <p:cNvPr id="38918" name="Ορθογώνιο 3"/>
          <p:cNvSpPr>
            <a:spLocks noChangeArrowheads="1"/>
          </p:cNvSpPr>
          <p:nvPr/>
        </p:nvSpPr>
        <p:spPr bwMode="auto">
          <a:xfrm>
            <a:off x="539750" y="1268413"/>
            <a:ext cx="345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 b="1">
                <a:solidFill>
                  <a:srgbClr val="0070C0"/>
                </a:solidFill>
                <a:latin typeface="Calibri" pitchFamily="34" charset="0"/>
              </a:rPr>
              <a:t>Ποιες αλλαγές συμβαίνουν;</a:t>
            </a:r>
            <a:endParaRPr lang="el-GR" sz="20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4862"/>
          </a:xfrm>
        </p:spPr>
        <p:txBody>
          <a:bodyPr>
            <a:noAutofit/>
          </a:bodyPr>
          <a:lstStyle/>
          <a:p>
            <a:r>
              <a:rPr lang="el-GR" sz="3200" b="1" dirty="0" smtClean="0">
                <a:solidFill>
                  <a:srgbClr val="866C49"/>
                </a:solidFill>
              </a:rPr>
              <a:t>Αλλαγές στο σώμα συμβαίνουν φυσικά και στα </a:t>
            </a:r>
            <a:r>
              <a:rPr lang="el-GR" sz="3200" b="1" dirty="0" smtClean="0">
                <a:solidFill>
                  <a:schemeClr val="hlink"/>
                </a:solidFill>
              </a:rPr>
              <a:t>αγόρια</a:t>
            </a:r>
            <a:r>
              <a:rPr lang="el-GR" sz="3200" b="1" dirty="0" smtClean="0">
                <a:solidFill>
                  <a:srgbClr val="866C49"/>
                </a:solidFill>
              </a:rPr>
              <a:t>…</a:t>
            </a:r>
            <a:r>
              <a:rPr lang="en-US" sz="3200" b="1" dirty="0" smtClean="0">
                <a:solidFill>
                  <a:srgbClr val="866C49"/>
                </a:solidFill>
              </a:rPr>
              <a:t> </a:t>
            </a:r>
            <a:endParaRPr lang="el-GR" sz="2800" b="1" dirty="0" smtClean="0">
              <a:solidFill>
                <a:srgbClr val="866C4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group of teens at the bea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341438"/>
            <a:ext cx="40481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609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3600" b="1" dirty="0" smtClean="0">
                <a:solidFill>
                  <a:srgbClr val="B0107B"/>
                </a:solidFill>
              </a:rPr>
              <a:t>Θα μιλήσουμε για</a:t>
            </a:r>
            <a:r>
              <a:rPr lang="el-GR" sz="3600" dirty="0" smtClean="0">
                <a:solidFill>
                  <a:srgbClr val="B0107B"/>
                </a:solidFill>
              </a:rPr>
              <a:t>:</a:t>
            </a:r>
            <a:endParaRPr lang="el-GR" sz="3600" dirty="0">
              <a:solidFill>
                <a:srgbClr val="B0107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4186238" cy="5199062"/>
          </a:xfrm>
        </p:spPr>
        <p:txBody>
          <a:bodyPr>
            <a:noAutofit/>
          </a:bodyPr>
          <a:lstStyle/>
          <a:p>
            <a:r>
              <a:rPr lang="el-GR" sz="2400" dirty="0" smtClean="0"/>
              <a:t>τι ονομάζουμε ήβη και τι εφηβεία;</a:t>
            </a:r>
          </a:p>
          <a:p>
            <a:endParaRPr lang="el-GR" sz="1800" dirty="0" smtClean="0"/>
          </a:p>
          <a:p>
            <a:r>
              <a:rPr lang="el-GR" sz="2400" dirty="0" smtClean="0"/>
              <a:t>ποιες αλλαγές συμβαίνουν στα κορίτσια;</a:t>
            </a:r>
          </a:p>
          <a:p>
            <a:endParaRPr lang="el-GR" sz="1800" dirty="0" smtClean="0"/>
          </a:p>
          <a:p>
            <a:r>
              <a:rPr lang="el-GR" sz="2400" dirty="0" smtClean="0"/>
              <a:t>ποιες  αλλαγές συμβαίνουν στα αγόρια;</a:t>
            </a:r>
          </a:p>
          <a:p>
            <a:endParaRPr lang="en-US" sz="1800" dirty="0" smtClean="0"/>
          </a:p>
          <a:p>
            <a:r>
              <a:rPr lang="el-GR" sz="2400" dirty="0" smtClean="0"/>
              <a:t>τη σεξουαλικότητα</a:t>
            </a:r>
          </a:p>
          <a:p>
            <a:endParaRPr lang="el-GR" sz="1800" dirty="0" smtClean="0"/>
          </a:p>
          <a:p>
            <a:r>
              <a:rPr lang="el-GR" sz="2400" dirty="0" smtClean="0"/>
              <a:t>τις σεξουαλικές σχέσεις</a:t>
            </a:r>
          </a:p>
        </p:txBody>
      </p:sp>
      <p:sp>
        <p:nvSpPr>
          <p:cNvPr id="15364" name="4 - Ορθογώνιο"/>
          <p:cNvSpPr>
            <a:spLocks noChangeArrowheads="1"/>
          </p:cNvSpPr>
          <p:nvPr/>
        </p:nvSpPr>
        <p:spPr bwMode="auto">
          <a:xfrm>
            <a:off x="4857752" y="6000768"/>
            <a:ext cx="428624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>
                <a:latin typeface="Calibri" pitchFamily="34" charset="0"/>
              </a:rPr>
              <a:t>http://all-free-download.com/free-photos/download/group-of-teens-at-the-beach_515758.html</a:t>
            </a:r>
            <a:endParaRPr lang="el-GR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5638800" cy="4191000"/>
          </a:xfrm>
        </p:spPr>
        <p:txBody>
          <a:bodyPr>
            <a:normAutofit lnSpcReduction="10000"/>
          </a:bodyPr>
          <a:lstStyle/>
          <a:p>
            <a:r>
              <a:rPr lang="el-GR" sz="2200" b="1" smtClean="0"/>
              <a:t>Τρίχες</a:t>
            </a:r>
            <a:r>
              <a:rPr lang="el-GR" sz="2200" smtClean="0"/>
              <a:t> εμφανίζονται και μεγαλώνουν</a:t>
            </a:r>
            <a:br>
              <a:rPr lang="el-GR" sz="2200" smtClean="0"/>
            </a:br>
            <a:r>
              <a:rPr lang="el-GR" sz="2200" smtClean="0"/>
              <a:t>→ πρόσωπο (γένια), μασχάλες, θώρακα, χέρια, πόδια</a:t>
            </a:r>
          </a:p>
          <a:p>
            <a:pPr>
              <a:buFont typeface="Arial" charset="0"/>
              <a:buNone/>
            </a:pPr>
            <a:r>
              <a:rPr lang="el-GR" sz="2200" smtClean="0"/>
              <a:t>	→ γεννητική περιοχή (εφήβαιο)</a:t>
            </a:r>
          </a:p>
          <a:p>
            <a:pPr>
              <a:buFont typeface="Arial" charset="0"/>
              <a:buNone/>
            </a:pPr>
            <a:endParaRPr lang="el-GR" sz="2200" smtClean="0"/>
          </a:p>
          <a:p>
            <a:r>
              <a:rPr lang="el-GR" sz="2200" smtClean="0"/>
              <a:t>Αλλαγή στο </a:t>
            </a:r>
            <a:r>
              <a:rPr lang="el-GR" sz="2200" b="1" smtClean="0"/>
              <a:t>σχήμα</a:t>
            </a:r>
            <a:r>
              <a:rPr lang="el-GR" sz="2200" smtClean="0"/>
              <a:t> του προσώπου, από στρογγυλό σε οβάλ</a:t>
            </a:r>
          </a:p>
          <a:p>
            <a:pPr>
              <a:buFont typeface="Arial" charset="0"/>
              <a:buNone/>
            </a:pPr>
            <a:endParaRPr lang="el-GR" sz="2200" smtClean="0"/>
          </a:p>
          <a:p>
            <a:r>
              <a:rPr lang="el-GR" sz="2200" smtClean="0"/>
              <a:t>Οι τρίχες και το δέρμα γίνονται πιο </a:t>
            </a:r>
            <a:r>
              <a:rPr lang="el-GR" sz="2200" b="1" smtClean="0"/>
              <a:t>λιπαρά </a:t>
            </a:r>
            <a:r>
              <a:rPr lang="el-GR" sz="2200" smtClean="0"/>
              <a:t/>
            </a:r>
            <a:br>
              <a:rPr lang="el-GR" sz="2200" smtClean="0"/>
            </a:br>
            <a:r>
              <a:rPr lang="el-GR" sz="2200" smtClean="0"/>
              <a:t>→ σπυράκια, ακμή</a:t>
            </a:r>
            <a:br>
              <a:rPr lang="el-GR" sz="2200" smtClean="0"/>
            </a:br>
            <a:r>
              <a:rPr lang="el-GR" sz="2200" smtClean="0"/>
              <a:t>→ ιδρώνουμε περισσότερο (δυσάρεστη οσμή) </a:t>
            </a:r>
          </a:p>
          <a:p>
            <a:pPr>
              <a:buFont typeface="Arial" charset="0"/>
              <a:buNone/>
            </a:pPr>
            <a:endParaRPr lang="el-GR" sz="3000" smtClean="0"/>
          </a:p>
        </p:txBody>
      </p:sp>
      <p:sp>
        <p:nvSpPr>
          <p:cNvPr id="4" name="3 - Έλλειψη"/>
          <p:cNvSpPr/>
          <p:nvPr/>
        </p:nvSpPr>
        <p:spPr>
          <a:xfrm>
            <a:off x="5486400" y="5867400"/>
            <a:ext cx="2590800" cy="65563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800" dirty="0">
                <a:solidFill>
                  <a:schemeClr val="tx2"/>
                </a:solidFill>
              </a:rPr>
              <a:t>Ξύρισμα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600200"/>
            <a:ext cx="3124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6 - TextBox"/>
          <p:cNvSpPr txBox="1">
            <a:spLocks noChangeArrowheads="1"/>
          </p:cNvSpPr>
          <p:nvPr/>
        </p:nvSpPr>
        <p:spPr bwMode="auto">
          <a:xfrm>
            <a:off x="5638800" y="4572000"/>
            <a:ext cx="3359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  <a:hlinkClick r:id="rId4"/>
              </a:rPr>
              <a:t>https://www.dreamstime.com/royalty-free-stock-photos-</a:t>
            </a:r>
            <a:endParaRPr lang="en-US" sz="1000">
              <a:latin typeface="Calibri" pitchFamily="34" charset="0"/>
            </a:endParaRPr>
          </a:p>
          <a:p>
            <a:r>
              <a:rPr lang="en-US" sz="1000">
                <a:latin typeface="Calibri" pitchFamily="34" charset="0"/>
              </a:rPr>
              <a:t>boy-puberty-acne-illustration-image30015768</a:t>
            </a:r>
            <a:endParaRPr lang="el-GR" sz="1000">
              <a:latin typeface="Calibr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333375"/>
            <a:ext cx="8382000" cy="685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l-GR" sz="3200" b="1" dirty="0">
                <a:solidFill>
                  <a:srgbClr val="866C49"/>
                </a:solidFill>
              </a:rPr>
              <a:t>Ποιες αλλαγές συμβαίνουν στα αγόρια</a:t>
            </a:r>
            <a:r>
              <a:rPr lang="el-GR" sz="3200" b="1" dirty="0" smtClean="0">
                <a:solidFill>
                  <a:srgbClr val="866C49"/>
                </a:solidFill>
              </a:rPr>
              <a:t>;</a:t>
            </a:r>
            <a:r>
              <a:rPr lang="en-US" sz="3200" b="1" dirty="0" smtClean="0">
                <a:solidFill>
                  <a:srgbClr val="866C49"/>
                </a:solidFill>
              </a:rPr>
              <a:t> </a:t>
            </a:r>
            <a:r>
              <a:rPr lang="en-US" sz="2800" b="1" dirty="0" smtClean="0">
                <a:solidFill>
                  <a:srgbClr val="866C49"/>
                </a:solidFill>
              </a:rPr>
              <a:t>(2)</a:t>
            </a:r>
            <a:endParaRPr lang="el-GR" sz="2800" b="1" dirty="0">
              <a:solidFill>
                <a:srgbClr val="866C4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82000" cy="10081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000" b="1" dirty="0" smtClean="0">
                <a:solidFill>
                  <a:schemeClr val="accent2">
                    <a:lumMod val="75000"/>
                  </a:schemeClr>
                </a:solidFill>
              </a:rPr>
              <a:t>Ποιες αλλαγές συμβαίνουν στα αγόρια;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3100" b="1" dirty="0" smtClean="0">
                <a:solidFill>
                  <a:schemeClr val="accent2">
                    <a:lumMod val="75000"/>
                  </a:schemeClr>
                </a:solidFill>
              </a:rPr>
              <a:t>(3)</a:t>
            </a:r>
            <a:endParaRPr lang="el-GR" sz="3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4114800" cy="43894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Μεταβάλλεται η χροιά της φωνής: η φωνή γίνεται πιο βαθιά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Πρήξιμο ή πόνος στο στήθος, γύρω από τις θηλές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Μεγαλώνουν οι όρχεις, το όσχεο και το πέος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2400" dirty="0"/>
          </a:p>
        </p:txBody>
      </p:sp>
      <p:pic>
        <p:nvPicPr>
          <p:cNvPr id="43011" name="Picture 6" descr="Άνθρωπος, Πρόσωπο, Avatar, Κεφάλι, Πορτραίτο, Γυαλι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962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8 - Ορθογώνιο"/>
          <p:cNvSpPr>
            <a:spLocks noChangeArrowheads="1"/>
          </p:cNvSpPr>
          <p:nvPr/>
        </p:nvSpPr>
        <p:spPr bwMode="auto">
          <a:xfrm>
            <a:off x="4572000" y="6248400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https://pixabay.com/el/%CE%AC%CE%BD%CE%B8%CF%81%CF%89%CF%80%CE%BF%CF%82-%CF%80%CF%81%CF%8C%CF%83%CF%89%CF%80%CE%BF-avatar-%CE%BA%CE%B5%CF%86%CE%AC%CE%BB%CE%B9-156584/</a:t>
            </a:r>
            <a:endParaRPr lang="el-GR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4000" b="1" dirty="0" smtClean="0">
                <a:solidFill>
                  <a:schemeClr val="accent2">
                    <a:lumMod val="75000"/>
                  </a:schemeClr>
                </a:solidFill>
              </a:rPr>
              <a:t>Εξωτερικά και εσωτερικά γεννητικά όργανα</a:t>
            </a:r>
            <a:endParaRPr lang="el-GR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4" name="2 - Θέση περιεχομένου"/>
          <p:cNvSpPr>
            <a:spLocks noGrp="1"/>
          </p:cNvSpPr>
          <p:nvPr>
            <p:ph idx="1"/>
          </p:nvPr>
        </p:nvSpPr>
        <p:spPr>
          <a:xfrm>
            <a:off x="250825" y="1600200"/>
            <a:ext cx="3960813" cy="4525963"/>
          </a:xfrm>
        </p:spPr>
        <p:txBody>
          <a:bodyPr/>
          <a:lstStyle/>
          <a:p>
            <a:r>
              <a:rPr lang="el-GR" sz="2800" dirty="0" smtClean="0"/>
              <a:t>Προστάτης</a:t>
            </a:r>
          </a:p>
          <a:p>
            <a:r>
              <a:rPr lang="el-GR" sz="2800" dirty="0" smtClean="0"/>
              <a:t>Επιδιδυμίδα</a:t>
            </a:r>
          </a:p>
          <a:p>
            <a:r>
              <a:rPr lang="el-GR" sz="2800" dirty="0" smtClean="0"/>
              <a:t>Πέος (βάλανος- πόσθη)</a:t>
            </a:r>
          </a:p>
          <a:p>
            <a:r>
              <a:rPr lang="el-GR" sz="2800" dirty="0" smtClean="0"/>
              <a:t>Όσχεο </a:t>
            </a:r>
          </a:p>
          <a:p>
            <a:r>
              <a:rPr lang="el-GR" sz="2800" dirty="0" smtClean="0"/>
              <a:t>Όρχις</a:t>
            </a:r>
          </a:p>
          <a:p>
            <a:endParaRPr lang="el-GR" sz="2800" dirty="0" smtClean="0"/>
          </a:p>
        </p:txBody>
      </p:sp>
      <p:pic>
        <p:nvPicPr>
          <p:cNvPr id="44035" name="Picture 2" descr="https://thumbs10.dreamstime.com/x/male-reproductive-system-189431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700808"/>
            <a:ext cx="4419600" cy="439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4 - Ορθογώνιο"/>
          <p:cNvSpPr>
            <a:spLocks noChangeArrowheads="1"/>
          </p:cNvSpPr>
          <p:nvPr/>
        </p:nvSpPr>
        <p:spPr bwMode="auto">
          <a:xfrm>
            <a:off x="3886200" y="6172200"/>
            <a:ext cx="4572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https://www.dreamstime.com/photos-images/genitals.html#details18943168</a:t>
            </a:r>
            <a:endParaRPr lang="el-GR" sz="1000">
              <a:latin typeface="Calibri" pitchFamily="34" charset="0"/>
            </a:endParaRPr>
          </a:p>
        </p:txBody>
      </p:sp>
      <p:sp>
        <p:nvSpPr>
          <p:cNvPr id="44037" name="5 - TextBox"/>
          <p:cNvSpPr txBox="1">
            <a:spLocks noChangeArrowheads="1"/>
          </p:cNvSpPr>
          <p:nvPr/>
        </p:nvSpPr>
        <p:spPr bwMode="auto">
          <a:xfrm>
            <a:off x="4427538" y="5105400"/>
            <a:ext cx="915987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latin typeface="Calibri" pitchFamily="34" charset="0"/>
              </a:rPr>
              <a:t>Όρχις</a:t>
            </a:r>
          </a:p>
        </p:txBody>
      </p:sp>
      <p:sp>
        <p:nvSpPr>
          <p:cNvPr id="44038" name="6 - TextBox"/>
          <p:cNvSpPr txBox="1">
            <a:spLocks noChangeArrowheads="1"/>
          </p:cNvSpPr>
          <p:nvPr/>
        </p:nvSpPr>
        <p:spPr bwMode="auto">
          <a:xfrm>
            <a:off x="7848600" y="4876800"/>
            <a:ext cx="893763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Όσχεο </a:t>
            </a:r>
          </a:p>
        </p:txBody>
      </p:sp>
      <p:sp>
        <p:nvSpPr>
          <p:cNvPr id="44039" name="7 - TextBox"/>
          <p:cNvSpPr txBox="1">
            <a:spLocks noChangeArrowheads="1"/>
          </p:cNvSpPr>
          <p:nvPr/>
        </p:nvSpPr>
        <p:spPr bwMode="auto">
          <a:xfrm>
            <a:off x="8077200" y="4038600"/>
            <a:ext cx="18415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4040" name="8 - TextBox"/>
          <p:cNvSpPr txBox="1">
            <a:spLocks noChangeArrowheads="1"/>
          </p:cNvSpPr>
          <p:nvPr/>
        </p:nvSpPr>
        <p:spPr bwMode="auto">
          <a:xfrm>
            <a:off x="7772400" y="3810000"/>
            <a:ext cx="110807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Ουρήθρα</a:t>
            </a:r>
          </a:p>
        </p:txBody>
      </p:sp>
      <p:sp>
        <p:nvSpPr>
          <p:cNvPr id="44041" name="9 - TextBox"/>
          <p:cNvSpPr txBox="1">
            <a:spLocks noChangeArrowheads="1"/>
          </p:cNvSpPr>
          <p:nvPr/>
        </p:nvSpPr>
        <p:spPr bwMode="auto">
          <a:xfrm>
            <a:off x="7696200" y="2971800"/>
            <a:ext cx="1300163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Προστάτης</a:t>
            </a:r>
          </a:p>
        </p:txBody>
      </p:sp>
      <p:sp>
        <p:nvSpPr>
          <p:cNvPr id="44042" name="10 - TextBox"/>
          <p:cNvSpPr txBox="1">
            <a:spLocks noChangeArrowheads="1"/>
          </p:cNvSpPr>
          <p:nvPr/>
        </p:nvSpPr>
        <p:spPr bwMode="auto">
          <a:xfrm>
            <a:off x="4495800" y="3124200"/>
            <a:ext cx="8382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4043" name="11 - TextBox"/>
          <p:cNvSpPr txBox="1">
            <a:spLocks noChangeArrowheads="1"/>
          </p:cNvSpPr>
          <p:nvPr/>
        </p:nvSpPr>
        <p:spPr bwMode="auto">
          <a:xfrm>
            <a:off x="4419600" y="3657600"/>
            <a:ext cx="914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4044" name="12 - TextBox"/>
          <p:cNvSpPr txBox="1">
            <a:spLocks noChangeArrowheads="1"/>
          </p:cNvSpPr>
          <p:nvPr/>
        </p:nvSpPr>
        <p:spPr bwMode="auto">
          <a:xfrm>
            <a:off x="4495800" y="4191000"/>
            <a:ext cx="914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44045" name="14 - TextBox"/>
          <p:cNvSpPr txBox="1">
            <a:spLocks noChangeArrowheads="1"/>
          </p:cNvSpPr>
          <p:nvPr/>
        </p:nvSpPr>
        <p:spPr bwMode="auto">
          <a:xfrm>
            <a:off x="3581400" y="4419600"/>
            <a:ext cx="1981200" cy="611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latin typeface="Calibri" pitchFamily="34" charset="0"/>
              </a:rPr>
              <a:t>Πέος</a:t>
            </a:r>
          </a:p>
          <a:p>
            <a:r>
              <a:rPr lang="el-GR" sz="1600">
                <a:latin typeface="Calibri" pitchFamily="34" charset="0"/>
              </a:rPr>
              <a:t>(βάλανος-πόσθη)</a:t>
            </a:r>
          </a:p>
        </p:txBody>
      </p:sp>
      <p:cxnSp>
        <p:nvCxnSpPr>
          <p:cNvPr id="17" name="16 - Ευθύγραμμο βέλος σύνδεσης"/>
          <p:cNvCxnSpPr/>
          <p:nvPr/>
        </p:nvCxnSpPr>
        <p:spPr>
          <a:xfrm>
            <a:off x="4800600" y="4724400"/>
            <a:ext cx="1905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47" name="18 - TextBox"/>
          <p:cNvSpPr txBox="1">
            <a:spLocks noChangeArrowheads="1"/>
          </p:cNvSpPr>
          <p:nvPr/>
        </p:nvSpPr>
        <p:spPr bwMode="auto">
          <a:xfrm>
            <a:off x="7848600" y="4267200"/>
            <a:ext cx="762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8" name="17 - Έλλειψη"/>
          <p:cNvSpPr/>
          <p:nvPr/>
        </p:nvSpPr>
        <p:spPr>
          <a:xfrm>
            <a:off x="0" y="4221163"/>
            <a:ext cx="3635375" cy="2303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2400" dirty="0"/>
              <a:t>Τα γεννητικά κύτταρα  των αγοριών είναι τα σπερματοζωάρια</a:t>
            </a:r>
          </a:p>
        </p:txBody>
      </p:sp>
      <p:sp>
        <p:nvSpPr>
          <p:cNvPr id="44050" name="9 - TextBox"/>
          <p:cNvSpPr txBox="1">
            <a:spLocks noChangeArrowheads="1"/>
          </p:cNvSpPr>
          <p:nvPr/>
        </p:nvSpPr>
        <p:spPr bwMode="auto">
          <a:xfrm>
            <a:off x="5867400" y="1989138"/>
            <a:ext cx="1303338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Ουρητήρες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3600" b="1" dirty="0" smtClean="0">
                <a:solidFill>
                  <a:srgbClr val="B0107B"/>
                </a:solidFill>
              </a:rPr>
              <a:t>Συναισθηματικές αλλαγές</a:t>
            </a:r>
            <a:br>
              <a:rPr lang="el-GR" sz="3600" b="1" dirty="0" smtClean="0">
                <a:solidFill>
                  <a:srgbClr val="B0107B"/>
                </a:solidFill>
              </a:rPr>
            </a:br>
            <a:r>
              <a:rPr lang="el-GR" sz="3600" b="1" dirty="0" smtClean="0">
                <a:solidFill>
                  <a:srgbClr val="B0107B"/>
                </a:solidFill>
              </a:rPr>
              <a:t>για κορίτσια και αγόρια</a:t>
            </a:r>
            <a:endParaRPr lang="el-GR" sz="3600" b="1" dirty="0">
              <a:solidFill>
                <a:srgbClr val="B0107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4724400" cy="37036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Συχνές αλλαγές στη διάθεση (λύπη, χαρά)</a:t>
            </a: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Ντροπή, αμηχανία</a:t>
            </a: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Ανεξήγητο θυμό, οργή</a:t>
            </a: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Υγιείς προκλήσεις, δοκιμή ορίων</a:t>
            </a: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Αλλαγή στον τρόπο σκέψης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l-GR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791200"/>
            <a:ext cx="8305800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el-GR" sz="2400" b="1">
                <a:solidFill>
                  <a:srgbClr val="0070C0"/>
                </a:solidFill>
                <a:latin typeface="Calibri" pitchFamily="34" charset="0"/>
              </a:rPr>
              <a:t>Ανακάλυψε και αντιμετώπισε τα συναισθήματά σου!!</a:t>
            </a:r>
          </a:p>
        </p:txBody>
      </p:sp>
      <p:pic>
        <p:nvPicPr>
          <p:cNvPr id="47108" name="Picture 2" descr="Ανάλυση, Σκέψη, Αγόρι, Έφηβος, Νέοι, Κουκούλα Ρολό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4038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5 - Ορθογώνιο"/>
          <p:cNvSpPr>
            <a:spLocks noChangeArrowheads="1"/>
          </p:cNvSpPr>
          <p:nvPr/>
        </p:nvSpPr>
        <p:spPr bwMode="auto">
          <a:xfrm>
            <a:off x="1676400" y="6519863"/>
            <a:ext cx="7467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https://pixabay.com/el/%CE%B1%CE%BD%CE%AC%CE%BB%CF%85%CF%83%CE%B7-%CF%83%CE%BA%CE%AD%CF%88%CE%B7-%CE%B1%CE%B3%CF%8C%CF%81%CE%B9-%CE%AD%CF%86%CE%B7%CE%B2%CE%BF%CF%82-%CE%BD%CE%AD%CE%BF%CE%B9-299692/</a:t>
            </a:r>
            <a:endParaRPr lang="el-GR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3600" b="1" dirty="0" smtClean="0">
                <a:solidFill>
                  <a:srgbClr val="B0107B"/>
                </a:solidFill>
              </a:rPr>
              <a:t>Σχέσεις με γονείς και συνομηλίκους</a:t>
            </a:r>
            <a:endParaRPr lang="el-GR" sz="3600" b="1" dirty="0">
              <a:solidFill>
                <a:srgbClr val="B0107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4038600" cy="43894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Συγκρούσεις με γονείς</a:t>
            </a: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Διαφορετικές απόψεις (π.χ. ντύσιμο, μουσική, ενδιαφέροντα)</a:t>
            </a: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Υπευθυνότητα, ανεξαρτησία, σεβασμός</a:t>
            </a: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Σχέσεις με συνομηλίκους</a:t>
            </a:r>
            <a:endParaRPr lang="en-US" sz="24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l-GR" sz="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l-GR" sz="2400" dirty="0" smtClean="0">
                <a:latin typeface="+mj-lt"/>
              </a:rPr>
              <a:t>Πρότυπα </a:t>
            </a:r>
          </a:p>
        </p:txBody>
      </p:sp>
      <p:pic>
        <p:nvPicPr>
          <p:cNvPr id="49155" name="Picture 2" descr="Βόλεϊ, Συμπαίκτες, Φίλους, Συντρόφους, Μαζί, Γυναίκε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981200"/>
            <a:ext cx="4572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884238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solidFill>
                  <a:srgbClr val="B0107B"/>
                </a:solidFill>
              </a:rPr>
              <a:t>Σχέσεις με το άλλο φύλο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23923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l-GR" sz="2400" dirty="0" smtClean="0"/>
              <a:t>	Μπορεί να:</a:t>
            </a:r>
          </a:p>
          <a:p>
            <a:pPr>
              <a:lnSpc>
                <a:spcPct val="90000"/>
              </a:lnSpc>
            </a:pPr>
            <a:r>
              <a:rPr lang="el-GR" sz="2400" dirty="0" smtClean="0"/>
              <a:t>θέλεις να αρέσεις, να τραβάς την προσοχή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l-GR" sz="800" dirty="0" smtClean="0"/>
          </a:p>
          <a:p>
            <a:pPr>
              <a:lnSpc>
                <a:spcPct val="90000"/>
              </a:lnSpc>
            </a:pPr>
            <a:r>
              <a:rPr lang="el-GR" sz="2400" dirty="0" smtClean="0"/>
              <a:t>νιώθεις ανασφάλεια με τα αγόρια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l-GR" sz="800" dirty="0" smtClean="0"/>
          </a:p>
          <a:p>
            <a:pPr>
              <a:lnSpc>
                <a:spcPct val="90000"/>
              </a:lnSpc>
            </a:pPr>
            <a:r>
              <a:rPr lang="el-GR" sz="2400" dirty="0" smtClean="0"/>
              <a:t>έχεις ερωτικές σκέψεις και αισθήματα για τα αγόρια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l-GR" sz="8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l-GR" sz="2400" dirty="0" smtClean="0"/>
          </a:p>
          <a:p>
            <a:pPr>
              <a:lnSpc>
                <a:spcPct val="90000"/>
              </a:lnSpc>
            </a:pPr>
            <a:endParaRPr lang="el-GR" sz="2400" dirty="0" smtClean="0"/>
          </a:p>
        </p:txBody>
      </p:sp>
      <p:sp>
        <p:nvSpPr>
          <p:cNvPr id="51203" name="TextBox 3"/>
          <p:cNvSpPr txBox="1">
            <a:spLocks noChangeArrowheads="1"/>
          </p:cNvSpPr>
          <p:nvPr/>
        </p:nvSpPr>
        <p:spPr bwMode="auto">
          <a:xfrm>
            <a:off x="304800" y="4419600"/>
            <a:ext cx="426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2800" b="1">
                <a:solidFill>
                  <a:srgbClr val="B0107B"/>
                </a:solidFill>
                <a:latin typeface="Calibri" pitchFamily="34" charset="0"/>
              </a:rPr>
              <a:t>Να είσαι ειλικρινής, </a:t>
            </a:r>
          </a:p>
          <a:p>
            <a:pPr algn="ctr"/>
            <a:r>
              <a:rPr lang="el-GR" sz="2800" b="1">
                <a:solidFill>
                  <a:srgbClr val="B0107B"/>
                </a:solidFill>
                <a:latin typeface="Calibri" pitchFamily="34" charset="0"/>
              </a:rPr>
              <a:t>να είσαι ο εαυτός σου!!!</a:t>
            </a:r>
          </a:p>
        </p:txBody>
      </p:sp>
      <p:pic>
        <p:nvPicPr>
          <p:cNvPr id="51204" name="Picture 2" descr="winter cartoon couple vec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500438"/>
            <a:ext cx="404812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5 - TextBox"/>
          <p:cNvSpPr txBox="1">
            <a:spLocks noChangeArrowheads="1"/>
          </p:cNvSpPr>
          <p:nvPr/>
        </p:nvSpPr>
        <p:spPr bwMode="auto">
          <a:xfrm>
            <a:off x="152400" y="6477000"/>
            <a:ext cx="44862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alibri" pitchFamily="34" charset="0"/>
              </a:rPr>
              <a:t>http://all-free-download.com/free-vector/download/winter-cartoon-couple-vector_528466.html</a:t>
            </a:r>
            <a:endParaRPr lang="el-GR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800" dirty="0" smtClean="0"/>
              <a:t> </a:t>
            </a:r>
            <a:r>
              <a:rPr lang="el-GR" sz="4000" b="1" dirty="0">
                <a:solidFill>
                  <a:schemeClr val="accent2">
                    <a:lumMod val="75000"/>
                  </a:schemeClr>
                </a:solidFill>
              </a:rPr>
              <a:t>Ό</a:t>
            </a:r>
            <a:r>
              <a:rPr lang="el-GR" sz="4000" b="1" dirty="0" smtClean="0">
                <a:solidFill>
                  <a:schemeClr val="accent2">
                    <a:lumMod val="75000"/>
                  </a:schemeClr>
                </a:solidFill>
              </a:rPr>
              <a:t>μως αναρωτιέσαι: </a:t>
            </a:r>
            <a:endParaRPr lang="el-GR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39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3960813"/>
          </a:xfrm>
        </p:spPr>
        <p:txBody>
          <a:bodyPr>
            <a:normAutofit fontScale="92500"/>
          </a:bodyPr>
          <a:lstStyle/>
          <a:p>
            <a:pPr>
              <a:lnSpc>
                <a:spcPct val="140000"/>
              </a:lnSpc>
              <a:buFont typeface="Arial" charset="0"/>
              <a:buNone/>
            </a:pPr>
            <a:r>
              <a:rPr lang="el-GR" sz="1900" dirty="0" smtClean="0"/>
              <a:t>	</a:t>
            </a:r>
          </a:p>
          <a:p>
            <a:pPr>
              <a:lnSpc>
                <a:spcPct val="140000"/>
              </a:lnSpc>
              <a:buFont typeface="Arial" charset="0"/>
              <a:buNone/>
            </a:pPr>
            <a:r>
              <a:rPr lang="el-GR" sz="1900" b="1" dirty="0" smtClean="0">
                <a:solidFill>
                  <a:srgbClr val="866C49"/>
                </a:solidFill>
              </a:rPr>
              <a:t>	</a:t>
            </a:r>
            <a:r>
              <a:rPr lang="el-GR" sz="2400" b="1" dirty="0" smtClean="0">
                <a:solidFill>
                  <a:srgbClr val="866C49"/>
                </a:solidFill>
              </a:rPr>
              <a:t>Είμαι αρκετά μεγάλη για να κάνω σχέση μ’ ένα αγόρι;</a:t>
            </a:r>
          </a:p>
          <a:p>
            <a:pPr algn="ctr">
              <a:lnSpc>
                <a:spcPct val="140000"/>
              </a:lnSpc>
              <a:buFont typeface="Arial" charset="0"/>
              <a:buNone/>
            </a:pPr>
            <a:r>
              <a:rPr lang="el-GR" sz="1900" dirty="0" smtClean="0"/>
              <a:t>			</a:t>
            </a:r>
            <a:r>
              <a:rPr lang="el-GR" sz="2400" dirty="0" smtClean="0"/>
              <a:t>Δεν υπάρχει εύκολη απάντηση σ’ αυτό</a:t>
            </a:r>
          </a:p>
          <a:p>
            <a:pPr algn="ctr">
              <a:lnSpc>
                <a:spcPct val="140000"/>
              </a:lnSpc>
              <a:buFont typeface="Arial" charset="0"/>
              <a:buNone/>
            </a:pPr>
            <a:r>
              <a:rPr lang="el-GR" sz="2400" dirty="0" smtClean="0"/>
              <a:t>		Ο καθένας είναι διαφορετικός </a:t>
            </a:r>
          </a:p>
          <a:p>
            <a:pPr>
              <a:lnSpc>
                <a:spcPct val="140000"/>
              </a:lnSpc>
              <a:buFont typeface="Arial" charset="0"/>
              <a:buNone/>
            </a:pPr>
            <a:r>
              <a:rPr lang="el-GR" sz="2000" dirty="0" smtClean="0"/>
              <a:t>			</a:t>
            </a:r>
          </a:p>
          <a:p>
            <a:pPr>
              <a:lnSpc>
                <a:spcPct val="140000"/>
              </a:lnSpc>
              <a:buFont typeface="Arial" charset="0"/>
              <a:buNone/>
            </a:pPr>
            <a:r>
              <a:rPr lang="el-GR" sz="2400" dirty="0" smtClean="0"/>
              <a:t>	Πάντως η ερωτική σχέση και η αντιμετώπιση των συναισθημάτων είναι ευκολότερη όταν είσαι μεγαλύτερη</a:t>
            </a:r>
            <a:r>
              <a:rPr lang="en-US" sz="2400" dirty="0" smtClean="0"/>
              <a:t> </a:t>
            </a:r>
            <a:r>
              <a:rPr lang="el-GR" sz="2400" dirty="0" smtClean="0"/>
              <a:t>και πιο ώριμη                                        </a:t>
            </a:r>
            <a:r>
              <a:rPr lang="en-US" sz="2400" dirty="0" smtClean="0"/>
              <a:t>                                              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400" dirty="0" smtClean="0"/>
          </a:p>
        </p:txBody>
      </p:sp>
      <p:sp>
        <p:nvSpPr>
          <p:cNvPr id="5" name="4 - Δεξιό βέλος"/>
          <p:cNvSpPr/>
          <p:nvPr/>
        </p:nvSpPr>
        <p:spPr>
          <a:xfrm>
            <a:off x="1258888" y="2349500"/>
            <a:ext cx="950912" cy="6048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" name="6 - Σύννεφο"/>
          <p:cNvSpPr/>
          <p:nvPr/>
        </p:nvSpPr>
        <p:spPr>
          <a:xfrm>
            <a:off x="4643438" y="4868863"/>
            <a:ext cx="3024187" cy="16351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/>
              <a:t>To do or not to do?</a:t>
            </a:r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1 - Τίτλος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36613"/>
          </a:xfrm>
        </p:spPr>
        <p:txBody>
          <a:bodyPr/>
          <a:lstStyle/>
          <a:p>
            <a:r>
              <a:rPr lang="el-GR" sz="3600" b="1" dirty="0" smtClean="0">
                <a:solidFill>
                  <a:srgbClr val="B0107B"/>
                </a:solidFill>
              </a:rPr>
              <a:t>Τι είναι η σεξουαλικότητα;</a:t>
            </a:r>
          </a:p>
        </p:txBody>
      </p:sp>
      <p:pic>
        <p:nvPicPr>
          <p:cNvPr id="54274" name="Picture 2" descr="Αποτέλεσμα εικόνας για σεβασμός στις σχέσεις εφήβω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068638"/>
            <a:ext cx="42021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2 - Θέση περιεχομένου"/>
          <p:cNvSpPr>
            <a:spLocks noGrp="1"/>
          </p:cNvSpPr>
          <p:nvPr>
            <p:ph idx="1"/>
          </p:nvPr>
        </p:nvSpPr>
        <p:spPr>
          <a:xfrm>
            <a:off x="179512" y="1124744"/>
            <a:ext cx="8713787" cy="5516562"/>
          </a:xfrm>
        </p:spPr>
        <p:txBody>
          <a:bodyPr/>
          <a:lstStyle/>
          <a:p>
            <a:r>
              <a:rPr lang="el-GR" sz="2200" dirty="0" smtClean="0"/>
              <a:t>Καθώς  μεγαλώνεις και σταδιακά το σώμα σου αλλάζει, αρχίζεις να νιώθεις τα πρώτα ερωτικά σκιρτήματα</a:t>
            </a:r>
          </a:p>
          <a:p>
            <a:endParaRPr lang="el-GR" sz="2200" dirty="0" smtClean="0"/>
          </a:p>
          <a:p>
            <a:r>
              <a:rPr lang="el-GR" sz="2200" dirty="0" smtClean="0"/>
              <a:t>Ξαφνικά αρχίζεις να νιώθεις έλξη για κάποιο άλλο άτομο και θέλεις να το αγγίξεις, να το χαϊδεύεις και να το κρατάς μ’ ένα διαφορετικό τρόπο απ’ </a:t>
            </a:r>
            <a:r>
              <a:rPr lang="el-GR" sz="2200" dirty="0" err="1" smtClean="0"/>
              <a:t>ό,τι</a:t>
            </a:r>
            <a:r>
              <a:rPr lang="el-GR" sz="2200" dirty="0" smtClean="0"/>
              <a:t> τους φίλους σου</a:t>
            </a:r>
          </a:p>
          <a:p>
            <a:endParaRPr lang="el-GR" sz="2200" dirty="0" smtClean="0"/>
          </a:p>
          <a:p>
            <a:r>
              <a:rPr lang="el-GR" sz="2200" dirty="0" smtClean="0"/>
              <a:t>Η ερωτική επιθυμία δεν </a:t>
            </a:r>
            <a:r>
              <a:rPr lang="el-GR" sz="2000" dirty="0" smtClean="0"/>
              <a:t/>
            </a:r>
            <a:br>
              <a:rPr lang="el-GR" sz="2000" dirty="0" smtClean="0"/>
            </a:br>
            <a:r>
              <a:rPr lang="el-GR" sz="2000" dirty="0" smtClean="0"/>
              <a:t>εμφανίζεται στην ίδια ηλικία </a:t>
            </a:r>
            <a:br>
              <a:rPr lang="el-GR" sz="2000" dirty="0" smtClean="0"/>
            </a:br>
            <a:r>
              <a:rPr lang="el-GR" sz="2000" dirty="0" smtClean="0"/>
              <a:t>στα αγόρια και στα κορίτσια. </a:t>
            </a:r>
            <a:r>
              <a:rPr lang="el-GR" sz="2200" dirty="0" smtClean="0"/>
              <a:t/>
            </a:r>
            <a:br>
              <a:rPr lang="el-GR" sz="2200" dirty="0" smtClean="0"/>
            </a:br>
            <a:r>
              <a:rPr lang="el-GR" sz="2200" dirty="0" smtClean="0"/>
              <a:t>Συχνά κάποιος από τους δύο </a:t>
            </a:r>
            <a:br>
              <a:rPr lang="el-GR" sz="2200" dirty="0" smtClean="0"/>
            </a:br>
            <a:r>
              <a:rPr lang="el-GR" sz="2200" dirty="0" smtClean="0"/>
              <a:t>βιάζεται περισσότερο να κάνει</a:t>
            </a:r>
            <a:br>
              <a:rPr lang="el-GR" sz="2200" dirty="0" smtClean="0"/>
            </a:br>
            <a:r>
              <a:rPr lang="el-GR" sz="2200" dirty="0" smtClean="0"/>
              <a:t>σχέση</a:t>
            </a:r>
          </a:p>
          <a:p>
            <a:pPr>
              <a:buFont typeface="Arial" charset="0"/>
              <a:buNone/>
            </a:pPr>
            <a:endParaRPr lang="el-G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- Τίτλος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38237"/>
          </a:xfrm>
        </p:spPr>
        <p:txBody>
          <a:bodyPr>
            <a:noAutofit/>
          </a:bodyPr>
          <a:lstStyle/>
          <a:p>
            <a:r>
              <a:rPr lang="el-GR" sz="2800" b="1" dirty="0" smtClean="0">
                <a:solidFill>
                  <a:srgbClr val="C00000"/>
                </a:solidFill>
              </a:rPr>
              <a:t>Ποια είναι η ιδανική ηλικία </a:t>
            </a:r>
            <a:br>
              <a:rPr lang="el-GR" sz="2800" b="1" dirty="0" smtClean="0">
                <a:solidFill>
                  <a:srgbClr val="C00000"/>
                </a:solidFill>
              </a:rPr>
            </a:br>
            <a:r>
              <a:rPr lang="el-GR" sz="2800" b="1" dirty="0" smtClean="0">
                <a:solidFill>
                  <a:srgbClr val="C00000"/>
                </a:solidFill>
              </a:rPr>
              <a:t>για την έναρξη σεξουαλικών επαφών;</a:t>
            </a:r>
            <a:r>
              <a:rPr lang="el-GR" sz="2800" b="1" dirty="0" smtClean="0">
                <a:solidFill>
                  <a:srgbClr val="FF0000"/>
                </a:solidFill>
              </a:rPr>
              <a:t/>
            </a:r>
            <a:br>
              <a:rPr lang="el-GR" sz="2800" b="1" dirty="0" smtClean="0">
                <a:solidFill>
                  <a:srgbClr val="FF0000"/>
                </a:solidFill>
              </a:rPr>
            </a:br>
            <a:endParaRPr lang="el-GR" sz="2800" b="1" dirty="0" smtClean="0"/>
          </a:p>
        </p:txBody>
      </p:sp>
      <p:sp>
        <p:nvSpPr>
          <p:cNvPr id="55298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981075"/>
            <a:ext cx="8507413" cy="5616575"/>
          </a:xfrm>
        </p:spPr>
        <p:txBody>
          <a:bodyPr/>
          <a:lstStyle/>
          <a:p>
            <a:endParaRPr lang="el-GR" sz="2400" dirty="0" smtClean="0"/>
          </a:p>
          <a:p>
            <a:pPr>
              <a:lnSpc>
                <a:spcPct val="150000"/>
              </a:lnSpc>
            </a:pPr>
            <a:r>
              <a:rPr lang="el-GR" sz="2400" dirty="0" smtClean="0"/>
              <a:t>Δεν υπάρχει ιδανική ηλικία που να αφορά όλους</a:t>
            </a:r>
          </a:p>
          <a:p>
            <a:pPr>
              <a:lnSpc>
                <a:spcPct val="150000"/>
              </a:lnSpc>
            </a:pPr>
            <a:endParaRPr lang="el-GR" sz="1800" dirty="0" smtClean="0"/>
          </a:p>
          <a:p>
            <a:pPr>
              <a:lnSpc>
                <a:spcPct val="150000"/>
              </a:lnSpc>
            </a:pPr>
            <a:r>
              <a:rPr lang="el-GR" sz="2400" dirty="0" smtClean="0"/>
              <a:t>Εξαρτάται από το ίδιο το άτομο και από το περιβάλλον όπου ζει και μεγαλώνει</a:t>
            </a:r>
          </a:p>
          <a:p>
            <a:pPr>
              <a:lnSpc>
                <a:spcPct val="150000"/>
              </a:lnSpc>
            </a:pPr>
            <a:endParaRPr lang="el-GR" sz="1800" dirty="0" smtClean="0"/>
          </a:p>
          <a:p>
            <a:pPr>
              <a:lnSpc>
                <a:spcPct val="150000"/>
              </a:lnSpc>
            </a:pPr>
            <a:r>
              <a:rPr lang="el-GR" sz="2400" dirty="0" smtClean="0"/>
              <a:t>Όσο μεγαλώνει κανείς, τόσο πιο πολύ αναπτύσσεται σωματικά, συναισθηματικά και ψυχικά ώστε να προετοιμαστεί καλύτερα  για την έναρξη της σεξουαλικής δραστηριότητας</a:t>
            </a:r>
          </a:p>
          <a:p>
            <a:pPr>
              <a:buFont typeface="Arial" charset="0"/>
              <a:buNone/>
            </a:pPr>
            <a:endParaRPr lang="el-G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Autofit/>
          </a:bodyPr>
          <a:lstStyle/>
          <a:p>
            <a:r>
              <a:rPr lang="el-GR" sz="2800" b="1" dirty="0" smtClean="0">
                <a:solidFill>
                  <a:srgbClr val="C00000"/>
                </a:solidFill>
              </a:rPr>
              <a:t>Ποια είναι η ιδανική ηλικία </a:t>
            </a:r>
            <a:br>
              <a:rPr lang="el-GR" sz="2800" b="1" dirty="0" smtClean="0">
                <a:solidFill>
                  <a:srgbClr val="C00000"/>
                </a:solidFill>
              </a:rPr>
            </a:br>
            <a:r>
              <a:rPr lang="el-GR" sz="2800" b="1" dirty="0" smtClean="0">
                <a:solidFill>
                  <a:srgbClr val="C00000"/>
                </a:solidFill>
              </a:rPr>
              <a:t>για την έναρξη σεξουαλικών επαφών;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70000"/>
              </a:lnSpc>
              <a:buFont typeface="Arial" charset="0"/>
              <a:buNone/>
            </a:pPr>
            <a:r>
              <a:rPr lang="el-GR" sz="2200" dirty="0" smtClean="0"/>
              <a:t>	</a:t>
            </a:r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l-GR" sz="2200" dirty="0" smtClean="0"/>
              <a:t>    </a:t>
            </a:r>
            <a:r>
              <a:rPr lang="el-GR" sz="2400" dirty="0" smtClean="0"/>
              <a:t>Φαίνεται ότι σημαντικό ρόλο για την  πιο ομαλή έναρξη της σεξουαλικής ζωής  παίζουν:</a:t>
            </a:r>
          </a:p>
          <a:p>
            <a:pPr>
              <a:lnSpc>
                <a:spcPct val="130000"/>
              </a:lnSpc>
            </a:pPr>
            <a:r>
              <a:rPr lang="el-GR" sz="2400" dirty="0" smtClean="0"/>
              <a:t>η μεγαλύτερη ηλικία</a:t>
            </a:r>
          </a:p>
          <a:p>
            <a:pPr>
              <a:lnSpc>
                <a:spcPct val="130000"/>
              </a:lnSpc>
            </a:pPr>
            <a:r>
              <a:rPr lang="el-GR" sz="2400" dirty="0" smtClean="0"/>
              <a:t>η ύπαρξη συναισθημάτων πέραν της ερωτικής έλξης</a:t>
            </a:r>
          </a:p>
          <a:p>
            <a:pPr>
              <a:lnSpc>
                <a:spcPct val="130000"/>
              </a:lnSpc>
            </a:pPr>
            <a:r>
              <a:rPr lang="el-GR" sz="2400" dirty="0" smtClean="0"/>
              <a:t> η ωριμότητα</a:t>
            </a:r>
          </a:p>
          <a:p>
            <a:pPr>
              <a:lnSpc>
                <a:spcPct val="130000"/>
              </a:lnSpc>
            </a:pPr>
            <a:r>
              <a:rPr lang="el-GR" sz="2400" dirty="0" smtClean="0"/>
              <a:t>η διάρκεια της σχέσης και </a:t>
            </a:r>
          </a:p>
          <a:p>
            <a:pPr>
              <a:lnSpc>
                <a:spcPct val="130000"/>
              </a:lnSpc>
            </a:pPr>
            <a:r>
              <a:rPr lang="el-GR" sz="2400" dirty="0" smtClean="0"/>
              <a:t>το ταίριασμα των χαρακτήρων</a:t>
            </a:r>
            <a:r>
              <a:rPr lang="el-GR" sz="2200" dirty="0" smtClean="0"/>
              <a:t> </a:t>
            </a:r>
          </a:p>
          <a:p>
            <a:endParaRPr lang="el-GR" sz="2200" dirty="0" smtClean="0"/>
          </a:p>
          <a:p>
            <a:pPr>
              <a:lnSpc>
                <a:spcPct val="130000"/>
              </a:lnSpc>
              <a:buFont typeface="Arial" charset="0"/>
              <a:buNone/>
            </a:pPr>
            <a:r>
              <a:rPr lang="el-GR" sz="2200" dirty="0" smtClean="0"/>
              <a:t>	</a:t>
            </a:r>
            <a:r>
              <a:rPr lang="el-GR" sz="2400" dirty="0" smtClean="0">
                <a:solidFill>
                  <a:schemeClr val="hlink"/>
                </a:solidFill>
              </a:rPr>
              <a:t>Οι ηλικίες προς το τέλος της εφηβείας  (18-21 ετών) είναι για τους περισσότερους οι πιο κατάλληλες</a:t>
            </a:r>
            <a:r>
              <a:rPr lang="el-GR" sz="2400" dirty="0" smtClean="0"/>
              <a:t> </a:t>
            </a:r>
          </a:p>
          <a:p>
            <a:pPr>
              <a:lnSpc>
                <a:spcPct val="80000"/>
              </a:lnSpc>
            </a:pPr>
            <a:endParaRPr lang="el-G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l-GR" sz="3600" b="1" dirty="0" smtClean="0">
                <a:solidFill>
                  <a:srgbClr val="FF0066"/>
                </a:solidFill>
              </a:rPr>
              <a:t>Τι ονομάζουμε ήβη;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856037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Ήβη ονομάζουμε την χρονική περίοδο που το σώμα ενός παιδιού αλλάζει και αποκτά σταδιακά τα χαρακτηριστικά του σώματος του ενήλικα</a:t>
            </a:r>
            <a:r>
              <a:rPr lang="en-US" sz="2400" dirty="0" smtClean="0"/>
              <a:t>.</a:t>
            </a:r>
          </a:p>
          <a:p>
            <a:pPr>
              <a:buFont typeface="Arial" charset="0"/>
              <a:buNone/>
            </a:pPr>
            <a:endParaRPr lang="el-GR" sz="2400" dirty="0" smtClean="0"/>
          </a:p>
          <a:p>
            <a:r>
              <a:rPr lang="el-GR" sz="2400" dirty="0" smtClean="0"/>
              <a:t>Οι αλλαγές συμβαίνουν μεταξύ </a:t>
            </a:r>
            <a:r>
              <a:rPr lang="en-US" sz="2400" b="1" dirty="0" smtClean="0">
                <a:solidFill>
                  <a:srgbClr val="B0107B"/>
                </a:solidFill>
              </a:rPr>
              <a:t>9</a:t>
            </a:r>
            <a:r>
              <a:rPr lang="el-GR" sz="2400" dirty="0" smtClean="0">
                <a:solidFill>
                  <a:srgbClr val="B0107B"/>
                </a:solidFill>
              </a:rPr>
              <a:t> </a:t>
            </a:r>
            <a:r>
              <a:rPr lang="el-GR" sz="2400" dirty="0" smtClean="0"/>
              <a:t>και</a:t>
            </a:r>
            <a:r>
              <a:rPr lang="el-GR" sz="2400" dirty="0" smtClean="0">
                <a:solidFill>
                  <a:srgbClr val="B0107B"/>
                </a:solidFill>
              </a:rPr>
              <a:t> </a:t>
            </a:r>
            <a:r>
              <a:rPr lang="el-GR" sz="2400" b="1" dirty="0" smtClean="0">
                <a:solidFill>
                  <a:srgbClr val="B0107B"/>
                </a:solidFill>
              </a:rPr>
              <a:t>1</a:t>
            </a:r>
            <a:r>
              <a:rPr lang="en-US" sz="2400" b="1" dirty="0" smtClean="0">
                <a:solidFill>
                  <a:srgbClr val="B0107B"/>
                </a:solidFill>
              </a:rPr>
              <a:t>8</a:t>
            </a:r>
            <a:r>
              <a:rPr lang="el-GR" sz="2400" dirty="0" smtClean="0">
                <a:solidFill>
                  <a:srgbClr val="B0107B"/>
                </a:solidFill>
              </a:rPr>
              <a:t> </a:t>
            </a:r>
            <a:r>
              <a:rPr lang="el-GR" sz="2400" dirty="0" smtClean="0"/>
              <a:t>ετών</a:t>
            </a:r>
            <a:r>
              <a:rPr lang="en-US" sz="2400" dirty="0" smtClean="0"/>
              <a:t>.</a:t>
            </a:r>
          </a:p>
          <a:p>
            <a:pPr>
              <a:buFont typeface="Arial" charset="0"/>
              <a:buNone/>
            </a:pPr>
            <a:endParaRPr lang="el-GR" sz="2400" dirty="0" smtClean="0"/>
          </a:p>
          <a:p>
            <a:r>
              <a:rPr lang="el-GR" sz="2400" dirty="0" smtClean="0"/>
              <a:t>Συνήθως στα αγόρια ξεκινούν στην ηλικία </a:t>
            </a:r>
            <a:r>
              <a:rPr lang="el-GR" sz="2400" b="1" dirty="0" smtClean="0">
                <a:solidFill>
                  <a:srgbClr val="B0107B"/>
                </a:solidFill>
              </a:rPr>
              <a:t>10-14 </a:t>
            </a:r>
            <a:r>
              <a:rPr lang="el-GR" sz="2400" dirty="0" smtClean="0"/>
              <a:t>ετών, λίγο αργότερα από τα κορίτσια.</a:t>
            </a:r>
          </a:p>
          <a:p>
            <a:pPr>
              <a:buFont typeface="Arial" charset="0"/>
              <a:buNone/>
            </a:pPr>
            <a:endParaRPr lang="el-GR" sz="2400" dirty="0" smtClean="0"/>
          </a:p>
          <a:p>
            <a:pPr>
              <a:buFont typeface="Arial" charset="0"/>
              <a:buNone/>
            </a:pPr>
            <a:endParaRPr lang="el-G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1 - Τίτλος"/>
          <p:cNvSpPr>
            <a:spLocks noGrp="1"/>
          </p:cNvSpPr>
          <p:nvPr>
            <p:ph type="title"/>
          </p:nvPr>
        </p:nvSpPr>
        <p:spPr>
          <a:xfrm>
            <a:off x="107504" y="692696"/>
            <a:ext cx="8589963" cy="1943100"/>
          </a:xfrm>
        </p:spPr>
        <p:txBody>
          <a:bodyPr/>
          <a:lstStyle/>
          <a:p>
            <a:r>
              <a:rPr lang="el-GR" altLang="el-GR" sz="2800" dirty="0" smtClean="0"/>
              <a:t>Αν όμως αποφασίσεις ότι κάποια χρονική στιγμή νωρίτερα από αυτές τις ηλικίες είναι για σένα                             η κατάλληλη, </a:t>
            </a:r>
            <a:r>
              <a:rPr lang="el-GR" altLang="el-GR" sz="2800" b="1" dirty="0" smtClean="0">
                <a:solidFill>
                  <a:srgbClr val="C00000"/>
                </a:solidFill>
              </a:rPr>
              <a:t>θυμήσου</a:t>
            </a:r>
            <a:r>
              <a:rPr lang="el-GR" altLang="el-GR" sz="2800" dirty="0" smtClean="0"/>
              <a:t> ότι, πριν ξεκινήσεις,</a:t>
            </a:r>
            <a:br>
              <a:rPr lang="el-GR" altLang="el-GR" sz="2800" dirty="0" smtClean="0"/>
            </a:br>
            <a:r>
              <a:rPr lang="el-GR" altLang="el-GR" sz="2800" dirty="0" smtClean="0"/>
              <a:t> είναι σημαντικό να έχεις </a:t>
            </a:r>
            <a:r>
              <a:rPr lang="el-GR" altLang="el-GR" sz="2800" b="1" dirty="0" smtClean="0">
                <a:solidFill>
                  <a:schemeClr val="tx2"/>
                </a:solidFill>
              </a:rPr>
              <a:t>ενημερωθεί</a:t>
            </a:r>
            <a:r>
              <a:rPr lang="el-GR" altLang="el-GR" sz="2800" dirty="0" smtClean="0"/>
              <a:t> για:</a:t>
            </a:r>
            <a:endParaRPr lang="el-GR" sz="2800" dirty="0" smtClean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770632" y="3212976"/>
            <a:ext cx="8373368" cy="33845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l-GR" altLang="el-GR" sz="2800" dirty="0" smtClean="0"/>
              <a:t>την πιθανότητα μιας ανεπιθύμητης εγκυμοσύνης</a:t>
            </a:r>
          </a:p>
          <a:p>
            <a:pPr>
              <a:buFont typeface="Wingdings" pitchFamily="2" charset="2"/>
              <a:buChar char="Ø"/>
            </a:pPr>
            <a:endParaRPr lang="el-GR" altLang="el-GR" sz="1050" dirty="0" smtClean="0"/>
          </a:p>
          <a:p>
            <a:pPr>
              <a:buFont typeface="Wingdings" pitchFamily="2" charset="2"/>
              <a:buChar char="Ø"/>
            </a:pPr>
            <a:r>
              <a:rPr lang="el-GR" altLang="el-GR" sz="2800" dirty="0" smtClean="0"/>
              <a:t>τις σεξουαλικώς μεταδιδόμενες λοιμώξεις</a:t>
            </a:r>
          </a:p>
          <a:p>
            <a:pPr>
              <a:buFont typeface="Wingdings" pitchFamily="2" charset="2"/>
              <a:buChar char="Ø"/>
            </a:pPr>
            <a:endParaRPr lang="el-GR" altLang="el-GR" sz="1050" dirty="0" smtClean="0"/>
          </a:p>
          <a:p>
            <a:pPr>
              <a:buFont typeface="Wingdings" pitchFamily="2" charset="2"/>
              <a:buChar char="Ø"/>
            </a:pPr>
            <a:r>
              <a:rPr lang="el-GR" altLang="el-GR" sz="2800" dirty="0" smtClean="0"/>
              <a:t>τη χρήση αντισυλληπτικής μεθόδου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l-GR" sz="3200" b="1" dirty="0" smtClean="0">
                <a:solidFill>
                  <a:srgbClr val="C00000"/>
                </a:solidFill>
              </a:rPr>
              <a:t>Σεξουαλικώς μεταδιδόμενες λοιμώξεις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0720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l-GR" sz="2500" dirty="0" smtClean="0"/>
              <a:t>Είναι οι λοιμώξεις που μεταδίδονται κυρίως με τη σεξουαλική επαφή </a:t>
            </a:r>
          </a:p>
          <a:p>
            <a:pPr>
              <a:lnSpc>
                <a:spcPct val="70000"/>
              </a:lnSpc>
              <a:buFont typeface="Arial" charset="0"/>
              <a:buNone/>
            </a:pPr>
            <a:endParaRPr lang="el-GR" sz="2500" dirty="0" smtClean="0"/>
          </a:p>
          <a:p>
            <a:pPr>
              <a:lnSpc>
                <a:spcPct val="80000"/>
              </a:lnSpc>
            </a:pPr>
            <a:r>
              <a:rPr lang="el-GR" sz="2500" dirty="0" smtClean="0"/>
              <a:t>Μπορεί να δημιουργήσουν προβλήματα στην υγεία του ατόμου και στην καλή λειτουργία του αναπαραγωγικού συστήματος του άνδρα και της γυναίκας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l-GR" sz="2500" dirty="0" smtClean="0"/>
              <a:t>	</a:t>
            </a:r>
          </a:p>
          <a:p>
            <a:pPr>
              <a:lnSpc>
                <a:spcPct val="80000"/>
              </a:lnSpc>
            </a:pPr>
            <a:r>
              <a:rPr lang="el-GR" sz="2500" dirty="0" smtClean="0"/>
              <a:t>Μπορεί να έχετε ακούσει για: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l-GR" sz="2500" dirty="0" smtClean="0"/>
              <a:t>	το </a:t>
            </a:r>
            <a:r>
              <a:rPr lang="en-US" sz="2500" dirty="0" smtClean="0"/>
              <a:t>AIDS, </a:t>
            </a:r>
            <a:r>
              <a:rPr lang="el-GR" sz="2500" dirty="0" smtClean="0"/>
              <a:t>την ηπατίτιδα, την βλεννόρροια κ.λπ.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l-GR" sz="2500" dirty="0" smtClean="0"/>
              <a:t>	Άλλες λοιμώξεις θεραπεύονται και για άλλες δεν υπάρχει θεραπεία</a:t>
            </a:r>
            <a:endParaRPr lang="en-US" sz="25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l-GR" sz="2500" dirty="0" smtClean="0"/>
          </a:p>
          <a:p>
            <a:pPr>
              <a:lnSpc>
                <a:spcPct val="80000"/>
              </a:lnSpc>
            </a:pPr>
            <a:r>
              <a:rPr lang="el-GR" sz="2500" dirty="0" smtClean="0"/>
              <a:t>Είναι συχνές στις νεαρές ηλικίες επειδή σε αυτές τις ηλικίες μπορεί να υπάρχουν σεξουαλικές σχέσεις και ανεπαρκής πληροφόρηση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l-GR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1 - Τίτλος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490537"/>
          </a:xfrm>
        </p:spPr>
        <p:txBody>
          <a:bodyPr/>
          <a:lstStyle/>
          <a:p>
            <a:r>
              <a:rPr lang="el-GR" sz="3600" b="1" dirty="0" smtClean="0">
                <a:solidFill>
                  <a:srgbClr val="C00000"/>
                </a:solidFill>
              </a:rPr>
              <a:t>Μέθοδοι αντισύλληψης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7132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l-GR" sz="2400" dirty="0" smtClean="0"/>
              <a:t>	Οι πιο διαδεδομένες είναι: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l-GR" sz="2400" b="1" dirty="0" smtClean="0">
                <a:solidFill>
                  <a:srgbClr val="C00000"/>
                </a:solidFill>
              </a:rPr>
              <a:t>Χρήση αντισυλληπτικών χαπιών</a:t>
            </a:r>
            <a:r>
              <a:rPr lang="el-GR" sz="2400" dirty="0" smtClean="0">
                <a:solidFill>
                  <a:srgbClr val="C00000"/>
                </a:solidFill>
              </a:rPr>
              <a:t> </a:t>
            </a:r>
            <a:r>
              <a:rPr lang="el-GR" sz="2400" dirty="0" smtClean="0"/>
              <a:t>από την κοπέλα: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l-GR" sz="2400" dirty="0" smtClean="0"/>
              <a:t>	προστατεύουν από ανεπιθύμητη εγκυμοσύνη, </a:t>
            </a:r>
            <a:r>
              <a:rPr lang="el-GR" sz="2400" b="1" dirty="0" smtClean="0"/>
              <a:t>όχι</a:t>
            </a:r>
            <a:r>
              <a:rPr lang="el-GR" sz="2400" dirty="0" smtClean="0"/>
              <a:t> από τις σεξουαλικώς μεταδιδόμενες λοιμώξεις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l-GR" sz="2400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l-GR" sz="2400" b="1" dirty="0" smtClean="0">
                <a:solidFill>
                  <a:srgbClr val="C00000"/>
                </a:solidFill>
              </a:rPr>
              <a:t>Χρήση ανδρικού προφυλακτικού:</a:t>
            </a:r>
          </a:p>
          <a:p>
            <a:pPr>
              <a:lnSpc>
                <a:spcPct val="90000"/>
              </a:lnSpc>
            </a:pPr>
            <a:r>
              <a:rPr lang="el-GR" altLang="el-GR" sz="2400" dirty="0" smtClean="0"/>
              <a:t>προφυλάσσει </a:t>
            </a:r>
            <a:r>
              <a:rPr lang="el-GR" altLang="el-GR" sz="2400" b="1" dirty="0" smtClean="0"/>
              <a:t>και </a:t>
            </a:r>
            <a:r>
              <a:rPr lang="el-GR" altLang="el-GR" sz="2400" dirty="0" smtClean="0"/>
              <a:t>από τις σ</a:t>
            </a:r>
            <a:r>
              <a:rPr lang="el-GR" sz="2400" dirty="0" smtClean="0"/>
              <a:t>εξουαλικώς μεταδιδόμενες λοιμώξεις </a:t>
            </a:r>
            <a:r>
              <a:rPr lang="el-GR" altLang="el-GR" sz="2400" b="1" dirty="0" smtClean="0"/>
              <a:t>και</a:t>
            </a:r>
            <a:r>
              <a:rPr lang="el-GR" altLang="el-GR" sz="2400" dirty="0" smtClean="0"/>
              <a:t> από εγκυμοσύνη</a:t>
            </a:r>
          </a:p>
          <a:p>
            <a:pPr>
              <a:lnSpc>
                <a:spcPct val="90000"/>
              </a:lnSpc>
            </a:pPr>
            <a:r>
              <a:rPr lang="el-GR" altLang="el-GR" sz="2400" dirty="0" smtClean="0"/>
              <a:t>δεν χρειάζεται ιατρική συνταγή</a:t>
            </a:r>
          </a:p>
          <a:p>
            <a:pPr>
              <a:lnSpc>
                <a:spcPct val="90000"/>
              </a:lnSpc>
            </a:pPr>
            <a:r>
              <a:rPr lang="el-GR" altLang="el-GR" sz="2400" dirty="0" smtClean="0"/>
              <a:t>έχει χαμηλό κόστος</a:t>
            </a:r>
          </a:p>
          <a:p>
            <a:pPr>
              <a:lnSpc>
                <a:spcPct val="90000"/>
              </a:lnSpc>
            </a:pPr>
            <a:r>
              <a:rPr lang="el-GR" altLang="el-GR" sz="2400" dirty="0" smtClean="0"/>
              <a:t>είναι απλό στη χρήση του, χρειάζεται όμως εξοικείωση </a:t>
            </a:r>
          </a:p>
          <a:p>
            <a:pPr>
              <a:lnSpc>
                <a:spcPct val="90000"/>
              </a:lnSpc>
            </a:pPr>
            <a:endParaRPr lang="el-G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r>
              <a:rPr lang="el-GR" sz="3600" b="1" dirty="0" smtClean="0">
                <a:solidFill>
                  <a:srgbClr val="C00000"/>
                </a:solidFill>
              </a:rPr>
              <a:t>Σωστή χρήση του προφυλακτικού</a:t>
            </a:r>
          </a:p>
        </p:txBody>
      </p:sp>
      <p:pic>
        <p:nvPicPr>
          <p:cNvPr id="60418" name="Picture 7" descr="C:\Users\user\Downloads\1553696899_08ecd1e941_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1863" y="1773238"/>
            <a:ext cx="2736850" cy="3095625"/>
          </a:xfrm>
        </p:spPr>
      </p:pic>
      <p:sp>
        <p:nvSpPr>
          <p:cNvPr id="60419" name="5 - Ορθογώνιο"/>
          <p:cNvSpPr>
            <a:spLocks noChangeArrowheads="1"/>
          </p:cNvSpPr>
          <p:nvPr/>
        </p:nvSpPr>
        <p:spPr bwMode="auto">
          <a:xfrm>
            <a:off x="5867400" y="4941888"/>
            <a:ext cx="2989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000">
                <a:latin typeface="Calibri" pitchFamily="34" charset="0"/>
              </a:rPr>
              <a:t>Image credit: </a:t>
            </a:r>
            <a:r>
              <a:rPr lang="en-GB" sz="1000">
                <a:latin typeface="Calibri" pitchFamily="34" charset="0"/>
              </a:rPr>
              <a:t>condom mania</a:t>
            </a:r>
            <a:r>
              <a:rPr lang="en-US" sz="1000">
                <a:latin typeface="Calibri" pitchFamily="34" charset="0"/>
              </a:rPr>
              <a:t>, via Flicker Creative Commons, 200</a:t>
            </a:r>
            <a:r>
              <a:rPr lang="el-GR" sz="1000">
                <a:latin typeface="Calibri" pitchFamily="34" charset="0"/>
              </a:rPr>
              <a:t>7</a:t>
            </a:r>
          </a:p>
        </p:txBody>
      </p:sp>
      <p:sp>
        <p:nvSpPr>
          <p:cNvPr id="60420" name="6 - Ορθογώνιο"/>
          <p:cNvSpPr>
            <a:spLocks noChangeArrowheads="1"/>
          </p:cNvSpPr>
          <p:nvPr/>
        </p:nvSpPr>
        <p:spPr bwMode="auto">
          <a:xfrm>
            <a:off x="611560" y="1196752"/>
            <a:ext cx="53276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l-GR" sz="2000" b="1" dirty="0">
                <a:solidFill>
                  <a:srgbClr val="002060"/>
                </a:solidFill>
                <a:latin typeface="Calibri" pitchFamily="34" charset="0"/>
              </a:rPr>
              <a:t>Όταν αγοράζεις προφυλακτικό θα πρέπει να προσέχεις:</a:t>
            </a:r>
          </a:p>
          <a:p>
            <a:pPr>
              <a:lnSpc>
                <a:spcPct val="90000"/>
              </a:lnSpc>
            </a:pPr>
            <a:endParaRPr lang="el-GR" sz="2000" b="1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Να διαθέτει σήμανση 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CE</a:t>
            </a:r>
            <a:endParaRPr lang="el-GR" sz="20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l-GR" sz="20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Να μην έχει περάσει η ημερομηνία λήξης του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!!</a:t>
            </a:r>
            <a:endParaRPr lang="el-GR" sz="20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endParaRPr lang="el-GR" sz="20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Να βρίσκεται μέσα σε συσκευασία αδιαφανή και κλειστή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endParaRPr lang="el-GR" sz="20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Να φυλάσσεται σωστά στο σημείο πώλησης, από όπου το προμηθεύτηκες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l-GR" sz="20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Να το αποθηκεύεις, μέχρι να το χρησιμοποιήσεις, σε μέρος που δεν έχει υψηλή θερμοκρασία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3 - TextBox"/>
          <p:cNvSpPr txBox="1">
            <a:spLocks noChangeArrowheads="1"/>
          </p:cNvSpPr>
          <p:nvPr/>
        </p:nvSpPr>
        <p:spPr bwMode="auto">
          <a:xfrm>
            <a:off x="466725" y="214313"/>
            <a:ext cx="5016500" cy="830262"/>
          </a:xfrm>
          <a:prstGeom prst="rect">
            <a:avLst/>
          </a:prstGeom>
          <a:solidFill>
            <a:srgbClr val="DBDDCD"/>
          </a:solidFill>
          <a:ln w="9525" algn="ctr">
            <a:solidFill>
              <a:srgbClr val="DC7C4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l-GR" sz="24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Πώς τοποθετείται σωστά το προφυλακτικό </a:t>
            </a:r>
          </a:p>
        </p:txBody>
      </p:sp>
      <p:sp>
        <p:nvSpPr>
          <p:cNvPr id="6" name="5 - Βέλος προς τα κάτω"/>
          <p:cNvSpPr/>
          <p:nvPr/>
        </p:nvSpPr>
        <p:spPr>
          <a:xfrm>
            <a:off x="3768725" y="1785938"/>
            <a:ext cx="361950" cy="642937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61443" name="6 - TextBox"/>
          <p:cNvSpPr txBox="1">
            <a:spLocks noChangeArrowheads="1"/>
          </p:cNvSpPr>
          <p:nvPr/>
        </p:nvSpPr>
        <p:spPr bwMode="auto">
          <a:xfrm>
            <a:off x="574675" y="1214438"/>
            <a:ext cx="4873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2060"/>
                </a:solidFill>
              </a:rPr>
              <a:t>1. Το ανοίγεις με το χέρι, από την εγκοπή</a:t>
            </a:r>
          </a:p>
        </p:txBody>
      </p:sp>
      <p:sp>
        <p:nvSpPr>
          <p:cNvPr id="61444" name="7 - TextBox"/>
          <p:cNvSpPr txBox="1">
            <a:spLocks noChangeArrowheads="1"/>
          </p:cNvSpPr>
          <p:nvPr/>
        </p:nvSpPr>
        <p:spPr bwMode="auto">
          <a:xfrm>
            <a:off x="0" y="2500313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>
                <a:solidFill>
                  <a:srgbClr val="002060"/>
                </a:solidFill>
                <a:latin typeface="Calibri" pitchFamily="34" charset="0"/>
              </a:rPr>
              <a:t>2. Πιέζεις με τον δείκτη – αντίχειρα την κορυφή του προφυλακτικού για να μην μπει αέρας </a:t>
            </a:r>
          </a:p>
        </p:txBody>
      </p:sp>
      <p:sp>
        <p:nvSpPr>
          <p:cNvPr id="9" name="8 - Βέλος προς τα κάτω"/>
          <p:cNvSpPr/>
          <p:nvPr/>
        </p:nvSpPr>
        <p:spPr>
          <a:xfrm>
            <a:off x="3779838" y="3213100"/>
            <a:ext cx="363537" cy="64293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61446" name="9 - TextBox"/>
          <p:cNvSpPr txBox="1">
            <a:spLocks noChangeArrowheads="1"/>
          </p:cNvSpPr>
          <p:nvPr/>
        </p:nvSpPr>
        <p:spPr bwMode="auto">
          <a:xfrm>
            <a:off x="433388" y="3786188"/>
            <a:ext cx="8532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3. Το τοποθετείς στο πέος που βρίσκεται σε στύση, </a:t>
            </a:r>
            <a:r>
              <a:rPr lang="el-GR" b="1" u="sng" dirty="0">
                <a:solidFill>
                  <a:srgbClr val="002060"/>
                </a:solidFill>
                <a:latin typeface="Calibri" pitchFamily="34" charset="0"/>
              </a:rPr>
              <a:t>από την αρχή κάθε επαφής με τα γεννητικά όργανα</a:t>
            </a:r>
            <a:r>
              <a:rPr lang="el-GR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και το ξετυλίγεις μέχρι τη βάση του </a:t>
            </a:r>
          </a:p>
          <a:p>
            <a:pPr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61447" name="9 - Ορθογώνιο"/>
          <p:cNvSpPr>
            <a:spLocks noChangeArrowheads="1"/>
          </p:cNvSpPr>
          <p:nvPr/>
        </p:nvSpPr>
        <p:spPr bwMode="auto">
          <a:xfrm>
            <a:off x="539750" y="4929188"/>
            <a:ext cx="8135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>
                <a:solidFill>
                  <a:srgbClr val="002060"/>
                </a:solidFill>
                <a:latin typeface="Calibri" pitchFamily="34" charset="0"/>
              </a:rPr>
              <a:t>4. Αν και είναι πολύ ανθεκτικό θα πρέπει να προσέχεις να μην σχιστεί κατά την τοποθέτηση, από αιχμηρά αντικείμενα (νύχια, κοσμήματα κλπ)</a:t>
            </a:r>
          </a:p>
        </p:txBody>
      </p:sp>
      <p:sp>
        <p:nvSpPr>
          <p:cNvPr id="61448" name="10 - Ορθογώνιο"/>
          <p:cNvSpPr>
            <a:spLocks noChangeArrowheads="1"/>
          </p:cNvSpPr>
          <p:nvPr/>
        </p:nvSpPr>
        <p:spPr bwMode="auto">
          <a:xfrm>
            <a:off x="712788" y="6143625"/>
            <a:ext cx="728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>
                <a:solidFill>
                  <a:srgbClr val="000000"/>
                </a:solidFill>
                <a:latin typeface="Calibri" pitchFamily="34" charset="0"/>
              </a:rPr>
              <a:t>5. </a:t>
            </a:r>
            <a:r>
              <a:rPr lang="el-GR">
                <a:solidFill>
                  <a:srgbClr val="002060"/>
                </a:solidFill>
                <a:latin typeface="Calibri" pitchFamily="34" charset="0"/>
              </a:rPr>
              <a:t>Σε περίπτωση που βγει κατά τη διάρκεια της συνουσίας, </a:t>
            </a:r>
          </a:p>
          <a:p>
            <a:pPr algn="ctr" eaLnBrk="0" hangingPunct="0"/>
            <a:r>
              <a:rPr lang="el-GR">
                <a:solidFill>
                  <a:srgbClr val="002060"/>
                </a:solidFill>
                <a:latin typeface="Calibri" pitchFamily="34" charset="0"/>
              </a:rPr>
              <a:t>χρησιμοποίησε καινούργιο προφυλακτικό</a:t>
            </a:r>
          </a:p>
        </p:txBody>
      </p:sp>
      <p:sp>
        <p:nvSpPr>
          <p:cNvPr id="12" name="11 - Βέλος προς τα κάτω"/>
          <p:cNvSpPr/>
          <p:nvPr/>
        </p:nvSpPr>
        <p:spPr>
          <a:xfrm>
            <a:off x="3851275" y="4365625"/>
            <a:ext cx="363538" cy="64293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3" name="12 - Βέλος προς τα κάτω"/>
          <p:cNvSpPr/>
          <p:nvPr/>
        </p:nvSpPr>
        <p:spPr>
          <a:xfrm>
            <a:off x="3821113" y="5643563"/>
            <a:ext cx="363537" cy="571500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pic>
        <p:nvPicPr>
          <p:cNvPr id="61451" name="Picture 2" descr="Πώς να βάλετε σωστά το προφυλακτικ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9588" y="142875"/>
            <a:ext cx="3386137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2" name="14 - Ορθογώνιο"/>
          <p:cNvSpPr>
            <a:spLocks noChangeArrowheads="1"/>
          </p:cNvSpPr>
          <p:nvPr/>
        </p:nvSpPr>
        <p:spPr bwMode="auto">
          <a:xfrm>
            <a:off x="5697538" y="2214563"/>
            <a:ext cx="17129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Calibri" pitchFamily="34" charset="0"/>
              </a:rPr>
              <a:t>http://uomo.fidelityhouse.eu</a:t>
            </a:r>
            <a:endParaRPr lang="el-G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>
          <a:xfrm>
            <a:off x="1403648" y="5517232"/>
            <a:ext cx="6192688" cy="457200"/>
          </a:xfrm>
        </p:spPr>
        <p:txBody>
          <a:bodyPr/>
          <a:lstStyle/>
          <a:p>
            <a:r>
              <a:rPr lang="el-GR" sz="4000" b="1" dirty="0" smtClean="0"/>
              <a:t>Απόλαυσε την εφηβεία!</a:t>
            </a:r>
          </a:p>
        </p:txBody>
      </p:sp>
      <p:pic>
        <p:nvPicPr>
          <p:cNvPr id="5" name="Picture 4" descr="Κορίτσι, Μαλλιά, Ταξίδια, Το Ταξίδι Της Πόλη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49275"/>
            <a:ext cx="8316913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- TextBox"/>
          <p:cNvSpPr txBox="1">
            <a:spLocks noChangeArrowheads="1"/>
          </p:cNvSpPr>
          <p:nvPr/>
        </p:nvSpPr>
        <p:spPr bwMode="auto">
          <a:xfrm>
            <a:off x="0" y="6519863"/>
            <a:ext cx="56943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hlinkClick r:id="rId3"/>
              </a:rPr>
              <a:t>https://pixabay.com/el/%CE%BA%CE%BF%CF%81%CE%AF%CF%84%CF%83%CE%B9-%CE%BC%CE%B</a:t>
            </a:r>
            <a:endParaRPr lang="en-US" sz="800" dirty="0"/>
          </a:p>
          <a:p>
            <a:r>
              <a:rPr lang="en-US" sz="800" dirty="0"/>
              <a:t>1%CE%BB%CE%BB%CE%B9%CE%AC-%CF%84%CE%B1%CE%BE%CE%AF%CE%B4%CE%B9%CE%B1-954377/</a:t>
            </a:r>
            <a:endParaRPr lang="el-GR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08038"/>
          </a:xfrm>
        </p:spPr>
        <p:txBody>
          <a:bodyPr/>
          <a:lstStyle/>
          <a:p>
            <a:r>
              <a:rPr lang="el-GR" sz="3600" b="1" dirty="0" smtClean="0">
                <a:solidFill>
                  <a:srgbClr val="FF0066"/>
                </a:solidFill>
              </a:rPr>
              <a:t>Έναρξη και διάρκεια αλλαγών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4166592"/>
          </a:xfrm>
        </p:spPr>
        <p:txBody>
          <a:bodyPr rtlCol="0">
            <a:norm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el-GR" sz="2400" dirty="0" smtClean="0">
                <a:latin typeface="+mj-lt"/>
              </a:rPr>
              <a:t>Σε κάποια κορίτσια οι αλλαγές στο σώμα </a:t>
            </a:r>
            <a:endParaRPr lang="en-US" sz="2400" dirty="0" smtClean="0">
              <a:latin typeface="+mj-lt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>
                <a:latin typeface="+mj-lt"/>
              </a:rPr>
              <a:t>ξεκινούν</a:t>
            </a:r>
            <a:r>
              <a:rPr lang="en-US" sz="2400" dirty="0" smtClean="0">
                <a:latin typeface="+mj-lt"/>
              </a:rPr>
              <a:t> </a:t>
            </a:r>
            <a:r>
              <a:rPr lang="el-GR" sz="2400" dirty="0" smtClean="0">
                <a:latin typeface="+mj-lt"/>
              </a:rPr>
              <a:t>νωρίτερα 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>
                <a:latin typeface="+mj-lt"/>
              </a:rPr>
              <a:t>σε άλλα αργότερα </a:t>
            </a:r>
            <a:endParaRPr lang="en-US" sz="2400" dirty="0" smtClean="0">
              <a:latin typeface="+mj-lt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>
                <a:latin typeface="+mj-lt"/>
              </a:rPr>
              <a:t>σε άλλα γίνονται ταχύτερα </a:t>
            </a:r>
            <a:endParaRPr lang="en-US" sz="2400" dirty="0" smtClean="0">
              <a:latin typeface="+mj-lt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>
                <a:latin typeface="+mj-lt"/>
              </a:rPr>
              <a:t>σε άλλα πιο σταδιακά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l-G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	</a:t>
            </a:r>
            <a:r>
              <a:rPr lang="el-G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		        </a:t>
            </a:r>
            <a:r>
              <a:rPr lang="el-GR" sz="2400" b="1" dirty="0" smtClean="0">
                <a:solidFill>
                  <a:srgbClr val="C00000"/>
                </a:solidFill>
                <a:latin typeface="+mj-lt"/>
              </a:rPr>
              <a:t>Όλα είναι  φυσιολογικά! 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l-GR" sz="2400" dirty="0"/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395288" y="5734050"/>
            <a:ext cx="8424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2800" b="1">
                <a:solidFill>
                  <a:srgbClr val="5C697C"/>
                </a:solidFill>
                <a:latin typeface="Calibri" pitchFamily="34" charset="0"/>
              </a:rPr>
              <a:t>Όλοι είμαστε διαφορετικοί!!!  Είσαι μοναδική!!!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l-GR" b="1" dirty="0" smtClean="0">
                <a:solidFill>
                  <a:srgbClr val="FF0066"/>
                </a:solidFill>
              </a:rPr>
              <a:t>Εφηβεία</a:t>
            </a:r>
          </a:p>
        </p:txBody>
      </p:sp>
      <p:grpSp>
        <p:nvGrpSpPr>
          <p:cNvPr id="19458" name="Content Placeholder 3"/>
          <p:cNvGrpSpPr>
            <a:grpSpLocks noGrp="1"/>
          </p:cNvGrpSpPr>
          <p:nvPr/>
        </p:nvGrpSpPr>
        <p:grpSpPr bwMode="auto">
          <a:xfrm>
            <a:off x="838200" y="1935163"/>
            <a:ext cx="7391400" cy="4389437"/>
            <a:chOff x="1605004" y="1412776"/>
            <a:chExt cx="5303254" cy="4608512"/>
          </a:xfrm>
        </p:grpSpPr>
        <p:sp>
          <p:nvSpPr>
            <p:cNvPr id="5" name="4 - Έλλειψη"/>
            <p:cNvSpPr/>
            <p:nvPr/>
          </p:nvSpPr>
          <p:spPr>
            <a:xfrm>
              <a:off x="1605004" y="2204473"/>
              <a:ext cx="2102622" cy="2376759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dirty="0">
                  <a:latin typeface="+mj-lt"/>
                </a:rPr>
                <a:t>Αλλαγές στις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dirty="0">
                  <a:latin typeface="+mj-lt"/>
                </a:rPr>
                <a:t>σχέσεις με</a:t>
              </a:r>
              <a:r>
                <a:rPr lang="en-US" dirty="0">
                  <a:latin typeface="+mj-lt"/>
                </a:rPr>
                <a:t> </a:t>
              </a:r>
              <a:r>
                <a:rPr lang="el-GR" dirty="0">
                  <a:latin typeface="+mj-lt"/>
                </a:rPr>
                <a:t>γονείς και συνομήλικους</a:t>
              </a:r>
            </a:p>
          </p:txBody>
        </p:sp>
        <p:sp>
          <p:nvSpPr>
            <p:cNvPr id="6" name="5 - Έλλειψη"/>
            <p:cNvSpPr/>
            <p:nvPr/>
          </p:nvSpPr>
          <p:spPr>
            <a:xfrm>
              <a:off x="4572139" y="2204473"/>
              <a:ext cx="2336119" cy="2426761"/>
            </a:xfrm>
            <a:prstGeom prst="ellipse">
              <a:avLst/>
            </a:prstGeom>
            <a:solidFill>
              <a:srgbClr val="E692C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sz="2000" dirty="0">
                  <a:latin typeface="+mj-lt"/>
                </a:rPr>
                <a:t>         </a:t>
              </a:r>
              <a:r>
                <a:rPr lang="el-GR" dirty="0">
                  <a:latin typeface="+mj-lt"/>
                </a:rPr>
                <a:t>Συναισθηματικές αλλαγές</a:t>
              </a:r>
            </a:p>
          </p:txBody>
        </p:sp>
        <p:sp>
          <p:nvSpPr>
            <p:cNvPr id="7" name="6 - Έλλειψη"/>
            <p:cNvSpPr/>
            <p:nvPr/>
          </p:nvSpPr>
          <p:spPr>
            <a:xfrm>
              <a:off x="3299858" y="3356185"/>
              <a:ext cx="1968218" cy="26651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dirty="0">
                  <a:latin typeface="+mj-lt"/>
                </a:rPr>
                <a:t>Σεξουαλικότητα</a:t>
              </a:r>
            </a:p>
          </p:txBody>
        </p:sp>
        <p:sp>
          <p:nvSpPr>
            <p:cNvPr id="8" name="3 - Έλλειψη"/>
            <p:cNvSpPr/>
            <p:nvPr/>
          </p:nvSpPr>
          <p:spPr>
            <a:xfrm>
              <a:off x="3026495" y="1412776"/>
              <a:ext cx="2460272" cy="2305089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sz="2400" dirty="0">
                  <a:latin typeface="+mj-lt"/>
                </a:rPr>
                <a:t>Αλλαγές στο σώμα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3200400" cy="1143000"/>
          </a:xfrm>
        </p:spPr>
        <p:txBody>
          <a:bodyPr/>
          <a:lstStyle/>
          <a:p>
            <a:r>
              <a:rPr lang="el-GR" b="1" dirty="0" smtClean="0">
                <a:solidFill>
                  <a:srgbClr val="B0107B"/>
                </a:solidFill>
              </a:rPr>
              <a:t>Ορμόνες!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916113"/>
            <a:ext cx="8686800" cy="3779837"/>
          </a:xfrm>
        </p:spPr>
        <p:txBody>
          <a:bodyPr>
            <a:normAutofit/>
          </a:bodyPr>
          <a:lstStyle/>
          <a:p>
            <a:r>
              <a:rPr lang="el-GR" sz="2400" dirty="0" smtClean="0"/>
              <a:t>Όλα ξεκινούν από τον εγκέφαλο</a:t>
            </a:r>
          </a:p>
          <a:p>
            <a:r>
              <a:rPr lang="el-GR" sz="2400" dirty="0" smtClean="0"/>
              <a:t>Εκεί βρίσκεται ένας αδένας, η υπόφυση</a:t>
            </a:r>
          </a:p>
          <a:p>
            <a:r>
              <a:rPr lang="el-GR" sz="2400" dirty="0" smtClean="0"/>
              <a:t>Ξυπνάει στην εφηβεία και παράγει ορμόνες!</a:t>
            </a:r>
            <a:endParaRPr lang="el-GR" dirty="0" smtClean="0"/>
          </a:p>
          <a:p>
            <a:r>
              <a:rPr lang="el-GR" sz="2400" dirty="0" smtClean="0"/>
              <a:t>Διεγείρουν τις </a:t>
            </a:r>
            <a:r>
              <a:rPr lang="el-GR" sz="2400" dirty="0" smtClean="0">
                <a:solidFill>
                  <a:srgbClr val="FF33CC"/>
                </a:solidFill>
              </a:rPr>
              <a:t>ωοθήκες </a:t>
            </a:r>
            <a:r>
              <a:rPr lang="el-GR" sz="2400" dirty="0" smtClean="0"/>
              <a:t>(κορίτσια) και τους </a:t>
            </a:r>
            <a:r>
              <a:rPr lang="el-GR" sz="2400" dirty="0" smtClean="0">
                <a:solidFill>
                  <a:schemeClr val="hlink"/>
                </a:solidFill>
              </a:rPr>
              <a:t>όρχεις</a:t>
            </a:r>
            <a:r>
              <a:rPr lang="el-GR" sz="2400" dirty="0" smtClean="0">
                <a:solidFill>
                  <a:srgbClr val="002060"/>
                </a:solidFill>
              </a:rPr>
              <a:t> </a:t>
            </a:r>
            <a:r>
              <a:rPr lang="el-GR" sz="2400" dirty="0" smtClean="0"/>
              <a:t>(αγόρια) να παράγουν </a:t>
            </a:r>
            <a:r>
              <a:rPr lang="el-GR" sz="2400" dirty="0" smtClean="0">
                <a:solidFill>
                  <a:srgbClr val="FF33CC"/>
                </a:solidFill>
              </a:rPr>
              <a:t>οιστρογόνα </a:t>
            </a:r>
            <a:r>
              <a:rPr lang="el-GR" sz="2400" dirty="0" smtClean="0"/>
              <a:t>(κορίτσια) και </a:t>
            </a:r>
            <a:r>
              <a:rPr lang="el-GR" sz="2400" dirty="0" smtClean="0">
                <a:solidFill>
                  <a:schemeClr val="hlink"/>
                </a:solidFill>
              </a:rPr>
              <a:t>τεστοστερόνη</a:t>
            </a:r>
            <a:r>
              <a:rPr lang="el-GR" sz="2400" dirty="0" smtClean="0"/>
              <a:t> (αγόρια)</a:t>
            </a:r>
          </a:p>
          <a:p>
            <a:r>
              <a:rPr lang="el-GR" sz="2400" dirty="0" smtClean="0"/>
              <a:t>Οι ορμόνες κυκλοφορούν σε όλο το σώμα και δρουν σε συγκεκριμένους στόχους</a:t>
            </a:r>
          </a:p>
          <a:p>
            <a:pPr>
              <a:buFont typeface="Arial" charset="0"/>
              <a:buNone/>
            </a:pPr>
            <a:endParaRPr lang="el-GR" dirty="0" smtClean="0"/>
          </a:p>
        </p:txBody>
      </p:sp>
      <p:sp>
        <p:nvSpPr>
          <p:cNvPr id="21507" name="TextBox 6"/>
          <p:cNvSpPr txBox="1">
            <a:spLocks noChangeArrowheads="1"/>
          </p:cNvSpPr>
          <p:nvPr/>
        </p:nvSpPr>
        <p:spPr bwMode="auto">
          <a:xfrm>
            <a:off x="1116013" y="5373688"/>
            <a:ext cx="763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400" b="1">
                <a:solidFill>
                  <a:srgbClr val="0070C0"/>
                </a:solidFill>
                <a:latin typeface="Calibri" pitchFamily="34" charset="0"/>
              </a:rPr>
              <a:t>Έτσι ξεκινούν οι αλλαγές στο σώμα μας!!!</a:t>
            </a:r>
          </a:p>
        </p:txBody>
      </p:sp>
      <p:pic>
        <p:nvPicPr>
          <p:cNvPr id="21508" name="Picture 2" descr="Εγκέφαλο, Στέλεχος, Εγκεφάλου, Νωτιαίου Μυελού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76250"/>
            <a:ext cx="35528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5 - TextBox"/>
          <p:cNvSpPr txBox="1">
            <a:spLocks noChangeArrowheads="1"/>
          </p:cNvSpPr>
          <p:nvPr/>
        </p:nvSpPr>
        <p:spPr bwMode="auto">
          <a:xfrm>
            <a:off x="700088" y="6519863"/>
            <a:ext cx="71342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latin typeface="Calibri" pitchFamily="34" charset="0"/>
                <a:hlinkClick r:id="rId3"/>
              </a:rPr>
              <a:t>https://pixabay.com/el/%CE%B5%CE%B3%CE%BA%CE%AD%CF%86%CE%B1%CE%BB%CE%BF-%CF%83%CF%84%CE%AD%CE%BB%CE%B5%CF%87%</a:t>
            </a:r>
            <a:endParaRPr lang="en-US" sz="800" dirty="0">
              <a:latin typeface="Calibri" pitchFamily="34" charset="0"/>
            </a:endParaRPr>
          </a:p>
          <a:p>
            <a:r>
              <a:rPr lang="en-US" sz="800" dirty="0">
                <a:latin typeface="Calibri" pitchFamily="34" charset="0"/>
              </a:rPr>
              <a:t>CE%BF%CF%82-%CE%B5%CE%B3%CE%BA%CE%B5%CF%86%CE%AC%CE%BB%CE%BF%CF%85-305774/</a:t>
            </a:r>
            <a:endParaRPr lang="el-GR" sz="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- Τίτλος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7859713" cy="10080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3200" dirty="0" smtClean="0"/>
              <a:t/>
            </a:r>
            <a:br>
              <a:rPr lang="el-GR" sz="3200" dirty="0" smtClean="0"/>
            </a:br>
            <a:r>
              <a:rPr lang="el-GR" sz="3200" b="1" dirty="0">
                <a:solidFill>
                  <a:srgbClr val="FF0066"/>
                </a:solidFill>
              </a:rPr>
              <a:t>Ποιες αλλαγές συμβαίνουν στα </a:t>
            </a:r>
            <a:r>
              <a:rPr lang="el-GR" sz="3200" b="1" dirty="0" smtClean="0">
                <a:solidFill>
                  <a:srgbClr val="FF0066"/>
                </a:solidFill>
              </a:rPr>
              <a:t>κορίτσια….</a:t>
            </a:r>
            <a:br>
              <a:rPr lang="el-GR" sz="3200" b="1" dirty="0" smtClean="0">
                <a:solidFill>
                  <a:srgbClr val="FF0066"/>
                </a:solidFill>
              </a:rPr>
            </a:br>
            <a:endParaRPr lang="el-GR" sz="3200" b="1" dirty="0" smtClean="0">
              <a:solidFill>
                <a:srgbClr val="FF0066"/>
              </a:solidFill>
            </a:endParaRPr>
          </a:p>
        </p:txBody>
      </p:sp>
      <p:sp>
        <p:nvSpPr>
          <p:cNvPr id="22530" name="2 - Θέση περιεχομένου"/>
          <p:cNvSpPr>
            <a:spLocks noGrp="1"/>
          </p:cNvSpPr>
          <p:nvPr>
            <p:ph type="body" idx="1"/>
          </p:nvPr>
        </p:nvSpPr>
        <p:spPr>
          <a:xfrm>
            <a:off x="250825" y="1628775"/>
            <a:ext cx="5257800" cy="3887788"/>
          </a:xfrm>
        </p:spPr>
        <p:txBody>
          <a:bodyPr/>
          <a:lstStyle/>
          <a:p>
            <a:pPr lvl="4">
              <a:lnSpc>
                <a:spcPct val="90000"/>
              </a:lnSpc>
              <a:buFont typeface="Arial" charset="0"/>
              <a:buNone/>
            </a:pPr>
            <a:endParaRPr lang="el-GR" sz="1600" b="1" dirty="0" smtClean="0"/>
          </a:p>
          <a:p>
            <a:r>
              <a:rPr lang="el-GR" sz="2400" dirty="0" smtClean="0"/>
              <a:t>Αλλάζει το βάρος και το μέγεθος των οστών</a:t>
            </a:r>
          </a:p>
          <a:p>
            <a:r>
              <a:rPr lang="el-GR" sz="2400" dirty="0" smtClean="0"/>
              <a:t>Αυξάνει το ύψος και το βάρος του σώματος</a:t>
            </a:r>
          </a:p>
          <a:p>
            <a:r>
              <a:rPr lang="el-GR" sz="2400" dirty="0" smtClean="0"/>
              <a:t>Το  σώμα αποκτά καμπύλες ιδιαίτερα στους γοφούς</a:t>
            </a:r>
          </a:p>
          <a:p>
            <a:r>
              <a:rPr lang="el-GR" sz="2400" dirty="0" smtClean="0"/>
              <a:t>Το πρόσωπο αλλάζει σχήμα</a:t>
            </a:r>
          </a:p>
          <a:p>
            <a:r>
              <a:rPr lang="el-GR" sz="2400" dirty="0" smtClean="0"/>
              <a:t>Η φωνή γίνεται λίγο πιο βαθιά</a:t>
            </a:r>
          </a:p>
        </p:txBody>
      </p:sp>
      <p:pic>
        <p:nvPicPr>
          <p:cNvPr id="22531" name="Picture 9" descr="Πόδια, Στέκεται, Αναμονής, Διέσχισε, Αστικές, Τζι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1412875"/>
            <a:ext cx="30956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8 - TextBox"/>
          <p:cNvSpPr txBox="1">
            <a:spLocks noChangeArrowheads="1"/>
          </p:cNvSpPr>
          <p:nvPr/>
        </p:nvSpPr>
        <p:spPr bwMode="auto">
          <a:xfrm>
            <a:off x="0" y="6519863"/>
            <a:ext cx="81232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https://pixabay.com/el/%CF%80%CF%8C%CE%B4%CE%B9%CE%B1-%CF%83%CF%84%CE%AD%CE%BA%CE%B5%CF%84%CE%B1%CE%B9-%CE%B1%CE%BD%</a:t>
            </a:r>
            <a:endParaRPr lang="en-US" sz="800">
              <a:latin typeface="Calibri" pitchFamily="34" charset="0"/>
            </a:endParaRPr>
          </a:p>
          <a:p>
            <a:r>
              <a:rPr lang="en-US" sz="800">
                <a:latin typeface="Calibri" pitchFamily="34" charset="0"/>
              </a:rPr>
              <a:t>CE%B1%CE%BC%CE%BF%CE%BD%CE%AE%CF%82-%CE%B4%CE%B9%CE%AD%CF%83%CF%87%CE%B9%CF%83%CE%B5-349687/</a:t>
            </a:r>
            <a:endParaRPr lang="el-GR" sz="8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- Τίτλος"/>
          <p:cNvSpPr>
            <a:spLocks noGrp="1"/>
          </p:cNvSpPr>
          <p:nvPr>
            <p:ph type="title" idx="4294967295"/>
          </p:nvPr>
        </p:nvSpPr>
        <p:spPr>
          <a:xfrm>
            <a:off x="457200" y="476250"/>
            <a:ext cx="8229600" cy="1296988"/>
          </a:xfrm>
        </p:spPr>
        <p:txBody>
          <a:bodyPr>
            <a:normAutofit fontScale="90000"/>
          </a:bodyPr>
          <a:lstStyle/>
          <a:p>
            <a:r>
              <a:rPr lang="el-GR" sz="3600" dirty="0" smtClean="0"/>
              <a:t/>
            </a:r>
            <a:br>
              <a:rPr lang="el-GR" sz="3600" dirty="0" smtClean="0"/>
            </a:br>
            <a:r>
              <a:rPr lang="el-GR" sz="3600" b="1" dirty="0" smtClean="0">
                <a:solidFill>
                  <a:srgbClr val="FF0066"/>
                </a:solidFill>
              </a:rPr>
              <a:t>Ποιες αλλαγές συμβαίνουν στα κορίτσια;</a:t>
            </a:r>
            <a:br>
              <a:rPr lang="el-GR" sz="3600" b="1" dirty="0" smtClean="0">
                <a:solidFill>
                  <a:srgbClr val="FF0066"/>
                </a:solidFill>
              </a:rPr>
            </a:br>
            <a:endParaRPr lang="el-GR" sz="3600" b="1" dirty="0" smtClean="0">
              <a:solidFill>
                <a:srgbClr val="FF0066"/>
              </a:solidFill>
            </a:endParaRPr>
          </a:p>
        </p:txBody>
      </p:sp>
      <p:sp>
        <p:nvSpPr>
          <p:cNvPr id="23554" name="2 - Θέση περιεχομένου"/>
          <p:cNvSpPr>
            <a:spLocks noGrp="1"/>
          </p:cNvSpPr>
          <p:nvPr>
            <p:ph idx="4294967295"/>
          </p:nvPr>
        </p:nvSpPr>
        <p:spPr>
          <a:xfrm>
            <a:off x="899592" y="2205038"/>
            <a:ext cx="7488758" cy="3960812"/>
          </a:xfrm>
        </p:spPr>
        <p:txBody>
          <a:bodyPr/>
          <a:lstStyle/>
          <a:p>
            <a:r>
              <a:rPr lang="el-GR" sz="2400" dirty="0" smtClean="0"/>
              <a:t>Το στήθος και οι θηλές μεγαλώνουν</a:t>
            </a:r>
          </a:p>
          <a:p>
            <a:endParaRPr lang="el-GR" sz="1600" dirty="0" smtClean="0"/>
          </a:p>
          <a:p>
            <a:r>
              <a:rPr lang="el-GR" sz="2400" dirty="0" smtClean="0"/>
              <a:t>Τρίχες εμφανίζονται στην γεννητική περιοχή και κάτω από τις μασχάλες </a:t>
            </a:r>
          </a:p>
          <a:p>
            <a:endParaRPr lang="el-GR" sz="1600" dirty="0" smtClean="0"/>
          </a:p>
          <a:p>
            <a:r>
              <a:rPr lang="el-GR" sz="2400" dirty="0" smtClean="0"/>
              <a:t>Οι τρίχες στα πόδια και στα χέρια μεγαλώνουν και σκουραίνουν</a:t>
            </a:r>
          </a:p>
          <a:p>
            <a:endParaRPr lang="el-GR" sz="1600" dirty="0" smtClean="0"/>
          </a:p>
          <a:p>
            <a:r>
              <a:rPr lang="el-GR" sz="2400" dirty="0" smtClean="0"/>
              <a:t>Το σώμα ιδρώνει περισσότερο</a:t>
            </a:r>
          </a:p>
          <a:p>
            <a:endParaRPr lang="el-GR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- Τίτλος"/>
          <p:cNvSpPr>
            <a:spLocks noGrp="1"/>
          </p:cNvSpPr>
          <p:nvPr>
            <p:ph type="title" idx="4294967295"/>
          </p:nvPr>
        </p:nvSpPr>
        <p:spPr>
          <a:xfrm>
            <a:off x="755576" y="332656"/>
            <a:ext cx="6912768" cy="8651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altLang="el-GR" sz="4000" dirty="0" smtClean="0">
                <a:solidFill>
                  <a:srgbClr val="FFFF00"/>
                </a:solidFill>
              </a:rPr>
              <a:t/>
            </a:r>
            <a:br>
              <a:rPr lang="el-GR" altLang="el-GR" sz="4000" dirty="0" smtClean="0">
                <a:solidFill>
                  <a:srgbClr val="FFFF00"/>
                </a:solidFill>
              </a:rPr>
            </a:br>
            <a:r>
              <a:rPr lang="el-GR" altLang="el-GR" sz="4000" dirty="0" smtClean="0">
                <a:solidFill>
                  <a:srgbClr val="FFFF00"/>
                </a:solidFill>
              </a:rPr>
              <a:t>         </a:t>
            </a:r>
            <a:r>
              <a:rPr lang="el-GR" altLang="el-GR" sz="4000" b="1" dirty="0" smtClean="0">
                <a:solidFill>
                  <a:srgbClr val="FFFF00"/>
                </a:solidFill>
              </a:rPr>
              <a:t>Αλλαγές στο στήθος</a:t>
            </a:r>
          </a:p>
        </p:txBody>
      </p:sp>
      <p:sp>
        <p:nvSpPr>
          <p:cNvPr id="2560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23528" y="1125538"/>
            <a:ext cx="4319910" cy="4391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l-GR" altLang="el-GR" sz="2400" dirty="0" smtClean="0"/>
          </a:p>
          <a:p>
            <a:pPr>
              <a:buClr>
                <a:srgbClr val="FF0066"/>
              </a:buClr>
            </a:pPr>
            <a:r>
              <a:rPr lang="el-GR" altLang="el-GR" sz="2400" dirty="0" smtClean="0"/>
              <a:t>Κληρονομικότητα</a:t>
            </a:r>
          </a:p>
          <a:p>
            <a:pPr>
              <a:buClr>
                <a:srgbClr val="FF0066"/>
              </a:buClr>
            </a:pPr>
            <a:endParaRPr lang="el-GR" altLang="el-GR" sz="2400" dirty="0" smtClean="0"/>
          </a:p>
          <a:p>
            <a:pPr>
              <a:buClr>
                <a:srgbClr val="FF0066"/>
              </a:buClr>
            </a:pPr>
            <a:r>
              <a:rPr lang="el-GR" altLang="el-GR" sz="2400" dirty="0" smtClean="0"/>
              <a:t>μπορεί</a:t>
            </a:r>
            <a:r>
              <a:rPr lang="el-GR" altLang="el-GR" sz="2400" i="1" dirty="0" smtClean="0"/>
              <a:t> </a:t>
            </a:r>
            <a:r>
              <a:rPr lang="el-GR" altLang="el-GR" sz="2400" dirty="0" smtClean="0"/>
              <a:t>να υπάρχει ασυμμετρία και ευαισθησία </a:t>
            </a:r>
          </a:p>
          <a:p>
            <a:pPr>
              <a:buClr>
                <a:srgbClr val="FF0066"/>
              </a:buClr>
            </a:pPr>
            <a:endParaRPr lang="el-GR" altLang="el-GR" sz="2400" dirty="0" smtClean="0"/>
          </a:p>
          <a:p>
            <a:pPr>
              <a:buClr>
                <a:srgbClr val="FF0066"/>
              </a:buClr>
            </a:pPr>
            <a:r>
              <a:rPr lang="el-GR" altLang="el-GR" sz="2400" dirty="0" smtClean="0"/>
              <a:t>στηθόδεσμος (σουτιέν): χρειάζεται ή όχι;</a:t>
            </a:r>
          </a:p>
          <a:p>
            <a:endParaRPr lang="el-GR" altLang="el-GR" sz="2400" b="1" dirty="0" smtClean="0"/>
          </a:p>
          <a:p>
            <a:endParaRPr lang="el-GR" altLang="el-GR" sz="2400" dirty="0" smtClean="0"/>
          </a:p>
        </p:txBody>
      </p:sp>
      <p:pic>
        <p:nvPicPr>
          <p:cNvPr id="25603" name="Picture 5" descr="Αθλητικά Σουτιέν, Αθλήματα, Σουτιέν, Πρόσωπο, Γυναίκ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484313"/>
            <a:ext cx="3960812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4 - Ορθογώνιο"/>
          <p:cNvSpPr>
            <a:spLocks noChangeArrowheads="1"/>
          </p:cNvSpPr>
          <p:nvPr/>
        </p:nvSpPr>
        <p:spPr bwMode="auto">
          <a:xfrm>
            <a:off x="4356100" y="6021388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l-GR" sz="800"/>
              <a:t>https://pixabay.com/el/%CE%B1%CE%B8%CE%BB%CE%B7%CF%84%CE%B9%CE%BA%CE%AC-%CF%83%CE%BF%CF%85%CF%84%CE%B9%CE%AD%CE%BD-%CE%B1%CE%B8%CE%BB%CE%AE%CE%BC%CE%B1%CF%84%CE%B1-%CF%83%CE%BF%CF%85%CF%84%CE%B9%CE%AD%CE%BD-274948/</a:t>
            </a:r>
            <a:endParaRPr lang="el-GR" altLang="el-GR" sz="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Σαφήνεια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1495</Words>
  <Application>Microsoft Office PowerPoint</Application>
  <PresentationFormat>Προβολή στην οθόνη (4:3)</PresentationFormat>
  <Paragraphs>336</Paragraphs>
  <Slides>35</Slides>
  <Notes>11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35</vt:i4>
      </vt:variant>
    </vt:vector>
  </HeadingPairs>
  <TitlesOfParts>
    <vt:vector size="36" baseType="lpstr">
      <vt:lpstr>Θέμα του Office</vt:lpstr>
      <vt:lpstr>Σεξουαλική αγωγή για κορίτσια</vt:lpstr>
      <vt:lpstr>Θα μιλήσουμε για:</vt:lpstr>
      <vt:lpstr>Τι ονομάζουμε ήβη;</vt:lpstr>
      <vt:lpstr>Έναρξη και διάρκεια αλλαγών</vt:lpstr>
      <vt:lpstr>Εφηβεία</vt:lpstr>
      <vt:lpstr>Ορμόνες!</vt:lpstr>
      <vt:lpstr> Ποιες αλλαγές συμβαίνουν στα κορίτσια…. </vt:lpstr>
      <vt:lpstr> Ποιες αλλαγές συμβαίνουν στα κορίτσια; </vt:lpstr>
      <vt:lpstr>          Αλλαγές στο στήθος</vt:lpstr>
      <vt:lpstr>Αλλαγές στο πρόσωπο</vt:lpstr>
      <vt:lpstr>Τρίχες …</vt:lpstr>
      <vt:lpstr>Ιδρώτας</vt:lpstr>
      <vt:lpstr> αλλαγές στο γεννητικό σύστημα </vt:lpstr>
      <vt:lpstr>Γυναικεία γεννητικά όργανα</vt:lpstr>
      <vt:lpstr>Κάθε πότε έρχεται η περίοδος;</vt:lpstr>
      <vt:lpstr>Διαφάνεια 16</vt:lpstr>
      <vt:lpstr>   Προεμμηνορρυσιακό σύνδρομο</vt:lpstr>
      <vt:lpstr>Διαφάνεια 18</vt:lpstr>
      <vt:lpstr>Αλλαγές στο σώμα συμβαίνουν φυσικά και στα αγόρια… </vt:lpstr>
      <vt:lpstr>Διαφάνεια 20</vt:lpstr>
      <vt:lpstr>Ποιες αλλαγές συμβαίνουν στα αγόρια; (3)</vt:lpstr>
      <vt:lpstr>Εξωτερικά και εσωτερικά γεννητικά όργανα</vt:lpstr>
      <vt:lpstr>Συναισθηματικές αλλαγές για κορίτσια και αγόρια</vt:lpstr>
      <vt:lpstr>Σχέσεις με γονείς και συνομηλίκους</vt:lpstr>
      <vt:lpstr>Σχέσεις με το άλλο φύλο</vt:lpstr>
      <vt:lpstr> Όμως αναρωτιέσαι: </vt:lpstr>
      <vt:lpstr>Τι είναι η σεξουαλικότητα;</vt:lpstr>
      <vt:lpstr>Ποια είναι η ιδανική ηλικία  για την έναρξη σεξουαλικών επαφών; </vt:lpstr>
      <vt:lpstr>Ποια είναι η ιδανική ηλικία  για την έναρξη σεξουαλικών επαφών;</vt:lpstr>
      <vt:lpstr>Αν όμως αποφασίσεις ότι κάποια χρονική στιγμή νωρίτερα από αυτές τις ηλικίες είναι για σένα                             η κατάλληλη, θυμήσου ότι, πριν ξεκινήσεις,  είναι σημαντικό να έχεις ενημερωθεί για:</vt:lpstr>
      <vt:lpstr>Σεξουαλικώς μεταδιδόμενες λοιμώξεις</vt:lpstr>
      <vt:lpstr>Μέθοδοι αντισύλληψης</vt:lpstr>
      <vt:lpstr>Σωστή χρήση του προφυλακτικού</vt:lpstr>
      <vt:lpstr>Διαφάνεια 34</vt:lpstr>
      <vt:lpstr>Απόλαυσε την εφηβεία!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Σεξουαλική αγωγή για αγόρια</dc:title>
  <dc:creator>Dell</dc:creator>
  <cp:lastModifiedBy>adm</cp:lastModifiedBy>
  <cp:revision>73</cp:revision>
  <dcterms:created xsi:type="dcterms:W3CDTF">2017-05-08T08:11:09Z</dcterms:created>
  <dcterms:modified xsi:type="dcterms:W3CDTF">2018-01-25T09:58:16Z</dcterms:modified>
</cp:coreProperties>
</file>