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5265" autoAdjust="0"/>
    <p:restoredTop sz="94660"/>
  </p:normalViewPr>
  <p:slideViewPr>
    <p:cSldViewPr>
      <p:cViewPr>
        <p:scale>
          <a:sx n="70" d="100"/>
          <a:sy n="70" d="100"/>
        </p:scale>
        <p:origin x="-500" y="9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1CC7-895F-46DA-B6A7-9DC5B678399A}" type="datetimeFigureOut">
              <a:rPr lang="el-GR" smtClean="0"/>
              <a:pPr/>
              <a:t>26/5/2025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B51D-E46B-4FF3-8CA7-534DCDAC8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ΟΜΑΔΑ ΣΧΟΛΙΚΗΣ ΔΙΑΜΕΣΟΛΑΒΗΣΗΣ 8</a:t>
            </a:r>
            <a:r>
              <a:rPr lang="el-GR" b="1" baseline="30000" dirty="0" smtClean="0">
                <a:solidFill>
                  <a:schemeClr val="accent1">
                    <a:lumMod val="75000"/>
                  </a:schemeClr>
                </a:solidFill>
              </a:rPr>
              <a:t>ου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 ΓΥΜΝΑΣΙΟΥ ΚΑΛΑΜΑΡΙΑΣ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1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357290" y="2647950"/>
            <a:ext cx="6429420" cy="299562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Δράσεις που πραγματοποιήσαμε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500462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/>
              <a:t>Συμμετοχή στην Πανελλήνια Ημέρα Ενάντια στη Σχολική Βία – 6η Μαρτίου</a:t>
            </a:r>
          </a:p>
          <a:p>
            <a:r>
              <a:rPr lang="el-GR" sz="2800" dirty="0"/>
              <a:t>Συμμετοχή της Ομάδας Σχολικής Διαμεσολάβησης στο πλαίσιο Εθνικού Προγράμματος e </a:t>
            </a:r>
            <a:r>
              <a:rPr lang="el-GR" sz="2800" dirty="0" err="1"/>
              <a:t>Twinning</a:t>
            </a:r>
            <a:endParaRPr lang="el-GR" sz="2800" dirty="0"/>
          </a:p>
          <a:p>
            <a:r>
              <a:rPr lang="el-GR" sz="2800" dirty="0"/>
              <a:t>Συμμετοχή στο εκπαιδευτικό πρόγραμμα με τίτλο «Καταναλώνω, ΔΕΝ αποτελειώνω!», στο Κέντρο Εκπαίδευσης για το Περιβάλλον και την </a:t>
            </a:r>
            <a:r>
              <a:rPr lang="el-GR" sz="2800" dirty="0" err="1"/>
              <a:t>Αειφορία</a:t>
            </a:r>
            <a:r>
              <a:rPr lang="el-GR" sz="2800" dirty="0"/>
              <a:t> (Κ.Ε.ΠΕ.Α.) </a:t>
            </a:r>
            <a:r>
              <a:rPr lang="el-GR" sz="2800" dirty="0" smtClean="0"/>
              <a:t>Θέρμης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Επίσκεψη στο Ειδικό Γυμνάσιο </a:t>
            </a:r>
            <a:r>
              <a:rPr lang="el-GR" sz="2800" dirty="0" err="1" smtClean="0"/>
              <a:t>Θεσ</a:t>
            </a:r>
            <a:r>
              <a:rPr lang="el-GR" sz="2800" dirty="0" smtClean="0"/>
              <a:t>/νίκης</a:t>
            </a:r>
            <a:endParaRPr lang="el-GR" sz="2800" dirty="0"/>
          </a:p>
          <a:p>
            <a:endParaRPr lang="el-GR" b="1" dirty="0" smtClean="0"/>
          </a:p>
          <a:p>
            <a:endParaRPr lang="el-GR" dirty="0"/>
          </a:p>
        </p:txBody>
      </p:sp>
      <p:pic>
        <p:nvPicPr>
          <p:cNvPr id="9219" name="Picture 3" descr="C:\Users\sotos\Desktop\IMG_8930.jpg"/>
          <p:cNvPicPr>
            <a:picLocks noChangeAspect="1" noChangeArrowheads="1"/>
          </p:cNvPicPr>
          <p:nvPr/>
        </p:nvPicPr>
        <p:blipFill>
          <a:blip r:embed="rId2"/>
          <a:srcRect l="5085" t="20690" r="8475"/>
          <a:stretch>
            <a:fillRect/>
          </a:stretch>
        </p:blipFill>
        <p:spPr bwMode="auto">
          <a:xfrm>
            <a:off x="428596" y="4786322"/>
            <a:ext cx="3857652" cy="1928827"/>
          </a:xfrm>
          <a:prstGeom prst="rect">
            <a:avLst/>
          </a:prstGeom>
          <a:noFill/>
        </p:spPr>
      </p:pic>
      <p:pic>
        <p:nvPicPr>
          <p:cNvPr id="9220" name="Picture 4" descr="C:\Users\sotos\Desktop\IMG_20250318_124048-768x576.jpg"/>
          <p:cNvPicPr>
            <a:picLocks noChangeAspect="1" noChangeArrowheads="1"/>
          </p:cNvPicPr>
          <p:nvPr/>
        </p:nvPicPr>
        <p:blipFill>
          <a:blip r:embed="rId3"/>
          <a:srcRect l="15495" t="15457"/>
          <a:stretch>
            <a:fillRect/>
          </a:stretch>
        </p:blipFill>
        <p:spPr bwMode="auto">
          <a:xfrm>
            <a:off x="4429124" y="4714884"/>
            <a:ext cx="428628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Δράσεις που πραγματοποιήσαμε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286412"/>
          </a:xfrm>
        </p:spPr>
        <p:txBody>
          <a:bodyPr>
            <a:normAutofit/>
          </a:bodyPr>
          <a:lstStyle/>
          <a:p>
            <a:endParaRPr lang="el-GR" b="1" dirty="0" smtClean="0"/>
          </a:p>
          <a:p>
            <a:endParaRPr lang="el-GR" dirty="0"/>
          </a:p>
        </p:txBody>
      </p:sp>
      <p:pic>
        <p:nvPicPr>
          <p:cNvPr id="10242" name="Picture 2" descr="C:\Users\sotos\Desktop\IMG_20250318_112748-768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143404" cy="2643206"/>
          </a:xfrm>
          <a:prstGeom prst="rect">
            <a:avLst/>
          </a:prstGeom>
          <a:noFill/>
        </p:spPr>
      </p:pic>
      <p:pic>
        <p:nvPicPr>
          <p:cNvPr id="10243" name="Picture 3" descr="C:\Users\sotos\Desktop\IMG_8932-768x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214842" cy="2643206"/>
          </a:xfrm>
          <a:prstGeom prst="rect">
            <a:avLst/>
          </a:prstGeom>
          <a:noFill/>
        </p:spPr>
      </p:pic>
      <p:pic>
        <p:nvPicPr>
          <p:cNvPr id="10244" name="Picture 4" descr="C:\Users\sotos\Desktop\IMG_8928-768x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41767"/>
            <a:ext cx="4143404" cy="2701943"/>
          </a:xfrm>
          <a:prstGeom prst="rect">
            <a:avLst/>
          </a:prstGeom>
          <a:noFill/>
        </p:spPr>
      </p:pic>
      <p:pic>
        <p:nvPicPr>
          <p:cNvPr id="10245" name="Picture 5" descr="H:\ΣΧΟΛΙΚΗ ΔΙΑΜΕΣΟΛΑΒΗΣΗ- ΥΛΙΚΟ ΓΙΑ ΠΑΡΟΥΣΙΑΣΗ\ΦΩΤΟΓΡΑΦΊΕς ΑΠΌ ΔΙΑΔΙΚΤΥΑΚΗ ΧΡΙΣΤΟΥΓΕΝΝΩΝ\IMG_86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7" y="3929066"/>
            <a:ext cx="435771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1">
                    <a:lumMod val="75000"/>
                  </a:schemeClr>
                </a:solidFill>
              </a:rPr>
              <a:t>Ομάδα Διαμεσολάβησης</a:t>
            </a:r>
            <a:endParaRPr lang="el-G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	</a:t>
            </a:r>
            <a:r>
              <a:rPr lang="el-GR" u="sng" dirty="0" smtClean="0"/>
              <a:t>Ευχή για την επόμενη Σχολική Χρονιά </a:t>
            </a:r>
          </a:p>
          <a:p>
            <a:pPr algn="ctr">
              <a:buNone/>
            </a:pPr>
            <a:r>
              <a:rPr lang="el-GR" dirty="0" smtClean="0"/>
              <a:t>Ελπίζουμε: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>
                <a:solidFill>
                  <a:srgbClr val="FF0000"/>
                </a:solidFill>
              </a:rPr>
              <a:t>Η ΟΜΑΔΑ ΝΑ ΣΥΝΕΧΙΣΤΕΙ ΚΑΙ ΝΑ ΔΕΧΘΕΙ ΝΕΑ ΜΕΛΗ ΚΑΙ ΝΑ ΥΠΑΡΧΕΙ Η ΔΙΑΘΕΣΗ ΑΠΟ ΤΑ ΠΑΙΔΙΑ ΤΟΥ ΣΧΟΛΕΙΟΥ ΝΑ ΕΠΙΛΥΣΟΥΝ Τις ΔΙΑΦΟΡΕΣ ΤΟΥΣ ΜΕΣΩ ΤΗΣ ΣΧΟΛΙΚΗΣ ΔΙΑΜΕΣΟΛΑΒΗΣΗΣ!!!</a:t>
            </a:r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1714512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1">
                    <a:lumMod val="75000"/>
                  </a:schemeClr>
                </a:solidFill>
              </a:rPr>
              <a:t>ΣΑΣ ΕΥΧΑΡΙΣΤΟΥΜΕ ΠΟΛΥ ΓΙΑ ΤΗΝ ΠΡΟΣΟΧΗ ΣΑΣ!</a:t>
            </a:r>
            <a:endParaRPr lang="el-G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otos\Desktop\diamesolavh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00438"/>
            <a:ext cx="59055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ΜΕΛΗ ΤΗΣ ΟΜΑΔΑΣ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 numCol="2">
            <a:noAutofit/>
          </a:bodyPr>
          <a:lstStyle/>
          <a:p>
            <a:pPr algn="ctr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Α1</a:t>
            </a:r>
            <a:endParaRPr lang="el-GR" sz="2000" b="1" dirty="0">
              <a:solidFill>
                <a:srgbClr val="FF0000"/>
              </a:solidFill>
            </a:endParaRPr>
          </a:p>
          <a:p>
            <a:r>
              <a:rPr lang="el-GR" sz="2000" dirty="0"/>
              <a:t>ΑΝΘΗ ΚΑΤΕΡΙΝΑ</a:t>
            </a:r>
          </a:p>
          <a:p>
            <a:r>
              <a:rPr lang="el-GR" sz="2000" dirty="0"/>
              <a:t>ΚΑΪΣΙΔΟΥ ΘΕΟΔΩΡΑ</a:t>
            </a:r>
          </a:p>
          <a:p>
            <a:r>
              <a:rPr lang="el-GR" sz="2000" dirty="0"/>
              <a:t>ΚΑΛΕΜΟΣ ΝΙΚΟΣ</a:t>
            </a:r>
          </a:p>
          <a:p>
            <a:r>
              <a:rPr lang="el-GR" sz="2000" dirty="0"/>
              <a:t>ΚΑΡΑΓΙΑΝΝΗΣ ΔΗΜΗΤΡΗΣ</a:t>
            </a:r>
          </a:p>
          <a:p>
            <a:r>
              <a:rPr lang="el-GR" sz="2000" dirty="0"/>
              <a:t>ΙΟΡΔΑΝΙΔΟΥ ΒΕΡΑ</a:t>
            </a:r>
          </a:p>
          <a:p>
            <a:pPr algn="ctr">
              <a:buNone/>
            </a:pPr>
            <a:r>
              <a:rPr lang="el-GR" sz="2000" b="1" dirty="0">
                <a:solidFill>
                  <a:srgbClr val="FF0000"/>
                </a:solidFill>
              </a:rPr>
              <a:t>Α2</a:t>
            </a:r>
          </a:p>
          <a:p>
            <a:r>
              <a:rPr lang="el-GR" sz="2000" dirty="0"/>
              <a:t>ΒΑΡΝΑΛΗΣ ΠΟΛΥΖΩΝΗΣ</a:t>
            </a:r>
          </a:p>
          <a:p>
            <a:r>
              <a:rPr lang="el-GR" sz="2000" dirty="0"/>
              <a:t>ΚΟΥΡΚΟΥΤΑ ΑΛΕΞΑΝΔΡΑ</a:t>
            </a:r>
          </a:p>
          <a:p>
            <a:r>
              <a:rPr lang="el-GR" sz="2000" dirty="0"/>
              <a:t>ΚΟΥΡΚΟΥΤΑ ΡΕΒΕΚΚΑ</a:t>
            </a:r>
          </a:p>
          <a:p>
            <a:r>
              <a:rPr lang="el-GR" sz="2000" dirty="0"/>
              <a:t>ΞΕΣΦΙΓΓΗΣ </a:t>
            </a:r>
            <a:r>
              <a:rPr lang="el-GR" sz="2000" dirty="0" smtClean="0"/>
              <a:t>ΟΡΕΣΤΗΣ</a:t>
            </a:r>
          </a:p>
          <a:p>
            <a:pPr algn="ctr">
              <a:buNone/>
            </a:pPr>
            <a:r>
              <a:rPr lang="el-GR" sz="2000" b="1" dirty="0">
                <a:solidFill>
                  <a:srgbClr val="FF0000"/>
                </a:solidFill>
              </a:rPr>
              <a:t>Β1</a:t>
            </a:r>
          </a:p>
          <a:p>
            <a:r>
              <a:rPr lang="el-GR" sz="2000" dirty="0"/>
              <a:t>ΓΚΟΥΤΣΙΔΗΣ ΣΤΕΛΙΟΣ</a:t>
            </a:r>
          </a:p>
          <a:p>
            <a:endParaRPr lang="el-GR" sz="2000" dirty="0" smtClean="0"/>
          </a:p>
          <a:p>
            <a:endParaRPr lang="el-GR" sz="2000" dirty="0"/>
          </a:p>
          <a:p>
            <a:pPr algn="ctr">
              <a:buNone/>
            </a:pPr>
            <a:r>
              <a:rPr lang="el-GR" sz="2000" b="1" dirty="0">
                <a:solidFill>
                  <a:srgbClr val="FF0000"/>
                </a:solidFill>
              </a:rPr>
              <a:t>Β2</a:t>
            </a:r>
          </a:p>
          <a:p>
            <a:r>
              <a:rPr lang="el-GR" sz="2000" dirty="0"/>
              <a:t>ΑΛΙΑΤΗ ΜΑΡΤΙΝΑ</a:t>
            </a:r>
          </a:p>
          <a:p>
            <a:r>
              <a:rPr lang="el-GR" sz="2000" dirty="0"/>
              <a:t>ΜΠΙΣΙΡΙΤΣΑΣ ΒΑΣΙΛΕΙΟΣ</a:t>
            </a:r>
          </a:p>
          <a:p>
            <a:r>
              <a:rPr lang="el-GR" sz="2000" dirty="0"/>
              <a:t>ΝΤΟΤΗΣ ΘΩΜΑΣ</a:t>
            </a:r>
          </a:p>
          <a:p>
            <a:r>
              <a:rPr lang="el-GR" sz="2000" dirty="0"/>
              <a:t>ΣΤΟΓΙΑΝΝΙΔΟΥ ΙΟΚΑΣΤΗ</a:t>
            </a:r>
          </a:p>
          <a:p>
            <a:r>
              <a:rPr lang="el-GR" sz="2000" dirty="0"/>
              <a:t>ΤΣΙΑΠΑΣ ΝΙΚΟΣ</a:t>
            </a:r>
          </a:p>
          <a:p>
            <a:pPr algn="ctr">
              <a:buNone/>
            </a:pPr>
            <a:r>
              <a:rPr lang="el-GR" sz="2000" b="1" dirty="0">
                <a:solidFill>
                  <a:srgbClr val="FF0000"/>
                </a:solidFill>
              </a:rPr>
              <a:t>Γ1</a:t>
            </a:r>
          </a:p>
          <a:p>
            <a:r>
              <a:rPr lang="el-GR" sz="2000" dirty="0"/>
              <a:t>ΑΝΤΩΝΙΑΔΟΥ ΓΕΩΡΓΙΑ</a:t>
            </a:r>
          </a:p>
          <a:p>
            <a:r>
              <a:rPr lang="el-GR" sz="2000" dirty="0"/>
              <a:t>ΓΙΑΝΝΑΚΙΔΗ ΙΩΑΝΝΑ</a:t>
            </a:r>
          </a:p>
          <a:p>
            <a:r>
              <a:rPr lang="el-GR" sz="2000" dirty="0"/>
              <a:t>ΚΑΡΥΟΦΥΛΛΗ ΡΑΦΑΕΛΑ</a:t>
            </a:r>
          </a:p>
          <a:p>
            <a:pPr algn="ctr">
              <a:buNone/>
            </a:pPr>
            <a:r>
              <a:rPr lang="el-GR" sz="2000" b="1" dirty="0">
                <a:solidFill>
                  <a:srgbClr val="FF0000"/>
                </a:solidFill>
              </a:rPr>
              <a:t>Γ2</a:t>
            </a:r>
          </a:p>
          <a:p>
            <a:r>
              <a:rPr lang="el-GR" sz="2000" dirty="0"/>
              <a:t>ΠΑΠΑΪΩΑΝΝΟΥ ΛΙΝΑ</a:t>
            </a:r>
          </a:p>
          <a:p>
            <a:pPr algn="ctr">
              <a:buNone/>
            </a:pPr>
            <a:r>
              <a:rPr lang="el-GR" sz="2000" b="1" dirty="0">
                <a:solidFill>
                  <a:srgbClr val="FF0000"/>
                </a:solidFill>
              </a:rPr>
              <a:t>Γ3</a:t>
            </a:r>
          </a:p>
          <a:p>
            <a:r>
              <a:rPr lang="el-GR" sz="2000" dirty="0"/>
              <a:t>ΚΟΥΡΤΙΔΟΥ ΔΕΣΠΟΙΝΑ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Τι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είναι η σχολική διαμεσολάβηση;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/>
          </a:bodyPr>
          <a:lstStyle/>
          <a:p>
            <a:r>
              <a:rPr lang="el-GR" sz="2800" dirty="0"/>
              <a:t>Η σχολική διαμεσολάβηση είναι μια ειρηνική διαδικασία επίλυσης συγκρούσεων μεταξύ μαθητών, με τη βοήθεια ειδικά εκπαιδευμένων συνομηλίκων τους ή εκπαιδευτικών, που λειτουργούν ως ουδέτεροι μεσολαβητές.</a:t>
            </a:r>
          </a:p>
          <a:p>
            <a:endParaRPr lang="el-GR" dirty="0"/>
          </a:p>
        </p:txBody>
      </p:sp>
      <p:pic>
        <p:nvPicPr>
          <p:cNvPr id="2050" name="Picture 2" descr="C:\Users\sotos\Desktop\images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00240"/>
            <a:ext cx="3122607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72400" cy="1071569"/>
          </a:xfrm>
        </p:spPr>
        <p:txBody>
          <a:bodyPr/>
          <a:lstStyle/>
          <a:p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Γιατί είναι σημαντική</a:t>
            </a:r>
            <a:r>
              <a:rPr lang="el-GR" b="1" dirty="0"/>
              <a:t>;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71472" y="3714752"/>
            <a:ext cx="8286808" cy="278608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l-GR" sz="2600" dirty="0">
                <a:solidFill>
                  <a:schemeClr val="tx1"/>
                </a:solidFill>
              </a:rPr>
              <a:t>✔</a:t>
            </a:r>
            <a:r>
              <a:rPr lang="el-GR" sz="2600" dirty="0"/>
              <a:t> </a:t>
            </a:r>
            <a:r>
              <a:rPr lang="el-GR" sz="2600" dirty="0">
                <a:solidFill>
                  <a:schemeClr val="tx1"/>
                </a:solidFill>
              </a:rPr>
              <a:t>Προλαμβάνει τη βία και τον εκφοβισμό</a:t>
            </a:r>
            <a:r>
              <a:rPr lang="el-GR" sz="26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l-GR" sz="2600" dirty="0" smtClean="0">
                <a:solidFill>
                  <a:schemeClr val="tx1"/>
                </a:solidFill>
              </a:rPr>
              <a:t>✔ </a:t>
            </a:r>
            <a:r>
              <a:rPr lang="el-GR" sz="2600" dirty="0">
                <a:solidFill>
                  <a:schemeClr val="tx1"/>
                </a:solidFill>
              </a:rPr>
              <a:t>Ενισχύει την επικοινωνία και τον αλληλοσεβασμό.</a:t>
            </a:r>
            <a:br>
              <a:rPr lang="el-GR" sz="2600" dirty="0">
                <a:solidFill>
                  <a:schemeClr val="tx1"/>
                </a:solidFill>
              </a:rPr>
            </a:br>
            <a:r>
              <a:rPr lang="el-GR" sz="2600" dirty="0">
                <a:solidFill>
                  <a:schemeClr val="tx1"/>
                </a:solidFill>
              </a:rPr>
              <a:t>✔ Διδάσκει δεξιότητες διαχείρισης συγκρούσεων.</a:t>
            </a:r>
            <a:br>
              <a:rPr lang="el-GR" sz="2600" dirty="0">
                <a:solidFill>
                  <a:schemeClr val="tx1"/>
                </a:solidFill>
              </a:rPr>
            </a:br>
            <a:r>
              <a:rPr lang="el-GR" sz="2600" dirty="0">
                <a:solidFill>
                  <a:schemeClr val="tx1"/>
                </a:solidFill>
              </a:rPr>
              <a:t>✔ Βοηθά στη δημιουργία ενός θετικού </a:t>
            </a:r>
            <a:r>
              <a:rPr lang="el-GR" sz="2600" dirty="0" smtClean="0">
                <a:solidFill>
                  <a:schemeClr val="tx1"/>
                </a:solidFill>
              </a:rPr>
              <a:t>σχολικού κλίματος</a:t>
            </a:r>
            <a:r>
              <a:rPr lang="el-GR" sz="2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 descr="C:\Users\sotos\Desktop\images.png"/>
          <p:cNvPicPr>
            <a:picLocks noChangeAspect="1" noChangeArrowheads="1"/>
          </p:cNvPicPr>
          <p:nvPr/>
        </p:nvPicPr>
        <p:blipFill>
          <a:blip r:embed="rId2"/>
          <a:srcRect t="28571"/>
          <a:stretch>
            <a:fillRect/>
          </a:stretch>
        </p:blipFill>
        <p:spPr bwMode="auto">
          <a:xfrm>
            <a:off x="1071538" y="1643050"/>
            <a:ext cx="6715172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Πώς λειτουργεί;</a:t>
            </a:r>
            <a:b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l-G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3000372"/>
            <a:ext cx="8643998" cy="37147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/>
              <a:t>-Κάποιος μαθητής ή μαθήτρια ζητά διαμεσολάβηση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-</a:t>
            </a:r>
            <a:r>
              <a:rPr lang="el-GR" dirty="0"/>
              <a:t>Ομάδα εκπαιδευμένων διαμεσολαβητών αναλαμβάνει τη διαδικασία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-</a:t>
            </a:r>
            <a:r>
              <a:rPr lang="el-GR" dirty="0"/>
              <a:t>Οι εμπλεκόμενοι μαθητές συζητούν σε </a:t>
            </a:r>
            <a:r>
              <a:rPr lang="el-GR" dirty="0" smtClean="0"/>
              <a:t>ασφαλές περιβάλλον</a:t>
            </a:r>
            <a:r>
              <a:rPr lang="el-GR" dirty="0"/>
              <a:t>, με σεβασμό και χωρίς κατηγορίες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-</a:t>
            </a:r>
            <a:r>
              <a:rPr lang="el-GR" dirty="0"/>
              <a:t>Μέσα από διάλογο, βρίσκουν μια λύση αποδεκτή και από τις δύο πλευρές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-</a:t>
            </a:r>
            <a:r>
              <a:rPr lang="el-GR" dirty="0"/>
              <a:t>Η συμφωνία καταγράφεται και τηρείται με αμοιβαία δέσμευση.</a:t>
            </a:r>
          </a:p>
          <a:p>
            <a:endParaRPr lang="el-GR" dirty="0"/>
          </a:p>
        </p:txBody>
      </p:sp>
      <p:pic>
        <p:nvPicPr>
          <p:cNvPr id="4098" name="Picture 2" descr="C:\Users\sotos\Desktop\images (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6"/>
            <a:ext cx="5286411" cy="200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Η </a:t>
            </a:r>
            <a:r>
              <a:rPr lang="el-GR" sz="4000" b="1" dirty="0" smtClean="0">
                <a:solidFill>
                  <a:schemeClr val="accent1">
                    <a:lumMod val="75000"/>
                  </a:schemeClr>
                </a:solidFill>
              </a:rPr>
              <a:t>Εκπαίδευσή μας</a:t>
            </a:r>
            <a:endParaRPr lang="el-G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714644"/>
          </a:xfrm>
        </p:spPr>
        <p:txBody>
          <a:bodyPr/>
          <a:lstStyle/>
          <a:p>
            <a:r>
              <a:rPr lang="el-GR" dirty="0" smtClean="0"/>
              <a:t>Κατανόηση των συγκρούσεων</a:t>
            </a:r>
          </a:p>
          <a:p>
            <a:r>
              <a:rPr lang="el-GR" dirty="0" smtClean="0"/>
              <a:t>Ενεργητική ακρόαση</a:t>
            </a:r>
          </a:p>
          <a:p>
            <a:r>
              <a:rPr lang="el-GR" dirty="0" err="1" smtClean="0"/>
              <a:t>Ενσυναίσθηση</a:t>
            </a:r>
            <a:endParaRPr lang="el-GR" dirty="0" smtClean="0"/>
          </a:p>
          <a:p>
            <a:r>
              <a:rPr lang="el-GR" dirty="0" smtClean="0"/>
              <a:t>Ανάλυση προσομοιώσεων διαμεσολάβησης</a:t>
            </a:r>
          </a:p>
          <a:p>
            <a:endParaRPr lang="el-GR" dirty="0"/>
          </a:p>
        </p:txBody>
      </p:sp>
      <p:pic>
        <p:nvPicPr>
          <p:cNvPr id="5122" name="Picture 2" descr="K:\IMG_20250512_084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876"/>
            <a:ext cx="564360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Αφίσες που δημιουργήσαμε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 descr="H:\ΣΧΟΛΙΚΗ ΔΙΑΜΕΣΟΛΑΒΗΣΗ- ΥΛΙΚΟ ΓΙΑ ΠΑΡΟΥΣΙΑΣΗ\ΑΦΙΣΑ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142984"/>
            <a:ext cx="8572561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Αφίσες που δημιουργήσαμε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 descr="H:\ΣΧΟΛΙΚΗ ΔΙΑΜΕΣΟΛΑΒΗΣΗ- ΥΛΙΚΟ ΓΙΑ ΠΑΡΟΥΣΙΑΣΗ\ΑΦΙΣΑ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29684" cy="5197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Αφίσες που δημιουργήσαμε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 descr="H:\ΣΧΟΛΙΚΗ ΔΙΑΜΕΣΟΛΑΒΗΣΗ- ΥΛΙΚΟ ΓΙΑ ΠΑΡΟΥΣΙΑΣΗ\ΑΦΙΣΑ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403741" cy="571504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5720" y="1000108"/>
          <a:ext cx="4278316" cy="564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000108"/>
                        <a:ext cx="4278316" cy="5643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259</Words>
  <Application>Microsoft Office PowerPoint</Application>
  <PresentationFormat>Προβολή στην οθόνη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Θέμα του Office</vt:lpstr>
      <vt:lpstr>PDF</vt:lpstr>
      <vt:lpstr>ΟΜΑΔΑ ΣΧΟΛΙΚΗΣ ΔΙΑΜΕΣΟΛΑΒΗΣΗΣ 8ου ΓΥΜΝΑΣΙΟΥ ΚΑΛΑΜΑΡΙΑΣ</vt:lpstr>
      <vt:lpstr>ΜΕΛΗ ΤΗΣ ΟΜΑΔΑΣ</vt:lpstr>
      <vt:lpstr>Τι είναι η σχολική διαμεσολάβηση;</vt:lpstr>
      <vt:lpstr>Γιατί είναι σημαντική;</vt:lpstr>
      <vt:lpstr>Πώς λειτουργεί; </vt:lpstr>
      <vt:lpstr>Η Εκπαίδευσή μας</vt:lpstr>
      <vt:lpstr>Αφίσες που δημιουργήσαμε</vt:lpstr>
      <vt:lpstr>Αφίσες που δημιουργήσαμε</vt:lpstr>
      <vt:lpstr>Αφίσες που δημιουργήσαμε</vt:lpstr>
      <vt:lpstr>Δράσεις που πραγματοποιήσαμε</vt:lpstr>
      <vt:lpstr>Δράσεις που πραγματοποιήσαμε</vt:lpstr>
      <vt:lpstr>Ομάδα Διαμεσολάβησης</vt:lpstr>
      <vt:lpstr>ΣΑΣ ΕΥΧΑΡΙΣΤΟΥΜΕ ΠΟΛΥ ΓΙΑ ΤΗΝ ΠΡΟΣΟΧΗ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ΟΜΑΔΑ ΣΧΟΛΙΚΗΣ ΔΙΑΜΕΣΟΛΑΒΗΣΗΣ 8ου ΓΥΜΝΑΣΙΟΥ ΚΑΛΑΜΑΡΙΑΣ</dc:title>
  <dc:creator>Χρήστης των Windows</dc:creator>
  <cp:lastModifiedBy>George</cp:lastModifiedBy>
  <cp:revision>14</cp:revision>
  <dcterms:created xsi:type="dcterms:W3CDTF">2025-05-24T15:39:45Z</dcterms:created>
  <dcterms:modified xsi:type="dcterms:W3CDTF">2025-05-26T07:13:59Z</dcterms:modified>
</cp:coreProperties>
</file>