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0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68" r:id="rId15"/>
    <p:sldId id="274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T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60F3-C8B5-4420-BF93-C0EE937FDB3B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6295-3553-4C5F-AAD8-1E5DE412BD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6707-2AA6-4E49-8A7F-0BF60FAE7CFF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304-3123-4164-BDC9-DBA9189CFE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C9DB-77A4-471A-95F2-7F9CD9EC3F45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8FC5-9372-49D2-B196-676708EA78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D098-E14C-46AB-A613-207992C00607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3A7F-A6B6-4F92-A267-1E25E28390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91A5-7F37-44ED-A3B6-126720E975F9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22C3F-4CCF-42A5-BF9A-3753EBFDFC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7CE3-97AB-4E7E-B04D-B76BECAD3611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730F-1DB7-485B-9C69-2373D99335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AAFA-2A7D-41BF-B599-031887B83F33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186F-C58C-428B-AB54-6BC58259DC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0754-237E-4080-A557-C7B2A46BAC2B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04E3-034A-4D6E-AF97-AFFACBFF4B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3FE0E-0D02-40EA-A702-A680D2381E00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C91D9-B337-470B-9D00-98FB718EB7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3277-8329-4279-AA64-B71EC1AC8739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5FAE-C9C5-4A93-9052-8CB591DD59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0EEC-B1FB-4771-A841-B927A840A3D4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2F91-4CF1-448C-8AC2-A524C052EC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4E0AC05-3CCA-4A7E-892F-061851712263}" type="datetimeFigureOut">
              <a:rPr lang="el-GR"/>
              <a:pPr>
                <a:defRPr/>
              </a:pPr>
              <a:t>30/4/2020</a:t>
            </a:fld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36B029-370D-41CB-AD9C-C00806B1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tionary.org/wiki/%CE%B2%CE%BB%CE%AD%CF%80%CF%89" TargetMode="External"/><Relationship Id="rId2" Type="http://schemas.openxmlformats.org/officeDocument/2006/relationships/hyperlink" Target="https://el.wiktionary.org/wiki/%CE%BA%CE%B1%CF%84%CE%AC%CF%83%CF%84%CE%B1%CF%83%CE%B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l.wiktionary.org/wiki/%CF%85%CF%80%CE%B1%CF%81%CE%BA%CF%84%CF%8C%CF%82" TargetMode="External"/><Relationship Id="rId4" Type="http://schemas.openxmlformats.org/officeDocument/2006/relationships/hyperlink" Target="https://el.wiktionary.org/wiki/%CE%B1%CE%BD%CF%8D%CF%80%CE%B1%CF%81%CE%BA%CF%84%CE%BF%CF%8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Τίτλος 1"/>
          <p:cNvSpPr>
            <a:spLocks noGrp="1"/>
          </p:cNvSpPr>
          <p:nvPr>
            <p:ph type="ctrTitle" idx="4294967295"/>
          </p:nvPr>
        </p:nvSpPr>
        <p:spPr>
          <a:xfrm>
            <a:off x="323850" y="908050"/>
            <a:ext cx="5951538" cy="500063"/>
          </a:xfrm>
        </p:spPr>
        <p:txBody>
          <a:bodyPr/>
          <a:lstStyle/>
          <a:p>
            <a:pPr eaLnBrk="1" hangingPunct="1"/>
            <a:r>
              <a:rPr lang="el-GR" sz="2000" smtClean="0">
                <a:latin typeface="Calibri" pitchFamily="34" charset="0"/>
              </a:rPr>
              <a:t>Εργασία στο μάθημα της Τεχνολογίας:</a:t>
            </a:r>
            <a:endParaRPr lang="el-GR" sz="2800" b="1" smtClean="0">
              <a:latin typeface="Calibri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4294967295"/>
          </p:nvPr>
        </p:nvSpPr>
        <p:spPr>
          <a:xfrm>
            <a:off x="179388" y="2060575"/>
            <a:ext cx="8785225" cy="136842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Bobspong</a:t>
            </a:r>
            <a:r>
              <a:rPr lang="el-G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Optical Illusion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3200"/>
              <a:t>(Οφθαλμαπάτη Μπομπ ο Σφουγγαράκης)</a:t>
            </a:r>
            <a:r>
              <a:rPr lang="el-GR" sz="400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16238" y="333375"/>
            <a:ext cx="382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8</a:t>
            </a:r>
            <a:r>
              <a:rPr lang="el-GR" baseline="30000" dirty="0">
                <a:latin typeface="+mn-lt"/>
              </a:rPr>
              <a:t>ο</a:t>
            </a:r>
            <a:r>
              <a:rPr lang="el-GR" dirty="0">
                <a:latin typeface="+mn-lt"/>
              </a:rPr>
              <a:t> ΓΥΜΝΑΣΙΟ ΚΑΛΑΜΑΡΙΑΣ</a:t>
            </a:r>
          </a:p>
        </p:txBody>
      </p:sp>
      <p:sp>
        <p:nvSpPr>
          <p:cNvPr id="13316" name="Τίτλος 1"/>
          <p:cNvSpPr>
            <a:spLocks/>
          </p:cNvSpPr>
          <p:nvPr/>
        </p:nvSpPr>
        <p:spPr bwMode="auto">
          <a:xfrm>
            <a:off x="5580063" y="5949950"/>
            <a:ext cx="3448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2800" b="1">
                <a:latin typeface="Calibri" pitchFamily="34" charset="0"/>
              </a:rPr>
              <a:t>Δανάη Ζούση Α1</a:t>
            </a:r>
          </a:p>
        </p:txBody>
      </p:sp>
      <p:sp>
        <p:nvSpPr>
          <p:cNvPr id="13320" name="Τίτλος 1"/>
          <p:cNvSpPr>
            <a:spLocks/>
          </p:cNvSpPr>
          <p:nvPr/>
        </p:nvSpPr>
        <p:spPr bwMode="auto">
          <a:xfrm>
            <a:off x="107950" y="6092825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el-GR" sz="2400" dirty="0">
                <a:latin typeface="+mn-lt"/>
              </a:rPr>
              <a:t>Σχολικό έτος 2019-2020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73463"/>
            <a:ext cx="2409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animated-spongebob-image-0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716338"/>
            <a:ext cx="186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59753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22531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5472113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23555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9800"/>
            <a:ext cx="561657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24579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περιεχομένου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l-GR" sz="1700" i="1" smtClean="0"/>
              <a:t>Κίτρινο χαρτόνι </a:t>
            </a:r>
            <a:r>
              <a:rPr lang="en-US" sz="1700" i="1" smtClean="0"/>
              <a:t>: 0,50 </a:t>
            </a:r>
            <a:r>
              <a:rPr lang="el-GR" sz="1700" i="1" smtClean="0"/>
              <a:t>ευρώ</a:t>
            </a:r>
          </a:p>
          <a:p>
            <a:pPr eaLnBrk="1" hangingPunct="1">
              <a:lnSpc>
                <a:spcPct val="200000"/>
              </a:lnSpc>
            </a:pPr>
            <a:r>
              <a:rPr lang="el-GR" sz="1700" i="1" smtClean="0"/>
              <a:t>Πλαστικά ποτηράκια </a:t>
            </a:r>
            <a:r>
              <a:rPr lang="en-US" sz="1700" i="1" smtClean="0"/>
              <a:t>: </a:t>
            </a:r>
            <a:r>
              <a:rPr lang="el-GR" sz="1700" i="1" smtClean="0"/>
              <a:t>0,20 ευρώ</a:t>
            </a:r>
          </a:p>
          <a:p>
            <a:pPr eaLnBrk="1" hangingPunct="1">
              <a:lnSpc>
                <a:spcPct val="200000"/>
              </a:lnSpc>
            </a:pPr>
            <a:r>
              <a:rPr lang="el-GR" sz="1700" i="1" smtClean="0"/>
              <a:t>Μαρκαδόροι </a:t>
            </a:r>
            <a:r>
              <a:rPr lang="en-US" sz="1700" i="1" smtClean="0"/>
              <a:t>: </a:t>
            </a:r>
            <a:r>
              <a:rPr lang="el-GR" sz="1700" i="1" smtClean="0"/>
              <a:t>2,00 ευρώ</a:t>
            </a:r>
          </a:p>
          <a:p>
            <a:pPr eaLnBrk="1" hangingPunct="1">
              <a:lnSpc>
                <a:spcPct val="200000"/>
              </a:lnSpc>
            </a:pPr>
            <a:r>
              <a:rPr lang="el-GR" sz="1700" i="1" smtClean="0"/>
              <a:t>Ψαλίδι </a:t>
            </a:r>
            <a:r>
              <a:rPr lang="en-US" sz="1700" i="1" smtClean="0"/>
              <a:t>: 1,</a:t>
            </a:r>
            <a:r>
              <a:rPr lang="el-GR" sz="1700" i="1" smtClean="0"/>
              <a:t>3</a:t>
            </a:r>
            <a:r>
              <a:rPr lang="en-US" sz="1700" i="1" smtClean="0"/>
              <a:t> </a:t>
            </a:r>
            <a:r>
              <a:rPr lang="el-GR" sz="1700" i="1" smtClean="0"/>
              <a:t>ευρώ</a:t>
            </a:r>
          </a:p>
          <a:p>
            <a:pPr eaLnBrk="1" hangingPunct="1">
              <a:lnSpc>
                <a:spcPct val="200000"/>
              </a:lnSpc>
            </a:pPr>
            <a:r>
              <a:rPr lang="el-GR" sz="1700" i="1" smtClean="0"/>
              <a:t>Κόλλα </a:t>
            </a:r>
            <a:r>
              <a:rPr lang="en-US" sz="1700" i="1" smtClean="0"/>
              <a:t>: 1,</a:t>
            </a:r>
            <a:r>
              <a:rPr lang="el-GR" sz="1700" i="1" smtClean="0"/>
              <a:t>00</a:t>
            </a:r>
            <a:r>
              <a:rPr lang="en-US" sz="1700" i="1" smtClean="0"/>
              <a:t> </a:t>
            </a:r>
            <a:r>
              <a:rPr lang="el-GR" sz="1700" i="1" smtClean="0"/>
              <a:t>ε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l-GR" sz="1700" i="1" smtClean="0"/>
              <a:t> 			</a:t>
            </a:r>
            <a:r>
              <a:rPr lang="el-GR" sz="1700" i="1" u="sng" smtClean="0"/>
              <a:t>Συνολική αξία </a:t>
            </a:r>
            <a:r>
              <a:rPr lang="en-US" sz="1700" i="1" u="sng" smtClean="0"/>
              <a:t>: 5,00 </a:t>
            </a:r>
            <a:r>
              <a:rPr lang="el-GR" sz="1700" i="1" u="sng" smtClean="0"/>
              <a:t>ευρώ</a:t>
            </a:r>
            <a:endParaRPr lang="en-US" sz="1700" i="1" u="sng" smtClean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5603" name="Τίτλος 1"/>
          <p:cNvSpPr txBox="1">
            <a:spLocks/>
          </p:cNvSpPr>
          <p:nvPr/>
        </p:nvSpPr>
        <p:spPr bwMode="auto">
          <a:xfrm>
            <a:off x="250825" y="304800"/>
            <a:ext cx="8893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Υλικά που χρησιμοποιήθηκαν και κόστος</a:t>
            </a:r>
            <a:endParaRPr lang="el-GR" sz="3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6626" name="Τίτλος 1"/>
          <p:cNvSpPr txBox="1">
            <a:spLocks/>
          </p:cNvSpPr>
          <p:nvPr/>
        </p:nvSpPr>
        <p:spPr bwMode="auto">
          <a:xfrm>
            <a:off x="250825" y="304800"/>
            <a:ext cx="8893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Περιγραφή εργασίας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198913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UNDER CONSTRUCTION</a:t>
            </a:r>
            <a:endParaRPr lang="el-GR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7650" name="Τίτλος 1"/>
          <p:cNvSpPr txBox="1">
            <a:spLocks/>
          </p:cNvSpPr>
          <p:nvPr/>
        </p:nvSpPr>
        <p:spPr bwMode="auto">
          <a:xfrm>
            <a:off x="250825" y="304800"/>
            <a:ext cx="8893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Αρχή λειτουργίας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UNDER CONSTRUCTION</a:t>
            </a:r>
            <a:endParaRPr lang="el-GR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8674" name="Τίτλος 1"/>
          <p:cNvSpPr txBox="1">
            <a:spLocks/>
          </p:cNvSpPr>
          <p:nvPr/>
        </p:nvSpPr>
        <p:spPr bwMode="auto">
          <a:xfrm>
            <a:off x="250825" y="304800"/>
            <a:ext cx="8893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Βιβλιογραφικές πηγές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98913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UNDER CONSTRUCTION</a:t>
            </a:r>
            <a:endParaRPr lang="el-GR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395288" y="2506663"/>
            <a:ext cx="5418137" cy="1843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l-G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Σας ευχαριστώ</a:t>
            </a:r>
          </a:p>
        </p:txBody>
      </p:sp>
      <p:pic>
        <p:nvPicPr>
          <p:cNvPr id="29699" name="Picture 6" descr="animated-spongebob-image-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276475"/>
            <a:ext cx="2187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30722" name="Picture 4" descr="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25" y="1700213"/>
            <a:ext cx="6126163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title" idx="4294967295"/>
          </p:nvPr>
        </p:nvSpPr>
        <p:spPr>
          <a:xfrm>
            <a:off x="468313" y="1484313"/>
            <a:ext cx="3421062" cy="1008062"/>
          </a:xfrm>
        </p:spPr>
        <p:txBody>
          <a:bodyPr anchor="ctr"/>
          <a:lstStyle/>
          <a:p>
            <a:pPr eaLnBrk="1" hangingPunct="1"/>
            <a:r>
              <a:rPr lang="el-GR" sz="3400" b="1" i="1" u="sng" smtClean="0"/>
              <a:t>Οφθαλμαπάτη</a:t>
            </a:r>
          </a:p>
        </p:txBody>
      </p:sp>
      <p:sp>
        <p:nvSpPr>
          <p:cNvPr id="14338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571500" y="2781300"/>
            <a:ext cx="8001000" cy="32385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1900" i="1" u="sng" smtClean="0"/>
              <a:t>Ορισμός</a:t>
            </a:r>
            <a:r>
              <a:rPr lang="el-GR" sz="2600" i="1" smtClean="0"/>
              <a:t> </a:t>
            </a:r>
            <a:r>
              <a:rPr lang="en-US" sz="2600" i="1" smtClean="0"/>
              <a:t>: </a:t>
            </a:r>
          </a:p>
          <a:p>
            <a:pPr marL="0" indent="0" eaLnBrk="1" hangingPunct="1"/>
            <a:endParaRPr lang="en-US" sz="1900" smtClean="0"/>
          </a:p>
          <a:p>
            <a:pPr marL="0" indent="0" eaLnBrk="1" hangingPunct="1"/>
            <a:r>
              <a:rPr lang="el-GR" sz="1700" i="1" smtClean="0">
                <a:solidFill>
                  <a:srgbClr val="0D0D0D"/>
                </a:solidFill>
              </a:rPr>
              <a:t>η </a:t>
            </a:r>
            <a:r>
              <a:rPr lang="el-GR" sz="1700" i="1" smtClean="0">
                <a:solidFill>
                  <a:srgbClr val="0D0D0D"/>
                </a:solidFill>
                <a:hlinkClick r:id="rId2" tooltip="κατάσταση"/>
              </a:rPr>
              <a:t>κατάσταση</a:t>
            </a:r>
            <a:r>
              <a:rPr lang="el-GR" sz="1700" i="1" smtClean="0">
                <a:solidFill>
                  <a:srgbClr val="0D0D0D"/>
                </a:solidFill>
              </a:rPr>
              <a:t> κατά την οποία κάποιος νομίζει</a:t>
            </a:r>
            <a:r>
              <a:rPr lang="en-US" sz="1700" i="1" smtClean="0">
                <a:solidFill>
                  <a:srgbClr val="0D0D0D"/>
                </a:solidFill>
              </a:rPr>
              <a:t> </a:t>
            </a:r>
            <a:r>
              <a:rPr lang="el-GR" sz="1700" i="1" smtClean="0">
                <a:solidFill>
                  <a:srgbClr val="0D0D0D"/>
                </a:solidFill>
              </a:rPr>
              <a:t>ότι </a:t>
            </a:r>
            <a:r>
              <a:rPr lang="el-GR" sz="1700" i="1" smtClean="0">
                <a:solidFill>
                  <a:srgbClr val="0D0D0D"/>
                </a:solidFill>
                <a:hlinkClick r:id="rId3" tooltip="βλέπω"/>
              </a:rPr>
              <a:t>βλέπει</a:t>
            </a:r>
            <a:r>
              <a:rPr lang="el-GR" sz="1700" i="1" smtClean="0">
                <a:solidFill>
                  <a:srgbClr val="0D0D0D"/>
                </a:solidFill>
              </a:rPr>
              <a:t> πράγματα </a:t>
            </a:r>
            <a:r>
              <a:rPr lang="el-GR" sz="1700" i="1" smtClean="0">
                <a:solidFill>
                  <a:srgbClr val="0D0D0D"/>
                </a:solidFill>
                <a:hlinkClick r:id="rId4" tooltip="ανύπαρκτος"/>
              </a:rPr>
              <a:t>ανύπαρκτα</a:t>
            </a:r>
            <a:r>
              <a:rPr lang="el-GR" sz="1900" smtClean="0">
                <a:solidFill>
                  <a:srgbClr val="0D0D0D"/>
                </a:solidFill>
              </a:rPr>
              <a:t> </a:t>
            </a:r>
            <a:endParaRPr lang="en-US" sz="1900" smtClean="0">
              <a:solidFill>
                <a:srgbClr val="0D0D0D"/>
              </a:solidFill>
            </a:endParaRPr>
          </a:p>
          <a:p>
            <a:pPr marL="0" indent="0" eaLnBrk="1" hangingPunct="1"/>
            <a:endParaRPr lang="en-US" sz="1900" smtClean="0">
              <a:solidFill>
                <a:srgbClr val="0D0D0D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900" smtClean="0">
                <a:solidFill>
                  <a:srgbClr val="0D0D0D"/>
                </a:solidFill>
              </a:rPr>
              <a:t>				</a:t>
            </a:r>
            <a:r>
              <a:rPr lang="el-GR" sz="1700" i="1" smtClean="0">
                <a:solidFill>
                  <a:srgbClr val="0D0D0D"/>
                </a:solidFill>
              </a:rPr>
              <a:t>ή </a:t>
            </a:r>
            <a:endParaRPr lang="en-US" sz="1700" i="1" smtClean="0">
              <a:solidFill>
                <a:srgbClr val="0D0D0D"/>
              </a:solidFill>
            </a:endParaRPr>
          </a:p>
          <a:p>
            <a:pPr marL="0" indent="0" eaLnBrk="1" hangingPunct="1"/>
            <a:endParaRPr lang="en-US" sz="1700" i="1" smtClean="0">
              <a:solidFill>
                <a:srgbClr val="0D0D0D"/>
              </a:solidFill>
            </a:endParaRPr>
          </a:p>
          <a:p>
            <a:pPr marL="0" indent="0" eaLnBrk="1" hangingPunct="1"/>
            <a:r>
              <a:rPr lang="el-GR" sz="1700" i="1" smtClean="0">
                <a:solidFill>
                  <a:srgbClr val="0D0D0D"/>
                </a:solidFill>
              </a:rPr>
              <a:t>αντιλαμβάνεται με διαφορετικό ή αλλοιωμένο τρόπο πράγματα </a:t>
            </a:r>
            <a:r>
              <a:rPr lang="el-GR" sz="1700" i="1" u="sng" smtClean="0">
                <a:solidFill>
                  <a:srgbClr val="0D0D0D"/>
                </a:solidFill>
                <a:hlinkClick r:id="rId5" tooltip="υπαρκτός"/>
              </a:rPr>
              <a:t>υπαρκτά</a:t>
            </a:r>
            <a:endParaRPr lang="el-GR" sz="1700" i="1" smtClean="0">
              <a:solidFill>
                <a:srgbClr val="0D0D0D"/>
              </a:solidFill>
            </a:endParaRPr>
          </a:p>
        </p:txBody>
      </p:sp>
      <p:sp>
        <p:nvSpPr>
          <p:cNvPr id="14339" name="Τίτλος 1"/>
          <p:cNvSpPr txBox="1">
            <a:spLocks/>
          </p:cNvSpPr>
          <p:nvPr/>
        </p:nvSpPr>
        <p:spPr bwMode="auto">
          <a:xfrm>
            <a:off x="571500" y="188913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title" idx="4294967295"/>
          </p:nvPr>
        </p:nvSpPr>
        <p:spPr>
          <a:xfrm>
            <a:off x="539750" y="1628775"/>
            <a:ext cx="5184775" cy="576263"/>
          </a:xfrm>
        </p:spPr>
        <p:txBody>
          <a:bodyPr anchor="ctr"/>
          <a:lstStyle/>
          <a:p>
            <a:pPr eaLnBrk="1" hangingPunct="1"/>
            <a:r>
              <a:rPr lang="el-GR" sz="1700" i="1" u="sng" smtClean="0"/>
              <a:t>Παραδείγματα οφθαλμαπάτης</a:t>
            </a:r>
          </a:p>
        </p:txBody>
      </p:sp>
      <p:sp>
        <p:nvSpPr>
          <p:cNvPr id="15362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2205038"/>
            <a:ext cx="8229600" cy="3868737"/>
          </a:xfrm>
        </p:spPr>
        <p:txBody>
          <a:bodyPr/>
          <a:lstStyle/>
          <a:p>
            <a:pPr algn="just" eaLnBrk="1" hangingPunct="1"/>
            <a:r>
              <a:rPr lang="el-GR" sz="1700" i="1" smtClean="0">
                <a:solidFill>
                  <a:srgbClr val="0D0D0D"/>
                </a:solidFill>
              </a:rPr>
              <a:t>Δοκιμάστε να δείτε και να παρατηρήσετε τις παρακάτω δέκα (10) φωτογραφίες, οι οποίες δημιουργούν </a:t>
            </a:r>
            <a:r>
              <a:rPr lang="en-US" sz="1700" i="1" smtClean="0">
                <a:solidFill>
                  <a:srgbClr val="0D0D0D"/>
                </a:solidFill>
              </a:rPr>
              <a:t>optical illusion (</a:t>
            </a:r>
            <a:r>
              <a:rPr lang="el-GR" sz="1700" i="1" smtClean="0">
                <a:solidFill>
                  <a:srgbClr val="0D0D0D"/>
                </a:solidFill>
              </a:rPr>
              <a:t>οφθαλμαπάτη)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81300"/>
            <a:ext cx="5761037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15365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15366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468153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16387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496728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17411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43926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18435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5762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19459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2178050"/>
            <a:ext cx="4151312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20483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651500" y="6237288"/>
            <a:ext cx="3348038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551021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Τίτλος 1"/>
          <p:cNvSpPr>
            <a:spLocks/>
          </p:cNvSpPr>
          <p:nvPr/>
        </p:nvSpPr>
        <p:spPr bwMode="auto">
          <a:xfrm>
            <a:off x="539750" y="1628775"/>
            <a:ext cx="5184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700" i="1" u="sng">
                <a:solidFill>
                  <a:schemeClr val="tx2"/>
                </a:solidFill>
              </a:rPr>
              <a:t>Παραδείγματα οφθαλμαπάτης</a:t>
            </a:r>
          </a:p>
        </p:txBody>
      </p:sp>
      <p:sp>
        <p:nvSpPr>
          <p:cNvPr id="21507" name="Τίτλος 1"/>
          <p:cNvSpPr txBox="1">
            <a:spLocks/>
          </p:cNvSpPr>
          <p:nvPr/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l-GR" sz="3400" b="1" i="1">
                <a:solidFill>
                  <a:schemeClr val="tx2"/>
                </a:solidFill>
              </a:rPr>
              <a:t>Τεχνολογική ενότητα: Οφθαλμαπάτες</a:t>
            </a:r>
            <a:endParaRPr lang="el-GR" sz="3400">
              <a:solidFill>
                <a:schemeClr val="tx2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795963" y="6237288"/>
            <a:ext cx="3348037" cy="449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l-GR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Εργασία Τεχνολογίας:</a:t>
            </a:r>
            <a:r>
              <a:rPr lang="el-GR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Bobspong Illusion</a:t>
            </a:r>
            <a:r>
              <a:rPr lang="el-GR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133</TotalTime>
  <Words>227</Words>
  <Application>Microsoft Office PowerPoint</Application>
  <PresentationFormat>Προβολή στην οθόνη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Verdana</vt:lpstr>
      <vt:lpstr>Arial</vt:lpstr>
      <vt:lpstr>Wingdings</vt:lpstr>
      <vt:lpstr>Calibri</vt:lpstr>
      <vt:lpstr>Profile</vt:lpstr>
      <vt:lpstr>Profile</vt:lpstr>
      <vt:lpstr>Εργασία στο μάθημα της Τεχνολογίας:</vt:lpstr>
      <vt:lpstr>Οφθαλμαπάτη</vt:lpstr>
      <vt:lpstr>Παραδείγματα οφθαλμαπάτης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GIOTA</cp:lastModifiedBy>
  <cp:revision>19</cp:revision>
  <dcterms:created xsi:type="dcterms:W3CDTF">2020-04-15T14:08:36Z</dcterms:created>
  <dcterms:modified xsi:type="dcterms:W3CDTF">2020-04-30T13:05:10Z</dcterms:modified>
</cp:coreProperties>
</file>