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81" r:id="rId4"/>
    <p:sldId id="260" r:id="rId5"/>
    <p:sldId id="26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304" r:id="rId19"/>
    <p:sldId id="305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277" r:id="rId30"/>
    <p:sldId id="278" r:id="rId31"/>
    <p:sldId id="279" r:id="rId32"/>
    <p:sldId id="280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CA50D-49B7-4492-9519-4E1DE41B494C}" type="datetimeFigureOut">
              <a:rPr lang="el-GR" smtClean="0"/>
              <a:pPr/>
              <a:t>12/3/2025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2A909-86EA-4717-92D8-1D6439D1028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572F2-7734-43F1-85F3-094D3E06551E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σύγκρουση </a:t>
            </a:r>
            <a:r>
              <a:rPr lang="el-GR" b="1" dirty="0"/>
              <a:t>με δύναμη </a:t>
            </a:r>
            <a:r>
              <a:rPr lang="el-GR" dirty="0"/>
              <a:t>με ένα άλλο</a:t>
            </a:r>
            <a:r>
              <a:rPr lang="el-GR" baseline="0" dirty="0"/>
              <a:t> άτομο, π.χ. στο παιχνίδι, στο ποδόσφαιρο, όταν τρέχουμε κλπ. μπορεί να έχει αποτέλεσμα τον τραυματισμό μας σε διάφορα μέρη του σώματος.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0C154-D523-42DF-A93F-ED5AB436B5A8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Δεν απομακρύνομαι από τους φίλους και τη δασκάλα μου.</a:t>
            </a:r>
            <a:r>
              <a:rPr lang="el-GR" baseline="0" dirty="0"/>
              <a:t> Προσέχω μέρη όπου υπάρχει συγκεντρωμένο νερό π.χ. πηγάδια, λίμνες κ.λπ. Δεν πλησιάζω, ούτε αγγίζω αδέσποτα ζώα ή ζώα του δάσους.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0C154-D523-42DF-A93F-ED5AB436B5A8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Φθο</a:t>
            </a:r>
            <a:r>
              <a:rPr lang="el-GR" dirty="0"/>
              <a:t>’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572F2-7734-43F1-85F3-094D3E06551E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12/3/2025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12/3/2025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12/3/2025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12/3/2025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12/3/2025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12/3/2025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12/3/2025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12/3/2025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12/3/2025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12/3/2025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3C53-72F6-413E-BA52-2E8A4D2ABBFA}" type="datetimeFigureOut">
              <a:rPr lang="el-GR" smtClean="0"/>
              <a:pPr/>
              <a:t>12/3/2025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83C53-72F6-413E-BA52-2E8A4D2ABBFA}" type="datetimeFigureOut">
              <a:rPr lang="el-GR" smtClean="0"/>
              <a:pPr/>
              <a:t>12/3/2025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D45D5-0DB9-4ECA-B24E-F1E5419424E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users/Kidaha-6465786/?tab=latest&amp;pagi=3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716016" y="1052736"/>
            <a:ext cx="3742184" cy="25202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/>
              <a:t>Ατυχήματα!! Προσέχω να μην συμβούν…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187624" y="4221088"/>
            <a:ext cx="6400800" cy="11521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b="1" dirty="0">
                <a:solidFill>
                  <a:schemeClr val="bg2">
                    <a:lumMod val="90000"/>
                  </a:schemeClr>
                </a:solidFill>
              </a:rPr>
              <a:t>Για παιδιά της τετάρτης, πέμπτης και έκτης δημοτικού</a:t>
            </a:r>
          </a:p>
        </p:txBody>
      </p:sp>
      <p:pic>
        <p:nvPicPr>
          <p:cNvPr id="18434" name="Picture 2" descr="Αγόρι, Κορίτσι, Χέρι-Χέρι, Παιδι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810125" cy="3238501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395536" y="5657671"/>
            <a:ext cx="396044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b="1" dirty="0"/>
              <a:t>Υπουργείο Υγείας</a:t>
            </a:r>
          </a:p>
          <a:p>
            <a:r>
              <a:rPr lang="el-GR" b="1" dirty="0"/>
              <a:t>Ινστιτούτο Υγείας του Παιδιού</a:t>
            </a:r>
          </a:p>
          <a:p>
            <a:r>
              <a:rPr lang="el-GR" b="1" dirty="0"/>
              <a:t>Δ/</a:t>
            </a:r>
            <a:r>
              <a:rPr lang="el-GR" b="1" dirty="0" err="1"/>
              <a:t>νση </a:t>
            </a:r>
            <a:r>
              <a:rPr lang="el-GR" b="1" dirty="0"/>
              <a:t>Κοινωνικής και Αναπτυξιακής Παιδιατρικής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dn.pixabay.com/photo/2017/09/29/12/37/blackboard-2798946__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7992888" cy="685800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187624" y="1340768"/>
            <a:ext cx="73981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bg2"/>
                </a:solidFill>
              </a:rPr>
              <a:t>Στο σπίτι, στην εξοχή, στις αποθήκες  υπάρχουν ουσίες, </a:t>
            </a:r>
          </a:p>
          <a:p>
            <a:pPr algn="ctr"/>
            <a:r>
              <a:rPr lang="el-GR" sz="3200" b="1" dirty="0">
                <a:solidFill>
                  <a:schemeClr val="bg2"/>
                </a:solidFill>
              </a:rPr>
              <a:t>που δεν  πρέπει να τις βάλουμε </a:t>
            </a:r>
          </a:p>
          <a:p>
            <a:pPr algn="ctr"/>
            <a:r>
              <a:rPr lang="el-GR" sz="3200" b="1" dirty="0">
                <a:solidFill>
                  <a:schemeClr val="bg2"/>
                </a:solidFill>
              </a:rPr>
              <a:t>στο στόμα μας….</a:t>
            </a:r>
          </a:p>
          <a:p>
            <a:pPr algn="ctr"/>
            <a:endParaRPr lang="el-GR" sz="3200" b="1" dirty="0">
              <a:solidFill>
                <a:schemeClr val="bg2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627784" y="6027003"/>
            <a:ext cx="3953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b="1" dirty="0">
                <a:solidFill>
                  <a:srgbClr val="FF0000"/>
                </a:solidFill>
              </a:rPr>
              <a:t>Δηλητηρίαση!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l-GR" b="1" dirty="0">
                <a:solidFill>
                  <a:schemeClr val="bg2"/>
                </a:solidFill>
              </a:rPr>
              <a:t>Τι προσέχω στο σπίτι;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/>
          <a:lstStyle/>
          <a:p>
            <a:pPr>
              <a:buNone/>
            </a:pPr>
            <a:r>
              <a:rPr lang="el-GR" b="1" dirty="0">
                <a:solidFill>
                  <a:srgbClr val="002060"/>
                </a:solidFill>
              </a:rPr>
              <a:t>Να μην κοπώ ή τρυπηθώ</a:t>
            </a:r>
          </a:p>
        </p:txBody>
      </p:sp>
      <p:pic>
        <p:nvPicPr>
          <p:cNvPr id="7" name="Picture 2" descr="Ψαλίδι, Χαρτικά, Περικοπή, Εικονογράφηση, Τα Παιδι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2376264" cy="2592288"/>
          </a:xfrm>
          <a:prstGeom prst="rect">
            <a:avLst/>
          </a:prstGeom>
          <a:noFill/>
        </p:spPr>
      </p:pic>
      <p:pic>
        <p:nvPicPr>
          <p:cNvPr id="8" name="Picture 4" descr="Κορίτσια, Συνομιλία, Επικοινωνία, Κουβέντα, Ευτυχισμέν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628800"/>
            <a:ext cx="4968552" cy="4392487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5148064" y="2420888"/>
            <a:ext cx="1918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Προσέχω!!</a:t>
            </a:r>
          </a:p>
          <a:p>
            <a:pPr algn="ctr"/>
            <a:r>
              <a:rPr lang="el-GR" sz="2400" b="1" dirty="0"/>
              <a:t>Κοφτερά ή μυτερά </a:t>
            </a:r>
          </a:p>
          <a:p>
            <a:pPr algn="ctr"/>
            <a:r>
              <a:rPr lang="el-GR" sz="2400" b="1" dirty="0"/>
              <a:t>αντικείμενα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l-GR" b="1" dirty="0">
                <a:solidFill>
                  <a:schemeClr val="bg2"/>
                </a:solidFill>
              </a:rPr>
              <a:t>Τι προσέχω στο σπίτι;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628800"/>
            <a:ext cx="3647256" cy="4525963"/>
          </a:xfrm>
        </p:spPr>
        <p:txBody>
          <a:bodyPr/>
          <a:lstStyle/>
          <a:p>
            <a:pPr>
              <a:buNone/>
            </a:pPr>
            <a:r>
              <a:rPr lang="el-GR" b="1" dirty="0">
                <a:solidFill>
                  <a:schemeClr val="accent3"/>
                </a:solidFill>
              </a:rPr>
              <a:t>	</a:t>
            </a:r>
            <a:r>
              <a:rPr lang="el-GR" dirty="0">
                <a:solidFill>
                  <a:srgbClr val="002060"/>
                </a:solidFill>
              </a:rPr>
              <a:t>Προσέχω το νερό στη μπανιέρα ή όπου αλλού υπάρχει συγκεντρωμένο….</a:t>
            </a:r>
          </a:p>
        </p:txBody>
      </p:sp>
      <p:pic>
        <p:nvPicPr>
          <p:cNvPr id="3076" name="Picture 4" descr="ÎÏÎ±Î½Î¹Î­ÏÎ±, Î¦ÏÏÎ±Î»Î¯Î´ÎµÏ, Î¡Î¿Î¶, ÎÎ·Î»ÏÎºÎ®, ÎÎµÏÏ Î¤Î¿Ï ÎÏÎ¬Î½Î¹Î¿Ï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84784"/>
            <a:ext cx="5194970" cy="4752528"/>
          </a:xfrm>
          <a:prstGeom prst="rect">
            <a:avLst/>
          </a:prstGeom>
          <a:noFill/>
        </p:spPr>
      </p:pic>
      <p:sp>
        <p:nvSpPr>
          <p:cNvPr id="5" name="4 - Επεξήγηση με επάνω βέλος"/>
          <p:cNvSpPr/>
          <p:nvPr/>
        </p:nvSpPr>
        <p:spPr>
          <a:xfrm>
            <a:off x="467544" y="4221088"/>
            <a:ext cx="3168352" cy="1706488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Τι  άλλο μπορεί να συμβεί με το νερό της μπανιέρας;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/>
          </a:solidFill>
        </p:spPr>
        <p:txBody>
          <a:bodyPr/>
          <a:lstStyle/>
          <a:p>
            <a:r>
              <a:rPr lang="el-GR" b="1" dirty="0">
                <a:solidFill>
                  <a:schemeClr val="bg2"/>
                </a:solidFill>
              </a:rPr>
              <a:t>Τι προσέχω στο σχολείο;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96752"/>
            <a:ext cx="5256584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/>
              <a:t>	</a:t>
            </a:r>
            <a:r>
              <a:rPr lang="el-GR" sz="2600" b="1" dirty="0">
                <a:solidFill>
                  <a:schemeClr val="accent3"/>
                </a:solidFill>
              </a:rPr>
              <a:t>Και στο σχολείο…. πρέπει να προσέχω:</a:t>
            </a:r>
          </a:p>
          <a:p>
            <a:r>
              <a:rPr lang="el-GR" sz="2600" dirty="0">
                <a:solidFill>
                  <a:srgbClr val="002060"/>
                </a:solidFill>
              </a:rPr>
              <a:t>Να μην πέσω από ύψος</a:t>
            </a:r>
          </a:p>
          <a:p>
            <a:r>
              <a:rPr lang="el-GR" sz="2600" dirty="0">
                <a:solidFill>
                  <a:srgbClr val="002060"/>
                </a:solidFill>
              </a:rPr>
              <a:t>Να μην γλιστρήσω</a:t>
            </a:r>
          </a:p>
          <a:p>
            <a:r>
              <a:rPr lang="el-GR" sz="2600" dirty="0">
                <a:solidFill>
                  <a:srgbClr val="002060"/>
                </a:solidFill>
              </a:rPr>
              <a:t>Να μην «πέσω» με δύναμη πάνω σε ένα συμμαθητή μου</a:t>
            </a:r>
          </a:p>
          <a:p>
            <a:r>
              <a:rPr lang="el-GR" sz="2600" dirty="0">
                <a:solidFill>
                  <a:srgbClr val="002060"/>
                </a:solidFill>
              </a:rPr>
              <a:t>Προσέχω να μην συγκρουστώ με δύναμη με σκληρές επιφάνειες</a:t>
            </a:r>
          </a:p>
          <a:p>
            <a:r>
              <a:rPr lang="el-GR" sz="2600" dirty="0">
                <a:solidFill>
                  <a:srgbClr val="002060"/>
                </a:solidFill>
              </a:rPr>
              <a:t>Να μην τρυπηθώ με αιχμηρά αντικείμενα</a:t>
            </a:r>
          </a:p>
          <a:p>
            <a:endParaRPr lang="el-GR" sz="2600" b="1" dirty="0">
              <a:solidFill>
                <a:schemeClr val="accent3"/>
              </a:solidFill>
            </a:endParaRPr>
          </a:p>
        </p:txBody>
      </p:sp>
      <p:pic>
        <p:nvPicPr>
          <p:cNvPr id="6" name="Picture 4" descr="Παίζοντας, Μπάλα, Παιδιά, Αγόρι, Κορίτσ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0808"/>
            <a:ext cx="288032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bg2"/>
                </a:solidFill>
              </a:rPr>
              <a:t>Τι προσέχω στο σχολείο;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l-GR" dirty="0"/>
              <a:t>	</a:t>
            </a:r>
            <a:r>
              <a:rPr lang="el-GR" sz="2800" b="1" dirty="0">
                <a:solidFill>
                  <a:srgbClr val="002060"/>
                </a:solidFill>
              </a:rPr>
              <a:t>Και στο σχολείο…. πρέπει να προσέχω να μην πέσω από ύψος και να μην γλιστρήσω.</a:t>
            </a:r>
          </a:p>
        </p:txBody>
      </p:sp>
      <p:pic>
        <p:nvPicPr>
          <p:cNvPr id="4" name="Picture 2" descr="Παίξετε, Παιδική Χαρά, Klettergerü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3168352" cy="3384376"/>
          </a:xfrm>
          <a:prstGeom prst="rect">
            <a:avLst/>
          </a:prstGeom>
          <a:noFill/>
        </p:spPr>
      </p:pic>
      <p:pic>
        <p:nvPicPr>
          <p:cNvPr id="5" name="Picture 2" descr="Γλιστρήσει, Κίνδυνο, Απρόσεκτο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996952"/>
            <a:ext cx="2193454" cy="2592288"/>
          </a:xfrm>
          <a:prstGeom prst="rect">
            <a:avLst/>
          </a:prstGeom>
          <a:noFill/>
        </p:spPr>
      </p:pic>
      <p:pic>
        <p:nvPicPr>
          <p:cNvPr id="6" name="Picture 2" descr="ÎÏÎ¿ÏÎ­Î»ÎµÏÎ¼Î± ÎµÎ¹ÎºÏÎ½Î±Ï Î³Î¹Î± pixabay free pictureschild in the c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276872"/>
            <a:ext cx="3273574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920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b="1" dirty="0">
                <a:solidFill>
                  <a:schemeClr val="bg2"/>
                </a:solidFill>
              </a:rPr>
              <a:t>Τι προσέχω στο σχολείο; </a:t>
            </a:r>
            <a:endParaRPr lang="el-GR" dirty="0"/>
          </a:p>
        </p:txBody>
      </p:sp>
      <p:pic>
        <p:nvPicPr>
          <p:cNvPr id="5" name="Picture 2" descr="Δεμένα Τα Μάτια, Κυνηγητό, Παιχνίδ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3384376" cy="2952328"/>
          </a:xfrm>
          <a:prstGeom prst="rect">
            <a:avLst/>
          </a:prstGeom>
          <a:noFill/>
        </p:spPr>
      </p:pic>
      <p:pic>
        <p:nvPicPr>
          <p:cNvPr id="5122" name="Picture 2" descr="Τα Παιδιά, Χαριτωμένος, Clipart, Κινούμενα Σχέδι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44824"/>
            <a:ext cx="4716016" cy="4248472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5004048" y="4077072"/>
            <a:ext cx="3306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Τι μπορεί να συμβεί;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251520" y="1340768"/>
            <a:ext cx="6025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</a:rPr>
              <a:t>Όταν παίζω με τους φίλους μου!!!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Φίλος, Αγόρι, Κορίτσια, Τα Παιδιά, Clipart, Χαριτωμέν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1"/>
            <a:ext cx="8424936" cy="6858001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915816" y="2852936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Προσέχω!!</a:t>
            </a:r>
            <a:r>
              <a:rPr lang="el-GR" sz="2800" dirty="0"/>
              <a:t> </a:t>
            </a:r>
            <a:endParaRPr lang="en-US" sz="2800" dirty="0"/>
          </a:p>
          <a:p>
            <a:pPr algn="ctr"/>
            <a:r>
              <a:rPr lang="el-GR" sz="2800" dirty="0">
                <a:solidFill>
                  <a:srgbClr val="002060"/>
                </a:solidFill>
              </a:rPr>
              <a:t>Όταν τρέχω στο διάδρομο του σχολείου να </a:t>
            </a:r>
            <a:r>
              <a:rPr lang="el-GR" sz="2800" b="1" dirty="0">
                <a:solidFill>
                  <a:srgbClr val="FF0000"/>
                </a:solidFill>
              </a:rPr>
              <a:t>μην πέσω κάτω </a:t>
            </a:r>
            <a:r>
              <a:rPr lang="el-GR" sz="2800" dirty="0">
                <a:solidFill>
                  <a:srgbClr val="002060"/>
                </a:solidFill>
              </a:rPr>
              <a:t>ή να πέσω</a:t>
            </a:r>
            <a:r>
              <a:rPr lang="el-GR" sz="2800" dirty="0"/>
              <a:t> </a:t>
            </a:r>
            <a:r>
              <a:rPr lang="el-GR" sz="2800" b="1" dirty="0">
                <a:solidFill>
                  <a:srgbClr val="FF0000"/>
                </a:solidFill>
              </a:rPr>
              <a:t>πάνω σε κάποιο παιδί.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8215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800" dirty="0"/>
              <a:t>Στο σχολείο… προσέχω να μην συγκρουστώ με δύναμη με σκληρές επιφάνειες</a:t>
            </a:r>
          </a:p>
        </p:txBody>
      </p:sp>
      <p:pic>
        <p:nvPicPr>
          <p:cNvPr id="25602" name="Picture 2" descr="Τα Παιδιά, Clipart, Χαριτωμένος, Σχεδιασμός, Δάσκαλ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535" y="1556792"/>
            <a:ext cx="8214913" cy="511256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755576" y="2060848"/>
            <a:ext cx="20288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accent2">
                    <a:lumMod val="50000"/>
                  </a:schemeClr>
                </a:solidFill>
              </a:rPr>
              <a:t>Πόρτες </a:t>
            </a:r>
          </a:p>
          <a:p>
            <a:pPr algn="ctr"/>
            <a:r>
              <a:rPr lang="el-GR" sz="3200" b="1" dirty="0">
                <a:solidFill>
                  <a:schemeClr val="accent2">
                    <a:lumMod val="50000"/>
                  </a:schemeClr>
                </a:solidFill>
              </a:rPr>
              <a:t>παράθυρα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6300192" y="2060848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accent3">
                    <a:lumMod val="50000"/>
                  </a:schemeClr>
                </a:solidFill>
              </a:rPr>
              <a:t>Μεταλλικές </a:t>
            </a:r>
          </a:p>
          <a:p>
            <a:r>
              <a:rPr lang="el-GR" sz="3200" b="1" dirty="0">
                <a:solidFill>
                  <a:schemeClr val="accent3">
                    <a:lumMod val="50000"/>
                  </a:schemeClr>
                </a:solidFill>
              </a:rPr>
              <a:t>κατασκευές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899592" y="4437112"/>
            <a:ext cx="1574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accent3">
                    <a:lumMod val="50000"/>
                  </a:schemeClr>
                </a:solidFill>
              </a:rPr>
              <a:t>Τοίχους 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6300192" y="4293096"/>
            <a:ext cx="21070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7030A0"/>
                </a:solidFill>
              </a:rPr>
              <a:t>Γυάλινες </a:t>
            </a:r>
          </a:p>
          <a:p>
            <a:r>
              <a:rPr lang="el-GR" sz="3200" b="1" dirty="0">
                <a:solidFill>
                  <a:srgbClr val="7030A0"/>
                </a:solidFill>
              </a:rPr>
              <a:t>επιφάνειες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400" dirty="0"/>
              <a:t>Στο σχολείο… προσέχω να μην συγκρουστώ με δύναμη με σκληρές επιφάνειες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9933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>
                <a:solidFill>
                  <a:schemeClr val="tx2"/>
                </a:solidFill>
              </a:rPr>
              <a:t>Όπως σύγκρουση με:</a:t>
            </a:r>
          </a:p>
          <a:p>
            <a:r>
              <a:rPr lang="el-GR" dirty="0">
                <a:solidFill>
                  <a:schemeClr val="tx2"/>
                </a:solidFill>
              </a:rPr>
              <a:t>έπιπλα</a:t>
            </a:r>
          </a:p>
          <a:p>
            <a:r>
              <a:rPr lang="el-GR" dirty="0">
                <a:solidFill>
                  <a:schemeClr val="tx2"/>
                </a:solidFill>
              </a:rPr>
              <a:t>όργανα γυμναστικής </a:t>
            </a:r>
          </a:p>
          <a:p>
            <a:r>
              <a:rPr lang="el-GR" dirty="0">
                <a:solidFill>
                  <a:schemeClr val="tx2"/>
                </a:solidFill>
              </a:rPr>
              <a:t>κολόνες</a:t>
            </a:r>
          </a:p>
          <a:p>
            <a:r>
              <a:rPr lang="el-GR" dirty="0">
                <a:solidFill>
                  <a:schemeClr val="tx2"/>
                </a:solidFill>
              </a:rPr>
              <a:t>σημεία του κτιρίου</a:t>
            </a:r>
          </a:p>
          <a:p>
            <a:r>
              <a:rPr lang="el-GR" dirty="0">
                <a:solidFill>
                  <a:schemeClr val="tx2"/>
                </a:solidFill>
              </a:rPr>
              <a:t>φυτά</a:t>
            </a:r>
          </a:p>
          <a:p>
            <a:r>
              <a:rPr lang="el-GR" dirty="0">
                <a:solidFill>
                  <a:schemeClr val="tx2"/>
                </a:solidFill>
              </a:rPr>
              <a:t>παιχνίδια</a:t>
            </a:r>
          </a:p>
          <a:p>
            <a:r>
              <a:rPr lang="el-GR" dirty="0">
                <a:solidFill>
                  <a:schemeClr val="tx2"/>
                </a:solidFill>
              </a:rPr>
              <a:t>φράκτες, καγκελόπορτες κλπ.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Picture 5" descr="Happy young friends going to school Free V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348880"/>
            <a:ext cx="322599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Παιδί, Διατροφικές, Σάντουιτς, Hoagie, Μύλος, Blim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176464" cy="5616624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4932040" y="1484784"/>
            <a:ext cx="3672408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b="1" dirty="0"/>
              <a:t>Στο σχολείο…..</a:t>
            </a:r>
          </a:p>
          <a:p>
            <a:r>
              <a:rPr lang="el-GR" sz="3200" dirty="0"/>
              <a:t>Δεν τρέχουμε και </a:t>
            </a:r>
          </a:p>
          <a:p>
            <a:r>
              <a:rPr lang="el-GR" sz="3200" dirty="0"/>
              <a:t>δεν σπρώχνουμε </a:t>
            </a:r>
          </a:p>
          <a:p>
            <a:r>
              <a:rPr lang="el-GR" sz="3200" dirty="0"/>
              <a:t>ο ένας τον άλλον </a:t>
            </a:r>
          </a:p>
          <a:p>
            <a:r>
              <a:rPr lang="el-GR" sz="3200" dirty="0"/>
              <a:t>όταν τρώμε </a:t>
            </a:r>
          </a:p>
        </p:txBody>
      </p:sp>
      <p:sp>
        <p:nvSpPr>
          <p:cNvPr id="5" name="4 - Επεξήγηση με επάνω βέλος"/>
          <p:cNvSpPr/>
          <p:nvPr/>
        </p:nvSpPr>
        <p:spPr>
          <a:xfrm>
            <a:off x="5436096" y="4653136"/>
            <a:ext cx="3096344" cy="914400"/>
          </a:xfrm>
          <a:prstGeom prst="upArrow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/>
              <a:t>Γιατί το λέμε αυτό;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600" dirty="0"/>
              <a:t>Τι είναι το ατύχημα;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11960" y="1700808"/>
            <a:ext cx="4474840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/>
              <a:t>	</a:t>
            </a:r>
            <a:r>
              <a:rPr lang="el-GR" sz="3000" b="1" dirty="0">
                <a:solidFill>
                  <a:schemeClr val="accent3">
                    <a:lumMod val="75000"/>
                  </a:schemeClr>
                </a:solidFill>
              </a:rPr>
              <a:t>Ατύχημα</a:t>
            </a:r>
            <a:r>
              <a:rPr lang="el-GR" sz="3000" dirty="0"/>
              <a:t> ονομάζεται ένα γεγονός που συμβαίνει ξαφνικά, χωρίς να το θέλουμε και συνήθως έχει σαν αποτέλεσμα τραυματισμό ή καταστροφή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5" name="4 - TextBox"/>
          <p:cNvSpPr txBox="1"/>
          <p:nvPr/>
        </p:nvSpPr>
        <p:spPr>
          <a:xfrm>
            <a:off x="136470" y="5949280"/>
            <a:ext cx="9007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Τα περισσότερα ατυχήματα μπορούμε να τα προλάβουμε!</a:t>
            </a:r>
          </a:p>
        </p:txBody>
      </p:sp>
      <p:pic>
        <p:nvPicPr>
          <p:cNvPr id="26628" name="Picture 4" descr="Teddy, Αρκουδάκι, Ένωση, Άρρωστος, Stofftier, Βελτίω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96044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accent3"/>
          </a:solidFill>
        </p:spPr>
        <p:txBody>
          <a:bodyPr/>
          <a:lstStyle/>
          <a:p>
            <a:r>
              <a:rPr lang="el-GR" b="1" dirty="0">
                <a:solidFill>
                  <a:schemeClr val="bg2"/>
                </a:solidFill>
              </a:rPr>
              <a:t>Τι προσέχω στο σχολείο;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	</a:t>
            </a:r>
            <a:endParaRPr lang="el-GR" b="1" dirty="0">
              <a:solidFill>
                <a:schemeClr val="accent3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11560" y="3212976"/>
            <a:ext cx="28370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chemeClr val="tx2"/>
                </a:solidFill>
              </a:rPr>
              <a:t>Τα μυτερά και </a:t>
            </a:r>
            <a:endParaRPr lang="en-US" sz="3200" b="1" dirty="0">
              <a:solidFill>
                <a:schemeClr val="tx2"/>
              </a:solidFill>
            </a:endParaRPr>
          </a:p>
          <a:p>
            <a:r>
              <a:rPr lang="el-GR" sz="3200" b="1" dirty="0">
                <a:solidFill>
                  <a:schemeClr val="tx2"/>
                </a:solidFill>
              </a:rPr>
              <a:t>αιχμηρά </a:t>
            </a:r>
          </a:p>
          <a:p>
            <a:r>
              <a:rPr lang="el-GR" sz="3200" b="1" dirty="0">
                <a:solidFill>
                  <a:schemeClr val="tx2"/>
                </a:solidFill>
              </a:rPr>
              <a:t>αντικείμενα……</a:t>
            </a:r>
          </a:p>
        </p:txBody>
      </p:sp>
      <p:pic>
        <p:nvPicPr>
          <p:cNvPr id="1028" name="Picture 4" descr="Î£ÏÎ¿Î»ÎµÎ¯Î¿, Î Î¯ÏÏ Î£ÏÎ¿ Î£ÏÎ¿Î»ÎµÎ¯Î¿, ÎÎºÏÎ±Î¯Î´ÎµÏÏÎ·, ÎÎ¹ÎºÎ¿Î½Î¯Î´Î¹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84784"/>
            <a:ext cx="4824536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51520" y="1700808"/>
            <a:ext cx="471601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</a:rPr>
              <a:t>…όταν είμαι κοντά στο νερό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67544" y="1124744"/>
            <a:ext cx="417646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</a:rPr>
              <a:t>Προσέχω στις εκδρομές…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395536" y="2348880"/>
            <a:ext cx="3168352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</a:rPr>
              <a:t>Όταν βρεθώ κοντά: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</a:rPr>
              <a:t>σε πισίνα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</a:rPr>
              <a:t>στη θάλασσα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</a:rPr>
              <a:t>σε λίμνη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</a:rPr>
              <a:t>σε ποτάμι  </a:t>
            </a:r>
          </a:p>
        </p:txBody>
      </p:sp>
      <p:pic>
        <p:nvPicPr>
          <p:cNvPr id="18434" name="Picture 2" descr="ÎÏÎ±Î»Î¹Î¬ ÎÎ»Î¯Î¿Ï, ÎÎ½Î¸ÏÏÏÎ¿Î¹, ÎÎµÏÏ, ÎÏÎ»Îµ, ÎÎ±Î»Î¿ÎºÎ±Î¯ÏÎ¹, ÎÎ»Î¹Î¿Ï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3359423" cy="2304256"/>
          </a:xfrm>
          <a:prstGeom prst="rect">
            <a:avLst/>
          </a:prstGeom>
          <a:noFill/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467544" y="260648"/>
            <a:ext cx="8229600" cy="648072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Τι προσέχω στο σχολείο; </a:t>
            </a:r>
          </a:p>
        </p:txBody>
      </p:sp>
      <p:pic>
        <p:nvPicPr>
          <p:cNvPr id="7" name="Picture 2" descr="Δραστηριότητα, Περιπέτεια, Βάρκα, Αγόρι, Στρατόπεδ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789040"/>
            <a:ext cx="4320480" cy="2852936"/>
          </a:xfrm>
          <a:prstGeom prst="rect">
            <a:avLst/>
          </a:prstGeom>
          <a:noFill/>
        </p:spPr>
      </p:pic>
      <p:sp>
        <p:nvSpPr>
          <p:cNvPr id="8" name="7 - Επεξήγηση με επάνω βέλος"/>
          <p:cNvSpPr/>
          <p:nvPr/>
        </p:nvSpPr>
        <p:spPr>
          <a:xfrm>
            <a:off x="539552" y="4941168"/>
            <a:ext cx="2736304" cy="1418456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2"/>
                </a:solidFill>
              </a:rPr>
              <a:t>Γιατί;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Συνομιλία, Συζητήσεις, Κορίτσια, Τα Παιδιά,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136904" cy="6336704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5220072" y="1052736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3300"/>
                </a:solidFill>
              </a:rPr>
              <a:t>Ποια νομίζουμε ότι είναι τα πιο επικίνδυνα μέρη στο σχολείο μας ή στο σπίτι; 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1403648" y="3789040"/>
            <a:ext cx="28235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3300"/>
                </a:solidFill>
              </a:rPr>
              <a:t>Ποια είναι </a:t>
            </a:r>
          </a:p>
          <a:p>
            <a:pPr algn="ctr"/>
            <a:r>
              <a:rPr lang="el-GR" sz="2400" b="1" dirty="0">
                <a:solidFill>
                  <a:srgbClr val="003300"/>
                </a:solidFill>
              </a:rPr>
              <a:t>τα πιο επικίνδυνα </a:t>
            </a:r>
          </a:p>
          <a:p>
            <a:pPr algn="ctr"/>
            <a:r>
              <a:rPr lang="el-GR" sz="2400" b="1" dirty="0">
                <a:solidFill>
                  <a:srgbClr val="003300"/>
                </a:solidFill>
              </a:rPr>
              <a:t>αντικείμενα</a:t>
            </a:r>
          </a:p>
          <a:p>
            <a:pPr algn="ctr"/>
            <a:r>
              <a:rPr lang="el-GR" sz="2400" b="1" dirty="0">
                <a:solidFill>
                  <a:srgbClr val="003300"/>
                </a:solidFill>
              </a:rPr>
              <a:t> μέσα στο σχολείο ή </a:t>
            </a:r>
          </a:p>
          <a:p>
            <a:pPr algn="ctr"/>
            <a:r>
              <a:rPr lang="el-GR" sz="2400" b="1" dirty="0">
                <a:solidFill>
                  <a:srgbClr val="003300"/>
                </a:solidFill>
              </a:rPr>
              <a:t>στο σπίτι;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467544" y="260648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chemeClr val="accent2">
                    <a:lumMod val="50000"/>
                  </a:schemeClr>
                </a:solidFill>
              </a:rPr>
              <a:t>Μήπως πρέπει να σκεφτούμε;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Το Διοικητικό Συμβούλιο, Βιβλί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4932040" y="1484784"/>
            <a:ext cx="34563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chemeClr val="tx2"/>
                </a:solidFill>
              </a:rPr>
              <a:t>Αν παρατηρήσω  </a:t>
            </a:r>
          </a:p>
          <a:p>
            <a:r>
              <a:rPr lang="el-GR" sz="2600" dirty="0">
                <a:solidFill>
                  <a:schemeClr val="tx2"/>
                </a:solidFill>
              </a:rPr>
              <a:t>ότι κάτι έχει φθαρεί ή καταστραφεί </a:t>
            </a:r>
          </a:p>
          <a:p>
            <a:r>
              <a:rPr lang="el-GR" sz="2600" dirty="0">
                <a:solidFill>
                  <a:schemeClr val="tx2"/>
                </a:solidFill>
              </a:rPr>
              <a:t>σε κάποιο σημείο</a:t>
            </a:r>
          </a:p>
          <a:p>
            <a:r>
              <a:rPr lang="el-GR" sz="2600" dirty="0">
                <a:solidFill>
                  <a:schemeClr val="tx2"/>
                </a:solidFill>
              </a:rPr>
              <a:t>στο χώρο του σχολείου, </a:t>
            </a:r>
          </a:p>
          <a:p>
            <a:r>
              <a:rPr lang="el-GR" sz="2600" dirty="0">
                <a:solidFill>
                  <a:schemeClr val="tx2"/>
                </a:solidFill>
              </a:rPr>
              <a:t>το λέω αμέσως στη</a:t>
            </a:r>
          </a:p>
          <a:p>
            <a:r>
              <a:rPr lang="el-GR" sz="2600" dirty="0">
                <a:solidFill>
                  <a:schemeClr val="tx2"/>
                </a:solidFill>
              </a:rPr>
              <a:t>δασκάλα μου.</a:t>
            </a: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l-GR" b="1" dirty="0">
                <a:solidFill>
                  <a:schemeClr val="bg2"/>
                </a:solidFill>
              </a:rPr>
              <a:t>Τι προσέχω στο δρόμο;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	</a:t>
            </a:r>
            <a:endParaRPr lang="el-GR" b="1" dirty="0">
              <a:solidFill>
                <a:schemeClr val="accent3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95536" y="1844824"/>
            <a:ext cx="489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sz="2800" b="1" dirty="0">
                <a:solidFill>
                  <a:srgbClr val="002060"/>
                </a:solidFill>
              </a:rPr>
              <a:t>Σε περίπτωση ατυχήματος στο δρόμο</a:t>
            </a:r>
          </a:p>
          <a:p>
            <a:pPr>
              <a:buNone/>
            </a:pPr>
            <a:r>
              <a:rPr lang="el-GR" sz="2800" dirty="0">
                <a:solidFill>
                  <a:srgbClr val="002060"/>
                </a:solidFill>
              </a:rPr>
              <a:t>Δηλαδή…	</a:t>
            </a:r>
          </a:p>
          <a:p>
            <a:pPr>
              <a:buNone/>
            </a:pPr>
            <a:r>
              <a:rPr lang="el-GR" sz="2800" dirty="0">
                <a:solidFill>
                  <a:srgbClr val="002060"/>
                </a:solidFill>
              </a:rPr>
              <a:t>αν κάποιο παιδί</a:t>
            </a:r>
            <a:r>
              <a:rPr lang="en-US" sz="2800" dirty="0">
                <a:solidFill>
                  <a:srgbClr val="002060"/>
                </a:solidFill>
              </a:rPr>
              <a:t>,</a:t>
            </a:r>
            <a:r>
              <a:rPr lang="el-GR" sz="2800" dirty="0">
                <a:solidFill>
                  <a:srgbClr val="002060"/>
                </a:solidFill>
              </a:rPr>
              <a:t> το «χτυπήσει» αυτοκίνητο ή μηχανή…</a:t>
            </a:r>
          </a:p>
          <a:p>
            <a:pPr>
              <a:buNone/>
            </a:pPr>
            <a:r>
              <a:rPr lang="el-GR" sz="2800" b="1" dirty="0">
                <a:solidFill>
                  <a:srgbClr val="002060"/>
                </a:solidFill>
              </a:rPr>
              <a:t>το αποτέλεσμα μπορεί να είναι σοβαρός τραυματισμός…</a:t>
            </a:r>
          </a:p>
          <a:p>
            <a:pPr>
              <a:buNone/>
            </a:pPr>
            <a:endParaRPr lang="el-GR" sz="2800" dirty="0"/>
          </a:p>
        </p:txBody>
      </p:sp>
      <p:pic>
        <p:nvPicPr>
          <p:cNvPr id="6" name="Picture 6" descr="Boy and girl holding hands Free V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44824"/>
            <a:ext cx="3599879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bg2"/>
                </a:solidFill>
              </a:rPr>
              <a:t>Τι προσέχω στο δρόμο;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pPr>
              <a:buNone/>
            </a:pPr>
            <a:r>
              <a:rPr lang="el-GR" dirty="0"/>
              <a:t>	</a:t>
            </a:r>
            <a:endParaRPr lang="el-GR" b="1" dirty="0">
              <a:solidFill>
                <a:schemeClr val="accent3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95536" y="1164134"/>
            <a:ext cx="53285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</a:rPr>
              <a:t>Προσέχω πολύ να περπατώ με ασφάλεια στο δρόμο</a:t>
            </a:r>
          </a:p>
          <a:p>
            <a:r>
              <a:rPr lang="el-GR" sz="2800" dirty="0">
                <a:solidFill>
                  <a:schemeClr val="accent3"/>
                </a:solidFill>
              </a:rPr>
              <a:t>Δηλαδή: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</a:rPr>
              <a:t>Είμαι πάντα συγκεντρωμένος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</a:rPr>
              <a:t>Δεν παίζω με τους φίλους μου ή με το κινητό μου τηλέφωνο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</a:rPr>
              <a:t>Περνώ πάντα από τις διαβάσεις για τους πεζούς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</a:rPr>
              <a:t>Περιμένω να σταματήσουν τα αυτοκίνητα για να περάσω το δρόμο</a:t>
            </a:r>
          </a:p>
          <a:p>
            <a:pPr>
              <a:buFont typeface="Arial" pitchFamily="34" charset="0"/>
              <a:buChar char="•"/>
            </a:pPr>
            <a:endParaRPr lang="el-GR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C:\Users\Giorgos Kouvidis\Desktop\sa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31683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toon, Σχολείο, Δρόμος, Διάβαση Πεζώ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6264696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043608" y="404664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</a:rPr>
              <a:t>Όταν πηγαίνω ή φεύγω από το σχολείο προσέχω πάντα τον δρόμο και </a:t>
            </a:r>
          </a:p>
          <a:p>
            <a:pPr algn="ctr"/>
            <a:r>
              <a:rPr lang="el-GR" sz="2800" b="1" dirty="0">
                <a:solidFill>
                  <a:schemeClr val="bg1"/>
                </a:solidFill>
              </a:rPr>
              <a:t>περπατώ με ασφάλεια στο πεζοδρόμιο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899592" y="5733256"/>
            <a:ext cx="2569165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3200" dirty="0"/>
              <a:t>Θυμάμαι ότι…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bg2"/>
                </a:solidFill>
              </a:rPr>
              <a:t>Τι προσέχω όταν είμαι επιβάτης σε αυτοκίνητο;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	</a:t>
            </a:r>
            <a:endParaRPr lang="el-GR" b="1" dirty="0">
              <a:solidFill>
                <a:schemeClr val="accent3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23528" y="1556792"/>
            <a:ext cx="47525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</a:rPr>
              <a:t>Κάθομαι πάντα στο πίσω μέρος του αυτοκινήτου.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rgbClr val="002060"/>
                </a:solidFill>
              </a:rPr>
              <a:t>Κάθομαι στο ειδικό </a:t>
            </a:r>
            <a:r>
              <a:rPr lang="el-GR" sz="2800" b="1" dirty="0">
                <a:solidFill>
                  <a:srgbClr val="C00000"/>
                </a:solidFill>
              </a:rPr>
              <a:t>παιδικό κάθισμα, </a:t>
            </a:r>
            <a:r>
              <a:rPr lang="el-GR" sz="2800" dirty="0">
                <a:solidFill>
                  <a:srgbClr val="002060"/>
                </a:solidFill>
              </a:rPr>
              <a:t>που πρέπει να είναι κατάλληλο για την ηλικία, το ύψος και το βάρος μο</a:t>
            </a:r>
            <a:r>
              <a:rPr lang="el-GR" sz="2800" dirty="0">
                <a:solidFill>
                  <a:schemeClr val="tx2"/>
                </a:solidFill>
              </a:rPr>
              <a:t>υ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  <a:r>
              <a:rPr lang="el-GR" sz="2800" dirty="0">
                <a:solidFill>
                  <a:schemeClr val="tx2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>
                <a:solidFill>
                  <a:schemeClr val="tx2"/>
                </a:solidFill>
              </a:rPr>
              <a:t>  </a:t>
            </a:r>
            <a:r>
              <a:rPr lang="el-GR" sz="2800" dirty="0">
                <a:solidFill>
                  <a:srgbClr val="002060"/>
                </a:solidFill>
              </a:rPr>
              <a:t>Είμαι δεμένος με τη </a:t>
            </a:r>
            <a:r>
              <a:rPr lang="el-GR" sz="2800" b="1" dirty="0">
                <a:solidFill>
                  <a:srgbClr val="C00000"/>
                </a:solidFill>
              </a:rPr>
              <a:t>ζώνη ασφαλείας</a:t>
            </a:r>
            <a:r>
              <a:rPr lang="el-GR" sz="2800" b="1" dirty="0">
                <a:solidFill>
                  <a:srgbClr val="002060"/>
                </a:solidFill>
              </a:rPr>
              <a:t> </a:t>
            </a:r>
            <a:r>
              <a:rPr lang="el-GR" sz="2800" dirty="0">
                <a:solidFill>
                  <a:srgbClr val="002060"/>
                </a:solidFill>
              </a:rPr>
              <a:t>μόνο αν έχω ύψος πάνω από 135 εκατοστά.</a:t>
            </a:r>
            <a:endParaRPr lang="el-GR" sz="2800" b="1" dirty="0">
              <a:solidFill>
                <a:schemeClr val="accent3"/>
              </a:solidFill>
            </a:endParaRPr>
          </a:p>
          <a:p>
            <a:pPr>
              <a:buFont typeface="Arial" pitchFamily="34" charset="0"/>
              <a:buChar char="•"/>
            </a:pPr>
            <a:endParaRPr lang="el-GR" sz="2800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l-GR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6" descr="F:\ΕΚΑΒ\ΥΥΠ ΑΓΩΓΗ ΥΓΕΙΑΣ\child-restrants-4x3-15ob2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3455169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Τα Παιδιά, Clipart, Χαριτωμένος, Σχεδιασμός, Στην Τάξ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064896" cy="558924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2051720" y="4077072"/>
            <a:ext cx="52977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66"/>
                </a:solidFill>
              </a:rPr>
              <a:t>Δεν αγγίζω ποτέ γυμνά καλώδια</a:t>
            </a:r>
          </a:p>
          <a:p>
            <a:r>
              <a:rPr lang="el-GR" sz="2800" b="1" dirty="0">
                <a:solidFill>
                  <a:srgbClr val="FF0066"/>
                </a:solidFill>
              </a:rPr>
              <a:t>Δεν βάζω τα χέρια μου στις πρίζες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067944" y="5229200"/>
            <a:ext cx="110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FF0066"/>
                </a:solidFill>
              </a:rPr>
              <a:t>Γιατί;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251520" y="332656"/>
            <a:ext cx="74460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chemeClr val="accent3"/>
                </a:solidFill>
              </a:rPr>
              <a:t>Στο σχολείο, στο σπίτι, στην παιδική χαρά </a:t>
            </a:r>
          </a:p>
          <a:p>
            <a:r>
              <a:rPr lang="el-GR" sz="3200" b="1" dirty="0">
                <a:solidFill>
                  <a:schemeClr val="accent3"/>
                </a:solidFill>
              </a:rPr>
              <a:t>ή οπουδήποτε βρεθώ….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600" b="1" dirty="0">
                <a:solidFill>
                  <a:schemeClr val="accent2">
                    <a:lumMod val="50000"/>
                  </a:schemeClr>
                </a:solidFill>
              </a:rPr>
              <a:t>Μήπως πρέπει να σκεφτούμε;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5338936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/>
              <a:t>	</a:t>
            </a:r>
            <a:r>
              <a:rPr lang="el-GR" dirty="0">
                <a:solidFill>
                  <a:schemeClr val="tx2"/>
                </a:solidFill>
              </a:rPr>
              <a:t>Ένα περιστατικό όπου εσείς ή ένας φίλος ή φίλη σας τραυματίστηκε:</a:t>
            </a:r>
          </a:p>
          <a:p>
            <a:r>
              <a:rPr lang="el-GR" dirty="0">
                <a:solidFill>
                  <a:schemeClr val="tx2"/>
                </a:solidFill>
              </a:rPr>
              <a:t>Τι συνέβη; </a:t>
            </a:r>
          </a:p>
          <a:p>
            <a:r>
              <a:rPr lang="el-GR" dirty="0">
                <a:solidFill>
                  <a:schemeClr val="tx2"/>
                </a:solidFill>
              </a:rPr>
              <a:t>Πόσο σοβαρό ήταν; </a:t>
            </a:r>
          </a:p>
          <a:p>
            <a:r>
              <a:rPr lang="el-GR" dirty="0">
                <a:solidFill>
                  <a:schemeClr val="tx2"/>
                </a:solidFill>
              </a:rPr>
              <a:t>Πως θα μπορούσε να είχε αποφευχθεί;</a:t>
            </a:r>
          </a:p>
        </p:txBody>
      </p:sp>
      <p:pic>
        <p:nvPicPr>
          <p:cNvPr id="5" name="Picture 2" descr="Ο Γιατρός, Πρώτες Βοήθειες, Επάγγελμ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2950468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/>
              <a:t>Δηλαδή τι μπορεί να συμβεί σε ένα ατύχημα;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43204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/>
              <a:t>	</a:t>
            </a:r>
            <a:r>
              <a:rPr lang="el-GR" dirty="0">
                <a:solidFill>
                  <a:srgbClr val="002060"/>
                </a:solidFill>
              </a:rPr>
              <a:t>Σε ένα ατύχημα μπορεί να τραυματισθώ λιγότερο ή περισσότερο σοβαρά σε οποιοδήποτε σημείο του σώματος μου ή στο κεφάλι μου.</a:t>
            </a:r>
          </a:p>
          <a:p>
            <a:pPr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Picture 6" descr="Different kids being sick and getting hurt Free V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44824"/>
            <a:ext cx="39957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Παιδιά, Χαριτωμένο, Παιδική Ηλικί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3"/>
            <a:ext cx="7488832" cy="5040561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115616" y="5589240"/>
            <a:ext cx="7004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rgbClr val="FF0066"/>
                </a:solidFill>
              </a:rPr>
              <a:t>Προσέχω και μένω πάντα ασφαλής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Τα Παιδιά, Clipart, Χαριτωμένος, Σχεδιασμός, Στην Τάξ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"/>
            <a:ext cx="6858000" cy="6858001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3275856" y="980728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003300"/>
                </a:solidFill>
              </a:rPr>
              <a:t>Προστατεύω τον εαυτό μου και </a:t>
            </a:r>
          </a:p>
          <a:p>
            <a:pPr algn="ctr"/>
            <a:r>
              <a:rPr lang="el-GR" sz="3200" b="1" dirty="0">
                <a:solidFill>
                  <a:srgbClr val="003300"/>
                </a:solidFill>
              </a:rPr>
              <a:t>τους φίλους μου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467544" y="5949280"/>
            <a:ext cx="34125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3200" b="1" dirty="0"/>
              <a:t>Ευχαριστώ πολύ!!!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179513" y="18864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chemeClr val="accent3">
                    <a:lumMod val="50000"/>
                  </a:schemeClr>
                </a:solidFill>
              </a:rPr>
              <a:t>Στο σχολείο ή στο παιχνίδι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323528" y="3429000"/>
            <a:ext cx="2350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chemeClr val="accent3">
                    <a:lumMod val="50000"/>
                  </a:schemeClr>
                </a:solidFill>
              </a:rPr>
              <a:t>Στο σπίτι ή </a:t>
            </a:r>
          </a:p>
          <a:p>
            <a:r>
              <a:rPr lang="el-GR" sz="3600" b="1" dirty="0">
                <a:solidFill>
                  <a:schemeClr val="accent3">
                    <a:lumMod val="50000"/>
                  </a:schemeClr>
                </a:solidFill>
              </a:rPr>
              <a:t>στο δρόμο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2780928"/>
            <a:ext cx="8157592" cy="10081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sz="2800" dirty="0"/>
              <a:t>Οι φωτογραφίες και τα σκίτσα είναι ελεύθερα/δωρεάν από το: </a:t>
            </a:r>
            <a:r>
              <a:rPr lang="en-US" sz="2800" dirty="0">
                <a:hlinkClick r:id="rId2"/>
              </a:rPr>
              <a:t>https://pixabay.com</a:t>
            </a:r>
            <a:endParaRPr lang="el-GR" sz="2800" dirty="0"/>
          </a:p>
          <a:p>
            <a:pPr>
              <a:buNone/>
            </a:pPr>
            <a:r>
              <a:rPr lang="en-US" sz="2800" dirty="0">
                <a:hlinkClick r:id="rId3"/>
              </a:rPr>
              <a:t>https://pixabay.com/el/users/Kidaha-6465786/?tab=latest&amp;pagi=3</a:t>
            </a:r>
            <a:endParaRPr lang="el-GR" sz="2800" dirty="0"/>
          </a:p>
          <a:p>
            <a:pPr>
              <a:buNone/>
            </a:pPr>
            <a:r>
              <a:rPr lang="en-US" sz="2400" dirty="0"/>
              <a:t>https://pixabay.com/el/users/Kidaha-6465786/?tab=latest&amp;pagi=2</a:t>
            </a:r>
            <a:endParaRPr lang="el-GR" sz="2400" dirty="0"/>
          </a:p>
          <a:p>
            <a:pPr>
              <a:buNone/>
            </a:pPr>
            <a:endParaRPr lang="el-G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/>
              <a:t>Πώς και που μπορώ να τραυματιστώ;</a:t>
            </a:r>
          </a:p>
        </p:txBody>
      </p:sp>
      <p:pic>
        <p:nvPicPr>
          <p:cNvPr id="4" name="Picture 2" descr="Εκπαίδευση, Πίσω Στο Σχολεί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840760" cy="460851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419872" y="3501008"/>
            <a:ext cx="2448272" cy="12618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l-GR" sz="4800" dirty="0"/>
          </a:p>
          <a:p>
            <a:pPr algn="ctr"/>
            <a:endParaRPr lang="el-GR" sz="1400" dirty="0"/>
          </a:p>
          <a:p>
            <a:pPr algn="ctr"/>
            <a:endParaRPr lang="el-GR" sz="1400" dirty="0"/>
          </a:p>
        </p:txBody>
      </p:sp>
      <p:sp>
        <p:nvSpPr>
          <p:cNvPr id="8" name="7 - TextBox"/>
          <p:cNvSpPr txBox="1"/>
          <p:nvPr/>
        </p:nvSpPr>
        <p:spPr>
          <a:xfrm>
            <a:off x="3419872" y="3501008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2"/>
                </a:solidFill>
              </a:rPr>
              <a:t>Στο σχολείο…</a:t>
            </a:r>
          </a:p>
          <a:p>
            <a:r>
              <a:rPr lang="el-GR" sz="2800" b="1" dirty="0">
                <a:solidFill>
                  <a:schemeClr val="bg2"/>
                </a:solidFill>
              </a:rPr>
              <a:t>Στο  σπίτι…</a:t>
            </a:r>
          </a:p>
          <a:p>
            <a:r>
              <a:rPr lang="el-GR" sz="2800" b="1" dirty="0">
                <a:solidFill>
                  <a:schemeClr val="bg2"/>
                </a:solidFill>
              </a:rPr>
              <a:t>Στο δρόμο…</a:t>
            </a:r>
          </a:p>
        </p:txBody>
      </p:sp>
      <p:sp>
        <p:nvSpPr>
          <p:cNvPr id="10" name="9 - TextBox"/>
          <p:cNvSpPr txBox="1"/>
          <p:nvPr/>
        </p:nvSpPr>
        <p:spPr>
          <a:xfrm rot="18550456">
            <a:off x="-82076" y="2419743"/>
            <a:ext cx="2545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Οπουδήποτε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Το Διοικητικό Συμβούλιο, Βιβλί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4932040" y="1340769"/>
            <a:ext cx="34563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3">
                    <a:lumMod val="50000"/>
                  </a:schemeClr>
                </a:solidFill>
              </a:rPr>
              <a:t>Τα πιο συχνά ατυχήματα: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/>
              <a:t>Πτώσεις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/>
              <a:t>Σύγκρουση με άλλο παιδί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/>
              <a:t>Σύγκρουση με σκληρή ή γυάλινη επιφάνεια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/>
              <a:t>Σύγκρουση με αντικείμενα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/>
              <a:t>Εγκαύματα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/>
              <a:t>Δηλητηριάσεις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/>
              <a:t>Κοψίματα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179512" y="692696"/>
            <a:ext cx="27363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FF0000"/>
                </a:solidFill>
              </a:rPr>
              <a:t>Ατυχήματα</a:t>
            </a:r>
          </a:p>
          <a:p>
            <a:pPr>
              <a:buFont typeface="Arial" pitchFamily="34" charset="0"/>
              <a:buChar char="•"/>
            </a:pPr>
            <a:r>
              <a:rPr lang="el-GR" sz="2600" b="1" dirty="0">
                <a:solidFill>
                  <a:schemeClr val="accent3">
                    <a:lumMod val="50000"/>
                  </a:schemeClr>
                </a:solidFill>
              </a:rPr>
              <a:t>Στο νερό </a:t>
            </a:r>
          </a:p>
          <a:p>
            <a:pPr>
              <a:buFont typeface="Arial" pitchFamily="34" charset="0"/>
              <a:buChar char="•"/>
            </a:pPr>
            <a:r>
              <a:rPr lang="el-GR" sz="2600" b="1" dirty="0">
                <a:solidFill>
                  <a:schemeClr val="accent3">
                    <a:lumMod val="50000"/>
                  </a:schemeClr>
                </a:solidFill>
              </a:rPr>
              <a:t>Με ηλεκτρισμό</a:t>
            </a:r>
          </a:p>
          <a:p>
            <a:pPr>
              <a:buFont typeface="Arial" pitchFamily="34" charset="0"/>
              <a:buChar char="•"/>
            </a:pPr>
            <a:r>
              <a:rPr lang="el-GR" sz="2600" b="1" dirty="0">
                <a:solidFill>
                  <a:schemeClr val="accent3">
                    <a:lumMod val="50000"/>
                  </a:schemeClr>
                </a:solidFill>
              </a:rPr>
              <a:t>Με ακατάλληλες ουσίες κλπ.</a:t>
            </a:r>
          </a:p>
          <a:p>
            <a:endParaRPr lang="el-GR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1835696" y="6021288"/>
            <a:ext cx="488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Μπορούν να συμβούν οπουδήποτε!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3"/>
          </a:solidFill>
        </p:spPr>
        <p:txBody>
          <a:bodyPr/>
          <a:lstStyle/>
          <a:p>
            <a:r>
              <a:rPr lang="el-GR" b="1" dirty="0">
                <a:solidFill>
                  <a:schemeClr val="bg2"/>
                </a:solidFill>
              </a:rPr>
              <a:t>Τι προσέχω στο σπίτι;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4032449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rgbClr val="002060"/>
                </a:solidFill>
              </a:rPr>
              <a:t>Να μην καώ από την φωτιά ή τα καυτά υγρά</a:t>
            </a:r>
          </a:p>
          <a:p>
            <a:r>
              <a:rPr lang="el-GR" sz="2800" dirty="0">
                <a:solidFill>
                  <a:srgbClr val="002060"/>
                </a:solidFill>
              </a:rPr>
              <a:t>Να μην πέσω</a:t>
            </a:r>
          </a:p>
          <a:p>
            <a:r>
              <a:rPr lang="el-GR" sz="2800" dirty="0">
                <a:solidFill>
                  <a:srgbClr val="002060"/>
                </a:solidFill>
              </a:rPr>
              <a:t>Να μην γλιστρήσω</a:t>
            </a:r>
          </a:p>
          <a:p>
            <a:r>
              <a:rPr lang="el-GR" sz="2800" dirty="0">
                <a:solidFill>
                  <a:srgbClr val="002060"/>
                </a:solidFill>
              </a:rPr>
              <a:t> Να μην φάω ή πιω κάτι ακατάλληλο και πάθω δηλητηρίαση</a:t>
            </a:r>
          </a:p>
          <a:p>
            <a:r>
              <a:rPr lang="el-GR" sz="2800" dirty="0">
                <a:solidFill>
                  <a:srgbClr val="002060"/>
                </a:solidFill>
              </a:rPr>
              <a:t>Να μην κοπώ  </a:t>
            </a:r>
          </a:p>
          <a:p>
            <a:r>
              <a:rPr lang="el-GR" sz="2800" dirty="0">
                <a:solidFill>
                  <a:srgbClr val="002060"/>
                </a:solidFill>
              </a:rPr>
              <a:t>Να μην παίζω κοντά ή μέσα σε μεγάλες ποσότητες νερού</a:t>
            </a:r>
          </a:p>
          <a:p>
            <a:endParaRPr lang="el-GR" b="1" dirty="0">
              <a:solidFill>
                <a:schemeClr val="accent3"/>
              </a:solidFill>
            </a:endParaRP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  <p:sp>
        <p:nvSpPr>
          <p:cNvPr id="6" name="5 - Επεξήγηση με επάνω βέλος"/>
          <p:cNvSpPr/>
          <p:nvPr/>
        </p:nvSpPr>
        <p:spPr>
          <a:xfrm>
            <a:off x="2555776" y="4725144"/>
            <a:ext cx="4464496" cy="1778496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Πως μπορεί να συμβούν αυτά;</a:t>
            </a:r>
          </a:p>
          <a:p>
            <a:pPr algn="ctr"/>
            <a:r>
              <a:rPr lang="el-GR" sz="2400" b="1" dirty="0">
                <a:solidFill>
                  <a:srgbClr val="002060"/>
                </a:solidFill>
              </a:rPr>
              <a:t>Ας το σκεφτούμε…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l-GR" b="1" dirty="0">
                <a:solidFill>
                  <a:schemeClr val="bg2"/>
                </a:solidFill>
              </a:rPr>
              <a:t>Τι προσέχω στο σπίτι;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5050904" cy="12527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3"/>
                </a:solidFill>
              </a:rPr>
              <a:t>	</a:t>
            </a:r>
            <a:r>
              <a:rPr lang="el-GR" b="1" dirty="0">
                <a:solidFill>
                  <a:srgbClr val="002060"/>
                </a:solidFill>
              </a:rPr>
              <a:t>Να μην καώ από την φωτιά ή τα καυτά υγρά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  <p:pic>
        <p:nvPicPr>
          <p:cNvPr id="9218" name="Picture 2" descr="ÎÎ»Î±ÏÏÏÏÎµÏÎ¿, ÎÎ³ÎºÎ±ÏÎ¼Î±, Î¦ÏÏ, ÎÎµÏÏÏ, Zippo, ÎÎµÏÎ¼ÏÏÎ·Ï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628800"/>
            <a:ext cx="2664296" cy="3240360"/>
          </a:xfrm>
          <a:prstGeom prst="rect">
            <a:avLst/>
          </a:prstGeom>
          <a:noFill/>
        </p:spPr>
      </p:pic>
      <p:pic>
        <p:nvPicPr>
          <p:cNvPr id="9220" name="Picture 4" descr="Î ÏÏÎ¯, ÎÎ±ÏÎ­, ÎÏÏÎµÎ»Î»Î¿, Î Î¿ÏÏ, Î¤ÏÎ±ÏÎ­Î¶Î¹, Î ÏÏÎ¹Î½Ï, Cafe, ÎÎ¿ÏÏÎ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60"/>
            <a:ext cx="4536504" cy="3339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l-GR" b="1" dirty="0">
                <a:solidFill>
                  <a:schemeClr val="bg2"/>
                </a:solidFill>
              </a:rPr>
              <a:t>Τι προσέχω στο σπίτι;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988840"/>
            <a:ext cx="3322712" cy="2260848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accent3"/>
                </a:solidFill>
              </a:rPr>
              <a:t>	</a:t>
            </a:r>
            <a:r>
              <a:rPr lang="el-GR" b="1" dirty="0">
                <a:solidFill>
                  <a:srgbClr val="002060"/>
                </a:solidFill>
              </a:rPr>
              <a:t>Να μην πέσω από ύψος…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l-GR" b="1" dirty="0">
                <a:solidFill>
                  <a:srgbClr val="002060"/>
                </a:solidFill>
              </a:rPr>
              <a:t>Να μην γλιστρήσω…  </a:t>
            </a:r>
          </a:p>
        </p:txBody>
      </p:sp>
      <p:pic>
        <p:nvPicPr>
          <p:cNvPr id="6146" name="Picture 2" descr="ÎÎ¿ÏÎºÎ»Î±, ÎÏÏÏÏÏÎ¿Ï, Î¤ÏÎ±ÏÎ¼Î±ÏÎ¯ÎµÏ, Î ÏÏÎµÏÏ, ÎÎ½ÏÏÎ·, ÎÏÏÎ·Î¼Î­Î½Î¿Ï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00808"/>
            <a:ext cx="4895528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l-GR" b="1" dirty="0">
                <a:solidFill>
                  <a:schemeClr val="bg2"/>
                </a:solidFill>
              </a:rPr>
              <a:t>Τι προσέχω στο σπίτι;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28800"/>
            <a:ext cx="3610744" cy="4525963"/>
          </a:xfrm>
        </p:spPr>
        <p:txBody>
          <a:bodyPr/>
          <a:lstStyle/>
          <a:p>
            <a:pPr>
              <a:buNone/>
            </a:pPr>
            <a:r>
              <a:rPr lang="el-GR" b="1" dirty="0">
                <a:solidFill>
                  <a:schemeClr val="accent3"/>
                </a:solidFill>
              </a:rPr>
              <a:t>	</a:t>
            </a:r>
            <a:r>
              <a:rPr lang="el-GR" b="1" dirty="0">
                <a:solidFill>
                  <a:srgbClr val="002060"/>
                </a:solidFill>
              </a:rPr>
              <a:t>Να μην φάω ή πιω κάτι ακατάλληλο και πάθω δηλητηρίαση</a:t>
            </a:r>
          </a:p>
        </p:txBody>
      </p:sp>
      <p:pic>
        <p:nvPicPr>
          <p:cNvPr id="4" name="Picture 2" descr="https://cdn.pixabay.com/photo/2017/09/29/12/37/blackboard-2798946__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484784"/>
            <a:ext cx="5184576" cy="5184576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3923928" y="24928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chemeClr val="bg2"/>
                </a:solidFill>
              </a:rPr>
              <a:t>Δεν τρώω ή πίνω κάτι </a:t>
            </a:r>
          </a:p>
          <a:p>
            <a:pPr algn="ctr"/>
            <a:r>
              <a:rPr lang="el-GR" sz="2800" b="1" dirty="0">
                <a:solidFill>
                  <a:schemeClr val="bg2"/>
                </a:solidFill>
              </a:rPr>
              <a:t>αν δεν είναι απόλυτα σίγουρο</a:t>
            </a:r>
          </a:p>
          <a:p>
            <a:pPr algn="ctr"/>
            <a:r>
              <a:rPr lang="el-GR" sz="2800" b="1" dirty="0">
                <a:solidFill>
                  <a:schemeClr val="bg2"/>
                </a:solidFill>
              </a:rPr>
              <a:t> ότι είναι ασφαλές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988</Words>
  <Application>Microsoft Office PowerPoint</Application>
  <PresentationFormat>Προβολή στην οθόνη (4:3)</PresentationFormat>
  <Paragraphs>178</Paragraphs>
  <Slides>32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5" baseType="lpstr">
      <vt:lpstr>Arial</vt:lpstr>
      <vt:lpstr>Calibri</vt:lpstr>
      <vt:lpstr>Θέμα του Office</vt:lpstr>
      <vt:lpstr>Ατυχήματα!! Προσέχω να μην συμβούν…</vt:lpstr>
      <vt:lpstr>Τι είναι το ατύχημα;</vt:lpstr>
      <vt:lpstr>Δηλαδή τι μπορεί να συμβεί σε ένα ατύχημα;</vt:lpstr>
      <vt:lpstr>Πώς και που μπορώ να τραυματιστώ;</vt:lpstr>
      <vt:lpstr>Παρουσίαση του PowerPoint</vt:lpstr>
      <vt:lpstr>Τι προσέχω στο σπίτι; </vt:lpstr>
      <vt:lpstr>Τι προσέχω στο σπίτι; </vt:lpstr>
      <vt:lpstr>Τι προσέχω στο σπίτι; </vt:lpstr>
      <vt:lpstr>Τι προσέχω στο σπίτι; </vt:lpstr>
      <vt:lpstr>Παρουσίαση του PowerPoint</vt:lpstr>
      <vt:lpstr>Τι προσέχω στο σπίτι; </vt:lpstr>
      <vt:lpstr>Τι προσέχω στο σπίτι; </vt:lpstr>
      <vt:lpstr>Τι προσέχω στο σχολείο; </vt:lpstr>
      <vt:lpstr>Τι προσέχω στο σχολείο; </vt:lpstr>
      <vt:lpstr>Τι προσέχω στο σχολείο; </vt:lpstr>
      <vt:lpstr>Παρουσίαση του PowerPoint</vt:lpstr>
      <vt:lpstr>Στο σχολείο… προσέχω να μην συγκρουστώ με δύναμη με σκληρές επιφάνειες</vt:lpstr>
      <vt:lpstr>Στο σχολείο… προσέχω να μην συγκρουστώ με δύναμη με σκληρές επιφάνειες</vt:lpstr>
      <vt:lpstr>Παρουσίαση του PowerPoint</vt:lpstr>
      <vt:lpstr>Τι προσέχω στο σχολείο; </vt:lpstr>
      <vt:lpstr>Παρουσίαση του PowerPoint</vt:lpstr>
      <vt:lpstr>Παρουσίαση του PowerPoint</vt:lpstr>
      <vt:lpstr>Παρουσίαση του PowerPoint</vt:lpstr>
      <vt:lpstr>Τι προσέχω στο δρόμο; </vt:lpstr>
      <vt:lpstr>Τι προσέχω στο δρόμο; </vt:lpstr>
      <vt:lpstr>Παρουσίαση του PowerPoint</vt:lpstr>
      <vt:lpstr>Τι προσέχω όταν είμαι επιβάτης σε αυτοκίνητο; </vt:lpstr>
      <vt:lpstr>Παρουσίαση του PowerPoint</vt:lpstr>
      <vt:lpstr>Μήπως πρέπει να σκεφτούμε;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Dell</dc:creator>
  <cp:lastModifiedBy>HP</cp:lastModifiedBy>
  <cp:revision>9</cp:revision>
  <dcterms:created xsi:type="dcterms:W3CDTF">2019-03-06T10:03:35Z</dcterms:created>
  <dcterms:modified xsi:type="dcterms:W3CDTF">2025-03-12T10:47:20Z</dcterms:modified>
</cp:coreProperties>
</file>