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72" r:id="rId3"/>
    <p:sldId id="303" r:id="rId4"/>
    <p:sldId id="304" r:id="rId5"/>
    <p:sldId id="279" r:id="rId6"/>
    <p:sldId id="313" r:id="rId7"/>
    <p:sldId id="316" r:id="rId8"/>
    <p:sldId id="315" r:id="rId9"/>
    <p:sldId id="319" r:id="rId10"/>
    <p:sldId id="320" r:id="rId11"/>
    <p:sldId id="308" r:id="rId12"/>
    <p:sldId id="317" r:id="rId13"/>
    <p:sldId id="307" r:id="rId14"/>
    <p:sldId id="318" r:id="rId15"/>
    <p:sldId id="311"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pPr/>
              <a:t>29/5/2024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pPr/>
              <a:t>‹#›</a:t>
            </a:fld>
            <a:endParaRPr lang="el-GR"/>
          </a:p>
        </p:txBody>
      </p:sp>
    </p:spTree>
    <p:extLst>
      <p:ext uri="{BB962C8B-B14F-4D97-AF65-F5344CB8AC3E}">
        <p14:creationId xmlns:p14="http://schemas.microsoft.com/office/powerpoint/2010/main" val="350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2D09C-6068-4578-8819-F45C23D041CF}" type="datetime1">
              <a:rPr lang="en-US" smtClean="0"/>
              <a:pPr/>
              <a:t>5/29/2024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AFF542-7282-48A3-8B5E-CF8DD84CB9BD}" type="datetime1">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pPr/>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584B1B1-7B86-412C-84B7-29D5135320DA}" type="datetime1">
              <a:rPr lang="en-US" smtClean="0"/>
              <a:pPr/>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4A70D1E-C68E-4EDA-9961-EA50612E6173}" type="datetime1">
              <a:rPr lang="en-US" smtClean="0"/>
              <a:pPr/>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E2E68B3-DBC1-4EC1-BB7C-1354ABD0ED0F}" type="datetime1">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59EFA9-433C-42BD-9F02-D63FA6AF5E24}" type="datetime1">
              <a:rPr lang="en-US" smtClean="0"/>
              <a:pPr/>
              <a:t>5/29/2024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64904"/>
            <a:ext cx="7696200" cy="2453000"/>
          </a:xfrm>
        </p:spPr>
        <p:txBody>
          <a:bodyPr>
            <a:normAutofit fontScale="90000"/>
          </a:bodyPr>
          <a:lstStyle/>
          <a:p>
            <a:r>
              <a:rPr lang="el-GR" sz="3200" b="1" dirty="0">
                <a:solidFill>
                  <a:schemeClr val="tx1"/>
                </a:solidFill>
                <a:latin typeface="Calibri" pitchFamily="34" charset="0"/>
                <a:cs typeface="Calibri" pitchFamily="34" charset="0"/>
              </a:rPr>
              <a:t>Πρόγραμμα Π.Ε. ή Α.Υ. ή Πολιτιστικών </a:t>
            </a:r>
            <a:r>
              <a:rPr lang="en-US" sz="3200" b="1" dirty="0">
                <a:solidFill>
                  <a:schemeClr val="tx1"/>
                </a:solidFill>
                <a:latin typeface="Calibri" pitchFamily="34" charset="0"/>
                <a:cs typeface="Calibri" pitchFamily="34" charset="0"/>
              </a:rPr>
              <a:t>: </a:t>
            </a:r>
            <a:r>
              <a:rPr lang="el-GR" sz="3200" b="1" dirty="0">
                <a:solidFill>
                  <a:schemeClr val="tx1"/>
                </a:solidFill>
                <a:latin typeface="Calibri" pitchFamily="34" charset="0"/>
                <a:cs typeface="Calibri" pitchFamily="34" charset="0"/>
              </a:rPr>
              <a:t>Πρόγραμμα Αγωγής Υγείας</a:t>
            </a:r>
            <a:br>
              <a:rPr lang="el-GR" sz="3200" b="1" dirty="0">
                <a:solidFill>
                  <a:schemeClr val="tx1"/>
                </a:solidFill>
                <a:latin typeface="Calibri" pitchFamily="34" charset="0"/>
                <a:cs typeface="Calibri" pitchFamily="34" charset="0"/>
              </a:rPr>
            </a:br>
            <a:br>
              <a:rPr lang="el-GR" sz="3200" b="1" dirty="0">
                <a:solidFill>
                  <a:schemeClr val="tx1"/>
                </a:solidFill>
                <a:latin typeface="Calibri" pitchFamily="34" charset="0"/>
                <a:cs typeface="Calibri" pitchFamily="34" charset="0"/>
              </a:rPr>
            </a:br>
            <a:r>
              <a:rPr lang="el-GR" sz="3200" b="1" dirty="0">
                <a:solidFill>
                  <a:schemeClr val="tx1"/>
                </a:solidFill>
                <a:latin typeface="Calibri" pitchFamily="34" charset="0"/>
                <a:cs typeface="Calibri" pitchFamily="34" charset="0"/>
              </a:rPr>
              <a:t>Τίτλος προγράμματος: «Από το ΕΓΩ στο ΕΜΕΙΣ»</a:t>
            </a:r>
            <a:br>
              <a:rPr lang="el-GR" sz="3200" b="1" dirty="0">
                <a:solidFill>
                  <a:schemeClr val="tx1"/>
                </a:solidFill>
                <a:latin typeface="Calibri" pitchFamily="34" charset="0"/>
                <a:cs typeface="Calibri" pitchFamily="34" charset="0"/>
              </a:rPr>
            </a:br>
            <a:endParaRPr lang="el-GR" sz="3200" b="1" dirty="0">
              <a:solidFill>
                <a:schemeClr val="tx1"/>
              </a:solidFill>
              <a:latin typeface="Calibri" pitchFamily="34" charset="0"/>
              <a:cs typeface="Calibri" pitchFamily="34" charset="0"/>
            </a:endParaRPr>
          </a:p>
        </p:txBody>
      </p:sp>
      <p:sp>
        <p:nvSpPr>
          <p:cNvPr id="3" name="Subtitle 2"/>
          <p:cNvSpPr>
            <a:spLocks noGrp="1"/>
          </p:cNvSpPr>
          <p:nvPr>
            <p:ph type="subTitle" idx="1"/>
          </p:nvPr>
        </p:nvSpPr>
        <p:spPr>
          <a:xfrm>
            <a:off x="914400" y="1676400"/>
            <a:ext cx="7696200" cy="2904728"/>
          </a:xfrm>
        </p:spPr>
        <p:txBody>
          <a:bodyPr>
            <a:normAutofit/>
          </a:bodyPr>
          <a:lstStyle/>
          <a:p>
            <a:r>
              <a:rPr lang="el-GR" b="1" dirty="0">
                <a:solidFill>
                  <a:schemeClr val="tx1"/>
                </a:solidFill>
                <a:latin typeface="Calibri" pitchFamily="34" charset="0"/>
                <a:cs typeface="Calibri" pitchFamily="34" charset="0"/>
              </a:rPr>
              <a:t>Σχολείο </a:t>
            </a:r>
            <a:r>
              <a:rPr lang="en-US" b="1" dirty="0">
                <a:solidFill>
                  <a:schemeClr val="tx1"/>
                </a:solidFill>
                <a:latin typeface="Calibri" pitchFamily="34" charset="0"/>
                <a:cs typeface="Calibri" pitchFamily="34" charset="0"/>
              </a:rPr>
              <a:t>:</a:t>
            </a:r>
            <a:r>
              <a:rPr lang="en-US" b="1" dirty="0">
                <a:solidFill>
                  <a:srgbClr val="0070C0"/>
                </a:solidFill>
                <a:latin typeface="Calibri" pitchFamily="34" charset="0"/>
                <a:cs typeface="Calibri" pitchFamily="34" charset="0"/>
              </a:rPr>
              <a:t>8o </a:t>
            </a:r>
            <a:r>
              <a:rPr lang="el-GR" b="1" dirty="0">
                <a:solidFill>
                  <a:srgbClr val="0070C0"/>
                </a:solidFill>
                <a:latin typeface="Calibri" pitchFamily="34" charset="0"/>
                <a:cs typeface="Calibri" pitchFamily="34" charset="0"/>
              </a:rPr>
              <a:t>ΔΗΜΟΤΙΚΟ ΑΜΑΡΟΥΣΙΟΥ</a:t>
            </a:r>
          </a:p>
          <a:p>
            <a:r>
              <a:rPr lang="el-GR" b="1" dirty="0">
                <a:solidFill>
                  <a:schemeClr val="tx1"/>
                </a:solidFill>
                <a:latin typeface="Calibri" pitchFamily="34" charset="0"/>
                <a:cs typeface="Calibri" pitchFamily="34" charset="0"/>
              </a:rPr>
              <a:t>Σχολικό έτος </a:t>
            </a:r>
            <a:r>
              <a:rPr lang="en-US" b="1" dirty="0">
                <a:solidFill>
                  <a:schemeClr val="tx1"/>
                </a:solidFill>
                <a:latin typeface="Calibri" pitchFamily="34" charset="0"/>
                <a:cs typeface="Calibri" pitchFamily="34" charset="0"/>
              </a:rPr>
              <a:t>:  </a:t>
            </a:r>
            <a:r>
              <a:rPr lang="el-GR" b="1" dirty="0">
                <a:solidFill>
                  <a:schemeClr val="tx1"/>
                </a:solidFill>
                <a:latin typeface="Calibri" pitchFamily="34" charset="0"/>
                <a:cs typeface="Calibri" pitchFamily="34" charset="0"/>
              </a:rPr>
              <a:t>2023-20</a:t>
            </a:r>
            <a:r>
              <a:rPr lang="en-US" b="1" dirty="0">
                <a:solidFill>
                  <a:schemeClr val="tx1"/>
                </a:solidFill>
                <a:latin typeface="Calibri" pitchFamily="34" charset="0"/>
                <a:cs typeface="Calibri" pitchFamily="34" charset="0"/>
              </a:rPr>
              <a:t>2</a:t>
            </a:r>
            <a:r>
              <a:rPr lang="el-GR" b="1" dirty="0">
                <a:solidFill>
                  <a:schemeClr val="tx1"/>
                </a:solidFill>
                <a:latin typeface="Calibri" pitchFamily="34" charset="0"/>
                <a:cs typeface="Calibri" pitchFamily="34" charset="0"/>
              </a:rPr>
              <a:t>4</a:t>
            </a:r>
          </a:p>
        </p:txBody>
      </p:sp>
      <p:grpSp>
        <p:nvGrpSpPr>
          <p:cNvPr id="15" name="Group 14"/>
          <p:cNvGrpSpPr/>
          <p:nvPr/>
        </p:nvGrpSpPr>
        <p:grpSpPr>
          <a:xfrm>
            <a:off x="2824138" y="179174"/>
            <a:ext cx="3390900" cy="1060450"/>
            <a:chOff x="2819400" y="152400"/>
            <a:chExt cx="3390900" cy="1060450"/>
          </a:xfrm>
        </p:grpSpPr>
        <p:pic>
          <p:nvPicPr>
            <p:cNvPr id="1026"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1027"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i="0" u="none" strike="noStrike" cap="none" normalizeH="0" baseline="0" dirty="0">
                  <a:ln>
                    <a:noFill/>
                  </a:ln>
                  <a:solidFill>
                    <a:schemeClr val="tx1"/>
                  </a:solidFill>
                  <a:effectLst/>
                  <a:latin typeface="Calibri" pitchFamily="34" charset="0"/>
                  <a:cs typeface="Arial" pitchFamily="34" charset="0"/>
                </a:rPr>
                <a:t>ΕΛΛΗΝΙΚΗ</a:t>
              </a:r>
              <a:r>
                <a:rPr kumimoji="0" lang="el-GR" sz="1000" b="1" i="0" u="none" strike="noStrike" cap="none" normalizeH="0" baseline="0" dirty="0">
                  <a:ln>
                    <a:noFill/>
                  </a:ln>
                  <a:solidFill>
                    <a:schemeClr val="tx1"/>
                  </a:solidFill>
                  <a:effectLst/>
                  <a:latin typeface="Calibri" pitchFamily="34" charset="0"/>
                  <a:cs typeface="Arial" pitchFamily="34" charset="0"/>
                </a:rPr>
                <a:t>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6" y="714376"/>
            <a:ext cx="7772400" cy="6249987"/>
          </a:xfrm>
        </p:spPr>
        <p:txBody>
          <a:bodyPr>
            <a:noAutofit/>
          </a:bodyPr>
          <a:lstStyle/>
          <a:p>
            <a:pPr algn="ct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3000" b="1" dirty="0">
                <a:solidFill>
                  <a:schemeClr val="tx1"/>
                </a:solidFill>
                <a:latin typeface="Calibri" pitchFamily="34" charset="0"/>
                <a:cs typeface="Calibri" pitchFamily="34" charset="0"/>
              </a:rPr>
              <a:t>Δραστηριότητες και Δράσεις</a:t>
            </a: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Συμμετοχή στο </a:t>
            </a:r>
            <a:r>
              <a:rPr lang="en-US" sz="2400" dirty="0">
                <a:solidFill>
                  <a:schemeClr val="tx1"/>
                </a:solidFill>
                <a:effectLst/>
                <a:latin typeface="Calibri" pitchFamily="34" charset="0"/>
                <a:cs typeface="Calibri" pitchFamily="34" charset="0"/>
              </a:rPr>
              <a:t>“Kids Athletics" </a:t>
            </a: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 name="Εικόνα 9">
            <a:extLst>
              <a:ext uri="{FF2B5EF4-FFF2-40B4-BE49-F238E27FC236}">
                <a16:creationId xmlns:a16="http://schemas.microsoft.com/office/drawing/2014/main" id="{3C4333D9-97BE-4719-9134-267F2F870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217558"/>
            <a:ext cx="5239999" cy="3926066"/>
          </a:xfrm>
          <a:prstGeom prst="rect">
            <a:avLst/>
          </a:prstGeom>
        </p:spPr>
      </p:pic>
    </p:spTree>
    <p:extLst>
      <p:ext uri="{BB962C8B-B14F-4D97-AF65-F5344CB8AC3E}">
        <p14:creationId xmlns:p14="http://schemas.microsoft.com/office/powerpoint/2010/main" val="320717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24743"/>
            <a:ext cx="7772400" cy="5150644"/>
          </a:xfrm>
        </p:spPr>
        <p:txBody>
          <a:bodyPr>
            <a:noAutofit/>
          </a:bodyPr>
          <a:lstStyle/>
          <a:p>
            <a:r>
              <a:rPr lang="el-GR" sz="3000" b="1" dirty="0">
                <a:solidFill>
                  <a:schemeClr val="tx1"/>
                </a:solidFill>
                <a:latin typeface="Calibri" pitchFamily="34" charset="0"/>
                <a:cs typeface="Calibri" pitchFamily="34" charset="0"/>
              </a:rPr>
              <a:t>Επισκέψεις (συνοπτική περιγραφή)</a:t>
            </a: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Επίσκεψη στο πάρκο «Σταύρος Νιάρχος» και συμμετοχή στο πρόγραμμα «Αθλητικά Μονοπάτια» (ασκήσεις πεδίου και ομαδικά παιχνίδια)</a:t>
            </a: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Επίσκεψη στο «</a:t>
            </a:r>
            <a:r>
              <a:rPr lang="en-US" sz="2400" dirty="0">
                <a:solidFill>
                  <a:schemeClr val="tx1"/>
                </a:solidFill>
                <a:effectLst/>
                <a:latin typeface="Calibri" pitchFamily="34" charset="0"/>
                <a:cs typeface="Calibri" pitchFamily="34" charset="0"/>
              </a:rPr>
              <a:t>Paradise Park</a:t>
            </a:r>
            <a:r>
              <a:rPr lang="el-GR" sz="2400" dirty="0">
                <a:solidFill>
                  <a:schemeClr val="tx1"/>
                </a:solidFill>
                <a:effectLst/>
                <a:latin typeface="Calibri" pitchFamily="34" charset="0"/>
                <a:cs typeface="Calibri" pitchFamily="34" charset="0"/>
              </a:rPr>
              <a:t>» και συμμετοχή σε αθλητικές δραστηριότητες (ομαδικά παιχνίδια) </a:t>
            </a: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513484" y="1098549"/>
            <a:ext cx="8686800" cy="4634708"/>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1850"/>
            <a:ext cx="7772400" cy="879475"/>
          </a:xfrm>
        </p:spPr>
        <p:txBody>
          <a:bodyPr>
            <a:noAutofit/>
          </a:bodyPr>
          <a:lstStyle/>
          <a:p>
            <a:pPr algn="r"/>
            <a:r>
              <a:rPr lang="el-GR" sz="3000" b="1" dirty="0">
                <a:solidFill>
                  <a:schemeClr val="tx1"/>
                </a:solidFill>
                <a:latin typeface="Calibri" pitchFamily="34" charset="0"/>
                <a:cs typeface="Calibri" pitchFamily="34" charset="0"/>
              </a:rPr>
              <a:t>Επισκέψεις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 name="Picture 9">
            <a:extLst>
              <a:ext uri="{FF2B5EF4-FFF2-40B4-BE49-F238E27FC236}">
                <a16:creationId xmlns:a16="http://schemas.microsoft.com/office/drawing/2014/main" id="{EDC95B59-3AAC-3CBA-A642-9E94F1273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532" y="1615459"/>
            <a:ext cx="6590095" cy="4942571"/>
          </a:xfrm>
          <a:prstGeom prst="rect">
            <a:avLst/>
          </a:prstGeom>
        </p:spPr>
      </p:pic>
    </p:spTree>
    <p:extLst>
      <p:ext uri="{BB962C8B-B14F-4D97-AF65-F5344CB8AC3E}">
        <p14:creationId xmlns:p14="http://schemas.microsoft.com/office/powerpoint/2010/main" val="175543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1850"/>
            <a:ext cx="7772400" cy="879475"/>
          </a:xfrm>
        </p:spPr>
        <p:txBody>
          <a:bodyPr>
            <a:noAutofit/>
          </a:bodyPr>
          <a:lstStyle/>
          <a:p>
            <a:pPr algn="r"/>
            <a:r>
              <a:rPr lang="el-GR" sz="3000" b="1" dirty="0">
                <a:solidFill>
                  <a:schemeClr val="tx1"/>
                </a:solidFill>
                <a:latin typeface="Calibri" pitchFamily="34" charset="0"/>
                <a:cs typeface="Calibri" pitchFamily="34" charset="0"/>
              </a:rPr>
              <a:t>Επισκέψεις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7" name="Picture 6">
            <a:extLst>
              <a:ext uri="{FF2B5EF4-FFF2-40B4-BE49-F238E27FC236}">
                <a16:creationId xmlns:a16="http://schemas.microsoft.com/office/drawing/2014/main" id="{72A90122-DA99-4F0A-C2AD-F427BFEDA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711325"/>
            <a:ext cx="6357664" cy="47682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1850"/>
            <a:ext cx="7772400" cy="879475"/>
          </a:xfrm>
        </p:spPr>
        <p:txBody>
          <a:bodyPr>
            <a:noAutofit/>
          </a:bodyPr>
          <a:lstStyle/>
          <a:p>
            <a:pPr algn="r"/>
            <a:r>
              <a:rPr lang="el-GR" sz="3000" b="1" dirty="0">
                <a:solidFill>
                  <a:schemeClr val="tx1"/>
                </a:solidFill>
                <a:latin typeface="Calibri" pitchFamily="34" charset="0"/>
                <a:cs typeface="Calibri" pitchFamily="34" charset="0"/>
              </a:rPr>
              <a:t>Επισκέψεις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6" name="Picture 5">
            <a:extLst>
              <a:ext uri="{FF2B5EF4-FFF2-40B4-BE49-F238E27FC236}">
                <a16:creationId xmlns:a16="http://schemas.microsoft.com/office/drawing/2014/main" id="{C67426B9-4204-D726-6500-05BC2E32A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144" y="1593850"/>
            <a:ext cx="6927304" cy="5195478"/>
          </a:xfrm>
          <a:prstGeom prst="rect">
            <a:avLst/>
          </a:prstGeom>
        </p:spPr>
      </p:pic>
    </p:spTree>
    <p:extLst>
      <p:ext uri="{BB962C8B-B14F-4D97-AF65-F5344CB8AC3E}">
        <p14:creationId xmlns:p14="http://schemas.microsoft.com/office/powerpoint/2010/main" val="129861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93850"/>
            <a:ext cx="7772400" cy="4931494"/>
          </a:xfrm>
        </p:spPr>
        <p:txBody>
          <a:bodyPr>
            <a:noAutofit/>
          </a:bodyPr>
          <a:lstStyle/>
          <a:p>
            <a:r>
              <a:rPr lang="el-GR" sz="3000" b="1" dirty="0">
                <a:solidFill>
                  <a:schemeClr val="tx1"/>
                </a:solidFill>
                <a:latin typeface="Calibri" pitchFamily="34" charset="0"/>
                <a:cs typeface="Calibri" pitchFamily="34" charset="0"/>
              </a:rPr>
              <a:t>Διάχυση αποτελεσμάτων</a:t>
            </a: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Κατασκευή αφίσας από τους μαθητές και τις μαθήτριες του τμήματος, εικαστικές δράσεις σύμφωνες με το θέμα και ανάρτησή τους στα ταμπλό του σχολείου για ενημέρωση της σχολικής κοινότητας.</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 </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Ομαδικά παιχνίδια στην αυλή του σχολείου.</a:t>
            </a: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5135564"/>
          </a:xfrm>
        </p:spPr>
        <p:txBody>
          <a:bodyPr>
            <a:noAutofit/>
          </a:bodyPr>
          <a:lstStyle/>
          <a:p>
            <a:r>
              <a:rPr lang="el-GR" sz="3000" b="1" dirty="0">
                <a:solidFill>
                  <a:schemeClr val="tx1"/>
                </a:solidFill>
                <a:latin typeface="Calibri" pitchFamily="34" charset="0"/>
                <a:cs typeface="Calibri" pitchFamily="34" charset="0"/>
              </a:rPr>
              <a:t>Αξιολόγηση αποτελεσμάτων</a:t>
            </a: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Από την παρατήρηση και την αξιολόγηση που διεξήχθη κατά τη διάρκεια του προγράμματος (διαμορφωτική-τελική) επισημαίνεται ότι </a:t>
            </a:r>
            <a:r>
              <a:rPr lang="el-GR" sz="2400" dirty="0" err="1">
                <a:solidFill>
                  <a:schemeClr val="tx1"/>
                </a:solidFill>
                <a:effectLst/>
                <a:latin typeface="Calibri" pitchFamily="34" charset="0"/>
                <a:cs typeface="Calibri" pitchFamily="34" charset="0"/>
              </a:rPr>
              <a:t>επιτεύχθησαν</a:t>
            </a:r>
            <a:r>
              <a:rPr lang="el-GR" sz="2400" dirty="0">
                <a:solidFill>
                  <a:schemeClr val="tx1"/>
                </a:solidFill>
                <a:effectLst/>
                <a:latin typeface="Calibri" pitchFamily="34" charset="0"/>
                <a:cs typeface="Calibri" pitchFamily="34" charset="0"/>
              </a:rPr>
              <a:t> οι στόχοι που είχαν τεθεί. Συγκεκριμένα οι μαθητές/-</a:t>
            </a:r>
            <a:r>
              <a:rPr lang="el-GR" sz="2400" dirty="0" err="1">
                <a:solidFill>
                  <a:schemeClr val="tx1"/>
                </a:solidFill>
                <a:effectLst/>
                <a:latin typeface="Calibri" pitchFamily="34" charset="0"/>
                <a:cs typeface="Calibri" pitchFamily="34" charset="0"/>
              </a:rPr>
              <a:t>τριες</a:t>
            </a:r>
            <a:r>
              <a:rPr lang="el-GR" sz="2400" dirty="0">
                <a:solidFill>
                  <a:schemeClr val="tx1"/>
                </a:solidFill>
                <a:effectLst/>
                <a:latin typeface="Calibri" pitchFamily="34" charset="0"/>
                <a:cs typeface="Calibri" pitchFamily="34" charset="0"/>
              </a:rPr>
              <a:t> είχαν ενεργό εμπλοκή σε όλα τα στάδια υλοποίησης με αποτέλεσμα να μεγιστοποιηθούν τα οφέλη που προέκυψαν σύμφωνα με τη </a:t>
            </a:r>
            <a:r>
              <a:rPr lang="el-GR" sz="2400" dirty="0" err="1">
                <a:solidFill>
                  <a:schemeClr val="tx1"/>
                </a:solidFill>
                <a:effectLst/>
                <a:latin typeface="Calibri" pitchFamily="34" charset="0"/>
                <a:cs typeface="Calibri" pitchFamily="34" charset="0"/>
              </a:rPr>
              <a:t>στοχοθεσία</a:t>
            </a:r>
            <a:r>
              <a:rPr lang="el-GR" sz="2400" dirty="0">
                <a:solidFill>
                  <a:schemeClr val="tx1"/>
                </a:solidFill>
                <a:effectLst/>
                <a:latin typeface="Calibri" pitchFamily="34" charset="0"/>
                <a:cs typeface="Calibri" pitchFamily="34" charset="0"/>
              </a:rPr>
              <a:t> του προγράμματος.</a:t>
            </a: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990600" y="1584302"/>
            <a:ext cx="7924800" cy="4770461"/>
          </a:xfrm>
        </p:spPr>
        <p:txBody>
          <a:bodyPr/>
          <a:lstStyle/>
          <a:p>
            <a:pPr lvl="1">
              <a:buNone/>
            </a:pPr>
            <a:endParaRPr lang="en-US" dirty="0">
              <a:solidFill>
                <a:schemeClr val="bg1"/>
              </a:solidFill>
              <a:latin typeface="Calibri" pitchFamily="34" charset="0"/>
              <a:cs typeface="Calibri" pitchFamily="34" charset="0"/>
            </a:endParaRPr>
          </a:p>
          <a:p>
            <a:r>
              <a:rPr lang="el-GR" sz="2800" dirty="0">
                <a:latin typeface="Calibri" pitchFamily="34" charset="0"/>
                <a:cs typeface="Calibri" pitchFamily="34" charset="0"/>
              </a:rPr>
              <a:t>Ονοματεπώνυμο και κλάδος συμμετεχόντων εκπαιδευτικών στο πρόγραμμα</a:t>
            </a:r>
          </a:p>
          <a:p>
            <a:r>
              <a:rPr lang="el-GR" sz="2800" dirty="0">
                <a:latin typeface="Calibri" pitchFamily="34" charset="0"/>
                <a:cs typeface="Calibri" pitchFamily="34" charset="0"/>
              </a:rPr>
              <a:t>Συντονιστής: </a:t>
            </a:r>
            <a:r>
              <a:rPr lang="el-GR" sz="2800" dirty="0" err="1">
                <a:latin typeface="Calibri" pitchFamily="34" charset="0"/>
                <a:cs typeface="Calibri" pitchFamily="34" charset="0"/>
              </a:rPr>
              <a:t>Φωστηροπούλου</a:t>
            </a:r>
            <a:r>
              <a:rPr lang="el-GR" sz="2800" dirty="0">
                <a:latin typeface="Calibri" pitchFamily="34" charset="0"/>
                <a:cs typeface="Calibri" pitchFamily="34" charset="0"/>
              </a:rPr>
              <a:t> Γεσθημανή (ΠΕ 11)</a:t>
            </a:r>
          </a:p>
          <a:p>
            <a:r>
              <a:rPr lang="el-GR" sz="2800" dirty="0">
                <a:latin typeface="Calibri" pitchFamily="34" charset="0"/>
                <a:cs typeface="Calibri" pitchFamily="34" charset="0"/>
              </a:rPr>
              <a:t>Εκπαιδευτικοί:</a:t>
            </a:r>
          </a:p>
          <a:p>
            <a:pPr marL="82296" indent="0">
              <a:buNone/>
            </a:pPr>
            <a:r>
              <a:rPr lang="el-GR" sz="2800" dirty="0" err="1">
                <a:latin typeface="Calibri" pitchFamily="34" charset="0"/>
                <a:cs typeface="Calibri" pitchFamily="34" charset="0"/>
              </a:rPr>
              <a:t>Χάλδα</a:t>
            </a:r>
            <a:r>
              <a:rPr lang="el-GR" sz="2800" dirty="0">
                <a:latin typeface="Calibri" pitchFamily="34" charset="0"/>
                <a:cs typeface="Calibri" pitchFamily="34" charset="0"/>
              </a:rPr>
              <a:t> Βάγια (ΠΕ 70)</a:t>
            </a:r>
            <a:r>
              <a:rPr lang="el-GR" dirty="0">
                <a:solidFill>
                  <a:schemeClr val="bg1"/>
                </a:solidFill>
              </a:rPr>
              <a:t>1.</a:t>
            </a:r>
            <a:endParaRPr lang="en-US" dirty="0">
              <a:solidFill>
                <a:schemeClr val="bg1"/>
              </a:solidFill>
            </a:endParaRPr>
          </a:p>
          <a:p>
            <a:endParaRPr lang="el-GR" dirty="0"/>
          </a:p>
        </p:txBody>
      </p:sp>
      <p:grpSp>
        <p:nvGrpSpPr>
          <p:cNvPr id="18" name="Group 14"/>
          <p:cNvGrpSpPr/>
          <p:nvPr/>
        </p:nvGrpSpPr>
        <p:grpSpPr>
          <a:xfrm>
            <a:off x="2824138" y="142852"/>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4800600"/>
          </a:xfrm>
        </p:spPr>
        <p:txBody>
          <a:bodyPr>
            <a:noAutofit/>
          </a:bodyPr>
          <a:lstStyle/>
          <a:p>
            <a:pPr algn="just"/>
            <a:r>
              <a:rPr lang="el-GR" sz="3000" b="1" dirty="0">
                <a:solidFill>
                  <a:schemeClr val="tx1"/>
                </a:solidFill>
                <a:latin typeface="Calibri" pitchFamily="34" charset="0"/>
                <a:cs typeface="Calibri" pitchFamily="34" charset="0"/>
              </a:rPr>
              <a:t>Κριτήρια επιλογής του θέματος</a:t>
            </a: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Αναγνωρίζοντας τη σημασία του παιχνιδιού στην ολόπλευρη ανάπτυξη και εξέλιξη των παιδιών, η επιλογή της συγκεκριμένης θεματικής είχε ως βασικό στόχο τη σταδιακή και ομαλή ένταξή τους στο ομαδικό παιχνίδι. Εκτός από τη σωματική άσκηση και την ψυχική ανάταση των παιδιών, το ομαδικό παιχνίδι θέτει τις βάσεις για την ομαλή ένταξή τους στο κοινωνικό πλαίσιο. Η επικοινωνία, η συνεργασία, η φιλία, ο σεβασμός στο διαφορετικό, η επιμονή, η προσπάθεια επίλυσης μια διαφωνίας στο πλαίσιο της ομάδας είναι κάποια βασικά οφέλη που μπορούν τα παιδιά να αποκομίσουν από τις ομαδικές δραστηριότητες.   </a:t>
            </a: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82725"/>
            <a:ext cx="7772400" cy="1442219"/>
          </a:xfrm>
        </p:spPr>
        <p:txBody>
          <a:bodyPr>
            <a:noAutofit/>
          </a:bodyPr>
          <a:lstStyle/>
          <a:p>
            <a:r>
              <a:rPr lang="el-GR" sz="3000" b="1" dirty="0">
                <a:solidFill>
                  <a:schemeClr val="tx1"/>
                </a:solidFill>
                <a:latin typeface="Calibri" pitchFamily="34" charset="0"/>
                <a:cs typeface="Calibri" pitchFamily="34" charset="0"/>
              </a:rPr>
              <a:t>Σκοπός-στόχοι</a:t>
            </a: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800" y="1482726"/>
            <a:ext cx="7848600" cy="5176838"/>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algn="just" fontAlgn="t"/>
            <a:r>
              <a:rPr lang="el-GR" sz="2400" dirty="0">
                <a:latin typeface="Calibri" pitchFamily="34" charset="0"/>
                <a:cs typeface="Calibri" pitchFamily="34" charset="0"/>
              </a:rPr>
              <a:t>Να γνωρίσουν οι μαθητές τα θετικά στοιχεία που αποκομίζουν από τον αθλητισμό.</a:t>
            </a:r>
          </a:p>
          <a:p>
            <a:pPr algn="just" fontAlgn="t"/>
            <a:r>
              <a:rPr lang="el-GR" sz="2400" dirty="0">
                <a:latin typeface="Calibri" pitchFamily="34" charset="0"/>
                <a:cs typeface="Calibri" pitchFamily="34" charset="0"/>
              </a:rPr>
              <a:t>Να ανακαλύψουν τη χαρά του ομαδικού παιχνιδιού.</a:t>
            </a:r>
          </a:p>
          <a:p>
            <a:pPr algn="just" fontAlgn="t"/>
            <a:r>
              <a:rPr lang="el-GR" sz="2400" dirty="0">
                <a:latin typeface="Calibri" pitchFamily="34" charset="0"/>
                <a:cs typeface="Calibri" pitchFamily="34" charset="0"/>
              </a:rPr>
              <a:t>Να καλλιεργηθεί η έννοια της συνεργασίας.</a:t>
            </a:r>
          </a:p>
          <a:p>
            <a:pPr algn="just" fontAlgn="t"/>
            <a:r>
              <a:rPr lang="el-GR" sz="2400" dirty="0">
                <a:latin typeface="Calibri" pitchFamily="34" charset="0"/>
                <a:cs typeface="Calibri" pitchFamily="34" charset="0"/>
              </a:rPr>
              <a:t>Να βελτιωθούν οι διαπροσωπικές σχέσεις.</a:t>
            </a:r>
          </a:p>
          <a:p>
            <a:pPr algn="just" fontAlgn="t"/>
            <a:r>
              <a:rPr lang="el-GR" sz="2400" dirty="0">
                <a:latin typeface="Calibri" pitchFamily="34" charset="0"/>
                <a:cs typeface="Calibri" pitchFamily="34" charset="0"/>
              </a:rPr>
              <a:t>Να αναπτυχθεί η έννοια της </a:t>
            </a:r>
            <a:r>
              <a:rPr lang="el-GR" sz="2400" dirty="0" err="1">
                <a:latin typeface="Calibri" pitchFamily="34" charset="0"/>
                <a:cs typeface="Calibri" pitchFamily="34" charset="0"/>
              </a:rPr>
              <a:t>ενσυναίσθησης</a:t>
            </a:r>
            <a:r>
              <a:rPr lang="el-GR" sz="2400" dirty="0">
                <a:latin typeface="Calibri" pitchFamily="34" charset="0"/>
                <a:cs typeface="Calibri" pitchFamily="34" charset="0"/>
              </a:rPr>
              <a:t>.</a:t>
            </a:r>
          </a:p>
          <a:p>
            <a:pPr algn="just" fontAlgn="t"/>
            <a:r>
              <a:rPr lang="el-GR" sz="2400" dirty="0">
                <a:latin typeface="Calibri" pitchFamily="34" charset="0"/>
                <a:cs typeface="Calibri" pitchFamily="34" charset="0"/>
              </a:rPr>
              <a:t>Να δοθούν κίνητρα συμμετοχής σε όλα τα παιδιά.</a:t>
            </a:r>
          </a:p>
          <a:p>
            <a:pPr algn="just" fontAlgn="t"/>
            <a:r>
              <a:rPr lang="el-GR" sz="2400" dirty="0">
                <a:latin typeface="Calibri" pitchFamily="34" charset="0"/>
                <a:cs typeface="Calibri" pitchFamily="34" charset="0"/>
              </a:rPr>
              <a:t>Να προβληματιστούν στον τρόπο επίλυσης μιας διαφωνίας.</a:t>
            </a:r>
          </a:p>
          <a:p>
            <a:pPr algn="just"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68760"/>
            <a:ext cx="7772400" cy="5589240"/>
          </a:xfrm>
        </p:spPr>
        <p:txBody>
          <a:bodyPr>
            <a:noAutofit/>
          </a:bodyPr>
          <a:lstStyle/>
          <a:p>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3000" b="1" dirty="0">
                <a:solidFill>
                  <a:schemeClr val="tx1"/>
                </a:solidFill>
                <a:latin typeface="Calibri" pitchFamily="34" charset="0"/>
                <a:cs typeface="Calibri" pitchFamily="34" charset="0"/>
              </a:rPr>
              <a:t>Σύνδεση με τα προγράμματα σπουδών</a:t>
            </a: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Φυσική Αγωγή</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Γλώσσα</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Εικαστικά</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Μελέτη Περιβάλλοντος</a:t>
            </a: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2400" dirty="0">
                <a:solidFill>
                  <a:schemeClr val="tx1"/>
                </a:solidFill>
                <a:effectLst/>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pSp>
        <p:nvGrpSpPr>
          <p:cNvPr id="18"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971600" y="2133600"/>
            <a:ext cx="7943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3999"/>
            <a:ext cx="8077200" cy="4996008"/>
          </a:xfrm>
        </p:spPr>
        <p:txBody>
          <a:bodyPr>
            <a:noAutofit/>
          </a:bodyPr>
          <a:lstStyle/>
          <a:p>
            <a:br>
              <a:rPr lang="el-GR" sz="3000" b="1" dirty="0">
                <a:solidFill>
                  <a:schemeClr val="tx1"/>
                </a:solidFill>
                <a:latin typeface="Calibri" pitchFamily="34" charset="0"/>
                <a:cs typeface="Calibri" pitchFamily="34" charset="0"/>
              </a:rPr>
            </a:br>
            <a:r>
              <a:rPr lang="el-GR" sz="3000" b="1" dirty="0">
                <a:solidFill>
                  <a:schemeClr val="tx1"/>
                </a:solidFill>
                <a:latin typeface="Calibri" pitchFamily="34" charset="0"/>
                <a:cs typeface="Calibri" pitchFamily="34" charset="0"/>
              </a:rPr>
              <a:t>Δραστηριότητες και Δράσεις (περιγραφή)</a:t>
            </a: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«Οι μικροί αθλητές» της Λίνας </a:t>
            </a:r>
            <a:r>
              <a:rPr lang="el-GR" sz="2400" dirty="0" err="1">
                <a:solidFill>
                  <a:schemeClr val="tx1"/>
                </a:solidFill>
                <a:effectLst/>
                <a:latin typeface="Calibri" pitchFamily="34" charset="0"/>
                <a:cs typeface="Calibri" pitchFamily="34" charset="0"/>
              </a:rPr>
              <a:t>Ψούνη</a:t>
            </a:r>
            <a:r>
              <a:rPr lang="el-GR" sz="2400" dirty="0">
                <a:solidFill>
                  <a:schemeClr val="tx1"/>
                </a:solidFill>
                <a:effectLst/>
                <a:latin typeface="Calibri" pitchFamily="34" charset="0"/>
                <a:cs typeface="Calibri" pitchFamily="34" charset="0"/>
              </a:rPr>
              <a:t>: μελέτη, συζήτηση και προβληματισμός, στοχεύοντας στην καλλιέργεια της συναισθηματικής νοημοσύνης</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Κατασκευή αφίσας με θέμα τη φιλία σε μικρές ομάδες 2-3 μαθητών</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Συμμετοχή στο πρόγραμμα κολύμβησης </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Εφαρμογή της «αλληλοδιδακτικής μεθόδου» στο πλαίσιο της Φυσικής Αγωγής</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Ενασχόληση με παραδοσιακά, ομαδικά παιχνίδια την ώρα του διαλείμματος</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Πανελλήνια Ημέρα Σχολικού Αθλητισμού: «Ομαδικά παιχνίδια»</a:t>
            </a:r>
            <a:br>
              <a:rPr lang="el-GR" sz="2400" dirty="0">
                <a:solidFill>
                  <a:schemeClr val="tx1"/>
                </a:solidFill>
                <a:effectLst/>
                <a:latin typeface="Calibri" pitchFamily="34" charset="0"/>
                <a:cs typeface="Calibri" pitchFamily="34" charset="0"/>
              </a:rPr>
            </a:br>
            <a:r>
              <a:rPr lang="el-GR" sz="2400" dirty="0">
                <a:solidFill>
                  <a:schemeClr val="tx1"/>
                </a:solidFill>
                <a:effectLst/>
                <a:latin typeface="Calibri" pitchFamily="34" charset="0"/>
                <a:cs typeface="Calibri" pitchFamily="34" charset="0"/>
              </a:rPr>
              <a:t>Συμμετοχή στο «</a:t>
            </a:r>
            <a:r>
              <a:rPr lang="en-US" sz="2400" dirty="0">
                <a:solidFill>
                  <a:schemeClr val="tx1"/>
                </a:solidFill>
                <a:effectLst/>
                <a:latin typeface="Calibri" pitchFamily="34" charset="0"/>
                <a:cs typeface="Calibri" pitchFamily="34" charset="0"/>
              </a:rPr>
              <a:t>Kids Athletics</a:t>
            </a:r>
            <a:r>
              <a:rPr lang="el-GR" sz="2400" dirty="0">
                <a:solidFill>
                  <a:schemeClr val="tx1"/>
                </a:solidFill>
                <a:effectLst/>
                <a:latin typeface="Calibri" pitchFamily="34" charset="0"/>
                <a:cs typeface="Calibri" pitchFamily="34" charset="0"/>
              </a:rPr>
              <a:t>» του Δήμου Αμαρουσίου </a:t>
            </a:r>
            <a:br>
              <a:rPr lang="el-GR" sz="3000" b="1" dirty="0">
                <a:solidFill>
                  <a:schemeClr val="tx1"/>
                </a:solidFill>
                <a:latin typeface="Calibri" pitchFamily="34" charset="0"/>
                <a:cs typeface="Calibri" pitchFamily="34" charset="0"/>
              </a:rPr>
            </a:b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304800" y="1073294"/>
            <a:ext cx="8686800" cy="544671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extLst>
      <p:ext uri="{BB962C8B-B14F-4D97-AF65-F5344CB8AC3E}">
        <p14:creationId xmlns:p14="http://schemas.microsoft.com/office/powerpoint/2010/main" val="337136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821696"/>
            <a:ext cx="7772400" cy="5468938"/>
          </a:xfrm>
        </p:spPr>
        <p:txBody>
          <a:bodyPr>
            <a:noAutofit/>
          </a:bodyPr>
          <a:lstStyle/>
          <a:p>
            <a:pPr algn="ct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3000" b="1" dirty="0">
                <a:solidFill>
                  <a:schemeClr val="tx1"/>
                </a:solidFill>
                <a:latin typeface="Calibri" pitchFamily="34" charset="0"/>
                <a:cs typeface="Calibri" pitchFamily="34" charset="0"/>
              </a:rPr>
              <a:t>Δραστηριότητες και Δράσεις</a:t>
            </a: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Συμμετοχή στο πρόγραμμα κολύμβησης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4280693"/>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7" name="Εικόνα 6">
            <a:extLst>
              <a:ext uri="{FF2B5EF4-FFF2-40B4-BE49-F238E27FC236}">
                <a16:creationId xmlns:a16="http://schemas.microsoft.com/office/drawing/2014/main" id="{027479C3-0667-47F5-8D21-774A7E194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952" y="1818648"/>
            <a:ext cx="5946592" cy="4456677"/>
          </a:xfrm>
          <a:prstGeom prst="rect">
            <a:avLst/>
          </a:prstGeom>
        </p:spPr>
      </p:pic>
    </p:spTree>
    <p:extLst>
      <p:ext uri="{BB962C8B-B14F-4D97-AF65-F5344CB8AC3E}">
        <p14:creationId xmlns:p14="http://schemas.microsoft.com/office/powerpoint/2010/main" val="157929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2F5349-4793-8FED-9F04-7D918094A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5" y="1377484"/>
            <a:ext cx="6629256" cy="4661969"/>
          </a:xfrm>
          <a:prstGeom prst="rect">
            <a:avLst/>
          </a:prstGeom>
        </p:spPr>
      </p:pic>
      <p:sp>
        <p:nvSpPr>
          <p:cNvPr id="2" name="Title 1"/>
          <p:cNvSpPr>
            <a:spLocks noGrp="1"/>
          </p:cNvSpPr>
          <p:nvPr>
            <p:ph type="title"/>
          </p:nvPr>
        </p:nvSpPr>
        <p:spPr>
          <a:xfrm>
            <a:off x="1066800" y="714376"/>
            <a:ext cx="7772400" cy="5810968"/>
          </a:xfrm>
        </p:spPr>
        <p:txBody>
          <a:bodyPr>
            <a:noAutofit/>
          </a:bodyPr>
          <a:lstStyle/>
          <a:p>
            <a:pPr algn="ct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Η αφίσα της φιλίας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3"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1365250"/>
            <a:ext cx="8686800" cy="529431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97859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05495"/>
            <a:ext cx="7772400" cy="5810968"/>
          </a:xfrm>
        </p:spPr>
        <p:txBody>
          <a:bodyPr>
            <a:noAutofit/>
          </a:bodyPr>
          <a:lstStyle/>
          <a:p>
            <a:pPr algn="ct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br>
              <a:rPr lang="el-GR" sz="3000" b="1" dirty="0">
                <a:solidFill>
                  <a:schemeClr val="tx1"/>
                </a:solidFill>
                <a:latin typeface="Calibri" pitchFamily="34" charset="0"/>
                <a:cs typeface="Calibri" pitchFamily="34" charset="0"/>
              </a:rPr>
            </a:br>
            <a:r>
              <a:rPr lang="el-GR" sz="2400" dirty="0">
                <a:solidFill>
                  <a:schemeClr val="tx1"/>
                </a:solidFill>
                <a:effectLst/>
                <a:latin typeface="Calibri" pitchFamily="34" charset="0"/>
                <a:cs typeface="Calibri" pitchFamily="34" charset="0"/>
              </a:rPr>
              <a:t>Πανελλήνια ημέρα σχολικού αθλητισμού</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907704" y="1365250"/>
            <a:ext cx="6629257" cy="467420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7" name="Εικόνα 6">
            <a:extLst>
              <a:ext uri="{FF2B5EF4-FFF2-40B4-BE49-F238E27FC236}">
                <a16:creationId xmlns:a16="http://schemas.microsoft.com/office/drawing/2014/main" id="{B9E08F66-A9C4-4AE4-8724-A2B5BAE90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248" y="1317105"/>
            <a:ext cx="6705600" cy="4876800"/>
          </a:xfrm>
          <a:prstGeom prst="rect">
            <a:avLst/>
          </a:prstGeom>
        </p:spPr>
      </p:pic>
    </p:spTree>
    <p:extLst>
      <p:ext uri="{BB962C8B-B14F-4D97-AF65-F5344CB8AC3E}">
        <p14:creationId xmlns:p14="http://schemas.microsoft.com/office/powerpoint/2010/main" val="3813323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824</TotalTime>
  <Words>1107</Words>
  <Application>Microsoft Office PowerPoint</Application>
  <PresentationFormat>Προβολή στην οθόνη (4:3)</PresentationFormat>
  <Paragraphs>162</Paragraphs>
  <Slides>16</Slides>
  <Notes>0</Notes>
  <HiddenSlides>1</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Gill Sans MT</vt:lpstr>
      <vt:lpstr>Verdana</vt:lpstr>
      <vt:lpstr>Wingdings 2</vt:lpstr>
      <vt:lpstr>Solstice</vt:lpstr>
      <vt:lpstr>Πρόγραμμα Π.Ε. ή Α.Υ. ή Πολιτιστικών : Πρόγραμμα Αγωγής Υγείας  Τίτλος προγράμματος: «Από το ΕΓΩ στο ΕΜΕΙΣ» </vt:lpstr>
      <vt:lpstr>Στοιχεία εκπαιδευτικών</vt:lpstr>
      <vt:lpstr>Κριτήρια επιλογής του θέματος Αναγνωρίζοντας τη σημασία του παιχνιδιού στην ολόπλευρη ανάπτυξη και εξέλιξη των παιδιών, η επιλογή της συγκεκριμένης θεματικής είχε ως βασικό στόχο τη σταδιακή και ομαλή ένταξή τους στο ομαδικό παιχνίδι. Εκτός από τη σωματική άσκηση και την ψυχική ανάταση των παιδιών, το ομαδικό παιχνίδι θέτει τις βάσεις για την ομαλή ένταξή τους στο κοινωνικό πλαίσιο. Η επικοινωνία, η συνεργασία, η φιλία, ο σεβασμός στο διαφορετικό, η επιμονή, η προσπάθεια επίλυσης μια διαφωνίας στο πλαίσιο της ομάδας είναι κάποια βασικά οφέλη που μπορούν τα παιδιά να αποκομίσουν από τις ομαδικές δραστηριότητες.    </vt:lpstr>
      <vt:lpstr>Σκοπός-στόχοι </vt:lpstr>
      <vt:lpstr>         Σύνδεση με τα προγράμματα σπουδών Φυσική Αγωγή Γλώσσα Εικαστικά Μελέτη Περιβάλλοντος                </vt:lpstr>
      <vt:lpstr> Δραστηριότητες και Δράσεις (περιγραφή) «Οι μικροί αθλητές» της Λίνας Ψούνη: μελέτη, συζήτηση και προβληματισμός, στοχεύοντας στην καλλιέργεια της συναισθηματικής νοημοσύνης Κατασκευή αφίσας με θέμα τη φιλία σε μικρές ομάδες 2-3 μαθητών Συμμετοχή στο πρόγραμμα κολύμβησης  Εφαρμογή της «αλληλοδιδακτικής μεθόδου» στο πλαίσιο της Φυσικής Αγωγής Ενασχόληση με παραδοσιακά, ομαδικά παιχνίδια την ώρα του διαλείμματος Πανελλήνια Ημέρα Σχολικού Αθλητισμού: «Ομαδικά παιχνίδια» Συμμετοχή στο «Kids Athletics» του Δήμου Αμαρουσίου  </vt:lpstr>
      <vt:lpstr>  Δραστηριότητες και Δράσεις           Συμμετοχή στο πρόγραμμα κολύμβησης</vt:lpstr>
      <vt:lpstr>            Η αφίσα της φιλίας</vt:lpstr>
      <vt:lpstr>            Πανελλήνια ημέρα σχολικού αθλητισμού</vt:lpstr>
      <vt:lpstr>  Δραστηριότητες και Δράσεις          Συμμετοχή στο “Kids Athletics"  </vt:lpstr>
      <vt:lpstr>Επισκέψεις (συνοπτική περιγραφή)  Επίσκεψη στο πάρκο «Σταύρος Νιάρχος» και συμμετοχή στο πρόγραμμα «Αθλητικά Μονοπάτια» (ασκήσεις πεδίου και ομαδικά παιχνίδια)  Επίσκεψη στο «Paradise Park» και συμμετοχή σε αθλητικές δραστηριότητες (ομαδικά παιχνίδια)  </vt:lpstr>
      <vt:lpstr>Επισκέψεις</vt:lpstr>
      <vt:lpstr>Επισκέψεις</vt:lpstr>
      <vt:lpstr>Επισκέψεις</vt:lpstr>
      <vt:lpstr>Διάχυση αποτελεσμάτων Κατασκευή αφίσας από τους μαθητές και τις μαθήτριες του τμήματος, εικαστικές δράσεις σύμφωνες με το θέμα και ανάρτησή τους στα ταμπλό του σχολείου για ενημέρωση της σχολικής κοινότητας.   Ομαδικά παιχνίδια στην αυλή του σχολείου.       </vt:lpstr>
      <vt:lpstr>Αξιολόγηση αποτελεσμάτων Από την παρατήρηση και την αξιολόγηση που διεξήχθη κατά τη διάρκεια του προγράμματος (διαμορφωτική-τελική) επισημαίνεται ότι επιτεύχθησαν οι στόχοι που είχαν τεθεί. Συγκεκριμένα οι μαθητές/-τριες είχαν ενεργό εμπλοκή σε όλα τα στάδια υλοποίησης με αποτέλεσμα να μεγιστοποιηθούν τα οφέλη που προέκυψαν σύμφωνα με τη στοχοθεσία του προγράμματος.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Κυριακή Κανάρη</cp:lastModifiedBy>
  <cp:revision>185</cp:revision>
  <dcterms:created xsi:type="dcterms:W3CDTF">2006-08-16T00:00:00Z</dcterms:created>
  <dcterms:modified xsi:type="dcterms:W3CDTF">2024-05-29T10:49:50Z</dcterms:modified>
</cp:coreProperties>
</file>