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64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528FA3-67C9-483E-A005-8FA839C81C4C}" type="datetimeFigureOut">
              <a:rPr lang="en-US" smtClean="0"/>
              <a:pPr/>
              <a:t>3/6/2024</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E9FF5D9-34C4-46AD-B141-3E5A81C18E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28FA3-67C9-483E-A005-8FA839C81C4C}" type="datetimeFigureOut">
              <a:rPr lang="en-US" smtClean="0"/>
              <a:pPr/>
              <a:t>3/6/2024</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FF5D9-34C4-46AD-B141-3E5A81C18E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2.jpeg"/><Relationship Id="rId1" Type="http://schemas.openxmlformats.org/officeDocument/2006/relationships/slideLayout" Target="../slideLayouts/slideLayout8.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57167"/>
            <a:ext cx="7886728" cy="5929354"/>
          </a:xfrm>
        </p:spPr>
        <p:txBody>
          <a:bodyPr>
            <a:normAutofit/>
          </a:bodyPr>
          <a:lstStyle/>
          <a:p>
            <a:r>
              <a:rPr lang="el-GR" sz="2400" b="1" dirty="0" smtClean="0">
                <a:solidFill>
                  <a:schemeClr val="accent3">
                    <a:lumMod val="75000"/>
                  </a:schemeClr>
                </a:solidFill>
                <a:latin typeface="Comic Sans MS" pitchFamily="66" charset="0"/>
              </a:rPr>
              <a:t>7</a:t>
            </a:r>
            <a:r>
              <a:rPr lang="el-GR" sz="2400" b="1" baseline="30000" dirty="0" smtClean="0">
                <a:solidFill>
                  <a:schemeClr val="accent3">
                    <a:lumMod val="75000"/>
                  </a:schemeClr>
                </a:solidFill>
                <a:latin typeface="Comic Sans MS" pitchFamily="66" charset="0"/>
              </a:rPr>
              <a:t>ο</a:t>
            </a:r>
            <a:r>
              <a:rPr lang="el-GR" sz="2400" b="1" dirty="0" smtClean="0">
                <a:solidFill>
                  <a:schemeClr val="accent3">
                    <a:lumMod val="75000"/>
                  </a:schemeClr>
                </a:solidFill>
                <a:latin typeface="Comic Sans MS" pitchFamily="66" charset="0"/>
              </a:rPr>
              <a:t> Νηπιαγωγείο Θεσσαλονίκης </a:t>
            </a:r>
            <a:r>
              <a:rPr lang="el-GR" dirty="0" smtClean="0">
                <a:latin typeface="Comic Sans MS" pitchFamily="66" charset="0"/>
              </a:rPr>
              <a:t/>
            </a:r>
            <a:br>
              <a:rPr lang="el-GR" dirty="0" smtClean="0">
                <a:latin typeface="Comic Sans MS" pitchFamily="66" charset="0"/>
              </a:rPr>
            </a:br>
            <a:r>
              <a:rPr lang="el-GR" dirty="0">
                <a:latin typeface="Comic Sans MS" pitchFamily="66" charset="0"/>
              </a:rPr>
              <a:t/>
            </a:r>
            <a:br>
              <a:rPr lang="el-GR" dirty="0">
                <a:latin typeface="Comic Sans MS" pitchFamily="66" charset="0"/>
              </a:rPr>
            </a:br>
            <a:r>
              <a:rPr lang="el-GR" b="1" dirty="0" smtClean="0">
                <a:solidFill>
                  <a:srgbClr val="FFFF00"/>
                </a:solidFill>
                <a:latin typeface="Comic Sans MS" pitchFamily="66" charset="0"/>
              </a:rPr>
              <a:t>Πρόγραμμα </a:t>
            </a:r>
            <a:r>
              <a:rPr lang="en-US" b="1" dirty="0" smtClean="0">
                <a:solidFill>
                  <a:srgbClr val="FFFF00"/>
                </a:solidFill>
                <a:latin typeface="Comic Sans MS" pitchFamily="66" charset="0"/>
              </a:rPr>
              <a:t>Prow</a:t>
            </a:r>
            <a:br>
              <a:rPr lang="en-US" b="1" dirty="0" smtClean="0">
                <a:solidFill>
                  <a:srgbClr val="FFFF00"/>
                </a:solidFill>
                <a:latin typeface="Comic Sans MS" pitchFamily="66" charset="0"/>
              </a:rPr>
            </a:br>
            <a:r>
              <a:rPr lang="el-GR" b="1" dirty="0" smtClean="0">
                <a:solidFill>
                  <a:srgbClr val="FFFF00"/>
                </a:solidFill>
                <a:latin typeface="Comic Sans MS" pitchFamily="66" charset="0"/>
              </a:rPr>
              <a:t>«Φιλία»</a:t>
            </a:r>
            <a:r>
              <a:rPr lang="el-GR" dirty="0">
                <a:latin typeface="Comic Sans MS" pitchFamily="66" charset="0"/>
              </a:rPr>
              <a:t/>
            </a:r>
            <a:br>
              <a:rPr lang="el-GR" dirty="0">
                <a:latin typeface="Comic Sans MS" pitchFamily="66" charset="0"/>
              </a:rPr>
            </a:br>
            <a:r>
              <a:rPr lang="en-US" dirty="0" smtClean="0">
                <a:latin typeface="Comic Sans MS" pitchFamily="66" charset="0"/>
              </a:rPr>
              <a:t/>
            </a:r>
            <a:br>
              <a:rPr lang="en-US"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l-GR" dirty="0">
                <a:latin typeface="Comic Sans MS" pitchFamily="66" charset="0"/>
              </a:rPr>
              <a:t/>
            </a:r>
            <a:br>
              <a:rPr lang="el-GR" dirty="0">
                <a:latin typeface="Comic Sans MS" pitchFamily="66" charset="0"/>
              </a:rPr>
            </a:br>
            <a:r>
              <a:rPr lang="en-US" dirty="0" smtClean="0">
                <a:latin typeface="Comic Sans MS" pitchFamily="66" charset="0"/>
              </a:rPr>
              <a:t/>
            </a:r>
            <a:br>
              <a:rPr lang="en-US" dirty="0" smtClean="0">
                <a:latin typeface="Comic Sans MS" pitchFamily="66" charset="0"/>
              </a:rPr>
            </a:br>
            <a:r>
              <a:rPr lang="el-GR" sz="2000" dirty="0" smtClean="0">
                <a:solidFill>
                  <a:schemeClr val="accent3">
                    <a:lumMod val="75000"/>
                  </a:schemeClr>
                </a:solidFill>
                <a:latin typeface="Comic Sans MS" pitchFamily="66" charset="0"/>
              </a:rPr>
              <a:t>Υπεύθυνες  Νηπιαγωγοί</a:t>
            </a:r>
            <a:r>
              <a:rPr lang="en-US" sz="2000" dirty="0" smtClean="0">
                <a:solidFill>
                  <a:schemeClr val="accent3">
                    <a:lumMod val="75000"/>
                  </a:schemeClr>
                </a:solidFill>
                <a:latin typeface="Comic Sans MS" pitchFamily="66" charset="0"/>
              </a:rPr>
              <a:t/>
            </a:r>
            <a:br>
              <a:rPr lang="en-US" sz="2000" dirty="0" smtClean="0">
                <a:solidFill>
                  <a:schemeClr val="accent3">
                    <a:lumMod val="75000"/>
                  </a:schemeClr>
                </a:solidFill>
                <a:latin typeface="Comic Sans MS" pitchFamily="66" charset="0"/>
              </a:rPr>
            </a:br>
            <a:r>
              <a:rPr lang="el-GR" sz="2000" dirty="0" smtClean="0">
                <a:solidFill>
                  <a:schemeClr val="accent3">
                    <a:lumMod val="75000"/>
                  </a:schemeClr>
                </a:solidFill>
                <a:latin typeface="Comic Sans MS" pitchFamily="66" charset="0"/>
              </a:rPr>
              <a:t>Φρειδερίκη Μολλά</a:t>
            </a:r>
            <a:r>
              <a:rPr lang="en-US" sz="2000" dirty="0" smtClean="0">
                <a:solidFill>
                  <a:schemeClr val="accent3">
                    <a:lumMod val="75000"/>
                  </a:schemeClr>
                </a:solidFill>
                <a:latin typeface="Comic Sans MS" pitchFamily="66" charset="0"/>
              </a:rPr>
              <a:t>,</a:t>
            </a:r>
            <a:r>
              <a:rPr lang="el-GR" sz="2000" dirty="0" smtClean="0">
                <a:solidFill>
                  <a:schemeClr val="accent3">
                    <a:lumMod val="75000"/>
                  </a:schemeClr>
                </a:solidFill>
                <a:latin typeface="Comic Sans MS" pitchFamily="66" charset="0"/>
              </a:rPr>
              <a:t> Ελεονώρα-Μαρία </a:t>
            </a:r>
            <a:r>
              <a:rPr lang="el-GR" sz="2000" dirty="0" smtClean="0">
                <a:solidFill>
                  <a:schemeClr val="accent3">
                    <a:lumMod val="75000"/>
                  </a:schemeClr>
                </a:solidFill>
                <a:latin typeface="Comic Sans MS" pitchFamily="66" charset="0"/>
              </a:rPr>
              <a:t>Σομπότη</a:t>
            </a:r>
            <a:r>
              <a:rPr lang="en-US" sz="2000" dirty="0" smtClean="0">
                <a:solidFill>
                  <a:schemeClr val="accent3">
                    <a:lumMod val="75000"/>
                  </a:schemeClr>
                </a:solidFill>
                <a:latin typeface="Comic Sans MS" pitchFamily="66" charset="0"/>
              </a:rPr>
              <a:t>, </a:t>
            </a:r>
            <a:r>
              <a:rPr lang="el-GR" sz="2000" dirty="0" smtClean="0">
                <a:solidFill>
                  <a:schemeClr val="accent3">
                    <a:lumMod val="75000"/>
                  </a:schemeClr>
                </a:solidFill>
                <a:latin typeface="Comic Sans MS" pitchFamily="66" charset="0"/>
              </a:rPr>
              <a:t>Φωτεινή Τσίρλη </a:t>
            </a:r>
            <a:endParaRPr lang="en-US" sz="2000" dirty="0">
              <a:solidFill>
                <a:schemeClr val="accent3">
                  <a:lumMod val="75000"/>
                </a:schemeClr>
              </a:solidFill>
              <a:latin typeface="Comic Sans MS" pitchFamily="66" charset="0"/>
            </a:endParaRPr>
          </a:p>
        </p:txBody>
      </p:sp>
      <p:pic>
        <p:nvPicPr>
          <p:cNvPr id="3" name="Picture 2" descr="C:\Users\HOME\AppData\Local\Temp\Rar$DRa3984.9823\1707420298016.jpg"/>
          <p:cNvPicPr>
            <a:picLocks noChangeAspect="1" noChangeArrowheads="1"/>
          </p:cNvPicPr>
          <p:nvPr/>
        </p:nvPicPr>
        <p:blipFill>
          <a:blip r:embed="rId2" cstate="email"/>
          <a:srcRect t="6641" r="1667" b="13672"/>
          <a:stretch>
            <a:fillRect/>
          </a:stretch>
        </p:blipFill>
        <p:spPr bwMode="auto">
          <a:xfrm>
            <a:off x="2571736" y="3000372"/>
            <a:ext cx="4214842" cy="171451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0"/>
            <a:ext cx="7720505" cy="6233533"/>
          </a:xfrm>
        </p:spPr>
        <p:txBody>
          <a:bodyPr>
            <a:normAutofit fontScale="90000"/>
          </a:bodyPr>
          <a:lstStyle/>
          <a:p>
            <a:pPr algn="ctr"/>
            <a:r>
              <a:rPr lang="el-GR" sz="3200" dirty="0" smtClean="0">
                <a:latin typeface="Comic Sans MS" pitchFamily="66" charset="0"/>
              </a:rPr>
              <a:t/>
            </a:r>
            <a:br>
              <a:rPr lang="el-GR" sz="3200" dirty="0" smtClean="0">
                <a:latin typeface="Comic Sans MS" pitchFamily="66" charset="0"/>
              </a:rPr>
            </a:br>
            <a:r>
              <a:rPr lang="el-GR" sz="2700" dirty="0" smtClean="0">
                <a:latin typeface="Comic Sans MS" pitchFamily="66" charset="0"/>
              </a:rPr>
              <a:t/>
            </a:r>
            <a:br>
              <a:rPr lang="el-GR" sz="2700" dirty="0" smtClean="0">
                <a:latin typeface="Comic Sans MS" pitchFamily="66" charset="0"/>
              </a:rPr>
            </a:br>
            <a:r>
              <a:rPr lang="el-GR" sz="2700" dirty="0" smtClean="0">
                <a:latin typeface="Comic Sans MS" pitchFamily="66" charset="0"/>
              </a:rPr>
              <a:t/>
            </a:r>
            <a:br>
              <a:rPr lang="el-GR" sz="2700" dirty="0" smtClean="0">
                <a:latin typeface="Comic Sans MS" pitchFamily="66" charset="0"/>
              </a:rPr>
            </a:br>
            <a:r>
              <a:rPr lang="el-GR" sz="2700" dirty="0">
                <a:latin typeface="Comic Sans MS" pitchFamily="66" charset="0"/>
              </a:rPr>
              <a:t/>
            </a:r>
            <a:br>
              <a:rPr lang="el-GR" sz="2700" dirty="0">
                <a:latin typeface="Comic Sans MS" pitchFamily="66" charset="0"/>
              </a:rPr>
            </a:br>
            <a:r>
              <a:rPr lang="el-GR" sz="2700" dirty="0" smtClean="0">
                <a:latin typeface="Comic Sans MS" pitchFamily="66" charset="0"/>
              </a:rPr>
              <a:t/>
            </a:r>
            <a:br>
              <a:rPr lang="el-GR" sz="2700" dirty="0" smtClean="0">
                <a:latin typeface="Comic Sans MS" pitchFamily="66" charset="0"/>
              </a:rPr>
            </a:br>
            <a:r>
              <a:rPr lang="el-GR" sz="2700" dirty="0" smtClean="0">
                <a:latin typeface="Comic Sans MS" pitchFamily="66" charset="0"/>
              </a:rPr>
              <a:t>Τα βραχιόλια της ΦΙΛΙΑΣ</a:t>
            </a:r>
            <a:r>
              <a:rPr lang="en-US" sz="2700" dirty="0" smtClean="0">
                <a:latin typeface="Comic Sans MS" pitchFamily="66" charset="0"/>
              </a:rPr>
              <a:t>:</a:t>
            </a:r>
            <a:r>
              <a:rPr lang="el-GR" sz="2700" dirty="0" smtClean="0">
                <a:latin typeface="Comic Sans MS" pitchFamily="66" charset="0"/>
              </a:rPr>
              <a:t/>
            </a:r>
            <a:br>
              <a:rPr lang="el-GR" sz="2700" dirty="0" smtClean="0">
                <a:latin typeface="Comic Sans MS" pitchFamily="66" charset="0"/>
              </a:rPr>
            </a:br>
            <a:r>
              <a:rPr lang="el-GR" sz="2700" dirty="0" smtClean="0">
                <a:latin typeface="Comic Sans MS" pitchFamily="66" charset="0"/>
              </a:rPr>
              <a:t>Τα παιδιά διαλέγουν το χρώμα από το βραχιόλι της φιλίας, το διακοσμούν όπως τους αρέσει και στη συνέχεια χωρίζονται σε ομάδες. Τα παιδιά κάθε ομάδας χρωμάτων έχει την υποχρέωση να προσέχουν σαν καλοί φίλοι ο ένας τον άλλον </a:t>
            </a:r>
            <a:r>
              <a:rPr lang="el-GR" sz="2700" dirty="0" err="1" smtClean="0">
                <a:latin typeface="Comic Sans MS" pitchFamily="66" charset="0"/>
              </a:rPr>
              <a:t>καθ΄</a:t>
            </a:r>
            <a:r>
              <a:rPr lang="el-GR" sz="2700" dirty="0" smtClean="0">
                <a:latin typeface="Comic Sans MS" pitchFamily="66" charset="0"/>
              </a:rPr>
              <a:t> όλη τη διάρκεια της ημέρας. </a:t>
            </a:r>
            <a:br>
              <a:rPr lang="el-GR" sz="27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1026" name="Picture 2" descr="C:\Users\HOME\AppData\Local\Temp\Rar$DRa8648.8038\1708104078236.jpg"/>
          <p:cNvPicPr>
            <a:picLocks noChangeAspect="1" noChangeArrowheads="1"/>
          </p:cNvPicPr>
          <p:nvPr/>
        </p:nvPicPr>
        <p:blipFill>
          <a:blip r:embed="rId2" cstate="email"/>
          <a:srcRect/>
          <a:stretch>
            <a:fillRect/>
          </a:stretch>
        </p:blipFill>
        <p:spPr bwMode="auto">
          <a:xfrm>
            <a:off x="451624" y="2787807"/>
            <a:ext cx="1747954" cy="1754809"/>
          </a:xfrm>
          <a:prstGeom prst="rect">
            <a:avLst/>
          </a:prstGeom>
          <a:noFill/>
        </p:spPr>
      </p:pic>
      <p:pic>
        <p:nvPicPr>
          <p:cNvPr id="1027" name="Picture 3" descr="C:\Users\HOME\AppData\Local\Temp\Rar$DRa8648.9262\1708104078255.jpg"/>
          <p:cNvPicPr>
            <a:picLocks noChangeAspect="1" noChangeArrowheads="1"/>
          </p:cNvPicPr>
          <p:nvPr/>
        </p:nvPicPr>
        <p:blipFill>
          <a:blip r:embed="rId3" cstate="email"/>
          <a:srcRect/>
          <a:stretch>
            <a:fillRect/>
          </a:stretch>
        </p:blipFill>
        <p:spPr bwMode="auto">
          <a:xfrm>
            <a:off x="435834" y="4702163"/>
            <a:ext cx="1880833" cy="1888208"/>
          </a:xfrm>
          <a:prstGeom prst="rect">
            <a:avLst/>
          </a:prstGeom>
          <a:noFill/>
        </p:spPr>
      </p:pic>
      <p:pic>
        <p:nvPicPr>
          <p:cNvPr id="1028" name="Picture 4" descr="C:\Users\HOME\AppData\Local\Temp\Rar$DRa8648.10541\1708104078265.jpg"/>
          <p:cNvPicPr>
            <a:picLocks noChangeAspect="1" noChangeArrowheads="1"/>
          </p:cNvPicPr>
          <p:nvPr/>
        </p:nvPicPr>
        <p:blipFill>
          <a:blip r:embed="rId4" cstate="email"/>
          <a:srcRect/>
          <a:stretch>
            <a:fillRect/>
          </a:stretch>
        </p:blipFill>
        <p:spPr bwMode="auto">
          <a:xfrm>
            <a:off x="2693019" y="2810108"/>
            <a:ext cx="1848859" cy="1856109"/>
          </a:xfrm>
          <a:prstGeom prst="rect">
            <a:avLst/>
          </a:prstGeom>
          <a:noFill/>
        </p:spPr>
      </p:pic>
      <p:pic>
        <p:nvPicPr>
          <p:cNvPr id="1030" name="Picture 6" descr="C:\Users\HOME\AppData\Local\Temp\Rar$DRa8648.12982\1708104078197.jpg"/>
          <p:cNvPicPr>
            <a:picLocks noChangeAspect="1" noChangeArrowheads="1"/>
          </p:cNvPicPr>
          <p:nvPr/>
        </p:nvPicPr>
        <p:blipFill>
          <a:blip r:embed="rId5" cstate="email"/>
          <a:srcRect/>
          <a:stretch>
            <a:fillRect/>
          </a:stretch>
        </p:blipFill>
        <p:spPr bwMode="auto">
          <a:xfrm>
            <a:off x="2725318" y="4861932"/>
            <a:ext cx="1699472" cy="1706137"/>
          </a:xfrm>
          <a:prstGeom prst="rect">
            <a:avLst/>
          </a:prstGeom>
          <a:noFill/>
        </p:spPr>
      </p:pic>
      <p:pic>
        <p:nvPicPr>
          <p:cNvPr id="1031" name="Picture 7" descr="C:\Users\HOME\AppData\Local\Temp\Rar$DRa8648.13857\1708104078205.jpg"/>
          <p:cNvPicPr>
            <a:picLocks noChangeAspect="1" noChangeArrowheads="1"/>
          </p:cNvPicPr>
          <p:nvPr/>
        </p:nvPicPr>
        <p:blipFill>
          <a:blip r:embed="rId6" cstate="email"/>
          <a:srcRect/>
          <a:stretch>
            <a:fillRect/>
          </a:stretch>
        </p:blipFill>
        <p:spPr bwMode="auto">
          <a:xfrm>
            <a:off x="4754884" y="2843561"/>
            <a:ext cx="1710580" cy="1717288"/>
          </a:xfrm>
          <a:prstGeom prst="rect">
            <a:avLst/>
          </a:prstGeom>
          <a:noFill/>
        </p:spPr>
      </p:pic>
      <p:pic>
        <p:nvPicPr>
          <p:cNvPr id="1032" name="Picture 8" descr="C:\Users\HOME\AppData\Local\Temp\Rar$DRa8648.14780\1708104078184.jpg"/>
          <p:cNvPicPr>
            <a:picLocks noChangeAspect="1" noChangeArrowheads="1"/>
          </p:cNvPicPr>
          <p:nvPr/>
        </p:nvPicPr>
        <p:blipFill>
          <a:blip r:embed="rId7" cstate="email"/>
          <a:srcRect/>
          <a:stretch>
            <a:fillRect/>
          </a:stretch>
        </p:blipFill>
        <p:spPr bwMode="auto">
          <a:xfrm>
            <a:off x="4674517" y="4750421"/>
            <a:ext cx="1832764" cy="1839951"/>
          </a:xfrm>
          <a:prstGeom prst="rect">
            <a:avLst/>
          </a:prstGeom>
          <a:noFill/>
        </p:spPr>
      </p:pic>
      <p:pic>
        <p:nvPicPr>
          <p:cNvPr id="1033" name="Picture 9" descr="C:\Users\HOME\AppData\Local\Temp\Rar$DRa8648.15659\1708104078164.jpg"/>
          <p:cNvPicPr>
            <a:picLocks noChangeAspect="1" noChangeArrowheads="1"/>
          </p:cNvPicPr>
          <p:nvPr/>
        </p:nvPicPr>
        <p:blipFill>
          <a:blip r:embed="rId8" cstate="email"/>
          <a:srcRect/>
          <a:stretch>
            <a:fillRect/>
          </a:stretch>
        </p:blipFill>
        <p:spPr bwMode="auto">
          <a:xfrm>
            <a:off x="6749275" y="2840566"/>
            <a:ext cx="1814861" cy="1821978"/>
          </a:xfrm>
          <a:prstGeom prst="rect">
            <a:avLst/>
          </a:prstGeom>
          <a:noFill/>
        </p:spPr>
      </p:pic>
      <p:pic>
        <p:nvPicPr>
          <p:cNvPr id="1034" name="Picture 10" descr="C:\Users\HOME\AppData\Local\Temp\Rar$DRa8648.17116\1708104078176.jpg"/>
          <p:cNvPicPr>
            <a:picLocks noChangeAspect="1" noChangeArrowheads="1"/>
          </p:cNvPicPr>
          <p:nvPr/>
        </p:nvPicPr>
        <p:blipFill>
          <a:blip r:embed="rId9" cstate="email"/>
          <a:srcRect/>
          <a:stretch>
            <a:fillRect/>
          </a:stretch>
        </p:blipFill>
        <p:spPr bwMode="auto">
          <a:xfrm>
            <a:off x="6816183" y="4783873"/>
            <a:ext cx="1740134" cy="174695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AppData\Local\Temp\Rar$DRa8648.18866\1708104078156.jpg"/>
          <p:cNvPicPr>
            <a:picLocks noChangeAspect="1" noChangeArrowheads="1"/>
          </p:cNvPicPr>
          <p:nvPr/>
        </p:nvPicPr>
        <p:blipFill>
          <a:blip r:embed="rId2" cstate="email"/>
          <a:srcRect/>
          <a:stretch>
            <a:fillRect/>
          </a:stretch>
        </p:blipFill>
        <p:spPr bwMode="auto">
          <a:xfrm>
            <a:off x="451625" y="535259"/>
            <a:ext cx="1965402" cy="1973109"/>
          </a:xfrm>
          <a:prstGeom prst="rect">
            <a:avLst/>
          </a:prstGeom>
          <a:noFill/>
        </p:spPr>
      </p:pic>
      <p:pic>
        <p:nvPicPr>
          <p:cNvPr id="2051" name="Picture 3" descr="C:\Users\HOME\AppData\Local\Temp\Rar$DRa8648.19820\1708104078190.jpg"/>
          <p:cNvPicPr>
            <a:picLocks noChangeAspect="1" noChangeArrowheads="1"/>
          </p:cNvPicPr>
          <p:nvPr/>
        </p:nvPicPr>
        <p:blipFill>
          <a:blip r:embed="rId3" cstate="email"/>
          <a:srcRect/>
          <a:stretch>
            <a:fillRect/>
          </a:stretch>
        </p:blipFill>
        <p:spPr bwMode="auto">
          <a:xfrm>
            <a:off x="2859265" y="602166"/>
            <a:ext cx="1843871" cy="1851102"/>
          </a:xfrm>
          <a:prstGeom prst="rect">
            <a:avLst/>
          </a:prstGeom>
          <a:noFill/>
        </p:spPr>
      </p:pic>
      <p:pic>
        <p:nvPicPr>
          <p:cNvPr id="2053" name="Picture 5" descr="C:\Users\HOME\AppData\Local\Temp\Rar$DRa8648.21377\1708104078213.jpg"/>
          <p:cNvPicPr>
            <a:picLocks noChangeAspect="1" noChangeArrowheads="1"/>
          </p:cNvPicPr>
          <p:nvPr/>
        </p:nvPicPr>
        <p:blipFill>
          <a:blip r:embed="rId4" cstate="email"/>
          <a:srcRect/>
          <a:stretch>
            <a:fillRect/>
          </a:stretch>
        </p:blipFill>
        <p:spPr bwMode="auto">
          <a:xfrm>
            <a:off x="4926051" y="702527"/>
            <a:ext cx="1882313" cy="1889694"/>
          </a:xfrm>
          <a:prstGeom prst="rect">
            <a:avLst/>
          </a:prstGeom>
          <a:noFill/>
        </p:spPr>
      </p:pic>
      <p:pic>
        <p:nvPicPr>
          <p:cNvPr id="2054" name="Picture 6" descr="C:\Users\HOME\AppData\Local\Temp\Rar$DRa8648.22360\1708104078221.jpg"/>
          <p:cNvPicPr>
            <a:picLocks noChangeAspect="1" noChangeArrowheads="1"/>
          </p:cNvPicPr>
          <p:nvPr/>
        </p:nvPicPr>
        <p:blipFill>
          <a:blip r:embed="rId5" cstate="email"/>
          <a:srcRect/>
          <a:stretch>
            <a:fillRect/>
          </a:stretch>
        </p:blipFill>
        <p:spPr bwMode="auto">
          <a:xfrm>
            <a:off x="1731227" y="3144644"/>
            <a:ext cx="5485578" cy="2877015"/>
          </a:xfrm>
          <a:prstGeom prst="rect">
            <a:avLst/>
          </a:prstGeom>
          <a:ln>
            <a:noFill/>
          </a:ln>
          <a:effectLst>
            <a:outerShdw blurRad="292100" dist="139700" dir="2700000" algn="tl" rotWithShape="0">
              <a:srgbClr val="333333">
                <a:alpha val="65000"/>
              </a:srgbClr>
            </a:outerShdw>
          </a:effectLst>
        </p:spPr>
      </p:pic>
      <p:pic>
        <p:nvPicPr>
          <p:cNvPr id="2055" name="Picture 7" descr="C:\Users\HOME\AppData\Local\Temp\Rar$DRa8648.25138\1708104078274.jpg"/>
          <p:cNvPicPr>
            <a:picLocks noChangeAspect="1" noChangeArrowheads="1"/>
          </p:cNvPicPr>
          <p:nvPr/>
        </p:nvPicPr>
        <p:blipFill>
          <a:blip r:embed="rId6" cstate="email"/>
          <a:srcRect/>
          <a:stretch>
            <a:fillRect/>
          </a:stretch>
        </p:blipFill>
        <p:spPr bwMode="auto">
          <a:xfrm>
            <a:off x="7024376" y="657922"/>
            <a:ext cx="1843872" cy="185110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1708370482304.jpg"/>
          <p:cNvPicPr>
            <a:picLocks noChangeAspect="1" noChangeArrowheads="1"/>
          </p:cNvPicPr>
          <p:nvPr/>
        </p:nvPicPr>
        <p:blipFill>
          <a:blip r:embed="rId2"/>
          <a:srcRect/>
          <a:stretch>
            <a:fillRect/>
          </a:stretch>
        </p:blipFill>
        <p:spPr bwMode="auto">
          <a:xfrm>
            <a:off x="1500166" y="0"/>
            <a:ext cx="6253638"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AppData\Local\Temp\Rar$DRa10000.32798\4988547.jpg"/>
          <p:cNvPicPr>
            <a:picLocks noChangeAspect="1" noChangeArrowheads="1"/>
          </p:cNvPicPr>
          <p:nvPr/>
        </p:nvPicPr>
        <p:blipFill>
          <a:blip r:embed="rId2"/>
          <a:srcRect l="1563" t="25377" b="781"/>
          <a:stretch>
            <a:fillRect/>
          </a:stretch>
        </p:blipFill>
        <p:spPr bwMode="auto">
          <a:xfrm>
            <a:off x="0" y="-1588"/>
            <a:ext cx="9144000" cy="6859588"/>
          </a:xfrm>
          <a:prstGeom prst="rect">
            <a:avLst/>
          </a:prstGeom>
          <a:noFill/>
          <a:ln w="9525">
            <a:noFill/>
            <a:miter lim="800000"/>
            <a:headEnd/>
            <a:tailEnd/>
          </a:ln>
        </p:spPr>
      </p:pic>
      <p:sp>
        <p:nvSpPr>
          <p:cNvPr id="2051" name="1 - Τίτλος"/>
          <p:cNvSpPr>
            <a:spLocks noGrp="1"/>
          </p:cNvSpPr>
          <p:nvPr>
            <p:ph type="title"/>
          </p:nvPr>
        </p:nvSpPr>
        <p:spPr>
          <a:xfrm>
            <a:off x="457200" y="214313"/>
            <a:ext cx="8229600" cy="917575"/>
          </a:xfrm>
        </p:spPr>
        <p:txBody>
          <a:bodyPr/>
          <a:lstStyle/>
          <a:p>
            <a:pPr eaLnBrk="1" hangingPunct="1"/>
            <a:r>
              <a:rPr lang="el-GR" sz="3000" b="1" smtClean="0"/>
              <a:t>Ανάγνωση παραμυθιού και δημιουργία παζλ</a:t>
            </a:r>
          </a:p>
        </p:txBody>
      </p:sp>
      <p:pic>
        <p:nvPicPr>
          <p:cNvPr id="2052" name="Picture 2" descr="C:\Users\user\Downloads\20240215_125512.jpg"/>
          <p:cNvPicPr>
            <a:picLocks noChangeAspect="1" noChangeArrowheads="1"/>
          </p:cNvPicPr>
          <p:nvPr/>
        </p:nvPicPr>
        <p:blipFill>
          <a:blip r:embed="rId3"/>
          <a:srcRect l="1884" t="13959" r="1221" b="23152"/>
          <a:stretch>
            <a:fillRect/>
          </a:stretch>
        </p:blipFill>
        <p:spPr bwMode="auto">
          <a:xfrm>
            <a:off x="1549400" y="1143000"/>
            <a:ext cx="6094413" cy="52736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AppData\Local\Temp\Rar$DRa10000.32798\4988547.jpg"/>
          <p:cNvPicPr>
            <a:picLocks noChangeAspect="1" noChangeArrowheads="1"/>
          </p:cNvPicPr>
          <p:nvPr/>
        </p:nvPicPr>
        <p:blipFill>
          <a:blip r:embed="rId2"/>
          <a:srcRect l="1563" t="25377" b="781"/>
          <a:stretch>
            <a:fillRect/>
          </a:stretch>
        </p:blipFill>
        <p:spPr bwMode="auto">
          <a:xfrm>
            <a:off x="0" y="-1588"/>
            <a:ext cx="9144000" cy="6859588"/>
          </a:xfrm>
          <a:prstGeom prst="rect">
            <a:avLst/>
          </a:prstGeom>
          <a:noFill/>
          <a:ln w="9525">
            <a:noFill/>
            <a:miter lim="800000"/>
            <a:headEnd/>
            <a:tailEnd/>
          </a:ln>
        </p:spPr>
      </p:pic>
      <p:sp>
        <p:nvSpPr>
          <p:cNvPr id="3075" name="1 - Τίτλος"/>
          <p:cNvSpPr>
            <a:spLocks noGrp="1"/>
          </p:cNvSpPr>
          <p:nvPr>
            <p:ph type="title"/>
          </p:nvPr>
        </p:nvSpPr>
        <p:spPr>
          <a:xfrm>
            <a:off x="500063" y="428625"/>
            <a:ext cx="3008312" cy="519113"/>
          </a:xfrm>
        </p:spPr>
        <p:txBody>
          <a:bodyPr>
            <a:normAutofit fontScale="90000"/>
          </a:bodyPr>
          <a:lstStyle/>
          <a:p>
            <a:pPr algn="ctr" eaLnBrk="1" hangingPunct="1"/>
            <a:r>
              <a:rPr lang="el-GR" sz="3000" smtClean="0"/>
              <a:t>Φίλοι στο λόφο</a:t>
            </a:r>
          </a:p>
        </p:txBody>
      </p:sp>
      <p:sp>
        <p:nvSpPr>
          <p:cNvPr id="5" name="4 - Θέση κειμένου"/>
          <p:cNvSpPr>
            <a:spLocks noGrp="1"/>
          </p:cNvSpPr>
          <p:nvPr>
            <p:ph type="body" sz="half" idx="2"/>
          </p:nvPr>
        </p:nvSpPr>
        <p:spPr>
          <a:xfrm>
            <a:off x="500063" y="1143000"/>
            <a:ext cx="3008312" cy="5429250"/>
          </a:xfrm>
          <a:solidFill>
            <a:schemeClr val="accent4">
              <a:lumMod val="40000"/>
              <a:lumOff val="60000"/>
            </a:schemeClr>
          </a:solidFill>
        </p:spPr>
        <p:txBody>
          <a:bodyPr rtlCol="0">
            <a:noAutofit/>
          </a:bodyPr>
          <a:lstStyle/>
          <a:p>
            <a:pPr eaLnBrk="1" fontAlgn="auto" hangingPunct="1">
              <a:spcAft>
                <a:spcPts val="0"/>
              </a:spcAft>
              <a:buFont typeface="Arial" pitchFamily="34" charset="0"/>
              <a:buNone/>
              <a:defRPr/>
            </a:pPr>
            <a:r>
              <a:rPr lang="el-GR" sz="2000" dirty="0" smtClean="0"/>
              <a:t>Ενίσχυση της έννοιας της φιλίας στο σχολείο μέσω της ανάγνωσης παραμυθιού.</a:t>
            </a:r>
          </a:p>
          <a:p>
            <a:pPr eaLnBrk="1" fontAlgn="auto" hangingPunct="1">
              <a:spcAft>
                <a:spcPts val="0"/>
              </a:spcAft>
              <a:buFont typeface="Arial" pitchFamily="34" charset="0"/>
              <a:buNone/>
              <a:defRPr/>
            </a:pPr>
            <a:endParaRPr lang="el-GR" sz="1000" dirty="0" smtClean="0"/>
          </a:p>
          <a:p>
            <a:pPr eaLnBrk="1" fontAlgn="auto" hangingPunct="1">
              <a:spcAft>
                <a:spcPts val="0"/>
              </a:spcAft>
              <a:buFont typeface="Arial" pitchFamily="34" charset="0"/>
              <a:buNone/>
              <a:defRPr/>
            </a:pPr>
            <a:r>
              <a:rPr lang="el-GR" sz="2000" dirty="0" smtClean="0"/>
              <a:t>Τα παιδιά προβληματίστηκαν, βρήκαν τις αιτίες και έδωσαν λύσεις στα εμπόδια της φιλίας ανάμεσα στους τρεις ήρωες του παραμυθιού. </a:t>
            </a:r>
          </a:p>
          <a:p>
            <a:pPr eaLnBrk="1" fontAlgn="auto" hangingPunct="1">
              <a:spcAft>
                <a:spcPts val="0"/>
              </a:spcAft>
              <a:buFont typeface="Arial" pitchFamily="34" charset="0"/>
              <a:buNone/>
              <a:defRPr/>
            </a:pPr>
            <a:endParaRPr lang="el-GR" sz="1000" dirty="0" smtClean="0"/>
          </a:p>
          <a:p>
            <a:pPr eaLnBrk="1" fontAlgn="auto" hangingPunct="1">
              <a:spcAft>
                <a:spcPts val="0"/>
              </a:spcAft>
              <a:buFont typeface="Arial" pitchFamily="34" charset="0"/>
              <a:buNone/>
              <a:defRPr/>
            </a:pPr>
            <a:r>
              <a:rPr lang="el-GR" sz="2000" dirty="0" smtClean="0"/>
              <a:t>Έβαλαν τον εαυτό τους στη θέση των ηρώων και μοιράστηκαν συναισθήματα και εμπειρίες. </a:t>
            </a:r>
          </a:p>
          <a:p>
            <a:pPr eaLnBrk="1" fontAlgn="auto" hangingPunct="1">
              <a:spcAft>
                <a:spcPts val="0"/>
              </a:spcAft>
              <a:buFont typeface="Arial" pitchFamily="34" charset="0"/>
              <a:buNone/>
              <a:defRPr/>
            </a:pPr>
            <a:endParaRPr lang="el-GR" sz="1800" dirty="0" smtClean="0"/>
          </a:p>
        </p:txBody>
      </p:sp>
      <p:pic>
        <p:nvPicPr>
          <p:cNvPr id="1026" name="Picture 2" descr="C:\Users\user\Downloads\IMG-3e44e7699e6f1b155228ea9e4eb8cb02-V.jpg"/>
          <p:cNvPicPr>
            <a:picLocks noChangeAspect="1" noChangeArrowheads="1"/>
          </p:cNvPicPr>
          <p:nvPr/>
        </p:nvPicPr>
        <p:blipFill>
          <a:blip r:embed="rId3"/>
          <a:srcRect/>
          <a:stretch>
            <a:fillRect/>
          </a:stretch>
        </p:blipFill>
        <p:spPr bwMode="auto">
          <a:xfrm>
            <a:off x="4286250" y="1214438"/>
            <a:ext cx="4017963" cy="5357812"/>
          </a:xfrm>
          <a:prstGeom prst="rect">
            <a:avLst/>
          </a:prstGeom>
          <a:ln>
            <a:noFill/>
          </a:ln>
          <a:effectLst>
            <a:outerShdw blurRad="190500" algn="tl" rotWithShape="0">
              <a:srgbClr val="000000">
                <a:alpha val="70000"/>
              </a:srgbClr>
            </a:outerShdw>
          </a:effectLst>
        </p:spPr>
      </p:pic>
      <p:sp>
        <p:nvSpPr>
          <p:cNvPr id="3078" name="8 - Θέση περιεχομένου"/>
          <p:cNvSpPr>
            <a:spLocks noGrp="1"/>
          </p:cNvSpPr>
          <p:nvPr>
            <p:ph idx="1"/>
          </p:nvPr>
        </p:nvSpPr>
        <p:spPr>
          <a:xfrm>
            <a:off x="3571875" y="142875"/>
            <a:ext cx="5111750" cy="5853113"/>
          </a:xfrm>
        </p:spPr>
        <p:txBody>
          <a:bodyPr/>
          <a:lstStyle/>
          <a:p>
            <a:pPr algn="ctr" eaLnBrk="1" hangingPunct="1">
              <a:spcBef>
                <a:spcPct val="0"/>
              </a:spcBef>
              <a:buFont typeface="Arial" charset="0"/>
              <a:buNone/>
            </a:pPr>
            <a:r>
              <a:rPr lang="el-GR" smtClean="0"/>
              <a:t>    </a:t>
            </a:r>
            <a:r>
              <a:rPr lang="el-GR" sz="3000" b="1" smtClean="0"/>
              <a:t>Ανάγνωση και ανάλυση του παραμυθιού</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AppData\Local\Temp\Rar$DRa10000.32798\4988547.jpg"/>
          <p:cNvPicPr>
            <a:picLocks noChangeAspect="1" noChangeArrowheads="1"/>
          </p:cNvPicPr>
          <p:nvPr/>
        </p:nvPicPr>
        <p:blipFill>
          <a:blip r:embed="rId2"/>
          <a:srcRect l="1563" t="25377" b="781"/>
          <a:stretch>
            <a:fillRect/>
          </a:stretch>
        </p:blipFill>
        <p:spPr bwMode="auto">
          <a:xfrm>
            <a:off x="0" y="-1588"/>
            <a:ext cx="9144000" cy="6859588"/>
          </a:xfrm>
          <a:prstGeom prst="rect">
            <a:avLst/>
          </a:prstGeom>
          <a:noFill/>
          <a:ln w="9525">
            <a:noFill/>
            <a:miter lim="800000"/>
            <a:headEnd/>
            <a:tailEnd/>
          </a:ln>
        </p:spPr>
      </p:pic>
      <p:sp>
        <p:nvSpPr>
          <p:cNvPr id="4099" name="1 - Τίτλος"/>
          <p:cNvSpPr>
            <a:spLocks noGrp="1"/>
          </p:cNvSpPr>
          <p:nvPr>
            <p:ph type="title"/>
          </p:nvPr>
        </p:nvSpPr>
        <p:spPr>
          <a:xfrm>
            <a:off x="428625" y="1285875"/>
            <a:ext cx="3008313" cy="1162050"/>
          </a:xfrm>
        </p:spPr>
        <p:txBody>
          <a:bodyPr>
            <a:normAutofit fontScale="90000"/>
          </a:bodyPr>
          <a:lstStyle/>
          <a:p>
            <a:pPr algn="ctr" eaLnBrk="1" hangingPunct="1"/>
            <a:r>
              <a:rPr lang="el-GR" sz="3000" smtClean="0"/>
              <a:t>Ατομική ζωγραφιά κομματιού παζλ</a:t>
            </a:r>
          </a:p>
        </p:txBody>
      </p:sp>
      <p:sp>
        <p:nvSpPr>
          <p:cNvPr id="6" name="5 - Θέση κειμένου"/>
          <p:cNvSpPr>
            <a:spLocks noGrp="1"/>
          </p:cNvSpPr>
          <p:nvPr>
            <p:ph type="body" sz="half" idx="2"/>
          </p:nvPr>
        </p:nvSpPr>
        <p:spPr>
          <a:xfrm>
            <a:off x="563563" y="2786063"/>
            <a:ext cx="3008312" cy="3279775"/>
          </a:xfrm>
          <a:solidFill>
            <a:schemeClr val="accent4">
              <a:lumMod val="40000"/>
              <a:lumOff val="60000"/>
            </a:schemeClr>
          </a:solidFill>
        </p:spPr>
        <p:txBody>
          <a:bodyPr/>
          <a:lstStyle/>
          <a:p>
            <a:pPr eaLnBrk="1" hangingPunct="1">
              <a:defRPr/>
            </a:pPr>
            <a:r>
              <a:rPr lang="el-GR" sz="2500" dirty="0" smtClean="0"/>
              <a:t>Κάθε μαθητής/ρια ζωγράφισε σε ένα κομμάτι παζλ τους αγαπημένους του φίλους και αυτό που κάνουν μαζί και αισθάνονται όμορφα.  </a:t>
            </a:r>
            <a:endParaRPr lang="el-GR" sz="2500" dirty="0"/>
          </a:p>
        </p:txBody>
      </p:sp>
      <p:pic>
        <p:nvPicPr>
          <p:cNvPr id="17410" name="Picture 2" descr="C:\Users\user\Downloads\20240220_121311.jpg"/>
          <p:cNvPicPr>
            <a:picLocks noChangeAspect="1" noChangeArrowheads="1"/>
          </p:cNvPicPr>
          <p:nvPr/>
        </p:nvPicPr>
        <p:blipFill>
          <a:blip r:embed="rId3"/>
          <a:srcRect/>
          <a:stretch>
            <a:fillRect/>
          </a:stretch>
        </p:blipFill>
        <p:spPr bwMode="auto">
          <a:xfrm>
            <a:off x="3929063" y="2125663"/>
            <a:ext cx="4500562" cy="3375025"/>
          </a:xfrm>
          <a:prstGeom prst="rect">
            <a:avLst/>
          </a:prstGeom>
          <a:ln>
            <a:noFill/>
          </a:ln>
          <a:effectLst>
            <a:outerShdw blurRad="190500" algn="tl" rotWithShape="0">
              <a:srgbClr val="000000">
                <a:alpha val="70000"/>
              </a:srgbClr>
            </a:outerShdw>
          </a:effectLst>
        </p:spPr>
      </p:pic>
      <p:sp>
        <p:nvSpPr>
          <p:cNvPr id="4102" name="6 - Θέση περιεχομένου"/>
          <p:cNvSpPr>
            <a:spLocks noGrp="1"/>
          </p:cNvSpPr>
          <p:nvPr>
            <p:ph idx="1"/>
          </p:nvPr>
        </p:nvSpPr>
        <p:spPr>
          <a:xfrm>
            <a:off x="3575050" y="1285875"/>
            <a:ext cx="5111750" cy="4840288"/>
          </a:xfrm>
        </p:spPr>
        <p:txBody>
          <a:bodyPr/>
          <a:lstStyle/>
          <a:p>
            <a:pPr algn="ctr" eaLnBrk="1" hangingPunct="1">
              <a:buFont typeface="Arial" charset="0"/>
              <a:buNone/>
            </a:pPr>
            <a:r>
              <a:rPr lang="el-GR" sz="3000" b="1" smtClean="0"/>
              <a:t>Ατομική ζωγραφιά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AppData\Local\Temp\Rar$DRa10000.32798\4988547.jpg"/>
          <p:cNvPicPr>
            <a:picLocks noChangeAspect="1" noChangeArrowheads="1"/>
          </p:cNvPicPr>
          <p:nvPr/>
        </p:nvPicPr>
        <p:blipFill>
          <a:blip r:embed="rId2"/>
          <a:srcRect l="1563" t="25377" b="781"/>
          <a:stretch>
            <a:fillRect/>
          </a:stretch>
        </p:blipFill>
        <p:spPr bwMode="auto">
          <a:xfrm>
            <a:off x="0" y="-1588"/>
            <a:ext cx="9144000" cy="6859588"/>
          </a:xfrm>
          <a:prstGeom prst="rect">
            <a:avLst/>
          </a:prstGeom>
          <a:noFill/>
          <a:ln w="9525">
            <a:noFill/>
            <a:miter lim="800000"/>
            <a:headEnd/>
            <a:tailEnd/>
          </a:ln>
        </p:spPr>
      </p:pic>
      <p:sp>
        <p:nvSpPr>
          <p:cNvPr id="5123" name="1 - Τίτλος"/>
          <p:cNvSpPr>
            <a:spLocks noGrp="1"/>
          </p:cNvSpPr>
          <p:nvPr>
            <p:ph type="title"/>
          </p:nvPr>
        </p:nvSpPr>
        <p:spPr>
          <a:xfrm>
            <a:off x="428625" y="1214438"/>
            <a:ext cx="3008313" cy="1162050"/>
          </a:xfrm>
        </p:spPr>
        <p:txBody>
          <a:bodyPr>
            <a:normAutofit fontScale="90000"/>
          </a:bodyPr>
          <a:lstStyle/>
          <a:p>
            <a:pPr algn="ctr" eaLnBrk="1" hangingPunct="1"/>
            <a:r>
              <a:rPr lang="el-GR" sz="3000" smtClean="0"/>
              <a:t>Από το 2 στο 3 και τελικά στο όλοι μαζί</a:t>
            </a:r>
          </a:p>
        </p:txBody>
      </p:sp>
      <p:sp>
        <p:nvSpPr>
          <p:cNvPr id="6" name="5 - Θέση κειμένου"/>
          <p:cNvSpPr>
            <a:spLocks noGrp="1"/>
          </p:cNvSpPr>
          <p:nvPr>
            <p:ph type="body" sz="half" idx="2"/>
          </p:nvPr>
        </p:nvSpPr>
        <p:spPr>
          <a:xfrm>
            <a:off x="428625" y="2571750"/>
            <a:ext cx="3008313" cy="3494088"/>
          </a:xfrm>
          <a:solidFill>
            <a:schemeClr val="accent4">
              <a:lumMod val="40000"/>
              <a:lumOff val="60000"/>
            </a:schemeClr>
          </a:solidFill>
        </p:spPr>
        <p:txBody>
          <a:bodyPr>
            <a:normAutofit lnSpcReduction="10000"/>
          </a:bodyPr>
          <a:lstStyle/>
          <a:p>
            <a:pPr eaLnBrk="1" hangingPunct="1">
              <a:defRPr/>
            </a:pPr>
            <a:r>
              <a:rPr lang="el-GR" sz="2500" dirty="0" smtClean="0"/>
              <a:t>Μετά την ατομική ζωγραφιά κάθε μαθητής παρουσίασε το κομμάτι παζλ που ζωγράφισε και όλοι μαζί ένωσαν τα κομμάτια και φτιάξανε το παζλ της φιλίας.</a:t>
            </a:r>
            <a:endParaRPr lang="el-GR" sz="2500" dirty="0"/>
          </a:p>
        </p:txBody>
      </p:sp>
      <p:pic>
        <p:nvPicPr>
          <p:cNvPr id="2" name="Picture 2" descr="C:\Users\user\Downloads\IMG-7ff7b818e8d3f26634af2621e37c03a6-V.jpg"/>
          <p:cNvPicPr>
            <a:picLocks noChangeAspect="1" noChangeArrowheads="1"/>
          </p:cNvPicPr>
          <p:nvPr/>
        </p:nvPicPr>
        <p:blipFill>
          <a:blip r:embed="rId3"/>
          <a:srcRect l="5237" b="19351"/>
          <a:stretch>
            <a:fillRect/>
          </a:stretch>
        </p:blipFill>
        <p:spPr bwMode="auto">
          <a:xfrm>
            <a:off x="4214813" y="3749675"/>
            <a:ext cx="3878262" cy="2679700"/>
          </a:xfrm>
          <a:prstGeom prst="rect">
            <a:avLst/>
          </a:prstGeom>
          <a:ln>
            <a:noFill/>
          </a:ln>
          <a:effectLst>
            <a:outerShdw blurRad="190500" algn="tl" rotWithShape="0">
              <a:srgbClr val="000000">
                <a:alpha val="70000"/>
              </a:srgbClr>
            </a:outerShdw>
          </a:effectLst>
        </p:spPr>
      </p:pic>
      <p:pic>
        <p:nvPicPr>
          <p:cNvPr id="3" name="Picture 3" descr="C:\Users\user\Downloads\IMG-a33ff364bfbf53e21c82e8dc5a23075d-V.jpg"/>
          <p:cNvPicPr>
            <a:picLocks noChangeAspect="1" noChangeArrowheads="1"/>
          </p:cNvPicPr>
          <p:nvPr/>
        </p:nvPicPr>
        <p:blipFill>
          <a:blip r:embed="rId4"/>
          <a:srcRect l="10328" t="5719" r="7986" b="11363"/>
          <a:stretch>
            <a:fillRect/>
          </a:stretch>
        </p:blipFill>
        <p:spPr bwMode="auto">
          <a:xfrm>
            <a:off x="4214813" y="928688"/>
            <a:ext cx="3857625" cy="2643187"/>
          </a:xfrm>
          <a:prstGeom prst="rect">
            <a:avLst/>
          </a:prstGeom>
          <a:ln>
            <a:noFill/>
          </a:ln>
          <a:effectLst>
            <a:outerShdw blurRad="190500" algn="tl" rotWithShape="0">
              <a:srgbClr val="000000">
                <a:alpha val="70000"/>
              </a:srgbClr>
            </a:outerShdw>
          </a:effectLst>
        </p:spPr>
      </p:pic>
      <p:sp>
        <p:nvSpPr>
          <p:cNvPr id="5127" name="7 - Θέση περιεχομένου"/>
          <p:cNvSpPr>
            <a:spLocks noGrp="1"/>
          </p:cNvSpPr>
          <p:nvPr>
            <p:ph idx="1"/>
          </p:nvPr>
        </p:nvSpPr>
        <p:spPr/>
        <p:txBody>
          <a:bodyPr/>
          <a:lstStyle/>
          <a:p>
            <a:pPr algn="ctr" eaLnBrk="1" hangingPunct="1">
              <a:buFont typeface="Arial" charset="0"/>
              <a:buNone/>
            </a:pPr>
            <a:r>
              <a:rPr lang="el-GR" sz="3000" b="1" smtClean="0"/>
              <a:t>Ομαδικό παζλ</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AppData\Local\Temp\Rar$DRa10000.32798\4988547.jpg"/>
          <p:cNvPicPr>
            <a:picLocks noChangeAspect="1" noChangeArrowheads="1"/>
          </p:cNvPicPr>
          <p:nvPr/>
        </p:nvPicPr>
        <p:blipFill>
          <a:blip r:embed="rId2"/>
          <a:srcRect l="1563" t="25377" b="781"/>
          <a:stretch>
            <a:fillRect/>
          </a:stretch>
        </p:blipFill>
        <p:spPr bwMode="auto">
          <a:xfrm>
            <a:off x="0" y="-1588"/>
            <a:ext cx="9144000" cy="6859588"/>
          </a:xfrm>
          <a:prstGeom prst="rect">
            <a:avLst/>
          </a:prstGeom>
          <a:noFill/>
          <a:ln w="9525">
            <a:noFill/>
            <a:miter lim="800000"/>
            <a:headEnd/>
            <a:tailEnd/>
          </a:ln>
        </p:spPr>
      </p:pic>
      <p:sp>
        <p:nvSpPr>
          <p:cNvPr id="6147" name="1 - Τίτλος"/>
          <p:cNvSpPr>
            <a:spLocks noGrp="1"/>
          </p:cNvSpPr>
          <p:nvPr>
            <p:ph type="title"/>
          </p:nvPr>
        </p:nvSpPr>
        <p:spPr>
          <a:xfrm>
            <a:off x="457200" y="214313"/>
            <a:ext cx="8229600" cy="917575"/>
          </a:xfrm>
        </p:spPr>
        <p:txBody>
          <a:bodyPr/>
          <a:lstStyle/>
          <a:p>
            <a:pPr eaLnBrk="1" hangingPunct="1"/>
            <a:r>
              <a:rPr lang="el-GR" sz="3000" b="1" smtClean="0"/>
              <a:t>Το παζλ της φιλίας</a:t>
            </a:r>
          </a:p>
        </p:txBody>
      </p:sp>
      <p:pic>
        <p:nvPicPr>
          <p:cNvPr id="6148" name="Picture 2" descr="C:\Users\user\Downloads\IMG-a9f182cb27ca767ef6b523852a7c8baa-V.jpg"/>
          <p:cNvPicPr>
            <a:picLocks noChangeAspect="1" noChangeArrowheads="1"/>
          </p:cNvPicPr>
          <p:nvPr/>
        </p:nvPicPr>
        <p:blipFill>
          <a:blip r:embed="rId3"/>
          <a:srcRect l="4225" t="5634" r="12674" b="4224"/>
          <a:stretch>
            <a:fillRect/>
          </a:stretch>
        </p:blipFill>
        <p:spPr bwMode="auto">
          <a:xfrm>
            <a:off x="1214438" y="1071563"/>
            <a:ext cx="6664325" cy="542131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AppData\Local\Temp\Rar$DRa10000.32798\4988547.jpg"/>
          <p:cNvPicPr>
            <a:picLocks noChangeAspect="1" noChangeArrowheads="1"/>
          </p:cNvPicPr>
          <p:nvPr/>
        </p:nvPicPr>
        <p:blipFill>
          <a:blip r:embed="rId2"/>
          <a:srcRect l="1563" t="25377" b="781"/>
          <a:stretch>
            <a:fillRect/>
          </a:stretch>
        </p:blipFill>
        <p:spPr bwMode="auto">
          <a:xfrm>
            <a:off x="0" y="0"/>
            <a:ext cx="9144000" cy="6859588"/>
          </a:xfrm>
          <a:prstGeom prst="rect">
            <a:avLst/>
          </a:prstGeom>
          <a:noFill/>
          <a:ln w="9525">
            <a:noFill/>
            <a:miter lim="800000"/>
            <a:headEnd/>
            <a:tailEnd/>
          </a:ln>
        </p:spPr>
      </p:pic>
      <p:sp>
        <p:nvSpPr>
          <p:cNvPr id="7171" name="1 - Τίτλος"/>
          <p:cNvSpPr>
            <a:spLocks noGrp="1"/>
          </p:cNvSpPr>
          <p:nvPr>
            <p:ph type="title"/>
          </p:nvPr>
        </p:nvSpPr>
        <p:spPr>
          <a:xfrm>
            <a:off x="285750" y="214313"/>
            <a:ext cx="8429625" cy="519112"/>
          </a:xfrm>
        </p:spPr>
        <p:txBody>
          <a:bodyPr>
            <a:normAutofit fontScale="90000"/>
          </a:bodyPr>
          <a:lstStyle/>
          <a:p>
            <a:pPr algn="ctr" eaLnBrk="1" hangingPunct="1"/>
            <a:r>
              <a:rPr lang="el-GR" sz="3000" smtClean="0"/>
              <a:t>Διακόσμηση του κουτιού του παζλ &amp; Τίτλος παζλ</a:t>
            </a:r>
          </a:p>
        </p:txBody>
      </p:sp>
      <p:sp>
        <p:nvSpPr>
          <p:cNvPr id="6" name="5 - Θέση κειμένου"/>
          <p:cNvSpPr>
            <a:spLocks noGrp="1"/>
          </p:cNvSpPr>
          <p:nvPr>
            <p:ph type="body" sz="half" idx="2"/>
          </p:nvPr>
        </p:nvSpPr>
        <p:spPr>
          <a:xfrm>
            <a:off x="857250" y="928688"/>
            <a:ext cx="3008313" cy="2428875"/>
          </a:xfrm>
          <a:solidFill>
            <a:schemeClr val="accent4">
              <a:lumMod val="40000"/>
              <a:lumOff val="60000"/>
            </a:schemeClr>
          </a:solidFill>
        </p:spPr>
        <p:txBody>
          <a:bodyPr/>
          <a:lstStyle/>
          <a:p>
            <a:pPr eaLnBrk="1" hangingPunct="1">
              <a:defRPr/>
            </a:pPr>
            <a:r>
              <a:rPr lang="el-GR" sz="2500" dirty="0" smtClean="0"/>
              <a:t>Οι μαθητές/</a:t>
            </a:r>
            <a:r>
              <a:rPr lang="el-GR" sz="2500" dirty="0" err="1" smtClean="0"/>
              <a:t>τριες</a:t>
            </a:r>
            <a:r>
              <a:rPr lang="el-GR" sz="2500" dirty="0" smtClean="0"/>
              <a:t> διακόσμησαν το κουτί του παζλ και έγραψαν τον τίτλο που έδωσαν μόνοι τους.  </a:t>
            </a:r>
            <a:endParaRPr lang="el-GR" sz="2500" dirty="0"/>
          </a:p>
        </p:txBody>
      </p:sp>
      <p:pic>
        <p:nvPicPr>
          <p:cNvPr id="7173" name="Picture 2" descr="C:\Users\user\Downloads\20240223_115324.jpg"/>
          <p:cNvPicPr>
            <a:picLocks noChangeAspect="1" noChangeArrowheads="1"/>
          </p:cNvPicPr>
          <p:nvPr/>
        </p:nvPicPr>
        <p:blipFill>
          <a:blip r:embed="rId3"/>
          <a:srcRect b="8505"/>
          <a:stretch>
            <a:fillRect/>
          </a:stretch>
        </p:blipFill>
        <p:spPr bwMode="auto">
          <a:xfrm>
            <a:off x="4643438" y="3876675"/>
            <a:ext cx="3825875" cy="2624138"/>
          </a:xfrm>
          <a:prstGeom prst="rect">
            <a:avLst/>
          </a:prstGeom>
          <a:ln>
            <a:noFill/>
          </a:ln>
          <a:effectLst>
            <a:outerShdw blurRad="190500" algn="tl" rotWithShape="0">
              <a:srgbClr val="000000">
                <a:alpha val="70000"/>
              </a:srgbClr>
            </a:outerShdw>
          </a:effectLst>
        </p:spPr>
      </p:pic>
      <p:pic>
        <p:nvPicPr>
          <p:cNvPr id="7175" name="Picture 7" descr="C:\Users\user\Downloads\20240227_114512.jpg"/>
          <p:cNvPicPr>
            <a:picLocks noChangeAspect="1" noChangeArrowheads="1"/>
          </p:cNvPicPr>
          <p:nvPr/>
        </p:nvPicPr>
        <p:blipFill>
          <a:blip r:embed="rId4"/>
          <a:srcRect/>
          <a:stretch>
            <a:fillRect/>
          </a:stretch>
        </p:blipFill>
        <p:spPr bwMode="auto">
          <a:xfrm>
            <a:off x="571500" y="3929063"/>
            <a:ext cx="3524250" cy="2643187"/>
          </a:xfrm>
          <a:prstGeom prst="rect">
            <a:avLst/>
          </a:prstGeom>
          <a:ln>
            <a:noFill/>
          </a:ln>
          <a:effectLst>
            <a:outerShdw blurRad="190500" algn="tl" rotWithShape="0">
              <a:srgbClr val="000000">
                <a:alpha val="70000"/>
              </a:srgbClr>
            </a:outerShdw>
          </a:effectLst>
        </p:spPr>
      </p:pic>
      <p:pic>
        <p:nvPicPr>
          <p:cNvPr id="7176" name="Picture 8" descr="C:\Users\user\Downloads\20240227_115636.jpg"/>
          <p:cNvPicPr>
            <a:picLocks noChangeAspect="1" noChangeArrowheads="1"/>
          </p:cNvPicPr>
          <p:nvPr/>
        </p:nvPicPr>
        <p:blipFill>
          <a:blip r:embed="rId5"/>
          <a:srcRect l="5806" t="24860" r="4301" b="25700"/>
          <a:stretch>
            <a:fillRect/>
          </a:stretch>
        </p:blipFill>
        <p:spPr bwMode="auto">
          <a:xfrm>
            <a:off x="4630738" y="785813"/>
            <a:ext cx="3798887" cy="2786062"/>
          </a:xfrm>
          <a:prstGeom prst="rect">
            <a:avLst/>
          </a:prstGeom>
          <a:noFill/>
          <a:ln w="9525">
            <a:noFill/>
            <a:miter lim="800000"/>
            <a:headEnd/>
            <a:tailEnd/>
          </a:ln>
          <a:effectLst>
            <a:outerShdw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AppData\Local\Temp\Rar$DRa10000.32798\4988547.jpg"/>
          <p:cNvPicPr>
            <a:picLocks noChangeAspect="1" noChangeArrowheads="1"/>
          </p:cNvPicPr>
          <p:nvPr/>
        </p:nvPicPr>
        <p:blipFill>
          <a:blip r:embed="rId2"/>
          <a:srcRect l="1563" t="25377" b="781"/>
          <a:stretch>
            <a:fillRect/>
          </a:stretch>
        </p:blipFill>
        <p:spPr bwMode="auto">
          <a:xfrm>
            <a:off x="0" y="-1588"/>
            <a:ext cx="9144000" cy="6859588"/>
          </a:xfrm>
          <a:prstGeom prst="rect">
            <a:avLst/>
          </a:prstGeom>
          <a:noFill/>
          <a:ln w="9525">
            <a:noFill/>
            <a:miter lim="800000"/>
            <a:headEnd/>
            <a:tailEnd/>
          </a:ln>
        </p:spPr>
      </p:pic>
      <p:sp>
        <p:nvSpPr>
          <p:cNvPr id="8195" name="1 - Τίτλος"/>
          <p:cNvSpPr>
            <a:spLocks noGrp="1"/>
          </p:cNvSpPr>
          <p:nvPr>
            <p:ph type="title"/>
          </p:nvPr>
        </p:nvSpPr>
        <p:spPr>
          <a:xfrm>
            <a:off x="500063" y="1285875"/>
            <a:ext cx="3008312" cy="1162050"/>
          </a:xfrm>
        </p:spPr>
        <p:txBody>
          <a:bodyPr>
            <a:normAutofit fontScale="90000"/>
          </a:bodyPr>
          <a:lstStyle/>
          <a:p>
            <a:pPr algn="ctr" eaLnBrk="1" hangingPunct="1"/>
            <a:r>
              <a:rPr lang="el-GR" sz="3000" smtClean="0"/>
              <a:t/>
            </a:r>
            <a:br>
              <a:rPr lang="el-GR" sz="3000" smtClean="0"/>
            </a:br>
            <a:r>
              <a:rPr lang="el-GR" sz="3000" smtClean="0"/>
              <a:t/>
            </a:r>
            <a:br>
              <a:rPr lang="el-GR" sz="3000" smtClean="0"/>
            </a:br>
            <a:r>
              <a:rPr lang="el-GR" sz="3000" smtClean="0"/>
              <a:t/>
            </a:r>
            <a:br>
              <a:rPr lang="el-GR" sz="3000" smtClean="0"/>
            </a:br>
            <a:r>
              <a:rPr lang="el-GR" sz="3000" smtClean="0"/>
              <a:t>Παιχνίδι στην τάξη</a:t>
            </a:r>
          </a:p>
        </p:txBody>
      </p:sp>
      <p:sp>
        <p:nvSpPr>
          <p:cNvPr id="6" name="5 - Θέση κειμένου"/>
          <p:cNvSpPr>
            <a:spLocks noGrp="1"/>
          </p:cNvSpPr>
          <p:nvPr>
            <p:ph type="body" sz="half" idx="2"/>
          </p:nvPr>
        </p:nvSpPr>
        <p:spPr>
          <a:xfrm>
            <a:off x="500063" y="2643188"/>
            <a:ext cx="3008312" cy="2428875"/>
          </a:xfrm>
          <a:solidFill>
            <a:schemeClr val="accent4">
              <a:lumMod val="40000"/>
              <a:lumOff val="60000"/>
            </a:schemeClr>
          </a:solidFill>
        </p:spPr>
        <p:txBody>
          <a:bodyPr/>
          <a:lstStyle/>
          <a:p>
            <a:pPr eaLnBrk="1" hangingPunct="1">
              <a:defRPr/>
            </a:pPr>
            <a:r>
              <a:rPr lang="el-GR" sz="2500" dirty="0" smtClean="0"/>
              <a:t>Είτε ατομικά είτε ομαδικά τα παιδιά ενώνουν τα κομμάτια του παζλ και το ολοκληρώνουν με επιτυχία.</a:t>
            </a:r>
            <a:endParaRPr lang="el-GR" sz="2500" dirty="0"/>
          </a:p>
        </p:txBody>
      </p:sp>
      <p:pic>
        <p:nvPicPr>
          <p:cNvPr id="8198" name="Picture 6" descr="C:\Users\user\Downloads\20240305_102845.jpg"/>
          <p:cNvPicPr>
            <a:picLocks noChangeAspect="1" noChangeArrowheads="1"/>
          </p:cNvPicPr>
          <p:nvPr/>
        </p:nvPicPr>
        <p:blipFill>
          <a:blip r:embed="rId3"/>
          <a:srcRect/>
          <a:stretch>
            <a:fillRect/>
          </a:stretch>
        </p:blipFill>
        <p:spPr bwMode="auto">
          <a:xfrm>
            <a:off x="4214813" y="250825"/>
            <a:ext cx="4048125" cy="3035300"/>
          </a:xfrm>
          <a:prstGeom prst="rect">
            <a:avLst/>
          </a:prstGeom>
          <a:ln>
            <a:noFill/>
          </a:ln>
          <a:effectLst>
            <a:outerShdw blurRad="190500" algn="tl" rotWithShape="0">
              <a:srgbClr val="000000">
                <a:alpha val="70000"/>
              </a:srgbClr>
            </a:outerShdw>
          </a:effectLst>
        </p:spPr>
      </p:pic>
      <p:pic>
        <p:nvPicPr>
          <p:cNvPr id="8199" name="Picture 7" descr="C:\Users\user\Downloads\20240305_103323.jpg"/>
          <p:cNvPicPr>
            <a:picLocks noChangeAspect="1" noChangeArrowheads="1"/>
          </p:cNvPicPr>
          <p:nvPr/>
        </p:nvPicPr>
        <p:blipFill>
          <a:blip r:embed="rId4"/>
          <a:srcRect/>
          <a:stretch>
            <a:fillRect/>
          </a:stretch>
        </p:blipFill>
        <p:spPr bwMode="auto">
          <a:xfrm>
            <a:off x="4214813" y="3500438"/>
            <a:ext cx="4119562" cy="30892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dirty="0" smtClean="0">
                <a:latin typeface="Arial" pitchFamily="34" charset="0"/>
                <a:cs typeface="Arial" pitchFamily="34" charset="0"/>
              </a:rPr>
              <a:t>Τα παιδιά </a:t>
            </a:r>
            <a:r>
              <a:rPr lang="el-GR" sz="3200" dirty="0" smtClean="0">
                <a:latin typeface="Comic Sans MS" pitchFamily="66" charset="0"/>
                <a:cs typeface="Arial" pitchFamily="34" charset="0"/>
              </a:rPr>
              <a:t>θεωρούν</a:t>
            </a:r>
            <a:r>
              <a:rPr lang="el-GR" sz="3200" dirty="0" smtClean="0">
                <a:latin typeface="Arial" pitchFamily="34" charset="0"/>
                <a:cs typeface="Arial" pitchFamily="34" charset="0"/>
              </a:rPr>
              <a:t> ότι η </a:t>
            </a:r>
            <a:r>
              <a:rPr lang="el-GR" sz="3200" b="1" dirty="0" smtClean="0">
                <a:solidFill>
                  <a:schemeClr val="accent6">
                    <a:lumMod val="75000"/>
                  </a:schemeClr>
                </a:solidFill>
                <a:latin typeface="Arial" pitchFamily="34" charset="0"/>
                <a:cs typeface="Arial" pitchFamily="34" charset="0"/>
              </a:rPr>
              <a:t>ΦΙΛΙΑ</a:t>
            </a:r>
            <a:r>
              <a:rPr lang="el-GR" sz="3200" dirty="0" smtClean="0">
                <a:latin typeface="Arial" pitchFamily="34" charset="0"/>
                <a:cs typeface="Arial" pitchFamily="34" charset="0"/>
              </a:rPr>
              <a:t> είναι η πιο σημαντική αξία και κατασκευάζουν αφίσα με αυτή τη λέξη από τις παλάμες τους! </a:t>
            </a:r>
            <a:endParaRPr lang="en-US" sz="3200" dirty="0">
              <a:latin typeface="Arial" pitchFamily="34" charset="0"/>
              <a:cs typeface="Arial" pitchFamily="34" charset="0"/>
            </a:endParaRPr>
          </a:p>
        </p:txBody>
      </p:sp>
      <p:pic>
        <p:nvPicPr>
          <p:cNvPr id="2050" name="Picture 2" descr="C:\Users\HOME\Desktop\1707335531305.jpg"/>
          <p:cNvPicPr>
            <a:picLocks noChangeAspect="1" noChangeArrowheads="1"/>
          </p:cNvPicPr>
          <p:nvPr/>
        </p:nvPicPr>
        <p:blipFill>
          <a:blip r:embed="rId2" cstate="email"/>
          <a:srcRect/>
          <a:stretch>
            <a:fillRect/>
          </a:stretch>
        </p:blipFill>
        <p:spPr bwMode="auto">
          <a:xfrm>
            <a:off x="638408" y="2057242"/>
            <a:ext cx="1771831" cy="1778778"/>
          </a:xfrm>
          <a:prstGeom prst="rect">
            <a:avLst/>
          </a:prstGeom>
          <a:noFill/>
        </p:spPr>
      </p:pic>
      <p:pic>
        <p:nvPicPr>
          <p:cNvPr id="2051" name="Picture 3" descr="C:\Users\HOME\Desktop\1707335531317.jpg"/>
          <p:cNvPicPr>
            <a:picLocks noChangeAspect="1" noChangeArrowheads="1"/>
          </p:cNvPicPr>
          <p:nvPr/>
        </p:nvPicPr>
        <p:blipFill>
          <a:blip r:embed="rId3" cstate="email"/>
          <a:srcRect/>
          <a:stretch>
            <a:fillRect/>
          </a:stretch>
        </p:blipFill>
        <p:spPr bwMode="auto">
          <a:xfrm>
            <a:off x="7041994" y="4493942"/>
            <a:ext cx="1717565" cy="1724300"/>
          </a:xfrm>
          <a:prstGeom prst="rect">
            <a:avLst/>
          </a:prstGeom>
          <a:noFill/>
        </p:spPr>
      </p:pic>
      <p:pic>
        <p:nvPicPr>
          <p:cNvPr id="2052" name="Picture 4" descr="C:\Users\HOME\Desktop\1707335531340.jpg"/>
          <p:cNvPicPr>
            <a:picLocks noChangeAspect="1" noChangeArrowheads="1"/>
          </p:cNvPicPr>
          <p:nvPr/>
        </p:nvPicPr>
        <p:blipFill>
          <a:blip r:embed="rId4" cstate="email"/>
          <a:srcRect/>
          <a:stretch>
            <a:fillRect/>
          </a:stretch>
        </p:blipFill>
        <p:spPr bwMode="auto">
          <a:xfrm>
            <a:off x="6565281" y="2040675"/>
            <a:ext cx="1860506" cy="1867802"/>
          </a:xfrm>
          <a:prstGeom prst="rect">
            <a:avLst/>
          </a:prstGeom>
          <a:noFill/>
        </p:spPr>
      </p:pic>
      <p:pic>
        <p:nvPicPr>
          <p:cNvPr id="2053" name="Picture 5" descr="C:\Users\HOME\Desktop\1707335531329.jpg"/>
          <p:cNvPicPr>
            <a:picLocks noChangeAspect="1" noChangeArrowheads="1"/>
          </p:cNvPicPr>
          <p:nvPr/>
        </p:nvPicPr>
        <p:blipFill>
          <a:blip r:embed="rId5" cstate="email"/>
          <a:srcRect/>
          <a:stretch>
            <a:fillRect/>
          </a:stretch>
        </p:blipFill>
        <p:spPr bwMode="auto">
          <a:xfrm>
            <a:off x="2718108" y="4538252"/>
            <a:ext cx="1789772" cy="1728736"/>
          </a:xfrm>
          <a:prstGeom prst="rect">
            <a:avLst/>
          </a:prstGeom>
          <a:noFill/>
        </p:spPr>
      </p:pic>
      <p:pic>
        <p:nvPicPr>
          <p:cNvPr id="3074" name="Picture 2" descr="C:\Users\HOME\AppData\Local\Temp\Rar$DRa3984.12535\1707420298041.jpg"/>
          <p:cNvPicPr>
            <a:picLocks noChangeAspect="1" noChangeArrowheads="1"/>
          </p:cNvPicPr>
          <p:nvPr/>
        </p:nvPicPr>
        <p:blipFill>
          <a:blip r:embed="rId6" cstate="email"/>
          <a:srcRect/>
          <a:stretch>
            <a:fillRect/>
          </a:stretch>
        </p:blipFill>
        <p:spPr bwMode="auto">
          <a:xfrm>
            <a:off x="501804" y="4513491"/>
            <a:ext cx="1764681" cy="1771601"/>
          </a:xfrm>
          <a:prstGeom prst="rect">
            <a:avLst/>
          </a:prstGeom>
          <a:noFill/>
        </p:spPr>
      </p:pic>
      <p:pic>
        <p:nvPicPr>
          <p:cNvPr id="3075" name="Picture 3" descr="C:\Users\HOME\AppData\Local\Temp\Rar$DRa3984.13653\1707420298051.jpg"/>
          <p:cNvPicPr>
            <a:picLocks noChangeAspect="1" noChangeArrowheads="1"/>
          </p:cNvPicPr>
          <p:nvPr/>
        </p:nvPicPr>
        <p:blipFill>
          <a:blip r:embed="rId7" cstate="email"/>
          <a:srcRect/>
          <a:stretch>
            <a:fillRect/>
          </a:stretch>
        </p:blipFill>
        <p:spPr bwMode="auto">
          <a:xfrm>
            <a:off x="4909324" y="4527396"/>
            <a:ext cx="1748496" cy="1755353"/>
          </a:xfrm>
          <a:prstGeom prst="rect">
            <a:avLst/>
          </a:prstGeom>
          <a:noFill/>
        </p:spPr>
      </p:pic>
      <p:pic>
        <p:nvPicPr>
          <p:cNvPr id="3076" name="Picture 4" descr="C:\Users\HOME\AppData\Local\Temp\Rar$DRa3984.15624\1707420298059.jpg"/>
          <p:cNvPicPr>
            <a:picLocks noChangeAspect="1" noChangeArrowheads="1"/>
          </p:cNvPicPr>
          <p:nvPr/>
        </p:nvPicPr>
        <p:blipFill>
          <a:blip r:embed="rId8" cstate="email"/>
          <a:srcRect/>
          <a:stretch>
            <a:fillRect/>
          </a:stretch>
        </p:blipFill>
        <p:spPr bwMode="auto">
          <a:xfrm>
            <a:off x="3019193" y="2040676"/>
            <a:ext cx="2994427" cy="204087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OME\AppData\Local\Temp\Rar$DRa3984.9823\1707420298016.jpg"/>
          <p:cNvPicPr>
            <a:picLocks noChangeAspect="1" noChangeArrowheads="1"/>
          </p:cNvPicPr>
          <p:nvPr/>
        </p:nvPicPr>
        <p:blipFill>
          <a:blip r:embed="rId2" cstate="email"/>
          <a:srcRect/>
          <a:stretch>
            <a:fillRect/>
          </a:stretch>
        </p:blipFill>
        <p:spPr bwMode="auto">
          <a:xfrm>
            <a:off x="1357290" y="1785926"/>
            <a:ext cx="6831211" cy="3429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HOME\Desktop\1707930586417.jpg"/>
          <p:cNvPicPr>
            <a:picLocks noChangeAspect="1" noChangeArrowheads="1"/>
          </p:cNvPicPr>
          <p:nvPr/>
        </p:nvPicPr>
        <p:blipFill>
          <a:blip r:embed="rId2" cstate="email"/>
          <a:srcRect/>
          <a:stretch>
            <a:fillRect/>
          </a:stretch>
        </p:blipFill>
        <p:spPr bwMode="auto">
          <a:xfrm>
            <a:off x="1785918" y="1357298"/>
            <a:ext cx="6315886" cy="3950073"/>
          </a:xfrm>
          <a:prstGeom prst="rect">
            <a:avLst/>
          </a:prstGeom>
          <a:noFill/>
        </p:spPr>
      </p:pic>
      <p:sp>
        <p:nvSpPr>
          <p:cNvPr id="7" name="6 - Αστέρι 5 ακτινών"/>
          <p:cNvSpPr/>
          <p:nvPr/>
        </p:nvSpPr>
        <p:spPr>
          <a:xfrm>
            <a:off x="6072198" y="1714488"/>
            <a:ext cx="234176" cy="3345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 Αστέρι 5 ακτινών"/>
          <p:cNvSpPr/>
          <p:nvPr/>
        </p:nvSpPr>
        <p:spPr>
          <a:xfrm>
            <a:off x="2071670" y="1928802"/>
            <a:ext cx="317810" cy="4014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 Αστέρι 5 ακτινών"/>
          <p:cNvSpPr/>
          <p:nvPr/>
        </p:nvSpPr>
        <p:spPr>
          <a:xfrm>
            <a:off x="3857620" y="1714488"/>
            <a:ext cx="317810" cy="4014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 Αστέρι 5 ακτινών"/>
          <p:cNvSpPr/>
          <p:nvPr/>
        </p:nvSpPr>
        <p:spPr>
          <a:xfrm>
            <a:off x="4857752" y="1428736"/>
            <a:ext cx="317810" cy="40144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34" descr="C:\Users\HOME\Desktop\1707930586328.jpg"/>
          <p:cNvPicPr>
            <a:picLocks noChangeAspect="1" noChangeArrowheads="1"/>
          </p:cNvPicPr>
          <p:nvPr/>
        </p:nvPicPr>
        <p:blipFill>
          <a:blip r:embed="rId2" cstate="email"/>
          <a:srcRect/>
          <a:stretch>
            <a:fillRect/>
          </a:stretch>
        </p:blipFill>
        <p:spPr bwMode="auto">
          <a:xfrm>
            <a:off x="244137" y="1349298"/>
            <a:ext cx="8729621" cy="4125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610453"/>
            <a:ext cx="7886700" cy="1325563"/>
          </a:xfrm>
        </p:spPr>
        <p:txBody>
          <a:bodyPr>
            <a:normAutofit fontScale="90000"/>
          </a:bodyPr>
          <a:lstStyle/>
          <a:p>
            <a:r>
              <a:rPr lang="el-GR" sz="3200" dirty="0" smtClean="0">
                <a:latin typeface="Comic Sans MS" pitchFamily="66" charset="0"/>
              </a:rPr>
              <a:t>Παίζουν γλωσσικά παιχνίδια με τη λέξη φιλία</a:t>
            </a:r>
            <a:br>
              <a:rPr lang="el-GR" sz="3200" dirty="0" smtClean="0">
                <a:latin typeface="Comic Sans MS" pitchFamily="66" charset="0"/>
              </a:rPr>
            </a:br>
            <a:endParaRPr lang="en-US" sz="3200" dirty="0">
              <a:latin typeface="Comic Sans MS" pitchFamily="66" charset="0"/>
            </a:endParaRPr>
          </a:p>
        </p:txBody>
      </p:sp>
      <p:pic>
        <p:nvPicPr>
          <p:cNvPr id="4103" name="Picture 7" descr="C:\Users\HOME\AppData\Local\Temp\Rar$DRa10788.15312\1707481680988.jpg"/>
          <p:cNvPicPr>
            <a:picLocks noChangeAspect="1" noChangeArrowheads="1"/>
          </p:cNvPicPr>
          <p:nvPr/>
        </p:nvPicPr>
        <p:blipFill>
          <a:blip r:embed="rId2" cstate="email"/>
          <a:srcRect/>
          <a:stretch>
            <a:fillRect/>
          </a:stretch>
        </p:blipFill>
        <p:spPr bwMode="auto">
          <a:xfrm>
            <a:off x="816370" y="1940314"/>
            <a:ext cx="3440609" cy="3267307"/>
          </a:xfrm>
          <a:prstGeom prst="rect">
            <a:avLst/>
          </a:prstGeom>
          <a:noFill/>
        </p:spPr>
      </p:pic>
      <p:pic>
        <p:nvPicPr>
          <p:cNvPr id="4104" name="Picture 8" descr="C:\Users\HOME\AppData\Local\Temp\Rar$DRa10788.20120\1707481680977.jpg"/>
          <p:cNvPicPr>
            <a:picLocks noChangeAspect="1" noChangeArrowheads="1"/>
          </p:cNvPicPr>
          <p:nvPr/>
        </p:nvPicPr>
        <p:blipFill>
          <a:blip r:embed="rId3" cstate="email"/>
          <a:srcRect/>
          <a:stretch>
            <a:fillRect/>
          </a:stretch>
        </p:blipFill>
        <p:spPr bwMode="auto">
          <a:xfrm>
            <a:off x="4424247" y="2163337"/>
            <a:ext cx="3946942" cy="30108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365125"/>
            <a:ext cx="7960577" cy="5734592"/>
          </a:xfrm>
        </p:spPr>
        <p:txBody>
          <a:bodyPr>
            <a:normAutofit fontScale="90000"/>
          </a:bodyPr>
          <a:lstStyle/>
          <a:p>
            <a:pPr algn="l"/>
            <a:r>
              <a:rPr lang="el-GR" sz="7200" b="1" dirty="0" smtClean="0">
                <a:solidFill>
                  <a:srgbClr val="FF0000"/>
                </a:solidFill>
                <a:latin typeface="Comic Sans MS" pitchFamily="66" charset="0"/>
              </a:rPr>
              <a:t>Φ</a:t>
            </a:r>
            <a:r>
              <a:rPr lang="el-GR" sz="7200" b="1" dirty="0" smtClean="0">
                <a:latin typeface="Comic Sans MS" pitchFamily="66" charset="0"/>
              </a:rPr>
              <a:t>ίλος/η</a:t>
            </a:r>
            <a:br>
              <a:rPr lang="el-GR" sz="7200" b="1" dirty="0" smtClean="0">
                <a:latin typeface="Comic Sans MS" pitchFamily="66" charset="0"/>
              </a:rPr>
            </a:br>
            <a:r>
              <a:rPr lang="el-GR" sz="7200" b="1" dirty="0" smtClean="0">
                <a:solidFill>
                  <a:srgbClr val="FF0000"/>
                </a:solidFill>
                <a:latin typeface="Comic Sans MS" pitchFamily="66" charset="0"/>
              </a:rPr>
              <a:t>Ι</a:t>
            </a:r>
            <a:r>
              <a:rPr lang="el-GR" sz="7200" b="1" dirty="0" smtClean="0">
                <a:latin typeface="Comic Sans MS" pitchFamily="66" charset="0"/>
              </a:rPr>
              <a:t>κανός/ή</a:t>
            </a:r>
            <a:br>
              <a:rPr lang="el-GR" sz="7200" b="1" dirty="0" smtClean="0">
                <a:latin typeface="Comic Sans MS" pitchFamily="66" charset="0"/>
              </a:rPr>
            </a:br>
            <a:r>
              <a:rPr lang="el-GR" sz="7200" b="1" dirty="0" smtClean="0">
                <a:solidFill>
                  <a:srgbClr val="FF0000"/>
                </a:solidFill>
                <a:latin typeface="Comic Sans MS" pitchFamily="66" charset="0"/>
              </a:rPr>
              <a:t>Λ</a:t>
            </a:r>
            <a:r>
              <a:rPr lang="el-GR" sz="7200" b="1" dirty="0" smtClean="0">
                <a:latin typeface="Comic Sans MS" pitchFamily="66" charset="0"/>
              </a:rPr>
              <a:t>ογικός/ή</a:t>
            </a:r>
            <a:br>
              <a:rPr lang="el-GR" sz="7200" b="1" dirty="0" smtClean="0">
                <a:latin typeface="Comic Sans MS" pitchFamily="66" charset="0"/>
              </a:rPr>
            </a:br>
            <a:r>
              <a:rPr lang="el-GR" sz="7200" b="1" dirty="0" smtClean="0">
                <a:solidFill>
                  <a:srgbClr val="FF0000"/>
                </a:solidFill>
                <a:latin typeface="Comic Sans MS" pitchFamily="66" charset="0"/>
              </a:rPr>
              <a:t>Ί</a:t>
            </a:r>
            <a:r>
              <a:rPr lang="el-GR" sz="7200" b="1" dirty="0" smtClean="0">
                <a:latin typeface="Comic Sans MS" pitchFamily="66" charset="0"/>
              </a:rPr>
              <a:t>διος/α</a:t>
            </a:r>
            <a:br>
              <a:rPr lang="el-GR" sz="7200" b="1" dirty="0" smtClean="0">
                <a:latin typeface="Comic Sans MS" pitchFamily="66" charset="0"/>
              </a:rPr>
            </a:br>
            <a:r>
              <a:rPr lang="el-GR" sz="7200" b="1" dirty="0" smtClean="0">
                <a:solidFill>
                  <a:srgbClr val="FF0000"/>
                </a:solidFill>
                <a:latin typeface="Comic Sans MS" pitchFamily="66" charset="0"/>
              </a:rPr>
              <a:t>Α</a:t>
            </a:r>
            <a:r>
              <a:rPr lang="el-GR" sz="7200" b="1" dirty="0" smtClean="0">
                <a:latin typeface="Comic Sans MS" pitchFamily="66" charset="0"/>
              </a:rPr>
              <a:t>γάπη</a:t>
            </a:r>
            <a:r>
              <a:rPr lang="el-GR" sz="5400" b="1" dirty="0" smtClean="0">
                <a:latin typeface="Comic Sans MS" pitchFamily="66" charset="0"/>
              </a:rPr>
              <a:t/>
            </a:r>
            <a:br>
              <a:rPr lang="el-GR" sz="5400" b="1" dirty="0" smtClean="0">
                <a:latin typeface="Comic Sans MS" pitchFamily="66" charset="0"/>
              </a:rPr>
            </a:br>
            <a:endParaRPr lang="en-US" sz="5400" b="1"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28650" y="365125"/>
            <a:ext cx="7860216" cy="5020914"/>
          </a:xfrm>
        </p:spPr>
        <p:txBody>
          <a:bodyPr>
            <a:noAutofit/>
          </a:bodyPr>
          <a:lstStyle/>
          <a:p>
            <a:pPr algn="ct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Μαγειρεύουμε τη συνταγή της «φιλίας»</a:t>
            </a:r>
            <a:br>
              <a:rPr lang="el-GR" sz="3200" dirty="0" smtClean="0">
                <a:latin typeface="Comic Sans MS" pitchFamily="66" charset="0"/>
              </a:rPr>
            </a:br>
            <a:r>
              <a:rPr lang="el-GR" sz="3200" dirty="0" smtClean="0">
                <a:latin typeface="Comic Sans MS" pitchFamily="66" charset="0"/>
              </a:rPr>
              <a:t>Τα παιδιά χωρίζονται σε ομάδες, κάθε ομάδα «μαγειρεύει» τη συνταγή της φιλίας…</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r>
              <a:rPr lang="el-GR" sz="3200" dirty="0" smtClean="0">
                <a:latin typeface="Comic Sans MS" pitchFamily="66" charset="0"/>
              </a:rPr>
              <a:t/>
            </a:r>
            <a:br>
              <a:rPr lang="el-GR" sz="3200" dirty="0" smtClean="0">
                <a:latin typeface="Comic Sans MS" pitchFamily="66" charset="0"/>
              </a:rPr>
            </a:br>
            <a:endParaRPr lang="en-US" sz="3200" dirty="0">
              <a:latin typeface="Comic Sans MS" pitchFamily="66" charset="0"/>
            </a:endParaRPr>
          </a:p>
        </p:txBody>
      </p:sp>
      <p:pic>
        <p:nvPicPr>
          <p:cNvPr id="5122" name="Picture 2" descr="C:\Users\HOME\Desktop\1707930586377.jpg"/>
          <p:cNvPicPr>
            <a:picLocks noChangeAspect="1" noChangeArrowheads="1"/>
          </p:cNvPicPr>
          <p:nvPr/>
        </p:nvPicPr>
        <p:blipFill>
          <a:blip r:embed="rId2" cstate="email"/>
          <a:srcRect/>
          <a:stretch>
            <a:fillRect/>
          </a:stretch>
        </p:blipFill>
        <p:spPr bwMode="auto">
          <a:xfrm>
            <a:off x="3830445" y="2510567"/>
            <a:ext cx="2313191" cy="1671140"/>
          </a:xfrm>
          <a:prstGeom prst="rect">
            <a:avLst/>
          </a:prstGeom>
          <a:noFill/>
        </p:spPr>
      </p:pic>
      <p:pic>
        <p:nvPicPr>
          <p:cNvPr id="5123" name="Picture 3" descr="C:\Users\HOME\Desktop\1707930586342.jpg"/>
          <p:cNvPicPr>
            <a:picLocks noChangeAspect="1" noChangeArrowheads="1"/>
          </p:cNvPicPr>
          <p:nvPr/>
        </p:nvPicPr>
        <p:blipFill>
          <a:blip r:embed="rId3" cstate="email"/>
          <a:srcRect/>
          <a:stretch>
            <a:fillRect/>
          </a:stretch>
        </p:blipFill>
        <p:spPr bwMode="auto">
          <a:xfrm>
            <a:off x="1500166" y="4500570"/>
            <a:ext cx="2786082" cy="1922733"/>
          </a:xfrm>
          <a:prstGeom prst="rect">
            <a:avLst/>
          </a:prstGeom>
          <a:noFill/>
        </p:spPr>
      </p:pic>
      <p:pic>
        <p:nvPicPr>
          <p:cNvPr id="5124" name="Picture 4" descr="C:\Users\HOME\Desktop\1707930586389.jpg"/>
          <p:cNvPicPr>
            <a:picLocks noChangeAspect="1" noChangeArrowheads="1"/>
          </p:cNvPicPr>
          <p:nvPr/>
        </p:nvPicPr>
        <p:blipFill>
          <a:blip r:embed="rId4" cstate="email"/>
          <a:srcRect/>
          <a:stretch>
            <a:fillRect/>
          </a:stretch>
        </p:blipFill>
        <p:spPr bwMode="auto">
          <a:xfrm rot="5400000">
            <a:off x="6108568" y="3147745"/>
            <a:ext cx="3240734" cy="1830061"/>
          </a:xfrm>
          <a:prstGeom prst="rect">
            <a:avLst/>
          </a:prstGeom>
          <a:noFill/>
        </p:spPr>
      </p:pic>
      <p:sp>
        <p:nvSpPr>
          <p:cNvPr id="7" name="6 - Καρδιά"/>
          <p:cNvSpPr/>
          <p:nvPr/>
        </p:nvSpPr>
        <p:spPr>
          <a:xfrm>
            <a:off x="6858016" y="2786058"/>
            <a:ext cx="426534" cy="557561"/>
          </a:xfrm>
          <a:prstGeom prst="hear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 Καρδιά"/>
          <p:cNvSpPr/>
          <p:nvPr/>
        </p:nvSpPr>
        <p:spPr>
          <a:xfrm>
            <a:off x="8286776" y="2786058"/>
            <a:ext cx="426534" cy="557561"/>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5" name="Picture 5" descr="C:\Users\HOME\Desktop\1707930586364.jpg"/>
          <p:cNvPicPr>
            <a:picLocks noChangeAspect="1" noChangeArrowheads="1"/>
          </p:cNvPicPr>
          <p:nvPr/>
        </p:nvPicPr>
        <p:blipFill>
          <a:blip r:embed="rId5" cstate="email"/>
          <a:srcRect/>
          <a:stretch>
            <a:fillRect/>
          </a:stretch>
        </p:blipFill>
        <p:spPr bwMode="auto">
          <a:xfrm>
            <a:off x="4572000" y="4500570"/>
            <a:ext cx="2500330" cy="1929162"/>
          </a:xfrm>
          <a:prstGeom prst="rect">
            <a:avLst/>
          </a:prstGeom>
          <a:noFill/>
        </p:spPr>
      </p:pic>
      <p:pic>
        <p:nvPicPr>
          <p:cNvPr id="5126" name="Picture 6" descr="C:\Users\HOME\Desktop\1707930586353.jpg"/>
          <p:cNvPicPr>
            <a:picLocks noChangeAspect="1" noChangeArrowheads="1"/>
          </p:cNvPicPr>
          <p:nvPr/>
        </p:nvPicPr>
        <p:blipFill>
          <a:blip r:embed="rId6" cstate="email"/>
          <a:srcRect/>
          <a:stretch>
            <a:fillRect/>
          </a:stretch>
        </p:blipFill>
        <p:spPr bwMode="auto">
          <a:xfrm>
            <a:off x="1285852" y="2496413"/>
            <a:ext cx="2118059" cy="1872355"/>
          </a:xfrm>
          <a:prstGeom prst="rect">
            <a:avLst/>
          </a:prstGeom>
          <a:noFill/>
        </p:spPr>
      </p:pic>
      <p:sp>
        <p:nvSpPr>
          <p:cNvPr id="10" name="9 - Καρδιά"/>
          <p:cNvSpPr/>
          <p:nvPr/>
        </p:nvSpPr>
        <p:spPr>
          <a:xfrm>
            <a:off x="1428728" y="2357430"/>
            <a:ext cx="426534" cy="557561"/>
          </a:xfrm>
          <a:prstGeom prst="hear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85728"/>
            <a:ext cx="8572560" cy="6236070"/>
          </a:xfrm>
          <a:solidFill>
            <a:schemeClr val="accent4">
              <a:lumMod val="40000"/>
              <a:lumOff val="60000"/>
            </a:schemeClr>
          </a:solidFill>
        </p:spPr>
        <p:txBody>
          <a:bodyPr/>
          <a:lstStyle/>
          <a:p>
            <a:pPr algn="ctr"/>
            <a:r>
              <a:rPr lang="el-GR" sz="3200" dirty="0" smtClean="0">
                <a:solidFill>
                  <a:schemeClr val="accent6">
                    <a:lumMod val="75000"/>
                  </a:schemeClr>
                </a:solidFill>
                <a:latin typeface="Comic Sans MS" pitchFamily="66" charset="0"/>
              </a:rPr>
              <a:t>Συνταγές φιλίας</a:t>
            </a:r>
            <a:br>
              <a:rPr lang="el-GR" sz="3200" dirty="0" smtClean="0">
                <a:solidFill>
                  <a:schemeClr val="accent6">
                    <a:lumMod val="75000"/>
                  </a:schemeClr>
                </a:solidFill>
                <a:latin typeface="Comic Sans MS" pitchFamily="66" charset="0"/>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r>
              <a:rPr lang="el-GR" dirty="0" smtClean="0">
                <a:solidFill>
                  <a:schemeClr val="accent6">
                    <a:lumMod val="75000"/>
                  </a:schemeClr>
                </a:solidFill>
              </a:rPr>
              <a:t/>
            </a:r>
            <a:br>
              <a:rPr lang="el-GR" dirty="0" smtClean="0">
                <a:solidFill>
                  <a:schemeClr val="accent6">
                    <a:lumMod val="75000"/>
                  </a:schemeClr>
                </a:solidFill>
              </a:rPr>
            </a:br>
            <a:endParaRPr lang="en-US" dirty="0">
              <a:solidFill>
                <a:schemeClr val="accent6">
                  <a:lumMod val="75000"/>
                </a:schemeClr>
              </a:solidFill>
            </a:endParaRPr>
          </a:p>
        </p:txBody>
      </p:sp>
      <p:sp>
        <p:nvSpPr>
          <p:cNvPr id="5" name="4 - Καρδιά"/>
          <p:cNvSpPr/>
          <p:nvPr/>
        </p:nvSpPr>
        <p:spPr>
          <a:xfrm>
            <a:off x="428596" y="1000108"/>
            <a:ext cx="3425897" cy="3088888"/>
          </a:xfrm>
          <a:prstGeom prst="heart">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smtClean="0"/>
          </a:p>
          <a:p>
            <a:pPr algn="ctr"/>
            <a:endParaRPr lang="el-GR" dirty="0" smtClean="0"/>
          </a:p>
          <a:p>
            <a:pPr algn="ctr"/>
            <a:endParaRPr lang="el-GR" dirty="0" smtClean="0"/>
          </a:p>
          <a:p>
            <a:pPr algn="ctr"/>
            <a:endParaRPr lang="el-GR" dirty="0" smtClean="0"/>
          </a:p>
          <a:p>
            <a:pPr algn="ctr"/>
            <a:r>
              <a:rPr lang="el-GR" sz="2000" dirty="0" smtClean="0"/>
              <a:t>Νερό </a:t>
            </a:r>
          </a:p>
          <a:p>
            <a:pPr algn="ctr"/>
            <a:r>
              <a:rPr lang="el-GR" sz="2000" dirty="0" smtClean="0"/>
              <a:t>Γλειφιτζούρια</a:t>
            </a:r>
          </a:p>
          <a:p>
            <a:pPr algn="ctr"/>
            <a:r>
              <a:rPr lang="el-GR" sz="2000" dirty="0" smtClean="0"/>
              <a:t>Αγάπη</a:t>
            </a:r>
          </a:p>
          <a:p>
            <a:pPr algn="ctr"/>
            <a:r>
              <a:rPr lang="el-GR" sz="2000" dirty="0" smtClean="0"/>
              <a:t>Τούρτα</a:t>
            </a:r>
          </a:p>
          <a:p>
            <a:pPr algn="ctr"/>
            <a:r>
              <a:rPr lang="el-GR" sz="2000" dirty="0" smtClean="0"/>
              <a:t>Αλάτι</a:t>
            </a:r>
          </a:p>
          <a:p>
            <a:pPr algn="ctr"/>
            <a:r>
              <a:rPr lang="el-GR" sz="2000" dirty="0" smtClean="0"/>
              <a:t>Πιπέρι</a:t>
            </a:r>
          </a:p>
          <a:p>
            <a:pPr algn="ctr"/>
            <a:endParaRPr lang="el-GR" dirty="0" smtClean="0"/>
          </a:p>
          <a:p>
            <a:pPr algn="ctr"/>
            <a:endParaRPr lang="en-US" dirty="0"/>
          </a:p>
        </p:txBody>
      </p:sp>
      <p:sp>
        <p:nvSpPr>
          <p:cNvPr id="6" name="5 - Καρδιά"/>
          <p:cNvSpPr/>
          <p:nvPr/>
        </p:nvSpPr>
        <p:spPr>
          <a:xfrm>
            <a:off x="1571604" y="3714752"/>
            <a:ext cx="3500462" cy="2999680"/>
          </a:xfrm>
          <a:prstGeom prst="heart">
            <a:avLst/>
          </a:prstGeom>
          <a:solidFill>
            <a:schemeClr val="accent5">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smtClean="0"/>
          </a:p>
          <a:p>
            <a:pPr algn="ctr"/>
            <a:endParaRPr lang="el-GR" dirty="0" smtClean="0"/>
          </a:p>
          <a:p>
            <a:pPr algn="ctr"/>
            <a:r>
              <a:rPr lang="el-GR" sz="2000" dirty="0" smtClean="0"/>
              <a:t>Μήλο</a:t>
            </a:r>
          </a:p>
          <a:p>
            <a:pPr algn="ctr"/>
            <a:r>
              <a:rPr lang="el-GR" sz="2000" dirty="0" smtClean="0"/>
              <a:t>Καρπούζι</a:t>
            </a:r>
          </a:p>
          <a:p>
            <a:pPr algn="ctr"/>
            <a:r>
              <a:rPr lang="el-GR" sz="2000" dirty="0" smtClean="0"/>
              <a:t>Ευτυχία</a:t>
            </a:r>
          </a:p>
          <a:p>
            <a:pPr algn="ctr"/>
            <a:r>
              <a:rPr lang="el-GR" sz="2000" dirty="0" smtClean="0"/>
              <a:t>Κατανόηση</a:t>
            </a:r>
          </a:p>
          <a:p>
            <a:pPr algn="ctr"/>
            <a:r>
              <a:rPr lang="el-GR" sz="2000" dirty="0" smtClean="0"/>
              <a:t>Αγάπη</a:t>
            </a:r>
          </a:p>
          <a:p>
            <a:pPr algn="ctr"/>
            <a:r>
              <a:rPr lang="el-GR" sz="2000" dirty="0" smtClean="0"/>
              <a:t>Φράουλα</a:t>
            </a:r>
            <a:endParaRPr lang="en-US" sz="2000" dirty="0"/>
          </a:p>
        </p:txBody>
      </p:sp>
      <p:sp>
        <p:nvSpPr>
          <p:cNvPr id="7" name="6 - Καρδιά"/>
          <p:cNvSpPr/>
          <p:nvPr/>
        </p:nvSpPr>
        <p:spPr>
          <a:xfrm>
            <a:off x="3428992" y="1500174"/>
            <a:ext cx="3857652" cy="3300762"/>
          </a:xfrm>
          <a:prstGeom prst="hear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smtClean="0"/>
          </a:p>
          <a:p>
            <a:pPr algn="ctr"/>
            <a:r>
              <a:rPr lang="el-GR" sz="2000" dirty="0" smtClean="0"/>
              <a:t>Μπισκότα</a:t>
            </a:r>
          </a:p>
          <a:p>
            <a:pPr algn="ctr"/>
            <a:r>
              <a:rPr lang="el-GR" sz="2000" dirty="0" smtClean="0"/>
              <a:t>Φράουλα</a:t>
            </a:r>
          </a:p>
          <a:p>
            <a:pPr algn="ctr"/>
            <a:r>
              <a:rPr lang="el-GR" sz="2000" dirty="0" smtClean="0"/>
              <a:t>Τούρτα</a:t>
            </a:r>
          </a:p>
          <a:p>
            <a:pPr algn="ctr"/>
            <a:r>
              <a:rPr lang="el-GR" sz="2000" dirty="0" smtClean="0"/>
              <a:t>Σοκολάτα</a:t>
            </a:r>
          </a:p>
          <a:p>
            <a:pPr algn="ctr"/>
            <a:r>
              <a:rPr lang="el-GR" sz="2000" dirty="0" smtClean="0"/>
              <a:t>Καρδιές</a:t>
            </a:r>
          </a:p>
          <a:p>
            <a:pPr algn="ctr"/>
            <a:r>
              <a:rPr lang="el-GR" sz="2000" dirty="0" smtClean="0"/>
              <a:t>Λουλούδια</a:t>
            </a:r>
            <a:endParaRPr lang="en-US" sz="2000" dirty="0"/>
          </a:p>
        </p:txBody>
      </p:sp>
      <p:sp>
        <p:nvSpPr>
          <p:cNvPr id="8" name="7 - Καρδιά"/>
          <p:cNvSpPr/>
          <p:nvPr/>
        </p:nvSpPr>
        <p:spPr>
          <a:xfrm>
            <a:off x="5946743" y="3500438"/>
            <a:ext cx="3197257" cy="2955072"/>
          </a:xfrm>
          <a:prstGeom prst="hear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solidFill>
                <a:sysClr val="windowText" lastClr="000000"/>
              </a:solidFill>
            </a:endParaRPr>
          </a:p>
          <a:p>
            <a:pPr algn="ctr"/>
            <a:endParaRPr lang="el-GR" dirty="0" smtClean="0">
              <a:solidFill>
                <a:sysClr val="windowText" lastClr="000000"/>
              </a:solidFill>
            </a:endParaRPr>
          </a:p>
          <a:p>
            <a:pPr algn="ctr"/>
            <a:endParaRPr lang="el-GR" dirty="0" smtClean="0">
              <a:solidFill>
                <a:sysClr val="windowText" lastClr="000000"/>
              </a:solidFill>
            </a:endParaRPr>
          </a:p>
          <a:p>
            <a:pPr algn="ctr"/>
            <a:endParaRPr lang="el-GR" dirty="0" smtClean="0">
              <a:solidFill>
                <a:sysClr val="windowText" lastClr="000000"/>
              </a:solidFill>
            </a:endParaRPr>
          </a:p>
          <a:p>
            <a:pPr algn="ctr"/>
            <a:r>
              <a:rPr lang="el-GR" sz="2000" dirty="0" smtClean="0">
                <a:solidFill>
                  <a:sysClr val="windowText" lastClr="000000"/>
                </a:solidFill>
              </a:rPr>
              <a:t>Αλάτι</a:t>
            </a:r>
          </a:p>
          <a:p>
            <a:pPr algn="ctr"/>
            <a:r>
              <a:rPr lang="el-GR" sz="2000" dirty="0" smtClean="0">
                <a:solidFill>
                  <a:sysClr val="windowText" lastClr="000000"/>
                </a:solidFill>
              </a:rPr>
              <a:t>Ξύδι</a:t>
            </a:r>
          </a:p>
          <a:p>
            <a:pPr algn="ctr"/>
            <a:r>
              <a:rPr lang="el-GR" sz="2000" dirty="0" smtClean="0">
                <a:solidFill>
                  <a:sysClr val="windowText" lastClr="000000"/>
                </a:solidFill>
              </a:rPr>
              <a:t>Ντομάτα</a:t>
            </a:r>
          </a:p>
          <a:p>
            <a:pPr algn="ctr"/>
            <a:r>
              <a:rPr lang="el-GR" sz="2000" dirty="0" smtClean="0">
                <a:solidFill>
                  <a:sysClr val="windowText" lastClr="000000"/>
                </a:solidFill>
              </a:rPr>
              <a:t>Αγγούρι</a:t>
            </a:r>
          </a:p>
          <a:p>
            <a:pPr algn="ctr"/>
            <a:r>
              <a:rPr lang="el-GR" sz="2000" dirty="0" smtClean="0">
                <a:solidFill>
                  <a:sysClr val="windowText" lastClr="000000"/>
                </a:solidFill>
              </a:rPr>
              <a:t>Ρίγανη</a:t>
            </a:r>
          </a:p>
          <a:p>
            <a:pPr algn="ctr"/>
            <a:r>
              <a:rPr lang="el-GR" sz="2000" dirty="0" smtClean="0">
                <a:solidFill>
                  <a:sysClr val="windowText" lastClr="000000"/>
                </a:solidFill>
              </a:rPr>
              <a:t>Αγάπη</a:t>
            </a:r>
          </a:p>
          <a:p>
            <a:pPr algn="ctr"/>
            <a:endParaRPr lang="el-GR" dirty="0" smtClean="0">
              <a:solidFill>
                <a:sysClr val="windowText" lastClr="000000"/>
              </a:solidFill>
            </a:endParaRPr>
          </a:p>
          <a:p>
            <a:pPr algn="ctr"/>
            <a:endParaRPr lang="en-US" dirty="0">
              <a:solidFill>
                <a:sysClr val="windowText" lastClr="00000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229</Words>
  <Application>Microsoft Office PowerPoint</Application>
  <PresentationFormat>Προβολή στην οθόνη (4:3)</PresentationFormat>
  <Paragraphs>62</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7ο Νηπιαγωγείο Θεσσαλονίκης   Πρόγραμμα Prow «Φιλία»     Υπεύθυνες  Νηπιαγωγοί Φρειδερίκη Μολλά, Ελεονώρα-Μαρία Σομπότη, Φωτεινή Τσίρλη </vt:lpstr>
      <vt:lpstr>Τα παιδιά θεωρούν ότι η ΦΙΛΙΑ είναι η πιο σημαντική αξία και κατασκευάζουν αφίσα με αυτή τη λέξη από τις παλάμες τους! </vt:lpstr>
      <vt:lpstr>Διαφάνεια 3</vt:lpstr>
      <vt:lpstr>Διαφάνεια 4</vt:lpstr>
      <vt:lpstr>Διαφάνεια 5</vt:lpstr>
      <vt:lpstr>Παίζουν γλωσσικά παιχνίδια με τη λέξη φιλία </vt:lpstr>
      <vt:lpstr>Φίλος/η Ικανός/ή Λογικός/ή Ίδιος/α Αγάπη </vt:lpstr>
      <vt:lpstr>     Μαγειρεύουμε τη συνταγή της «φιλίας» Τα παιδιά χωρίζονται σε ομάδες, κάθε ομάδα «μαγειρεύει» τη συνταγή της φιλίας…            </vt:lpstr>
      <vt:lpstr>Συνταγές φιλίας        </vt:lpstr>
      <vt:lpstr>     Τα βραχιόλια της ΦΙΛΙΑΣ: Τα παιδιά διαλέγουν το χρώμα από το βραχιόλι της φιλίας, το διακοσμούν όπως τους αρέσει και στη συνέχεια χωρίζονται σε ομάδες. Τα παιδιά κάθε ομάδας χρωμάτων έχει την υποχρέωση να προσέχουν σαν καλοί φίλοι ο ένας τον άλλον καθ΄ όλη τη διάρκεια της ημέρας.             </vt:lpstr>
      <vt:lpstr>Διαφάνεια 11</vt:lpstr>
      <vt:lpstr>Διαφάνεια 12</vt:lpstr>
      <vt:lpstr>Ανάγνωση παραμυθιού και δημιουργία παζλ</vt:lpstr>
      <vt:lpstr>Φίλοι στο λόφο</vt:lpstr>
      <vt:lpstr>Ατομική ζωγραφιά κομματιού παζλ</vt:lpstr>
      <vt:lpstr>Από το 2 στο 3 και τελικά στο όλοι μαζί</vt:lpstr>
      <vt:lpstr>Το παζλ της φιλίας</vt:lpstr>
      <vt:lpstr>Διακόσμηση του κουτιού του παζλ &amp; Τίτλος παζλ</vt:lpstr>
      <vt:lpstr>   Παιχνίδι στην τάξη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7ο Νηπιαγωγείο Θεσσαλονίκης     Πρόγραμμα Prow «Φιλία»   Υπεύθυνες  Νηπιαγωγοί Φωτεινή Τσίρλη, Ελεονώρα-Μαρία Σομπότη, Φρειδερίκη Μολλά </dc:title>
  <dc:creator>HOME</dc:creator>
  <cp:lastModifiedBy>HOME</cp:lastModifiedBy>
  <cp:revision>3</cp:revision>
  <dcterms:created xsi:type="dcterms:W3CDTF">2024-02-18T18:05:31Z</dcterms:created>
  <dcterms:modified xsi:type="dcterms:W3CDTF">2024-03-06T18:20:02Z</dcterms:modified>
</cp:coreProperties>
</file>