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930" autoAdjust="0"/>
    <p:restoredTop sz="94723" autoAdjust="0"/>
  </p:normalViewPr>
  <p:slideViewPr>
    <p:cSldViewPr>
      <p:cViewPr>
        <p:scale>
          <a:sx n="57" d="100"/>
          <a:sy n="57" d="100"/>
        </p:scale>
        <p:origin x="-1448" y="-2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53528FA3-67C9-483E-A005-8FA839C81C4C}" type="datetimeFigureOut">
              <a:rPr lang="en-US" smtClean="0"/>
              <a:pPr/>
              <a:t>4/29/2024</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E9FF5D9-34C4-46AD-B141-3E5A81C18E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53528FA3-67C9-483E-A005-8FA839C81C4C}" type="datetimeFigureOut">
              <a:rPr lang="en-US" smtClean="0"/>
              <a:pPr/>
              <a:t>4/29/2024</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E9FF5D9-34C4-46AD-B141-3E5A81C18E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53528FA3-67C9-483E-A005-8FA839C81C4C}" type="datetimeFigureOut">
              <a:rPr lang="en-US" smtClean="0"/>
              <a:pPr/>
              <a:t>4/29/2024</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E9FF5D9-34C4-46AD-B141-3E5A81C18E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53528FA3-67C9-483E-A005-8FA839C81C4C}" type="datetimeFigureOut">
              <a:rPr lang="en-US" smtClean="0"/>
              <a:pPr/>
              <a:t>4/29/2024</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E9FF5D9-34C4-46AD-B141-3E5A81C18E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3528FA3-67C9-483E-A005-8FA839C81C4C}" type="datetimeFigureOut">
              <a:rPr lang="en-US" smtClean="0"/>
              <a:pPr/>
              <a:t>4/29/2024</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E9FF5D9-34C4-46AD-B141-3E5A81C18EE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53528FA3-67C9-483E-A005-8FA839C81C4C}" type="datetimeFigureOut">
              <a:rPr lang="en-US" smtClean="0"/>
              <a:pPr/>
              <a:t>4/29/2024</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FE9FF5D9-34C4-46AD-B141-3E5A81C18E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53528FA3-67C9-483E-A005-8FA839C81C4C}" type="datetimeFigureOut">
              <a:rPr lang="en-US" smtClean="0"/>
              <a:pPr/>
              <a:t>4/29/2024</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FE9FF5D9-34C4-46AD-B141-3E5A81C18E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53528FA3-67C9-483E-A005-8FA839C81C4C}" type="datetimeFigureOut">
              <a:rPr lang="en-US" smtClean="0"/>
              <a:pPr/>
              <a:t>4/29/2024</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FE9FF5D9-34C4-46AD-B141-3E5A81C18E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3528FA3-67C9-483E-A005-8FA839C81C4C}" type="datetimeFigureOut">
              <a:rPr lang="en-US" smtClean="0"/>
              <a:pPr/>
              <a:t>4/29/2024</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FE9FF5D9-34C4-46AD-B141-3E5A81C18E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3528FA3-67C9-483E-A005-8FA839C81C4C}" type="datetimeFigureOut">
              <a:rPr lang="en-US" smtClean="0"/>
              <a:pPr/>
              <a:t>4/29/2024</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FE9FF5D9-34C4-46AD-B141-3E5A81C18E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3528FA3-67C9-483E-A005-8FA839C81C4C}" type="datetimeFigureOut">
              <a:rPr lang="en-US" smtClean="0"/>
              <a:pPr/>
              <a:t>4/29/2024</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FE9FF5D9-34C4-46AD-B141-3E5A81C18E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28FA3-67C9-483E-A005-8FA839C81C4C}" type="datetimeFigureOut">
              <a:rPr lang="en-US" smtClean="0"/>
              <a:pPr/>
              <a:t>4/29/2024</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FF5D9-34C4-46AD-B141-3E5A81C18E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357167"/>
            <a:ext cx="7886728" cy="5929354"/>
          </a:xfrm>
        </p:spPr>
        <p:txBody>
          <a:bodyPr>
            <a:normAutofit/>
          </a:bodyPr>
          <a:lstStyle/>
          <a:p>
            <a:r>
              <a:rPr lang="el-GR" sz="2400" b="1" dirty="0" smtClean="0">
                <a:solidFill>
                  <a:schemeClr val="accent3">
                    <a:lumMod val="75000"/>
                  </a:schemeClr>
                </a:solidFill>
                <a:latin typeface="Comic Sans MS" pitchFamily="66" charset="0"/>
              </a:rPr>
              <a:t>7</a:t>
            </a:r>
            <a:r>
              <a:rPr lang="el-GR" sz="2400" b="1" baseline="30000" dirty="0" smtClean="0">
                <a:solidFill>
                  <a:schemeClr val="accent3">
                    <a:lumMod val="75000"/>
                  </a:schemeClr>
                </a:solidFill>
                <a:latin typeface="Comic Sans MS" pitchFamily="66" charset="0"/>
              </a:rPr>
              <a:t>ο</a:t>
            </a:r>
            <a:r>
              <a:rPr lang="el-GR" sz="2400" b="1" dirty="0" smtClean="0">
                <a:solidFill>
                  <a:schemeClr val="accent3">
                    <a:lumMod val="75000"/>
                  </a:schemeClr>
                </a:solidFill>
                <a:latin typeface="Comic Sans MS" pitchFamily="66" charset="0"/>
              </a:rPr>
              <a:t> Νηπιαγωγείο Θεσσαλονίκης </a:t>
            </a:r>
            <a:r>
              <a:rPr lang="el-GR" dirty="0" smtClean="0">
                <a:latin typeface="Comic Sans MS" pitchFamily="66" charset="0"/>
              </a:rPr>
              <a:t/>
            </a:r>
            <a:br>
              <a:rPr lang="el-GR" dirty="0" smtClean="0">
                <a:latin typeface="Comic Sans MS" pitchFamily="66" charset="0"/>
              </a:rPr>
            </a:br>
            <a:r>
              <a:rPr lang="el-GR" dirty="0">
                <a:latin typeface="Comic Sans MS" pitchFamily="66" charset="0"/>
              </a:rPr>
              <a:t/>
            </a:r>
            <a:br>
              <a:rPr lang="el-GR" dirty="0">
                <a:latin typeface="Comic Sans MS" pitchFamily="66" charset="0"/>
              </a:rPr>
            </a:br>
            <a:r>
              <a:rPr lang="el-GR" b="1" dirty="0" smtClean="0">
                <a:solidFill>
                  <a:srgbClr val="FFFF00"/>
                </a:solidFill>
                <a:latin typeface="Comic Sans MS" pitchFamily="66" charset="0"/>
              </a:rPr>
              <a:t>Πρόγραμμα </a:t>
            </a:r>
            <a:r>
              <a:rPr lang="en-US" b="1" dirty="0" smtClean="0">
                <a:solidFill>
                  <a:srgbClr val="FFFF00"/>
                </a:solidFill>
                <a:latin typeface="Comic Sans MS" pitchFamily="66" charset="0"/>
              </a:rPr>
              <a:t>Prow</a:t>
            </a:r>
            <a:br>
              <a:rPr lang="en-US" b="1" dirty="0" smtClean="0">
                <a:solidFill>
                  <a:srgbClr val="FFFF00"/>
                </a:solidFill>
                <a:latin typeface="Comic Sans MS" pitchFamily="66" charset="0"/>
              </a:rPr>
            </a:br>
            <a:r>
              <a:rPr lang="el-GR" b="1" dirty="0" smtClean="0">
                <a:solidFill>
                  <a:srgbClr val="FFFF00"/>
                </a:solidFill>
                <a:latin typeface="Comic Sans MS" pitchFamily="66" charset="0"/>
              </a:rPr>
              <a:t>«γενναιοδωρία»</a:t>
            </a:r>
            <a:r>
              <a:rPr lang="el-GR" dirty="0">
                <a:latin typeface="Comic Sans MS" pitchFamily="66" charset="0"/>
              </a:rPr>
              <a:t/>
            </a:r>
            <a:br>
              <a:rPr lang="el-GR" dirty="0">
                <a:latin typeface="Comic Sans MS" pitchFamily="66" charset="0"/>
              </a:rPr>
            </a:br>
            <a:r>
              <a:rPr lang="en-US" dirty="0" smtClean="0">
                <a:latin typeface="Comic Sans MS" pitchFamily="66" charset="0"/>
              </a:rPr>
              <a:t/>
            </a:r>
            <a:br>
              <a:rPr lang="en-US" dirty="0" smtClean="0">
                <a:latin typeface="Comic Sans MS" pitchFamily="66" charset="0"/>
              </a:rPr>
            </a:br>
            <a:r>
              <a:rPr lang="el-GR" dirty="0" smtClean="0">
                <a:latin typeface="Comic Sans MS" pitchFamily="66" charset="0"/>
              </a:rPr>
              <a:t/>
            </a:r>
            <a:br>
              <a:rPr lang="el-GR" dirty="0" smtClean="0">
                <a:latin typeface="Comic Sans MS" pitchFamily="66" charset="0"/>
              </a:rPr>
            </a:br>
            <a:r>
              <a:rPr lang="el-GR" dirty="0">
                <a:latin typeface="Comic Sans MS" pitchFamily="66" charset="0"/>
              </a:rPr>
              <a:t/>
            </a:r>
            <a:br>
              <a:rPr lang="el-GR" dirty="0">
                <a:latin typeface="Comic Sans MS" pitchFamily="66" charset="0"/>
              </a:rPr>
            </a:br>
            <a:r>
              <a:rPr lang="en-US" dirty="0" smtClean="0">
                <a:latin typeface="Comic Sans MS" pitchFamily="66" charset="0"/>
              </a:rPr>
              <a:t/>
            </a:r>
            <a:br>
              <a:rPr lang="en-US" dirty="0" smtClean="0">
                <a:latin typeface="Comic Sans MS" pitchFamily="66" charset="0"/>
              </a:rPr>
            </a:br>
            <a:r>
              <a:rPr lang="el-GR" sz="2000" dirty="0" smtClean="0">
                <a:solidFill>
                  <a:schemeClr val="accent3">
                    <a:lumMod val="75000"/>
                  </a:schemeClr>
                </a:solidFill>
                <a:latin typeface="Comic Sans MS" pitchFamily="66" charset="0"/>
              </a:rPr>
              <a:t>Υπεύθυνες  Νηπιαγωγοί</a:t>
            </a:r>
            <a:r>
              <a:rPr lang="en-US" sz="2000" dirty="0" smtClean="0">
                <a:solidFill>
                  <a:schemeClr val="accent3">
                    <a:lumMod val="75000"/>
                  </a:schemeClr>
                </a:solidFill>
                <a:latin typeface="Comic Sans MS" pitchFamily="66" charset="0"/>
              </a:rPr>
              <a:t/>
            </a:r>
            <a:br>
              <a:rPr lang="en-US" sz="2000" dirty="0" smtClean="0">
                <a:solidFill>
                  <a:schemeClr val="accent3">
                    <a:lumMod val="75000"/>
                  </a:schemeClr>
                </a:solidFill>
                <a:latin typeface="Comic Sans MS" pitchFamily="66" charset="0"/>
              </a:rPr>
            </a:br>
            <a:r>
              <a:rPr lang="el-GR" sz="2000" dirty="0" smtClean="0">
                <a:solidFill>
                  <a:schemeClr val="accent3">
                    <a:lumMod val="75000"/>
                  </a:schemeClr>
                </a:solidFill>
                <a:latin typeface="Comic Sans MS" pitchFamily="66" charset="0"/>
              </a:rPr>
              <a:t>Φρειδερίκη Μολλά</a:t>
            </a:r>
            <a:r>
              <a:rPr lang="en-US" sz="2000" dirty="0" smtClean="0">
                <a:solidFill>
                  <a:schemeClr val="accent3">
                    <a:lumMod val="75000"/>
                  </a:schemeClr>
                </a:solidFill>
                <a:latin typeface="Comic Sans MS" pitchFamily="66" charset="0"/>
              </a:rPr>
              <a:t>,</a:t>
            </a:r>
            <a:r>
              <a:rPr lang="el-GR" sz="2000" dirty="0" smtClean="0">
                <a:solidFill>
                  <a:schemeClr val="accent3">
                    <a:lumMod val="75000"/>
                  </a:schemeClr>
                </a:solidFill>
                <a:latin typeface="Comic Sans MS" pitchFamily="66" charset="0"/>
              </a:rPr>
              <a:t> Ελεονώρα-Μαρία Σομπότη</a:t>
            </a:r>
            <a:r>
              <a:rPr lang="en-US" sz="2000" dirty="0" smtClean="0">
                <a:solidFill>
                  <a:schemeClr val="accent3">
                    <a:lumMod val="75000"/>
                  </a:schemeClr>
                </a:solidFill>
                <a:latin typeface="Comic Sans MS" pitchFamily="66" charset="0"/>
              </a:rPr>
              <a:t>, </a:t>
            </a:r>
            <a:r>
              <a:rPr lang="el-GR" sz="2000" dirty="0" smtClean="0">
                <a:solidFill>
                  <a:schemeClr val="accent3">
                    <a:lumMod val="75000"/>
                  </a:schemeClr>
                </a:solidFill>
                <a:latin typeface="Comic Sans MS" pitchFamily="66" charset="0"/>
              </a:rPr>
              <a:t>Φωτεινή Τσίρλη </a:t>
            </a:r>
            <a:endParaRPr lang="en-US" sz="2000" dirty="0">
              <a:solidFill>
                <a:schemeClr val="accent3">
                  <a:lumMod val="75000"/>
                </a:schemeClr>
              </a:solidFill>
              <a:latin typeface="Comic Sans MS" pitchFamily="66" charset="0"/>
            </a:endParaRPr>
          </a:p>
        </p:txBody>
      </p:sp>
      <p:pic>
        <p:nvPicPr>
          <p:cNvPr id="4" name="Picture 3" descr="C:\Users\HOME\Downloads\IMG-f831d415dcc6cbfac7ef8cffa81e401e-V_edit_141723471739312.jpg"/>
          <p:cNvPicPr>
            <a:picLocks noChangeAspect="1" noChangeArrowheads="1"/>
          </p:cNvPicPr>
          <p:nvPr/>
        </p:nvPicPr>
        <p:blipFill>
          <a:blip r:embed="rId2" cstate="print"/>
          <a:srcRect l="6188" t="2294" r="7183" b="5949"/>
          <a:stretch>
            <a:fillRect/>
          </a:stretch>
        </p:blipFill>
        <p:spPr bwMode="auto">
          <a:xfrm>
            <a:off x="3143240" y="3000372"/>
            <a:ext cx="2971821" cy="21227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OME\Desktop\1713047877413.jpg"/>
          <p:cNvPicPr>
            <a:picLocks noChangeAspect="1" noChangeArrowheads="1"/>
          </p:cNvPicPr>
          <p:nvPr/>
        </p:nvPicPr>
        <p:blipFill>
          <a:blip r:embed="rId2" cstate="print"/>
          <a:srcRect/>
          <a:stretch>
            <a:fillRect/>
          </a:stretch>
        </p:blipFill>
        <p:spPr bwMode="auto">
          <a:xfrm>
            <a:off x="2285984" y="0"/>
            <a:ext cx="5063722" cy="675162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285720" y="571480"/>
            <a:ext cx="8429684" cy="3170099"/>
          </a:xfrm>
          <a:prstGeom prst="rect">
            <a:avLst/>
          </a:prstGeom>
        </p:spPr>
        <p:txBody>
          <a:bodyPr wrap="square">
            <a:spAutoFit/>
          </a:bodyPr>
          <a:lstStyle/>
          <a:p>
            <a:r>
              <a:rPr lang="el-GR" sz="2000" dirty="0" smtClean="0">
                <a:latin typeface="Comic Sans MS" pitchFamily="66" charset="0"/>
              </a:rPr>
              <a:t>Αφήγηση από το ανθρωπάκι της τάξης, το "μικρούλι" , προσωπικών του ιστοριών που έδειχναν ότι είναι γενναιόδωρος. Συζήτηση για τη γενναιοδωρία. </a:t>
            </a:r>
            <a:br>
              <a:rPr lang="el-GR" sz="2000" dirty="0" smtClean="0">
                <a:latin typeface="Comic Sans MS" pitchFamily="66" charset="0"/>
              </a:rPr>
            </a:br>
            <a:r>
              <a:rPr lang="el-GR" sz="2000" dirty="0" smtClean="0">
                <a:latin typeface="Comic Sans MS" pitchFamily="66" charset="0"/>
              </a:rPr>
              <a:t>Ακούστηκαν πολλές αντίστοιχες εμπειρίες από τα παιδιά.</a:t>
            </a:r>
          </a:p>
          <a:p>
            <a:r>
              <a:rPr lang="el-GR" sz="2000" dirty="0" smtClean="0">
                <a:latin typeface="Comic Sans MS" pitchFamily="66" charset="0"/>
              </a:rPr>
              <a:t>Τα παιδιά ανέφεραν τρία απαραίτητα στοιχεία που έχει ένας γεναιοδωρος άνθρωπος:</a:t>
            </a:r>
          </a:p>
          <a:p>
            <a:r>
              <a:rPr lang="el-GR" sz="2000" dirty="0" smtClean="0">
                <a:latin typeface="Comic Sans MS" pitchFamily="66" charset="0"/>
              </a:rPr>
              <a:t>1) Αγάπη στην καρδιά 2) Χαρά και 3) Ελευθερία.</a:t>
            </a:r>
          </a:p>
          <a:p>
            <a:r>
              <a:rPr lang="el-GR" sz="2000" dirty="0" smtClean="0">
                <a:latin typeface="Comic Sans MS" pitchFamily="66" charset="0"/>
              </a:rPr>
              <a:t>Στο τέλος το κάθε παιδί διάλεξε τον αγαπημένο του σελιδοδείκτη, " το δώρο της γενναιοδωρίας " όχι για να το κρατήσει για τον εαυτό του, αλλά για να το προσφέρει στο παιδάκι που θέλει.</a:t>
            </a:r>
            <a:endParaRPr lang="el-GR" sz="2000" dirty="0">
              <a:latin typeface="Comic Sans MS" pitchFamily="66" charset="0"/>
            </a:endParaRPr>
          </a:p>
        </p:txBody>
      </p:sp>
      <p:pic>
        <p:nvPicPr>
          <p:cNvPr id="1027" name="Picture 3" descr="C:\Users\HOME\Desktop\Screenshot_20240420_200144_com.molibe.wordcounter_edit_275575754210552.jpg"/>
          <p:cNvPicPr>
            <a:picLocks noChangeAspect="1" noChangeArrowheads="1"/>
          </p:cNvPicPr>
          <p:nvPr/>
        </p:nvPicPr>
        <p:blipFill>
          <a:blip r:embed="rId2" cstate="print"/>
          <a:srcRect/>
          <a:stretch>
            <a:fillRect/>
          </a:stretch>
        </p:blipFill>
        <p:spPr bwMode="auto">
          <a:xfrm>
            <a:off x="1500166" y="3929066"/>
            <a:ext cx="3834435" cy="2627298"/>
          </a:xfrm>
          <a:prstGeom prst="rect">
            <a:avLst/>
          </a:prstGeom>
          <a:noFill/>
        </p:spPr>
      </p:pic>
      <p:pic>
        <p:nvPicPr>
          <p:cNvPr id="1028" name="Picture 4" descr="C:\Users\HOME\Desktop\Collage_20240420_200752_edit_275399280855371.jpg"/>
          <p:cNvPicPr>
            <a:picLocks noChangeAspect="1" noChangeArrowheads="1"/>
          </p:cNvPicPr>
          <p:nvPr/>
        </p:nvPicPr>
        <p:blipFill>
          <a:blip r:embed="rId3" cstate="print"/>
          <a:srcRect/>
          <a:stretch>
            <a:fillRect/>
          </a:stretch>
        </p:blipFill>
        <p:spPr bwMode="auto">
          <a:xfrm>
            <a:off x="5572132" y="3571876"/>
            <a:ext cx="2430392" cy="292893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OME\Desktop\IMG_20240418_121451_edit_274043924667557.jpg"/>
          <p:cNvPicPr>
            <a:picLocks noChangeAspect="1" noChangeArrowheads="1"/>
          </p:cNvPicPr>
          <p:nvPr/>
        </p:nvPicPr>
        <p:blipFill>
          <a:blip r:embed="rId2" cstate="print"/>
          <a:srcRect/>
          <a:stretch>
            <a:fillRect/>
          </a:stretch>
        </p:blipFill>
        <p:spPr bwMode="auto">
          <a:xfrm>
            <a:off x="1643042" y="714356"/>
            <a:ext cx="2900574" cy="2592350"/>
          </a:xfrm>
          <a:prstGeom prst="rect">
            <a:avLst/>
          </a:prstGeom>
          <a:noFill/>
        </p:spPr>
      </p:pic>
      <p:pic>
        <p:nvPicPr>
          <p:cNvPr id="2051" name="Picture 3" descr="C:\Users\HOME\Desktop\Collage_20240420_194206_edit_274061491964429.jpg"/>
          <p:cNvPicPr>
            <a:picLocks noChangeAspect="1" noChangeArrowheads="1"/>
          </p:cNvPicPr>
          <p:nvPr/>
        </p:nvPicPr>
        <p:blipFill>
          <a:blip r:embed="rId3" cstate="print"/>
          <a:srcRect/>
          <a:stretch>
            <a:fillRect/>
          </a:stretch>
        </p:blipFill>
        <p:spPr bwMode="auto">
          <a:xfrm>
            <a:off x="1285852" y="3500438"/>
            <a:ext cx="3429024" cy="2571768"/>
          </a:xfrm>
          <a:prstGeom prst="rect">
            <a:avLst/>
          </a:prstGeom>
          <a:noFill/>
        </p:spPr>
      </p:pic>
      <p:pic>
        <p:nvPicPr>
          <p:cNvPr id="2052" name="Picture 4" descr="C:\Users\HOME\Desktop\Collage_20240420_194128_edit_274075359241510.jpg"/>
          <p:cNvPicPr>
            <a:picLocks noChangeAspect="1" noChangeArrowheads="1"/>
          </p:cNvPicPr>
          <p:nvPr/>
        </p:nvPicPr>
        <p:blipFill>
          <a:blip r:embed="rId4" cstate="print"/>
          <a:srcRect/>
          <a:stretch>
            <a:fillRect/>
          </a:stretch>
        </p:blipFill>
        <p:spPr bwMode="auto">
          <a:xfrm>
            <a:off x="5143504" y="1071546"/>
            <a:ext cx="3000396" cy="450059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274638"/>
            <a:ext cx="8186766" cy="3011486"/>
          </a:xfrm>
        </p:spPr>
        <p:txBody>
          <a:bodyPr>
            <a:noAutofit/>
          </a:bodyPr>
          <a:lstStyle/>
          <a:p>
            <a:r>
              <a:rPr lang="el-GR" sz="3200" dirty="0" smtClean="0"/>
              <a:t/>
            </a:r>
            <a:br>
              <a:rPr lang="el-GR" sz="3200" dirty="0" smtClean="0"/>
            </a:br>
            <a:r>
              <a:rPr lang="el-GR" sz="3200" dirty="0" smtClean="0"/>
              <a:t/>
            </a:r>
            <a:br>
              <a:rPr lang="el-GR" sz="3200" dirty="0" smtClean="0"/>
            </a:br>
            <a:r>
              <a:rPr lang="el-GR" sz="3200" dirty="0" smtClean="0"/>
              <a:t/>
            </a:r>
            <a:br>
              <a:rPr lang="el-GR" sz="3200" dirty="0" smtClean="0"/>
            </a:br>
            <a:r>
              <a:rPr lang="el-GR" sz="3200" dirty="0" smtClean="0"/>
              <a:t/>
            </a:r>
            <a:br>
              <a:rPr lang="el-GR" sz="3200" dirty="0" smtClean="0"/>
            </a:br>
            <a:r>
              <a:rPr lang="el-GR" sz="3200" dirty="0" smtClean="0"/>
              <a:t/>
            </a:r>
            <a:br>
              <a:rPr lang="el-GR" sz="3200" dirty="0" smtClean="0"/>
            </a:br>
            <a:r>
              <a:rPr lang="el-GR" sz="3200" dirty="0" smtClean="0"/>
              <a:t/>
            </a:r>
            <a:br>
              <a:rPr lang="el-GR" sz="3200" dirty="0" smtClean="0"/>
            </a:br>
            <a:r>
              <a:rPr lang="el-GR" sz="3200" dirty="0" smtClean="0">
                <a:latin typeface="Comic Sans MS" pitchFamily="66" charset="0"/>
              </a:rPr>
              <a:t>Με στίχους των παιδιών γράψαμε το ποίημα "γενναιοδωρία". Τα παιδιά συνδύασαν τους στίχους με τις αντίστοιχες κινήσεις και ζωγράφισαν τους μεγάλους θησαυρούς της γενναιοδωρίας.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endParaRPr lang="en-US" sz="3200" dirty="0">
              <a:latin typeface="Comic Sans MS" pitchFamily="66" charset="0"/>
            </a:endParaRPr>
          </a:p>
        </p:txBody>
      </p:sp>
      <p:pic>
        <p:nvPicPr>
          <p:cNvPr id="1026" name="Picture 2" descr="C:\Users\HOME\Desktop\Collage_20240422_175038.jpg"/>
          <p:cNvPicPr>
            <a:picLocks noChangeAspect="1" noChangeArrowheads="1"/>
          </p:cNvPicPr>
          <p:nvPr/>
        </p:nvPicPr>
        <p:blipFill>
          <a:blip r:embed="rId2" cstate="print"/>
          <a:srcRect/>
          <a:stretch>
            <a:fillRect/>
          </a:stretch>
        </p:blipFill>
        <p:spPr bwMode="auto">
          <a:xfrm>
            <a:off x="2928926" y="3357562"/>
            <a:ext cx="2571768" cy="2571768"/>
          </a:xfrm>
          <a:prstGeom prst="rect">
            <a:avLst/>
          </a:prstGeom>
          <a:noFill/>
        </p:spPr>
      </p:pic>
      <p:pic>
        <p:nvPicPr>
          <p:cNvPr id="1027" name="Picture 3" descr="C:\Users\HOME\Desktop\Screenshot_20240420_203523_com.example.android.notepad_edit_277181739606661.jpg"/>
          <p:cNvPicPr>
            <a:picLocks noChangeAspect="1" noChangeArrowheads="1"/>
          </p:cNvPicPr>
          <p:nvPr/>
        </p:nvPicPr>
        <p:blipFill>
          <a:blip r:embed="rId3" cstate="print"/>
          <a:srcRect/>
          <a:stretch>
            <a:fillRect/>
          </a:stretch>
        </p:blipFill>
        <p:spPr bwMode="auto">
          <a:xfrm>
            <a:off x="500034" y="2857496"/>
            <a:ext cx="2262865" cy="3571876"/>
          </a:xfrm>
          <a:prstGeom prst="rect">
            <a:avLst/>
          </a:prstGeom>
          <a:noFill/>
        </p:spPr>
      </p:pic>
      <p:pic>
        <p:nvPicPr>
          <p:cNvPr id="7" name="Picture 2" descr="C:\Users\HOME\Desktop\Collage_20240422_174807_edit_55740219403473.jpg"/>
          <p:cNvPicPr>
            <a:picLocks noChangeAspect="1" noChangeArrowheads="1"/>
          </p:cNvPicPr>
          <p:nvPr/>
        </p:nvPicPr>
        <p:blipFill>
          <a:blip r:embed="rId4" cstate="print"/>
          <a:srcRect/>
          <a:stretch>
            <a:fillRect/>
          </a:stretch>
        </p:blipFill>
        <p:spPr bwMode="auto">
          <a:xfrm>
            <a:off x="5786446" y="3357562"/>
            <a:ext cx="2635224" cy="263522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785794"/>
            <a:ext cx="8301038" cy="5072090"/>
          </a:xfrm>
        </p:spPr>
        <p:txBody>
          <a:bodyPr>
            <a:normAutofit/>
          </a:bodyPr>
          <a:lstStyle/>
          <a:p>
            <a:r>
              <a:rPr lang="el-GR" sz="3200" dirty="0" smtClean="0"/>
              <a:t>Το δοχείο της γενναιοδωρίας, όπου τα παιδιά τοποθετούν μέσα πολύχρωμα χαρτάκια στα οποία γράφουμε πράξεις γενναιοδωρίας που γίνονται στην τάξη. </a:t>
            </a:r>
            <a:br>
              <a:rPr lang="el-GR" sz="3200" dirty="0" smtClean="0"/>
            </a:br>
            <a:r>
              <a:rPr lang="el-GR" sz="3200" dirty="0" smtClean="0"/>
              <a:t>Το καλάθι της γενναιοδωρίας, στο οποίο τα παιδιά τοποθέτησαν γενναιόδωρες πράξεις, όσα θα ήθελαν δηλαδή να προσφέρουν σε όσους αγαπούν. </a:t>
            </a:r>
            <a:br>
              <a:rPr lang="el-GR" sz="3200" dirty="0" smtClean="0"/>
            </a:b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Downloads\Collage_20240424_222826.jpg"/>
          <p:cNvPicPr>
            <a:picLocks noChangeAspect="1" noChangeArrowheads="1"/>
          </p:cNvPicPr>
          <p:nvPr/>
        </p:nvPicPr>
        <p:blipFill>
          <a:blip r:embed="rId2" cstate="print"/>
          <a:srcRect/>
          <a:stretch>
            <a:fillRect/>
          </a:stretch>
        </p:blipFill>
        <p:spPr bwMode="auto">
          <a:xfrm>
            <a:off x="1071538" y="642918"/>
            <a:ext cx="7239051" cy="5429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OME\Desktop\1714075881301.jpg"/>
          <p:cNvPicPr>
            <a:picLocks noChangeAspect="1" noChangeArrowheads="1"/>
          </p:cNvPicPr>
          <p:nvPr/>
        </p:nvPicPr>
        <p:blipFill>
          <a:blip r:embed="rId2"/>
          <a:srcRect/>
          <a:stretch>
            <a:fillRect/>
          </a:stretch>
        </p:blipFill>
        <p:spPr bwMode="auto">
          <a:xfrm>
            <a:off x="1714480" y="500042"/>
            <a:ext cx="6000792" cy="600079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428604"/>
            <a:ext cx="8258204" cy="6011882"/>
          </a:xfrm>
        </p:spPr>
        <p:txBody>
          <a:bodyPr>
            <a:noAutofit/>
          </a:bodyPr>
          <a:lstStyle/>
          <a:p>
            <a:r>
              <a:rPr lang="el-GR" sz="3200" dirty="0" smtClean="0">
                <a:latin typeface="Comic Sans MS" pitchFamily="66" charset="0"/>
              </a:rPr>
              <a:t/>
            </a:r>
            <a:br>
              <a:rPr lang="el-GR" sz="3200" dirty="0" smtClean="0">
                <a:latin typeface="Comic Sans MS" pitchFamily="66" charset="0"/>
              </a:rPr>
            </a:br>
            <a:r>
              <a:rPr lang="el-GR" sz="3200" dirty="0">
                <a:latin typeface="Comic Sans MS" pitchFamily="66" charset="0"/>
              </a:rPr>
              <a:t/>
            </a:r>
            <a:br>
              <a:rPr lang="el-GR" sz="3200" dirty="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a:latin typeface="Comic Sans MS" pitchFamily="66" charset="0"/>
              </a:rPr>
              <a:t/>
            </a:r>
            <a:br>
              <a:rPr lang="el-GR" sz="3200" dirty="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a:latin typeface="Comic Sans MS" pitchFamily="66" charset="0"/>
              </a:rPr>
              <a:t/>
            </a:r>
            <a:br>
              <a:rPr lang="el-GR" sz="3200" dirty="0">
                <a:latin typeface="Comic Sans MS" pitchFamily="66" charset="0"/>
              </a:rPr>
            </a:br>
            <a:r>
              <a:rPr lang="el-GR" sz="3200" dirty="0" smtClean="0">
                <a:latin typeface="Comic Sans MS" pitchFamily="66" charset="0"/>
              </a:rPr>
              <a:t>Η ομάδα </a:t>
            </a:r>
            <a:r>
              <a:rPr lang="en-US" sz="3200" dirty="0" smtClean="0">
                <a:latin typeface="Comic Sans MS" pitchFamily="66" charset="0"/>
              </a:rPr>
              <a:t>Prow </a:t>
            </a:r>
            <a:r>
              <a:rPr lang="el-GR" sz="3200" dirty="0" smtClean="0">
                <a:latin typeface="Comic Sans MS" pitchFamily="66" charset="0"/>
              </a:rPr>
              <a:t>του Νηπιαγωγείου μας προσκάλεσε τη φοιτήτρια υποκριτικής κυρία Βάλια για να προσεγγίσει το παραμύθι</a:t>
            </a:r>
            <a:r>
              <a:rPr lang="en-US" sz="3200" dirty="0" smtClean="0">
                <a:latin typeface="Comic Sans MS" pitchFamily="66" charset="0"/>
              </a:rPr>
              <a:t>: </a:t>
            </a: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«Ο Φεγγαροσκεπαστής», μέσα από το θεατρικό παιχνίδι.</a:t>
            </a:r>
            <a:br>
              <a:rPr lang="el-GR" sz="3200" dirty="0" smtClean="0">
                <a:latin typeface="Comic Sans MS" pitchFamily="66" charset="0"/>
              </a:rPr>
            </a:br>
            <a:r>
              <a:rPr lang="el-GR" sz="3200" dirty="0" smtClean="0">
                <a:latin typeface="Comic Sans MS" pitchFamily="66" charset="0"/>
              </a:rPr>
              <a:t>Τα παιδιά αντιλήφθηκαν τη σημασία της φιλίας, της συνεργασίας και της γενναιοδωρίας με ευφάνταστο και δημιουργικό τρόπο. Περπάτησαν σε μαγικές διαδρομές και έφεραν σε πέρας δύσκολες αποστολές, όλοι μαζί, ενωμένοι! </a:t>
            </a:r>
            <a:br>
              <a:rPr lang="el-GR" sz="3200" dirty="0" smtClean="0">
                <a:latin typeface="Comic Sans MS" pitchFamily="66" charset="0"/>
              </a:rPr>
            </a:br>
            <a:r>
              <a:rPr lang="el-GR" sz="3200" dirty="0">
                <a:latin typeface="Comic Sans MS" pitchFamily="66" charset="0"/>
              </a:rPr>
              <a:t/>
            </a:r>
            <a:br>
              <a:rPr lang="el-GR" sz="3200" dirty="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a:latin typeface="Comic Sans MS" pitchFamily="66" charset="0"/>
              </a:rPr>
              <a:t/>
            </a:r>
            <a:br>
              <a:rPr lang="el-GR" sz="3200" dirty="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a:latin typeface="Comic Sans MS" pitchFamily="66" charset="0"/>
              </a:rPr>
              <a:t/>
            </a:r>
            <a:br>
              <a:rPr lang="el-GR" sz="3200" dirty="0">
                <a:latin typeface="Comic Sans MS" pitchFamily="66" charset="0"/>
              </a:rPr>
            </a:br>
            <a:r>
              <a:rPr lang="el-GR" sz="3200" dirty="0" smtClean="0">
                <a:latin typeface="Comic Sans MS" pitchFamily="66" charset="0"/>
              </a:rPr>
              <a:t/>
            </a:r>
            <a:br>
              <a:rPr lang="el-GR" sz="3200" dirty="0" smtClean="0">
                <a:latin typeface="Comic Sans MS" pitchFamily="66" charset="0"/>
              </a:rPr>
            </a:br>
            <a:endParaRPr lang="en-US" sz="3200" dirty="0">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Desktop\1713047877424.jpg"/>
          <p:cNvPicPr>
            <a:picLocks noChangeAspect="1" noChangeArrowheads="1"/>
          </p:cNvPicPr>
          <p:nvPr/>
        </p:nvPicPr>
        <p:blipFill>
          <a:blip r:embed="rId2" cstate="print"/>
          <a:srcRect/>
          <a:stretch>
            <a:fillRect/>
          </a:stretch>
        </p:blipFill>
        <p:spPr bwMode="auto">
          <a:xfrm>
            <a:off x="785786" y="1071546"/>
            <a:ext cx="3643338" cy="4857784"/>
          </a:xfrm>
          <a:prstGeom prst="rect">
            <a:avLst/>
          </a:prstGeom>
          <a:noFill/>
        </p:spPr>
      </p:pic>
      <p:pic>
        <p:nvPicPr>
          <p:cNvPr id="1027" name="Picture 3" descr="C:\Users\HOME\Desktop\1713047877419.jpg"/>
          <p:cNvPicPr>
            <a:picLocks noChangeAspect="1" noChangeArrowheads="1"/>
          </p:cNvPicPr>
          <p:nvPr/>
        </p:nvPicPr>
        <p:blipFill>
          <a:blip r:embed="rId3" cstate="print"/>
          <a:srcRect/>
          <a:stretch>
            <a:fillRect/>
          </a:stretch>
        </p:blipFill>
        <p:spPr bwMode="auto">
          <a:xfrm>
            <a:off x="4786314" y="1071546"/>
            <a:ext cx="3714776" cy="4953034"/>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51</Words>
  <Application>Microsoft Office PowerPoint</Application>
  <PresentationFormat>Προβολή στην οθόνη (4:3)</PresentationFormat>
  <Paragraphs>8</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Θέμα του Office</vt:lpstr>
      <vt:lpstr>7ο Νηπιαγωγείο Θεσσαλονίκης   Πρόγραμμα Prow «γενναιοδωρία»     Υπεύθυνες  Νηπιαγωγοί Φρειδερίκη Μολλά, Ελεονώρα-Μαρία Σομπότη, Φωτεινή Τσίρλη </vt:lpstr>
      <vt:lpstr>Διαφάνεια 2</vt:lpstr>
      <vt:lpstr>Διαφάνεια 3</vt:lpstr>
      <vt:lpstr>      Με στίχους των παιδιών γράψαμε το ποίημα "γενναιοδωρία". Τα παιδιά συνδύασαν τους στίχους με τις αντίστοιχες κινήσεις και ζωγράφισαν τους μεγάλους θησαυρούς της γενναιοδωρίας.        </vt:lpstr>
      <vt:lpstr>Το δοχείο της γενναιοδωρίας, όπου τα παιδιά τοποθετούν μέσα πολύχρωμα χαρτάκια στα οποία γράφουμε πράξεις γενναιοδωρίας που γίνονται στην τάξη.  Το καλάθι της γενναιοδωρίας, στο οποίο τα παιδιά τοποθέτησαν γενναιόδωρες πράξεις, όσα θα ήθελαν δηλαδή να προσφέρουν σε όσους αγαπούν.  </vt:lpstr>
      <vt:lpstr>Διαφάνεια 6</vt:lpstr>
      <vt:lpstr>Διαφάνεια 7</vt:lpstr>
      <vt:lpstr>      Η ομάδα Prow του Νηπιαγωγείου μας προσκάλεσε τη φοιτήτρια υποκριτικής κυρία Βάλια για να προσεγγίσει το παραμύθι:  «Ο Φεγγαροσκεπαστής», μέσα από το θεατρικό παιχνίδι. Τα παιδιά αντιλήφθηκαν τη σημασία της φιλίας, της συνεργασίας και της γενναιοδωρίας με ευφάνταστο και δημιουργικό τρόπο. Περπάτησαν σε μαγικές διαδρομές και έφεραν σε πέρας δύσκολες αποστολές, όλοι μαζί, ενωμένοι!        </vt:lpstr>
      <vt:lpstr>Διαφάνεια 9</vt:lpstr>
      <vt:lpstr>Διαφάνεια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7ο Νηπιαγωγείο Θεσσαλονίκης     Πρόγραμμα Prow «Φιλία»   Υπεύθυνες  Νηπιαγωγοί Φωτεινή Τσίρλη, Ελεονώρα-Μαρία Σομπότη, Φρειδερίκη Μολλά</dc:title>
  <dc:creator>HOME</dc:creator>
  <cp:lastModifiedBy>HOME</cp:lastModifiedBy>
  <cp:revision>20</cp:revision>
  <dcterms:created xsi:type="dcterms:W3CDTF">2024-02-18T18:05:31Z</dcterms:created>
  <dcterms:modified xsi:type="dcterms:W3CDTF">2024-04-29T05:50:03Z</dcterms:modified>
</cp:coreProperties>
</file>