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70" r:id="rId4"/>
    <p:sldId id="257" r:id="rId5"/>
    <p:sldId id="259" r:id="rId6"/>
    <p:sldId id="260" r:id="rId7"/>
    <p:sldId id="261" r:id="rId8"/>
    <p:sldId id="271" r:id="rId9"/>
    <p:sldId id="262" r:id="rId10"/>
    <p:sldId id="263" r:id="rId11"/>
    <p:sldId id="272" r:id="rId12"/>
    <p:sldId id="264" r:id="rId13"/>
    <p:sldId id="265" r:id="rId14"/>
    <p:sldId id="266" r:id="rId15"/>
    <p:sldId id="267" r:id="rId16"/>
    <p:sldId id="268" r:id="rId17"/>
    <p:sldId id="269"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snapVertSplitter="1" vertBarState="minimized" horzBarState="maximized">
    <p:restoredLeft sz="15620"/>
    <p:restoredTop sz="94660"/>
  </p:normalViewPr>
  <p:slideViewPr>
    <p:cSldViewPr>
      <p:cViewPr varScale="1">
        <p:scale>
          <a:sx n="69" d="100"/>
          <a:sy n="69" d="100"/>
        </p:scale>
        <p:origin x="-1796" y="-6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n-US"/>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n-US"/>
          </a:p>
        </p:txBody>
      </p:sp>
      <p:sp>
        <p:nvSpPr>
          <p:cNvPr id="4" name="3 - Θέση ημερομηνίας"/>
          <p:cNvSpPr>
            <a:spLocks noGrp="1"/>
          </p:cNvSpPr>
          <p:nvPr>
            <p:ph type="dt" sz="half" idx="10"/>
          </p:nvPr>
        </p:nvSpPr>
        <p:spPr/>
        <p:txBody>
          <a:bodyPr/>
          <a:lstStyle/>
          <a:p>
            <a:fld id="{AA2FF366-66CE-4A4B-8160-B490A4BD1C28}" type="datetimeFigureOut">
              <a:rPr lang="en-US" smtClean="0"/>
              <a:pPr/>
              <a:t>3/27/2024</a:t>
            </a:fld>
            <a:endParaRPr lang="en-US"/>
          </a:p>
        </p:txBody>
      </p:sp>
      <p:sp>
        <p:nvSpPr>
          <p:cNvPr id="5" name="4 - Θέση υποσέλιδου"/>
          <p:cNvSpPr>
            <a:spLocks noGrp="1"/>
          </p:cNvSpPr>
          <p:nvPr>
            <p:ph type="ftr" sz="quarter" idx="11"/>
          </p:nvPr>
        </p:nvSpPr>
        <p:spPr/>
        <p:txBody>
          <a:bodyPr/>
          <a:lstStyle/>
          <a:p>
            <a:endParaRPr lang="en-US"/>
          </a:p>
        </p:txBody>
      </p:sp>
      <p:sp>
        <p:nvSpPr>
          <p:cNvPr id="6" name="5 - Θέση αριθμού διαφάνειας"/>
          <p:cNvSpPr>
            <a:spLocks noGrp="1"/>
          </p:cNvSpPr>
          <p:nvPr>
            <p:ph type="sldNum" sz="quarter" idx="12"/>
          </p:nvPr>
        </p:nvSpPr>
        <p:spPr/>
        <p:txBody>
          <a:bodyPr/>
          <a:lstStyle/>
          <a:p>
            <a:fld id="{B5298179-5A65-414D-A2FA-88E33EE7C72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n-US"/>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3 - Θέση ημερομηνίας"/>
          <p:cNvSpPr>
            <a:spLocks noGrp="1"/>
          </p:cNvSpPr>
          <p:nvPr>
            <p:ph type="dt" sz="half" idx="10"/>
          </p:nvPr>
        </p:nvSpPr>
        <p:spPr/>
        <p:txBody>
          <a:bodyPr/>
          <a:lstStyle/>
          <a:p>
            <a:fld id="{AA2FF366-66CE-4A4B-8160-B490A4BD1C28}" type="datetimeFigureOut">
              <a:rPr lang="en-US" smtClean="0"/>
              <a:pPr/>
              <a:t>3/27/2024</a:t>
            </a:fld>
            <a:endParaRPr lang="en-US"/>
          </a:p>
        </p:txBody>
      </p:sp>
      <p:sp>
        <p:nvSpPr>
          <p:cNvPr id="5" name="4 - Θέση υποσέλιδου"/>
          <p:cNvSpPr>
            <a:spLocks noGrp="1"/>
          </p:cNvSpPr>
          <p:nvPr>
            <p:ph type="ftr" sz="quarter" idx="11"/>
          </p:nvPr>
        </p:nvSpPr>
        <p:spPr/>
        <p:txBody>
          <a:bodyPr/>
          <a:lstStyle/>
          <a:p>
            <a:endParaRPr lang="en-US"/>
          </a:p>
        </p:txBody>
      </p:sp>
      <p:sp>
        <p:nvSpPr>
          <p:cNvPr id="6" name="5 - Θέση αριθμού διαφάνειας"/>
          <p:cNvSpPr>
            <a:spLocks noGrp="1"/>
          </p:cNvSpPr>
          <p:nvPr>
            <p:ph type="sldNum" sz="quarter" idx="12"/>
          </p:nvPr>
        </p:nvSpPr>
        <p:spPr/>
        <p:txBody>
          <a:bodyPr/>
          <a:lstStyle/>
          <a:p>
            <a:fld id="{B5298179-5A65-414D-A2FA-88E33EE7C72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n-US"/>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3 - Θέση ημερομηνίας"/>
          <p:cNvSpPr>
            <a:spLocks noGrp="1"/>
          </p:cNvSpPr>
          <p:nvPr>
            <p:ph type="dt" sz="half" idx="10"/>
          </p:nvPr>
        </p:nvSpPr>
        <p:spPr/>
        <p:txBody>
          <a:bodyPr/>
          <a:lstStyle/>
          <a:p>
            <a:fld id="{AA2FF366-66CE-4A4B-8160-B490A4BD1C28}" type="datetimeFigureOut">
              <a:rPr lang="en-US" smtClean="0"/>
              <a:pPr/>
              <a:t>3/27/2024</a:t>
            </a:fld>
            <a:endParaRPr lang="en-US"/>
          </a:p>
        </p:txBody>
      </p:sp>
      <p:sp>
        <p:nvSpPr>
          <p:cNvPr id="5" name="4 - Θέση υποσέλιδου"/>
          <p:cNvSpPr>
            <a:spLocks noGrp="1"/>
          </p:cNvSpPr>
          <p:nvPr>
            <p:ph type="ftr" sz="quarter" idx="11"/>
          </p:nvPr>
        </p:nvSpPr>
        <p:spPr/>
        <p:txBody>
          <a:bodyPr/>
          <a:lstStyle/>
          <a:p>
            <a:endParaRPr lang="en-US"/>
          </a:p>
        </p:txBody>
      </p:sp>
      <p:sp>
        <p:nvSpPr>
          <p:cNvPr id="6" name="5 - Θέση αριθμού διαφάνειας"/>
          <p:cNvSpPr>
            <a:spLocks noGrp="1"/>
          </p:cNvSpPr>
          <p:nvPr>
            <p:ph type="sldNum" sz="quarter" idx="12"/>
          </p:nvPr>
        </p:nvSpPr>
        <p:spPr/>
        <p:txBody>
          <a:bodyPr/>
          <a:lstStyle/>
          <a:p>
            <a:fld id="{B5298179-5A65-414D-A2FA-88E33EE7C72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n-US"/>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3 - Θέση ημερομηνίας"/>
          <p:cNvSpPr>
            <a:spLocks noGrp="1"/>
          </p:cNvSpPr>
          <p:nvPr>
            <p:ph type="dt" sz="half" idx="10"/>
          </p:nvPr>
        </p:nvSpPr>
        <p:spPr/>
        <p:txBody>
          <a:bodyPr/>
          <a:lstStyle/>
          <a:p>
            <a:fld id="{AA2FF366-66CE-4A4B-8160-B490A4BD1C28}" type="datetimeFigureOut">
              <a:rPr lang="en-US" smtClean="0"/>
              <a:pPr/>
              <a:t>3/27/2024</a:t>
            </a:fld>
            <a:endParaRPr lang="en-US"/>
          </a:p>
        </p:txBody>
      </p:sp>
      <p:sp>
        <p:nvSpPr>
          <p:cNvPr id="5" name="4 - Θέση υποσέλιδου"/>
          <p:cNvSpPr>
            <a:spLocks noGrp="1"/>
          </p:cNvSpPr>
          <p:nvPr>
            <p:ph type="ftr" sz="quarter" idx="11"/>
          </p:nvPr>
        </p:nvSpPr>
        <p:spPr/>
        <p:txBody>
          <a:bodyPr/>
          <a:lstStyle/>
          <a:p>
            <a:endParaRPr lang="en-US"/>
          </a:p>
        </p:txBody>
      </p:sp>
      <p:sp>
        <p:nvSpPr>
          <p:cNvPr id="6" name="5 - Θέση αριθμού διαφάνειας"/>
          <p:cNvSpPr>
            <a:spLocks noGrp="1"/>
          </p:cNvSpPr>
          <p:nvPr>
            <p:ph type="sldNum" sz="quarter" idx="12"/>
          </p:nvPr>
        </p:nvSpPr>
        <p:spPr/>
        <p:txBody>
          <a:bodyPr/>
          <a:lstStyle/>
          <a:p>
            <a:fld id="{B5298179-5A65-414D-A2FA-88E33EE7C72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n-US"/>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AA2FF366-66CE-4A4B-8160-B490A4BD1C28}" type="datetimeFigureOut">
              <a:rPr lang="en-US" smtClean="0"/>
              <a:pPr/>
              <a:t>3/27/2024</a:t>
            </a:fld>
            <a:endParaRPr lang="en-US"/>
          </a:p>
        </p:txBody>
      </p:sp>
      <p:sp>
        <p:nvSpPr>
          <p:cNvPr id="5" name="4 - Θέση υποσέλιδου"/>
          <p:cNvSpPr>
            <a:spLocks noGrp="1"/>
          </p:cNvSpPr>
          <p:nvPr>
            <p:ph type="ftr" sz="quarter" idx="11"/>
          </p:nvPr>
        </p:nvSpPr>
        <p:spPr/>
        <p:txBody>
          <a:bodyPr/>
          <a:lstStyle/>
          <a:p>
            <a:endParaRPr lang="en-US"/>
          </a:p>
        </p:txBody>
      </p:sp>
      <p:sp>
        <p:nvSpPr>
          <p:cNvPr id="6" name="5 - Θέση αριθμού διαφάνειας"/>
          <p:cNvSpPr>
            <a:spLocks noGrp="1"/>
          </p:cNvSpPr>
          <p:nvPr>
            <p:ph type="sldNum" sz="quarter" idx="12"/>
          </p:nvPr>
        </p:nvSpPr>
        <p:spPr/>
        <p:txBody>
          <a:bodyPr/>
          <a:lstStyle/>
          <a:p>
            <a:fld id="{B5298179-5A65-414D-A2FA-88E33EE7C72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n-US"/>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5" name="4 - Θέση ημερομηνίας"/>
          <p:cNvSpPr>
            <a:spLocks noGrp="1"/>
          </p:cNvSpPr>
          <p:nvPr>
            <p:ph type="dt" sz="half" idx="10"/>
          </p:nvPr>
        </p:nvSpPr>
        <p:spPr/>
        <p:txBody>
          <a:bodyPr/>
          <a:lstStyle/>
          <a:p>
            <a:fld id="{AA2FF366-66CE-4A4B-8160-B490A4BD1C28}" type="datetimeFigureOut">
              <a:rPr lang="en-US" smtClean="0"/>
              <a:pPr/>
              <a:t>3/27/2024</a:t>
            </a:fld>
            <a:endParaRPr lang="en-US"/>
          </a:p>
        </p:txBody>
      </p:sp>
      <p:sp>
        <p:nvSpPr>
          <p:cNvPr id="6" name="5 - Θέση υποσέλιδου"/>
          <p:cNvSpPr>
            <a:spLocks noGrp="1"/>
          </p:cNvSpPr>
          <p:nvPr>
            <p:ph type="ftr" sz="quarter" idx="11"/>
          </p:nvPr>
        </p:nvSpPr>
        <p:spPr/>
        <p:txBody>
          <a:bodyPr/>
          <a:lstStyle/>
          <a:p>
            <a:endParaRPr lang="en-US"/>
          </a:p>
        </p:txBody>
      </p:sp>
      <p:sp>
        <p:nvSpPr>
          <p:cNvPr id="7" name="6 - Θέση αριθμού διαφάνειας"/>
          <p:cNvSpPr>
            <a:spLocks noGrp="1"/>
          </p:cNvSpPr>
          <p:nvPr>
            <p:ph type="sldNum" sz="quarter" idx="12"/>
          </p:nvPr>
        </p:nvSpPr>
        <p:spPr/>
        <p:txBody>
          <a:bodyPr/>
          <a:lstStyle/>
          <a:p>
            <a:fld id="{B5298179-5A65-414D-A2FA-88E33EE7C72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n-US"/>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7" name="6 - Θέση ημερομηνίας"/>
          <p:cNvSpPr>
            <a:spLocks noGrp="1"/>
          </p:cNvSpPr>
          <p:nvPr>
            <p:ph type="dt" sz="half" idx="10"/>
          </p:nvPr>
        </p:nvSpPr>
        <p:spPr/>
        <p:txBody>
          <a:bodyPr/>
          <a:lstStyle/>
          <a:p>
            <a:fld id="{AA2FF366-66CE-4A4B-8160-B490A4BD1C28}" type="datetimeFigureOut">
              <a:rPr lang="en-US" smtClean="0"/>
              <a:pPr/>
              <a:t>3/27/2024</a:t>
            </a:fld>
            <a:endParaRPr lang="en-US"/>
          </a:p>
        </p:txBody>
      </p:sp>
      <p:sp>
        <p:nvSpPr>
          <p:cNvPr id="8" name="7 - Θέση υποσέλιδου"/>
          <p:cNvSpPr>
            <a:spLocks noGrp="1"/>
          </p:cNvSpPr>
          <p:nvPr>
            <p:ph type="ftr" sz="quarter" idx="11"/>
          </p:nvPr>
        </p:nvSpPr>
        <p:spPr/>
        <p:txBody>
          <a:bodyPr/>
          <a:lstStyle/>
          <a:p>
            <a:endParaRPr lang="en-US"/>
          </a:p>
        </p:txBody>
      </p:sp>
      <p:sp>
        <p:nvSpPr>
          <p:cNvPr id="9" name="8 - Θέση αριθμού διαφάνειας"/>
          <p:cNvSpPr>
            <a:spLocks noGrp="1"/>
          </p:cNvSpPr>
          <p:nvPr>
            <p:ph type="sldNum" sz="quarter" idx="12"/>
          </p:nvPr>
        </p:nvSpPr>
        <p:spPr/>
        <p:txBody>
          <a:bodyPr/>
          <a:lstStyle/>
          <a:p>
            <a:fld id="{B5298179-5A65-414D-A2FA-88E33EE7C72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n-US"/>
          </a:p>
        </p:txBody>
      </p:sp>
      <p:sp>
        <p:nvSpPr>
          <p:cNvPr id="3" name="2 - Θέση ημερομηνίας"/>
          <p:cNvSpPr>
            <a:spLocks noGrp="1"/>
          </p:cNvSpPr>
          <p:nvPr>
            <p:ph type="dt" sz="half" idx="10"/>
          </p:nvPr>
        </p:nvSpPr>
        <p:spPr/>
        <p:txBody>
          <a:bodyPr/>
          <a:lstStyle/>
          <a:p>
            <a:fld id="{AA2FF366-66CE-4A4B-8160-B490A4BD1C28}" type="datetimeFigureOut">
              <a:rPr lang="en-US" smtClean="0"/>
              <a:pPr/>
              <a:t>3/27/2024</a:t>
            </a:fld>
            <a:endParaRPr lang="en-US"/>
          </a:p>
        </p:txBody>
      </p:sp>
      <p:sp>
        <p:nvSpPr>
          <p:cNvPr id="4" name="3 - Θέση υποσέλιδου"/>
          <p:cNvSpPr>
            <a:spLocks noGrp="1"/>
          </p:cNvSpPr>
          <p:nvPr>
            <p:ph type="ftr" sz="quarter" idx="11"/>
          </p:nvPr>
        </p:nvSpPr>
        <p:spPr/>
        <p:txBody>
          <a:bodyPr/>
          <a:lstStyle/>
          <a:p>
            <a:endParaRPr lang="en-US"/>
          </a:p>
        </p:txBody>
      </p:sp>
      <p:sp>
        <p:nvSpPr>
          <p:cNvPr id="5" name="4 - Θέση αριθμού διαφάνειας"/>
          <p:cNvSpPr>
            <a:spLocks noGrp="1"/>
          </p:cNvSpPr>
          <p:nvPr>
            <p:ph type="sldNum" sz="quarter" idx="12"/>
          </p:nvPr>
        </p:nvSpPr>
        <p:spPr/>
        <p:txBody>
          <a:bodyPr/>
          <a:lstStyle/>
          <a:p>
            <a:fld id="{B5298179-5A65-414D-A2FA-88E33EE7C72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AA2FF366-66CE-4A4B-8160-B490A4BD1C28}" type="datetimeFigureOut">
              <a:rPr lang="en-US" smtClean="0"/>
              <a:pPr/>
              <a:t>3/27/2024</a:t>
            </a:fld>
            <a:endParaRPr lang="en-US"/>
          </a:p>
        </p:txBody>
      </p:sp>
      <p:sp>
        <p:nvSpPr>
          <p:cNvPr id="3" name="2 - Θέση υποσέλιδου"/>
          <p:cNvSpPr>
            <a:spLocks noGrp="1"/>
          </p:cNvSpPr>
          <p:nvPr>
            <p:ph type="ftr" sz="quarter" idx="11"/>
          </p:nvPr>
        </p:nvSpPr>
        <p:spPr/>
        <p:txBody>
          <a:bodyPr/>
          <a:lstStyle/>
          <a:p>
            <a:endParaRPr lang="en-US"/>
          </a:p>
        </p:txBody>
      </p:sp>
      <p:sp>
        <p:nvSpPr>
          <p:cNvPr id="4" name="3 - Θέση αριθμού διαφάνειας"/>
          <p:cNvSpPr>
            <a:spLocks noGrp="1"/>
          </p:cNvSpPr>
          <p:nvPr>
            <p:ph type="sldNum" sz="quarter" idx="12"/>
          </p:nvPr>
        </p:nvSpPr>
        <p:spPr/>
        <p:txBody>
          <a:bodyPr/>
          <a:lstStyle/>
          <a:p>
            <a:fld id="{B5298179-5A65-414D-A2FA-88E33EE7C72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n-US"/>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AA2FF366-66CE-4A4B-8160-B490A4BD1C28}" type="datetimeFigureOut">
              <a:rPr lang="en-US" smtClean="0"/>
              <a:pPr/>
              <a:t>3/27/2024</a:t>
            </a:fld>
            <a:endParaRPr lang="en-US"/>
          </a:p>
        </p:txBody>
      </p:sp>
      <p:sp>
        <p:nvSpPr>
          <p:cNvPr id="6" name="5 - Θέση υποσέλιδου"/>
          <p:cNvSpPr>
            <a:spLocks noGrp="1"/>
          </p:cNvSpPr>
          <p:nvPr>
            <p:ph type="ftr" sz="quarter" idx="11"/>
          </p:nvPr>
        </p:nvSpPr>
        <p:spPr/>
        <p:txBody>
          <a:bodyPr/>
          <a:lstStyle/>
          <a:p>
            <a:endParaRPr lang="en-US"/>
          </a:p>
        </p:txBody>
      </p:sp>
      <p:sp>
        <p:nvSpPr>
          <p:cNvPr id="7" name="6 - Θέση αριθμού διαφάνειας"/>
          <p:cNvSpPr>
            <a:spLocks noGrp="1"/>
          </p:cNvSpPr>
          <p:nvPr>
            <p:ph type="sldNum" sz="quarter" idx="12"/>
          </p:nvPr>
        </p:nvSpPr>
        <p:spPr/>
        <p:txBody>
          <a:bodyPr/>
          <a:lstStyle/>
          <a:p>
            <a:fld id="{B5298179-5A65-414D-A2FA-88E33EE7C72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n-US"/>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AA2FF366-66CE-4A4B-8160-B490A4BD1C28}" type="datetimeFigureOut">
              <a:rPr lang="en-US" smtClean="0"/>
              <a:pPr/>
              <a:t>3/27/2024</a:t>
            </a:fld>
            <a:endParaRPr lang="en-US"/>
          </a:p>
        </p:txBody>
      </p:sp>
      <p:sp>
        <p:nvSpPr>
          <p:cNvPr id="6" name="5 - Θέση υποσέλιδου"/>
          <p:cNvSpPr>
            <a:spLocks noGrp="1"/>
          </p:cNvSpPr>
          <p:nvPr>
            <p:ph type="ftr" sz="quarter" idx="11"/>
          </p:nvPr>
        </p:nvSpPr>
        <p:spPr/>
        <p:txBody>
          <a:bodyPr/>
          <a:lstStyle/>
          <a:p>
            <a:endParaRPr lang="en-US"/>
          </a:p>
        </p:txBody>
      </p:sp>
      <p:sp>
        <p:nvSpPr>
          <p:cNvPr id="7" name="6 - Θέση αριθμού διαφάνειας"/>
          <p:cNvSpPr>
            <a:spLocks noGrp="1"/>
          </p:cNvSpPr>
          <p:nvPr>
            <p:ph type="sldNum" sz="quarter" idx="12"/>
          </p:nvPr>
        </p:nvSpPr>
        <p:spPr/>
        <p:txBody>
          <a:bodyPr/>
          <a:lstStyle/>
          <a:p>
            <a:fld id="{B5298179-5A65-414D-A2FA-88E33EE7C72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n-US"/>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2FF366-66CE-4A4B-8160-B490A4BD1C28}" type="datetimeFigureOut">
              <a:rPr lang="en-US" smtClean="0"/>
              <a:pPr/>
              <a:t>3/27/2024</a:t>
            </a:fld>
            <a:endParaRPr lang="en-US"/>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298179-5A65-414D-A2FA-88E33EE7C72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kentropaidioyenilika.com/ypiresies/mathisiakes-dyskolies/" TargetMode="External"/><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142844" y="214291"/>
            <a:ext cx="8786874" cy="4885577"/>
          </a:xfrm>
          <a:prstGeom prst="rect">
            <a:avLst/>
          </a:prstGeom>
          <a:noFill/>
          <a:ln w="9525">
            <a:noFill/>
            <a:miter lim="800000"/>
            <a:headEnd/>
            <a:tailEnd/>
          </a:ln>
          <a:effectLst/>
        </p:spPr>
        <p:txBody>
          <a:bodyPr vert="horz" wrap="square" lIns="545928" tIns="1002984" rIns="545928" bIns="177744"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l-GR" b="1" i="0" u="none" strike="noStrike" cap="none" normalizeH="0" baseline="0" dirty="0" smtClean="0">
              <a:ln>
                <a:noFill/>
              </a:ln>
              <a:solidFill>
                <a:srgbClr val="1F4E79"/>
              </a:solidFill>
              <a:effectLst/>
              <a:latin typeface="Arial" pitchFamily="34" charset="0"/>
              <a:ea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l-GR" sz="2400" b="1" i="0" u="none" strike="noStrike" cap="none" normalizeH="0" baseline="0" dirty="0" smtClean="0">
              <a:ln>
                <a:noFill/>
              </a:ln>
              <a:solidFill>
                <a:srgbClr val="1F4E79"/>
              </a:solidFill>
              <a:effectLst/>
              <a:latin typeface="Arial" pitchFamily="34" charset="0"/>
              <a:ea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l-GR" sz="2400" b="1" i="0" u="none" strike="noStrike" cap="none" normalizeH="0" baseline="0" dirty="0" smtClean="0">
                <a:ln>
                  <a:noFill/>
                </a:ln>
                <a:solidFill>
                  <a:srgbClr val="1F4E79"/>
                </a:solidFill>
                <a:effectLst/>
                <a:latin typeface="Arial" pitchFamily="34" charset="0"/>
                <a:ea typeface="Times New Roman" pitchFamily="18" charset="0"/>
                <a:cs typeface="Arial" pitchFamily="34" charset="0"/>
              </a:rPr>
              <a:t>7</a:t>
            </a:r>
            <a:r>
              <a:rPr kumimoji="0" lang="el-GR" sz="2400" b="1" i="0" u="none" strike="noStrike" cap="none" normalizeH="0" baseline="30000" dirty="0" smtClean="0">
                <a:ln>
                  <a:noFill/>
                </a:ln>
                <a:solidFill>
                  <a:srgbClr val="1F4E79"/>
                </a:solidFill>
                <a:effectLst/>
                <a:latin typeface="Arial" pitchFamily="34" charset="0"/>
                <a:ea typeface="Times New Roman" pitchFamily="18" charset="0"/>
                <a:cs typeface="Arial" pitchFamily="34" charset="0"/>
              </a:rPr>
              <a:t>Ο</a:t>
            </a:r>
            <a:r>
              <a:rPr kumimoji="0" lang="el-GR" sz="2400" b="1" i="0" u="none" strike="noStrike" cap="none" normalizeH="0" baseline="0" dirty="0" smtClean="0">
                <a:ln>
                  <a:noFill/>
                </a:ln>
                <a:solidFill>
                  <a:srgbClr val="1F4E79"/>
                </a:solidFill>
                <a:effectLst/>
                <a:latin typeface="Arial" pitchFamily="34" charset="0"/>
                <a:ea typeface="Times New Roman" pitchFamily="18" charset="0"/>
                <a:cs typeface="Arial" pitchFamily="34" charset="0"/>
              </a:rPr>
              <a:t> </a:t>
            </a:r>
            <a:r>
              <a:rPr kumimoji="0" lang="el-GR" sz="2400" b="1" i="0" u="none" strike="noStrike" cap="none" normalizeH="0" baseline="0" dirty="0" smtClean="0">
                <a:ln>
                  <a:noFill/>
                </a:ln>
                <a:solidFill>
                  <a:srgbClr val="1F4E79"/>
                </a:solidFill>
                <a:effectLst/>
                <a:latin typeface="Arial" pitchFamily="34" charset="0"/>
                <a:ea typeface="Times New Roman" pitchFamily="18" charset="0"/>
                <a:cs typeface="Arial" pitchFamily="34" charset="0"/>
              </a:rPr>
              <a:t>Νηπιαγωγείο Θεσσαλονίκης</a:t>
            </a:r>
          </a:p>
          <a:p>
            <a:pPr marL="0" marR="0" lvl="0" indent="0" algn="ctr" defTabSz="914400" rtl="0" eaLnBrk="1" fontAlgn="base" latinLnBrk="0" hangingPunct="1">
              <a:lnSpc>
                <a:spcPct val="100000"/>
              </a:lnSpc>
              <a:spcBef>
                <a:spcPct val="0"/>
              </a:spcBef>
              <a:spcAft>
                <a:spcPct val="0"/>
              </a:spcAft>
              <a:buClrTx/>
              <a:buSzTx/>
              <a:buFontTx/>
              <a:buNone/>
              <a:tabLst/>
            </a:pPr>
            <a:r>
              <a:rPr kumimoji="0" lang="el-GR" sz="2400" b="1" i="0" u="none" strike="noStrike" cap="none" normalizeH="0" baseline="0" dirty="0" smtClean="0">
                <a:ln>
                  <a:noFill/>
                </a:ln>
                <a:solidFill>
                  <a:srgbClr val="1F4E79"/>
                </a:solidFill>
                <a:effectLst/>
                <a:latin typeface="Arial" pitchFamily="34" charset="0"/>
                <a:ea typeface="Times New Roman" pitchFamily="18" charset="0"/>
                <a:cs typeface="Arial" pitchFamily="34" charset="0"/>
              </a:rPr>
              <a:t> </a:t>
            </a:r>
            <a:r>
              <a:rPr kumimoji="0" lang="en-US" b="1" i="0" u="none" strike="noStrike" cap="none" normalizeH="0" baseline="0" dirty="0" smtClean="0">
                <a:ln>
                  <a:noFill/>
                </a:ln>
                <a:solidFill>
                  <a:srgbClr val="1F4E79"/>
                </a:solidFill>
                <a:effectLst/>
                <a:latin typeface="Arial" pitchFamily="34" charset="0"/>
                <a:ea typeface="Times New Roman" pitchFamily="18" charset="0"/>
                <a:cs typeface="Arial" pitchFamily="34" charset="0"/>
              </a:rPr>
              <a:t>B</a:t>
            </a:r>
            <a:r>
              <a:rPr kumimoji="0" lang="el-GR" b="1" i="0" u="none" strike="noStrike" cap="none" normalizeH="0" baseline="0" dirty="0" smtClean="0">
                <a:ln>
                  <a:noFill/>
                </a:ln>
                <a:solidFill>
                  <a:srgbClr val="1F4E79"/>
                </a:solidFill>
                <a:effectLst/>
                <a:latin typeface="Arial" pitchFamily="34" charset="0"/>
                <a:ea typeface="Times New Roman" pitchFamily="18" charset="0"/>
                <a:cs typeface="Arial" pitchFamily="34" charset="0"/>
              </a:rPr>
              <a:t>ιωματικά εργαστήρια σε γονείς</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l-GR" b="1" i="0" u="none" strike="noStrike" cap="none" normalizeH="0" baseline="0" dirty="0" smtClean="0">
              <a:ln>
                <a:noFill/>
              </a:ln>
              <a:solidFill>
                <a:srgbClr val="1F4E79"/>
              </a:solidFill>
              <a:effectLst/>
              <a:latin typeface="Arial" pitchFamily="34" charset="0"/>
              <a:ea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lang="el-GR" sz="2400" b="1" dirty="0">
                <a:solidFill>
                  <a:srgbClr val="FFC000"/>
                </a:solidFill>
                <a:latin typeface="Arial" pitchFamily="34" charset="0"/>
                <a:ea typeface="Times New Roman" pitchFamily="18" charset="0"/>
                <a:cs typeface="Arial" pitchFamily="34" charset="0"/>
              </a:rPr>
              <a:t> </a:t>
            </a:r>
            <a:r>
              <a:rPr lang="el-GR" sz="2400" b="1" dirty="0" smtClean="0">
                <a:solidFill>
                  <a:srgbClr val="FFC000"/>
                </a:solidFill>
                <a:latin typeface="Arial" pitchFamily="34" charset="0"/>
                <a:ea typeface="Times New Roman" pitchFamily="18" charset="0"/>
                <a:cs typeface="Arial" pitchFamily="34" charset="0"/>
              </a:rPr>
              <a:t>3</a:t>
            </a:r>
            <a:r>
              <a:rPr lang="el-GR" sz="2400" b="1" baseline="30000" dirty="0" smtClean="0">
                <a:solidFill>
                  <a:srgbClr val="FFC000"/>
                </a:solidFill>
                <a:latin typeface="Arial" pitchFamily="34" charset="0"/>
                <a:ea typeface="Times New Roman" pitchFamily="18" charset="0"/>
                <a:cs typeface="Arial" pitchFamily="34" charset="0"/>
              </a:rPr>
              <a:t>ο</a:t>
            </a:r>
            <a:r>
              <a:rPr lang="el-GR" sz="2400" b="1" dirty="0" smtClean="0">
                <a:solidFill>
                  <a:srgbClr val="FFC000"/>
                </a:solidFill>
                <a:latin typeface="Arial" pitchFamily="34" charset="0"/>
                <a:ea typeface="Times New Roman" pitchFamily="18" charset="0"/>
                <a:cs typeface="Arial" pitchFamily="34" charset="0"/>
              </a:rPr>
              <a:t> </a:t>
            </a:r>
            <a:r>
              <a:rPr lang="el-GR" sz="2400" b="1" dirty="0" smtClean="0">
                <a:solidFill>
                  <a:srgbClr val="FFC000"/>
                </a:solidFill>
                <a:latin typeface="Arial" pitchFamily="34" charset="0"/>
                <a:ea typeface="Times New Roman" pitchFamily="18" charset="0"/>
                <a:cs typeface="Arial" pitchFamily="34" charset="0"/>
              </a:rPr>
              <a:t>Εργαστήριο </a:t>
            </a:r>
          </a:p>
          <a:p>
            <a:pPr marL="0" marR="0" lvl="0" indent="0" algn="ctr" defTabSz="914400" rtl="0" eaLnBrk="1" fontAlgn="base" latinLnBrk="0" hangingPunct="1">
              <a:lnSpc>
                <a:spcPct val="100000"/>
              </a:lnSpc>
              <a:spcBef>
                <a:spcPct val="0"/>
              </a:spcBef>
              <a:spcAft>
                <a:spcPct val="0"/>
              </a:spcAft>
              <a:buClrTx/>
              <a:buSzTx/>
              <a:buFontTx/>
              <a:buNone/>
              <a:tabLst/>
            </a:pPr>
            <a:endParaRPr lang="el-GR" b="1" dirty="0" smtClean="0">
              <a:solidFill>
                <a:srgbClr val="FFC000"/>
              </a:solidFill>
              <a:latin typeface="Arial" pitchFamily="34" charset="0"/>
              <a:ea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el-GR" b="1" dirty="0">
              <a:solidFill>
                <a:srgbClr val="FFC000"/>
              </a:solidFill>
              <a:latin typeface="Arial" pitchFamily="34" charset="0"/>
              <a:ea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el-GR" b="1" dirty="0" smtClean="0">
              <a:solidFill>
                <a:srgbClr val="FFC000"/>
              </a:solidFill>
              <a:latin typeface="Arial" pitchFamily="34" charset="0"/>
              <a:ea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el-GR" b="1" dirty="0">
              <a:solidFill>
                <a:srgbClr val="FFC000"/>
              </a:solidFill>
              <a:latin typeface="Arial" pitchFamily="34" charset="0"/>
              <a:ea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l-GR" b="1" i="0" u="none" strike="noStrike" cap="none" normalizeH="0" baseline="0" dirty="0" smtClean="0">
                <a:ln>
                  <a:noFill/>
                </a:ln>
                <a:solidFill>
                  <a:srgbClr val="1F4E79"/>
                </a:solidFill>
                <a:effectLst/>
                <a:latin typeface="Arial" pitchFamily="34" charset="0"/>
                <a:ea typeface="Times New Roman" pitchFamily="18" charset="0"/>
                <a:cs typeface="Arial" pitchFamily="34" charset="0"/>
              </a:rPr>
              <a:t> </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smtClean="0">
              <a:ln>
                <a:noFill/>
              </a:ln>
              <a:solidFill>
                <a:schemeClr val="tx1"/>
              </a:solidFill>
              <a:effectLst/>
              <a:latin typeface="Arial" pitchFamily="34" charset="0"/>
              <a:cs typeface="Arial" pitchFamily="34" charset="0"/>
            </a:endParaRPr>
          </a:p>
        </p:txBody>
      </p:sp>
      <p:pic>
        <p:nvPicPr>
          <p:cNvPr id="4097" name="image1.jpeg" descr="Εργαστήρια για γονείς - Larnakaonline.com.cy"/>
          <p:cNvPicPr>
            <a:picLocks noChangeAspect="1" noChangeArrowheads="1"/>
          </p:cNvPicPr>
          <p:nvPr/>
        </p:nvPicPr>
        <p:blipFill>
          <a:blip r:embed="rId2"/>
          <a:srcRect/>
          <a:stretch>
            <a:fillRect/>
          </a:stretch>
        </p:blipFill>
        <p:spPr bwMode="auto">
          <a:xfrm>
            <a:off x="3786182" y="3500438"/>
            <a:ext cx="1571636" cy="1429757"/>
          </a:xfrm>
          <a:prstGeom prst="rect">
            <a:avLst/>
          </a:prstGeom>
          <a:noFill/>
        </p:spPr>
      </p:pic>
      <p:sp>
        <p:nvSpPr>
          <p:cNvPr id="4099" name="Rectangle 3"/>
          <p:cNvSpPr>
            <a:spLocks noChangeArrowheads="1"/>
          </p:cNvSpPr>
          <p:nvPr/>
        </p:nvSpPr>
        <p:spPr bwMode="auto">
          <a:xfrm rot="10800000" flipV="1">
            <a:off x="285720" y="5072074"/>
            <a:ext cx="8572592" cy="16466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r>
            <a:br>
              <a:rPr kumimoji="0" lang="el-GR"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b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l-GR" sz="9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Πηγή εικόνας: https:/</a:t>
            </a:r>
            <a:r>
              <a:rPr kumimoji="0" lang="el-GR" sz="9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hlinkClick r:id="rId3"/>
              </a:rPr>
              <a:t>/www</a:t>
            </a:r>
            <a:r>
              <a:rPr kumimoji="0" lang="el-GR" sz="9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r>
              <a:rPr kumimoji="0" lang="el-GR" sz="9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hlinkClick r:id="rId3"/>
              </a:rPr>
              <a:t>kentropaidioyenilika.com/ypiresies/mathisiakes-dyskolies/</a:t>
            </a: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l-GR" sz="1400" b="1" i="0" u="none" strike="noStrike" cap="none" normalizeH="0" baseline="0" dirty="0" smtClean="0">
                <a:ln>
                  <a:noFill/>
                </a:ln>
                <a:solidFill>
                  <a:srgbClr val="1F4E79"/>
                </a:solidFill>
                <a:effectLst/>
                <a:latin typeface="Arial" pitchFamily="34" charset="0"/>
                <a:ea typeface="Times New Roman" pitchFamily="18" charset="0"/>
                <a:cs typeface="Arial" pitchFamily="34" charset="0"/>
              </a:rPr>
              <a:t>για τους εκπαιδευτικούς των νηπιαγωγείων επιστημονικής και παιδαγωγικής ευθύνης</a:t>
            </a:r>
          </a:p>
          <a:p>
            <a:pPr marL="0" marR="0" lvl="0" indent="0" algn="ctr" defTabSz="914400" rtl="0" eaLnBrk="0" fontAlgn="base" latinLnBrk="0" hangingPunct="0">
              <a:lnSpc>
                <a:spcPct val="100000"/>
              </a:lnSpc>
              <a:spcBef>
                <a:spcPct val="0"/>
              </a:spcBef>
              <a:spcAft>
                <a:spcPct val="0"/>
              </a:spcAft>
              <a:buClrTx/>
              <a:buSzTx/>
              <a:buFontTx/>
              <a:buNone/>
              <a:tabLst/>
            </a:pPr>
            <a:r>
              <a:rPr kumimoji="0" lang="el-GR" sz="1400" b="1" i="0" u="none" strike="noStrike" cap="none" normalizeH="0" baseline="0" dirty="0" smtClean="0">
                <a:ln>
                  <a:noFill/>
                </a:ln>
                <a:solidFill>
                  <a:srgbClr val="1F4E79"/>
                </a:solidFill>
                <a:effectLst/>
                <a:latin typeface="Arial" pitchFamily="34" charset="0"/>
                <a:ea typeface="Times New Roman" pitchFamily="18" charset="0"/>
                <a:cs typeface="Arial" pitchFamily="34" charset="0"/>
              </a:rPr>
              <a:t> της Ζωής </a:t>
            </a:r>
            <a:r>
              <a:rPr kumimoji="0" lang="el-GR" sz="1400" b="1" i="0" u="none" strike="noStrike" cap="none" normalizeH="0" baseline="0" dirty="0" err="1" smtClean="0">
                <a:ln>
                  <a:noFill/>
                </a:ln>
                <a:solidFill>
                  <a:srgbClr val="1F4E79"/>
                </a:solidFill>
                <a:effectLst/>
                <a:latin typeface="Arial" pitchFamily="34" charset="0"/>
                <a:ea typeface="Times New Roman" pitchFamily="18" charset="0"/>
                <a:cs typeface="Arial" pitchFamily="34" charset="0"/>
              </a:rPr>
              <a:t>Κολιπέτρη</a:t>
            </a:r>
            <a:r>
              <a:rPr kumimoji="0" lang="el-GR" sz="1400" b="1" i="0" u="none" strike="noStrike" cap="none" normalizeH="0" baseline="0" dirty="0" smtClean="0">
                <a:ln>
                  <a:noFill/>
                </a:ln>
                <a:solidFill>
                  <a:srgbClr val="1F4E79"/>
                </a:solidFill>
                <a:effectLst/>
                <a:latin typeface="Arial" pitchFamily="34" charset="0"/>
                <a:ea typeface="Times New Roman" pitchFamily="18" charset="0"/>
                <a:cs typeface="Arial" pitchFamily="34" charset="0"/>
              </a:rPr>
              <a:t> ΣΕ ΠΕ60 4</a:t>
            </a:r>
            <a:r>
              <a:rPr kumimoji="0" lang="el-GR" sz="1400" b="1" i="0" u="none" strike="noStrike" cap="none" normalizeH="0" baseline="30000" dirty="0" smtClean="0">
                <a:ln>
                  <a:noFill/>
                </a:ln>
                <a:solidFill>
                  <a:srgbClr val="1F4E79"/>
                </a:solidFill>
                <a:effectLst/>
                <a:latin typeface="Arial" pitchFamily="34" charset="0"/>
                <a:ea typeface="Times New Roman" pitchFamily="18" charset="0"/>
                <a:cs typeface="Arial" pitchFamily="34" charset="0"/>
              </a:rPr>
              <a:t>ης</a:t>
            </a:r>
            <a:r>
              <a:rPr kumimoji="0" lang="el-GR" sz="1400" b="1" i="0" u="none" strike="noStrike" cap="none" normalizeH="0" baseline="0" dirty="0" smtClean="0">
                <a:ln>
                  <a:noFill/>
                </a:ln>
                <a:solidFill>
                  <a:srgbClr val="1F4E79"/>
                </a:solidFill>
                <a:effectLst/>
                <a:latin typeface="Arial" pitchFamily="34" charset="0"/>
                <a:ea typeface="Times New Roman" pitchFamily="18" charset="0"/>
                <a:cs typeface="Arial" pitchFamily="34" charset="0"/>
              </a:rPr>
              <a:t> Θέσης</a:t>
            </a:r>
          </a:p>
          <a:p>
            <a:pPr marL="0" marR="0" lvl="0" indent="0" algn="ctr" defTabSz="914400" rtl="0" eaLnBrk="0" fontAlgn="base" latinLnBrk="0" hangingPunct="0">
              <a:lnSpc>
                <a:spcPct val="100000"/>
              </a:lnSpc>
              <a:spcBef>
                <a:spcPct val="0"/>
              </a:spcBef>
              <a:spcAft>
                <a:spcPct val="0"/>
              </a:spcAft>
              <a:buClrTx/>
              <a:buSzTx/>
              <a:buFontTx/>
              <a:buNone/>
              <a:tabLst/>
            </a:pPr>
            <a:r>
              <a:rPr kumimoji="0" lang="el-GR" sz="1400" b="1" i="0" u="none" strike="noStrike" cap="none" normalizeH="0" baseline="0" dirty="0" smtClean="0">
                <a:ln>
                  <a:noFill/>
                </a:ln>
                <a:solidFill>
                  <a:srgbClr val="1F4E79"/>
                </a:solidFill>
                <a:effectLst/>
                <a:latin typeface="Arial" pitchFamily="34" charset="0"/>
                <a:ea typeface="Times New Roman" pitchFamily="18" charset="0"/>
                <a:cs typeface="Arial" pitchFamily="34" charset="0"/>
              </a:rPr>
              <a:t> Διεύθυνσης Π.Ε. Αν. Θεσσαλονίκης 2023-24</a:t>
            </a:r>
            <a:endParaRPr kumimoji="0" lang="el-GR"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l-GR"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r>
            <a:br>
              <a:rPr kumimoji="0" lang="el-GR"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b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sz="2200" b="1" dirty="0" smtClean="0"/>
              <a:t>Φυλλάδιο Τρόπος Σκέψης</a:t>
            </a:r>
            <a:r>
              <a:rPr lang="en-US" sz="2200" b="1" dirty="0" smtClean="0"/>
              <a:t/>
            </a:r>
            <a:br>
              <a:rPr lang="en-US" sz="2200" b="1" dirty="0" smtClean="0"/>
            </a:br>
            <a:r>
              <a:rPr lang="el-GR" sz="2200" b="1" dirty="0" smtClean="0"/>
              <a:t>Αρνητικός τρόπος σκέψης	Θετικός τρόπος σκέψης</a:t>
            </a:r>
            <a:r>
              <a:rPr lang="en-US" b="1" dirty="0" smtClean="0"/>
              <a:t/>
            </a:r>
            <a:br>
              <a:rPr lang="en-US" b="1" dirty="0" smtClean="0"/>
            </a:br>
            <a:endParaRPr lang="en-US" dirty="0"/>
          </a:p>
        </p:txBody>
      </p:sp>
      <p:graphicFrame>
        <p:nvGraphicFramePr>
          <p:cNvPr id="4" name="3 - Πίνακας"/>
          <p:cNvGraphicFramePr>
            <a:graphicFrameLocks noGrp="1"/>
          </p:cNvGraphicFramePr>
          <p:nvPr/>
        </p:nvGraphicFramePr>
        <p:xfrm>
          <a:off x="2071670" y="1142984"/>
          <a:ext cx="5357850" cy="5357851"/>
        </p:xfrm>
        <a:graphic>
          <a:graphicData uri="http://schemas.openxmlformats.org/drawingml/2006/table">
            <a:tbl>
              <a:tblPr/>
              <a:tblGrid>
                <a:gridCol w="2878420"/>
                <a:gridCol w="2479430"/>
              </a:tblGrid>
              <a:tr h="1270333">
                <a:tc>
                  <a:txBody>
                    <a:bodyPr/>
                    <a:lstStyle/>
                    <a:p>
                      <a:pPr marL="67945" marR="0" algn="just">
                        <a:lnSpc>
                          <a:spcPts val="1375"/>
                        </a:lnSpc>
                        <a:spcBef>
                          <a:spcPts val="0"/>
                        </a:spcBef>
                        <a:spcAft>
                          <a:spcPts val="0"/>
                        </a:spcAft>
                      </a:pPr>
                      <a:r>
                        <a:rPr lang="el-GR" sz="600" dirty="0">
                          <a:latin typeface="Times New Roman"/>
                          <a:ea typeface="Times New Roman"/>
                          <a:cs typeface="Times New Roman"/>
                        </a:rPr>
                        <a:t>Ο</a:t>
                      </a:r>
                      <a:r>
                        <a:rPr lang="el-GR" sz="600" spc="-10" dirty="0">
                          <a:latin typeface="Times New Roman"/>
                          <a:ea typeface="Times New Roman"/>
                          <a:cs typeface="Times New Roman"/>
                        </a:rPr>
                        <a:t> </a:t>
                      </a:r>
                      <a:r>
                        <a:rPr lang="el-GR" sz="600" dirty="0">
                          <a:latin typeface="Times New Roman"/>
                          <a:ea typeface="Times New Roman"/>
                          <a:cs typeface="Times New Roman"/>
                        </a:rPr>
                        <a:t>Πέτρος</a:t>
                      </a:r>
                      <a:r>
                        <a:rPr lang="el-GR" sz="600" spc="-5" dirty="0">
                          <a:latin typeface="Times New Roman"/>
                          <a:ea typeface="Times New Roman"/>
                          <a:cs typeface="Times New Roman"/>
                        </a:rPr>
                        <a:t> </a:t>
                      </a:r>
                      <a:r>
                        <a:rPr lang="el-GR" sz="600" dirty="0">
                          <a:latin typeface="Times New Roman"/>
                          <a:ea typeface="Times New Roman"/>
                          <a:cs typeface="Times New Roman"/>
                        </a:rPr>
                        <a:t>ζητάει</a:t>
                      </a:r>
                      <a:r>
                        <a:rPr lang="el-GR" sz="600" spc="5" dirty="0">
                          <a:latin typeface="Times New Roman"/>
                          <a:ea typeface="Times New Roman"/>
                          <a:cs typeface="Times New Roman"/>
                        </a:rPr>
                        <a:t> </a:t>
                      </a:r>
                      <a:r>
                        <a:rPr lang="el-GR" sz="600" dirty="0">
                          <a:latin typeface="Times New Roman"/>
                          <a:ea typeface="Times New Roman"/>
                          <a:cs typeface="Times New Roman"/>
                        </a:rPr>
                        <a:t>από</a:t>
                      </a:r>
                      <a:r>
                        <a:rPr lang="el-GR" sz="600" spc="-5" dirty="0">
                          <a:latin typeface="Times New Roman"/>
                          <a:ea typeface="Times New Roman"/>
                          <a:cs typeface="Times New Roman"/>
                        </a:rPr>
                        <a:t> </a:t>
                      </a:r>
                      <a:r>
                        <a:rPr lang="el-GR" sz="600" dirty="0">
                          <a:latin typeface="Times New Roman"/>
                          <a:ea typeface="Times New Roman"/>
                          <a:cs typeface="Times New Roman"/>
                        </a:rPr>
                        <a:t>την Τζούλια</a:t>
                      </a:r>
                      <a:r>
                        <a:rPr lang="el-GR" sz="600" spc="-10" dirty="0">
                          <a:latin typeface="Times New Roman"/>
                          <a:ea typeface="Times New Roman"/>
                          <a:cs typeface="Times New Roman"/>
                        </a:rPr>
                        <a:t> </a:t>
                      </a:r>
                      <a:r>
                        <a:rPr lang="el-GR" sz="600" dirty="0">
                          <a:latin typeface="Times New Roman"/>
                          <a:ea typeface="Times New Roman"/>
                          <a:cs typeface="Times New Roman"/>
                        </a:rPr>
                        <a:t>να</a:t>
                      </a:r>
                      <a:r>
                        <a:rPr lang="el-GR" sz="600" spc="-15" dirty="0">
                          <a:latin typeface="Times New Roman"/>
                          <a:ea typeface="Times New Roman"/>
                          <a:cs typeface="Times New Roman"/>
                        </a:rPr>
                        <a:t> </a:t>
                      </a:r>
                      <a:r>
                        <a:rPr lang="el-GR" sz="600" dirty="0">
                          <a:latin typeface="Times New Roman"/>
                          <a:ea typeface="Times New Roman"/>
                          <a:cs typeface="Times New Roman"/>
                        </a:rPr>
                        <a:t>βγουν</a:t>
                      </a:r>
                      <a:r>
                        <a:rPr lang="el-GR" sz="600" spc="-5" dirty="0">
                          <a:latin typeface="Times New Roman"/>
                          <a:ea typeface="Times New Roman"/>
                          <a:cs typeface="Times New Roman"/>
                        </a:rPr>
                        <a:t> </a:t>
                      </a:r>
                      <a:r>
                        <a:rPr lang="el-GR" sz="600" dirty="0">
                          <a:latin typeface="Times New Roman"/>
                          <a:ea typeface="Times New Roman"/>
                          <a:cs typeface="Times New Roman"/>
                        </a:rPr>
                        <a:t>έξω</a:t>
                      </a:r>
                      <a:endParaRPr lang="en-US" sz="500" dirty="0">
                        <a:latin typeface="Times New Roman"/>
                        <a:ea typeface="Times New Roman"/>
                        <a:cs typeface="Times New Roman"/>
                      </a:endParaRPr>
                    </a:p>
                    <a:p>
                      <a:pPr marL="67945" marR="0" algn="just">
                        <a:spcBef>
                          <a:spcPts val="695"/>
                        </a:spcBef>
                        <a:spcAft>
                          <a:spcPts val="0"/>
                        </a:spcAft>
                      </a:pPr>
                      <a:r>
                        <a:rPr lang="el-GR" sz="600" dirty="0">
                          <a:latin typeface="Times New Roman"/>
                          <a:ea typeface="Times New Roman"/>
                          <a:cs typeface="Times New Roman"/>
                        </a:rPr>
                        <a:t>και</a:t>
                      </a:r>
                      <a:r>
                        <a:rPr lang="el-GR" sz="600" spc="215" dirty="0">
                          <a:latin typeface="Times New Roman"/>
                          <a:ea typeface="Times New Roman"/>
                          <a:cs typeface="Times New Roman"/>
                        </a:rPr>
                        <a:t> </a:t>
                      </a:r>
                      <a:r>
                        <a:rPr lang="el-GR" sz="600" dirty="0">
                          <a:latin typeface="Times New Roman"/>
                          <a:ea typeface="Times New Roman"/>
                          <a:cs typeface="Times New Roman"/>
                        </a:rPr>
                        <a:t>εκείνη</a:t>
                      </a:r>
                      <a:r>
                        <a:rPr lang="el-GR" sz="600" spc="210" dirty="0">
                          <a:latin typeface="Times New Roman"/>
                          <a:ea typeface="Times New Roman"/>
                          <a:cs typeface="Times New Roman"/>
                        </a:rPr>
                        <a:t> </a:t>
                      </a:r>
                      <a:r>
                        <a:rPr lang="el-GR" sz="600" dirty="0">
                          <a:latin typeface="Times New Roman"/>
                          <a:ea typeface="Times New Roman"/>
                          <a:cs typeface="Times New Roman"/>
                        </a:rPr>
                        <a:t>του</a:t>
                      </a:r>
                      <a:r>
                        <a:rPr lang="el-GR" sz="600" spc="220" dirty="0">
                          <a:latin typeface="Times New Roman"/>
                          <a:ea typeface="Times New Roman"/>
                          <a:cs typeface="Times New Roman"/>
                        </a:rPr>
                        <a:t> </a:t>
                      </a:r>
                      <a:r>
                        <a:rPr lang="el-GR" sz="600" dirty="0">
                          <a:latin typeface="Times New Roman"/>
                          <a:ea typeface="Times New Roman"/>
                          <a:cs typeface="Times New Roman"/>
                        </a:rPr>
                        <a:t>αρνείται.</a:t>
                      </a:r>
                      <a:r>
                        <a:rPr lang="el-GR" sz="600" spc="225" dirty="0">
                          <a:latin typeface="Times New Roman"/>
                          <a:ea typeface="Times New Roman"/>
                          <a:cs typeface="Times New Roman"/>
                        </a:rPr>
                        <a:t> </a:t>
                      </a:r>
                      <a:r>
                        <a:rPr lang="el-GR" sz="600" dirty="0">
                          <a:latin typeface="Times New Roman"/>
                          <a:ea typeface="Times New Roman"/>
                          <a:cs typeface="Times New Roman"/>
                        </a:rPr>
                        <a:t>Τότε</a:t>
                      </a:r>
                      <a:r>
                        <a:rPr lang="el-GR" sz="600" spc="215" dirty="0">
                          <a:latin typeface="Times New Roman"/>
                          <a:ea typeface="Times New Roman"/>
                          <a:cs typeface="Times New Roman"/>
                        </a:rPr>
                        <a:t> </a:t>
                      </a:r>
                      <a:r>
                        <a:rPr lang="el-GR" sz="600" dirty="0">
                          <a:latin typeface="Times New Roman"/>
                          <a:ea typeface="Times New Roman"/>
                          <a:cs typeface="Times New Roman"/>
                        </a:rPr>
                        <a:t>ο</a:t>
                      </a:r>
                      <a:r>
                        <a:rPr lang="el-GR" sz="600" spc="215" dirty="0">
                          <a:latin typeface="Times New Roman"/>
                          <a:ea typeface="Times New Roman"/>
                          <a:cs typeface="Times New Roman"/>
                        </a:rPr>
                        <a:t> </a:t>
                      </a:r>
                      <a:r>
                        <a:rPr lang="el-GR" sz="600" dirty="0">
                          <a:latin typeface="Times New Roman"/>
                          <a:ea typeface="Times New Roman"/>
                          <a:cs typeface="Times New Roman"/>
                        </a:rPr>
                        <a:t>Πέτρος</a:t>
                      </a:r>
                      <a:r>
                        <a:rPr lang="el-GR" sz="600" spc="225" dirty="0">
                          <a:latin typeface="Times New Roman"/>
                          <a:ea typeface="Times New Roman"/>
                          <a:cs typeface="Times New Roman"/>
                        </a:rPr>
                        <a:t> </a:t>
                      </a:r>
                      <a:r>
                        <a:rPr lang="el-GR" sz="600" dirty="0">
                          <a:latin typeface="Times New Roman"/>
                          <a:ea typeface="Times New Roman"/>
                          <a:cs typeface="Times New Roman"/>
                        </a:rPr>
                        <a:t>σκέφτεται</a:t>
                      </a:r>
                      <a:endParaRPr lang="en-US" sz="500" dirty="0">
                        <a:latin typeface="Times New Roman"/>
                        <a:ea typeface="Times New Roman"/>
                        <a:cs typeface="Times New Roman"/>
                      </a:endParaRPr>
                    </a:p>
                    <a:p>
                      <a:pPr marL="67945" marR="59690" algn="just">
                        <a:lnSpc>
                          <a:spcPct val="150000"/>
                        </a:lnSpc>
                        <a:spcBef>
                          <a:spcPts val="685"/>
                        </a:spcBef>
                        <a:spcAft>
                          <a:spcPts val="0"/>
                        </a:spcAft>
                      </a:pPr>
                      <a:r>
                        <a:rPr lang="el-GR" sz="600" dirty="0">
                          <a:latin typeface="Times New Roman"/>
                          <a:ea typeface="Times New Roman"/>
                          <a:cs typeface="Times New Roman"/>
                        </a:rPr>
                        <a:t>«Είμαι</a:t>
                      </a:r>
                      <a:r>
                        <a:rPr lang="el-GR" sz="600" spc="180" dirty="0">
                          <a:latin typeface="Times New Roman"/>
                          <a:ea typeface="Times New Roman"/>
                          <a:cs typeface="Times New Roman"/>
                        </a:rPr>
                        <a:t> </a:t>
                      </a:r>
                      <a:r>
                        <a:rPr lang="el-GR" sz="600" dirty="0">
                          <a:latin typeface="Times New Roman"/>
                          <a:ea typeface="Times New Roman"/>
                          <a:cs typeface="Times New Roman"/>
                        </a:rPr>
                        <a:t>τόσο</a:t>
                      </a:r>
                      <a:r>
                        <a:rPr lang="el-GR" sz="600" spc="190" dirty="0">
                          <a:latin typeface="Times New Roman"/>
                          <a:ea typeface="Times New Roman"/>
                          <a:cs typeface="Times New Roman"/>
                        </a:rPr>
                        <a:t> </a:t>
                      </a:r>
                      <a:r>
                        <a:rPr lang="el-GR" sz="600" dirty="0">
                          <a:latin typeface="Times New Roman"/>
                          <a:ea typeface="Times New Roman"/>
                          <a:cs typeface="Times New Roman"/>
                        </a:rPr>
                        <a:t>άσχημος.</a:t>
                      </a:r>
                      <a:r>
                        <a:rPr lang="el-GR" sz="600" spc="185" dirty="0">
                          <a:latin typeface="Times New Roman"/>
                          <a:ea typeface="Times New Roman"/>
                          <a:cs typeface="Times New Roman"/>
                        </a:rPr>
                        <a:t> </a:t>
                      </a:r>
                      <a:r>
                        <a:rPr lang="el-GR" sz="600" dirty="0">
                          <a:latin typeface="Times New Roman"/>
                          <a:ea typeface="Times New Roman"/>
                          <a:cs typeface="Times New Roman"/>
                        </a:rPr>
                        <a:t>Τα</a:t>
                      </a:r>
                      <a:r>
                        <a:rPr lang="el-GR" sz="600" spc="175" dirty="0">
                          <a:latin typeface="Times New Roman"/>
                          <a:ea typeface="Times New Roman"/>
                          <a:cs typeface="Times New Roman"/>
                        </a:rPr>
                        <a:t> </a:t>
                      </a:r>
                      <a:r>
                        <a:rPr lang="el-GR" sz="600" dirty="0">
                          <a:latin typeface="Times New Roman"/>
                          <a:ea typeface="Times New Roman"/>
                          <a:cs typeface="Times New Roman"/>
                        </a:rPr>
                        <a:t>σπυράκια</a:t>
                      </a:r>
                      <a:r>
                        <a:rPr lang="el-GR" sz="600" spc="175" dirty="0">
                          <a:latin typeface="Times New Roman"/>
                          <a:ea typeface="Times New Roman"/>
                          <a:cs typeface="Times New Roman"/>
                        </a:rPr>
                        <a:t> </a:t>
                      </a:r>
                      <a:r>
                        <a:rPr lang="el-GR" sz="600" dirty="0">
                          <a:latin typeface="Times New Roman"/>
                          <a:ea typeface="Times New Roman"/>
                          <a:cs typeface="Times New Roman"/>
                        </a:rPr>
                        <a:t>μου</a:t>
                      </a:r>
                      <a:r>
                        <a:rPr lang="el-GR" sz="600" spc="190" dirty="0">
                          <a:latin typeface="Times New Roman"/>
                          <a:ea typeface="Times New Roman"/>
                          <a:cs typeface="Times New Roman"/>
                        </a:rPr>
                        <a:t> </a:t>
                      </a:r>
                      <a:r>
                        <a:rPr lang="el-GR" sz="600" dirty="0">
                          <a:latin typeface="Times New Roman"/>
                          <a:ea typeface="Times New Roman"/>
                          <a:cs typeface="Times New Roman"/>
                        </a:rPr>
                        <a:t>θα</a:t>
                      </a:r>
                      <a:r>
                        <a:rPr lang="el-GR" sz="600" spc="185" dirty="0">
                          <a:latin typeface="Times New Roman"/>
                          <a:ea typeface="Times New Roman"/>
                          <a:cs typeface="Times New Roman"/>
                        </a:rPr>
                        <a:t> </a:t>
                      </a:r>
                      <a:r>
                        <a:rPr lang="el-GR" sz="600" dirty="0">
                          <a:latin typeface="Times New Roman"/>
                          <a:ea typeface="Times New Roman"/>
                          <a:cs typeface="Times New Roman"/>
                        </a:rPr>
                        <a:t>πρέπει</a:t>
                      </a:r>
                      <a:r>
                        <a:rPr lang="el-GR" sz="600" spc="-290" dirty="0">
                          <a:latin typeface="Times New Roman"/>
                          <a:ea typeface="Times New Roman"/>
                          <a:cs typeface="Times New Roman"/>
                        </a:rPr>
                        <a:t> </a:t>
                      </a:r>
                      <a:r>
                        <a:rPr lang="el-GR" sz="600" dirty="0">
                          <a:latin typeface="Times New Roman"/>
                          <a:ea typeface="Times New Roman"/>
                          <a:cs typeface="Times New Roman"/>
                        </a:rPr>
                        <a:t>να την απώθησαν. Κανένα κορίτσι δεν θα θέλει να</a:t>
                      </a:r>
                      <a:r>
                        <a:rPr lang="el-GR" sz="600" spc="5" dirty="0">
                          <a:latin typeface="Times New Roman"/>
                          <a:ea typeface="Times New Roman"/>
                          <a:cs typeface="Times New Roman"/>
                        </a:rPr>
                        <a:t> </a:t>
                      </a:r>
                      <a:r>
                        <a:rPr lang="el-GR" sz="600" dirty="0">
                          <a:latin typeface="Times New Roman"/>
                          <a:ea typeface="Times New Roman"/>
                          <a:cs typeface="Times New Roman"/>
                        </a:rPr>
                        <a:t>βγει</a:t>
                      </a:r>
                      <a:r>
                        <a:rPr lang="el-GR" sz="600" spc="275" dirty="0">
                          <a:latin typeface="Times New Roman"/>
                          <a:ea typeface="Times New Roman"/>
                          <a:cs typeface="Times New Roman"/>
                        </a:rPr>
                        <a:t> </a:t>
                      </a:r>
                      <a:r>
                        <a:rPr lang="el-GR" sz="600" dirty="0">
                          <a:latin typeface="Times New Roman"/>
                          <a:ea typeface="Times New Roman"/>
                          <a:cs typeface="Times New Roman"/>
                        </a:rPr>
                        <a:t>μαζί</a:t>
                      </a:r>
                      <a:r>
                        <a:rPr lang="el-GR" sz="600" spc="275" dirty="0">
                          <a:latin typeface="Times New Roman"/>
                          <a:ea typeface="Times New Roman"/>
                          <a:cs typeface="Times New Roman"/>
                        </a:rPr>
                        <a:t> </a:t>
                      </a:r>
                      <a:r>
                        <a:rPr lang="el-GR" sz="600" dirty="0">
                          <a:latin typeface="Times New Roman"/>
                          <a:ea typeface="Times New Roman"/>
                          <a:cs typeface="Times New Roman"/>
                        </a:rPr>
                        <a:t>μου,</a:t>
                      </a:r>
                      <a:r>
                        <a:rPr lang="el-GR" sz="600" spc="275" dirty="0">
                          <a:latin typeface="Times New Roman"/>
                          <a:ea typeface="Times New Roman"/>
                          <a:cs typeface="Times New Roman"/>
                        </a:rPr>
                        <a:t> </a:t>
                      </a:r>
                      <a:r>
                        <a:rPr lang="el-GR" sz="600" dirty="0">
                          <a:latin typeface="Times New Roman"/>
                          <a:ea typeface="Times New Roman"/>
                          <a:cs typeface="Times New Roman"/>
                        </a:rPr>
                        <a:t>όσο</a:t>
                      </a:r>
                      <a:r>
                        <a:rPr lang="el-GR" sz="600" spc="270" dirty="0">
                          <a:latin typeface="Times New Roman"/>
                          <a:ea typeface="Times New Roman"/>
                          <a:cs typeface="Times New Roman"/>
                        </a:rPr>
                        <a:t> </a:t>
                      </a:r>
                      <a:r>
                        <a:rPr lang="el-GR" sz="600" dirty="0">
                          <a:latin typeface="Times New Roman"/>
                          <a:ea typeface="Times New Roman"/>
                          <a:cs typeface="Times New Roman"/>
                        </a:rPr>
                        <a:t>έχω</a:t>
                      </a:r>
                      <a:r>
                        <a:rPr lang="el-GR" sz="600" spc="275" dirty="0">
                          <a:latin typeface="Times New Roman"/>
                          <a:ea typeface="Times New Roman"/>
                          <a:cs typeface="Times New Roman"/>
                        </a:rPr>
                        <a:t> </a:t>
                      </a:r>
                      <a:r>
                        <a:rPr lang="el-GR" sz="600" dirty="0">
                          <a:latin typeface="Times New Roman"/>
                          <a:ea typeface="Times New Roman"/>
                          <a:cs typeface="Times New Roman"/>
                        </a:rPr>
                        <a:t>ακμή.</a:t>
                      </a:r>
                      <a:r>
                        <a:rPr lang="el-GR" sz="600" spc="275" dirty="0">
                          <a:latin typeface="Times New Roman"/>
                          <a:ea typeface="Times New Roman"/>
                          <a:cs typeface="Times New Roman"/>
                        </a:rPr>
                        <a:t> </a:t>
                      </a:r>
                      <a:r>
                        <a:rPr lang="el-GR" sz="600" dirty="0">
                          <a:latin typeface="Times New Roman"/>
                          <a:ea typeface="Times New Roman"/>
                          <a:cs typeface="Times New Roman"/>
                        </a:rPr>
                        <a:t>Δεν</a:t>
                      </a:r>
                      <a:r>
                        <a:rPr lang="el-GR" sz="600" spc="275" dirty="0">
                          <a:latin typeface="Times New Roman"/>
                          <a:ea typeface="Times New Roman"/>
                          <a:cs typeface="Times New Roman"/>
                        </a:rPr>
                        <a:t> </a:t>
                      </a:r>
                      <a:r>
                        <a:rPr lang="el-GR" sz="600" dirty="0">
                          <a:latin typeface="Times New Roman"/>
                          <a:ea typeface="Times New Roman"/>
                          <a:cs typeface="Times New Roman"/>
                        </a:rPr>
                        <a:t>ξαναζητάω</a:t>
                      </a:r>
                      <a:r>
                        <a:rPr lang="el-GR" sz="600" spc="290" dirty="0">
                          <a:latin typeface="Times New Roman"/>
                          <a:ea typeface="Times New Roman"/>
                          <a:cs typeface="Times New Roman"/>
                        </a:rPr>
                        <a:t> </a:t>
                      </a:r>
                      <a:r>
                        <a:rPr lang="el-GR" sz="600" dirty="0">
                          <a:latin typeface="Times New Roman"/>
                          <a:ea typeface="Times New Roman"/>
                          <a:cs typeface="Times New Roman"/>
                        </a:rPr>
                        <a:t>σε</a:t>
                      </a:r>
                      <a:endParaRPr lang="en-US" sz="500" dirty="0">
                        <a:latin typeface="Times New Roman"/>
                        <a:ea typeface="Times New Roman"/>
                        <a:cs typeface="Times New Roman"/>
                      </a:endParaRPr>
                    </a:p>
                    <a:p>
                      <a:pPr marL="67945" marR="0" algn="just">
                        <a:spcBef>
                          <a:spcPts val="5"/>
                        </a:spcBef>
                        <a:spcAft>
                          <a:spcPts val="0"/>
                        </a:spcAft>
                      </a:pPr>
                      <a:r>
                        <a:rPr lang="el-GR" sz="600" dirty="0">
                          <a:latin typeface="Times New Roman"/>
                          <a:ea typeface="Times New Roman"/>
                          <a:cs typeface="Times New Roman"/>
                        </a:rPr>
                        <a:t>καμία</a:t>
                      </a:r>
                      <a:r>
                        <a:rPr lang="el-GR" sz="600" spc="-20" dirty="0">
                          <a:latin typeface="Times New Roman"/>
                          <a:ea typeface="Times New Roman"/>
                          <a:cs typeface="Times New Roman"/>
                        </a:rPr>
                        <a:t> </a:t>
                      </a:r>
                      <a:r>
                        <a:rPr lang="el-GR" sz="600" dirty="0">
                          <a:latin typeface="Times New Roman"/>
                          <a:ea typeface="Times New Roman"/>
                          <a:cs typeface="Times New Roman"/>
                        </a:rPr>
                        <a:t>να</a:t>
                      </a:r>
                      <a:r>
                        <a:rPr lang="el-GR" sz="600" spc="-20" dirty="0">
                          <a:latin typeface="Times New Roman"/>
                          <a:ea typeface="Times New Roman"/>
                          <a:cs typeface="Times New Roman"/>
                        </a:rPr>
                        <a:t> </a:t>
                      </a:r>
                      <a:r>
                        <a:rPr lang="el-GR" sz="600" dirty="0">
                          <a:latin typeface="Times New Roman"/>
                          <a:ea typeface="Times New Roman"/>
                          <a:cs typeface="Times New Roman"/>
                        </a:rPr>
                        <a:t>βγούμε».</a:t>
                      </a:r>
                      <a:endParaRPr lang="en-US" sz="500" dirty="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endParaRPr lang="el-GR" sz="6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76966">
                <a:tc>
                  <a:txBody>
                    <a:bodyPr/>
                    <a:lstStyle/>
                    <a:p>
                      <a:pPr marL="67945" marR="61595" algn="just">
                        <a:lnSpc>
                          <a:spcPct val="150000"/>
                        </a:lnSpc>
                        <a:spcBef>
                          <a:spcPts val="0"/>
                        </a:spcBef>
                        <a:spcAft>
                          <a:spcPts val="0"/>
                        </a:spcAft>
                      </a:pPr>
                      <a:r>
                        <a:rPr lang="el-GR" sz="600">
                          <a:latin typeface="Times New Roman"/>
                          <a:ea typeface="Times New Roman"/>
                          <a:cs typeface="Times New Roman"/>
                        </a:rPr>
                        <a:t>Η Μαίρη κάνει γενική καθαριότητα στο σπίτι, για να</a:t>
                      </a:r>
                      <a:r>
                        <a:rPr lang="el-GR" sz="600" spc="-285">
                          <a:latin typeface="Times New Roman"/>
                          <a:ea typeface="Times New Roman"/>
                          <a:cs typeface="Times New Roman"/>
                        </a:rPr>
                        <a:t> </a:t>
                      </a:r>
                      <a:r>
                        <a:rPr lang="el-GR" sz="600">
                          <a:latin typeface="Times New Roman"/>
                          <a:ea typeface="Times New Roman"/>
                          <a:cs typeface="Times New Roman"/>
                        </a:rPr>
                        <a:t>κάνει έκπληξη στην μητέρα της, η οποία εργάζεται</a:t>
                      </a:r>
                      <a:r>
                        <a:rPr lang="el-GR" sz="600" spc="5">
                          <a:latin typeface="Times New Roman"/>
                          <a:ea typeface="Times New Roman"/>
                          <a:cs typeface="Times New Roman"/>
                        </a:rPr>
                        <a:t> </a:t>
                      </a:r>
                      <a:r>
                        <a:rPr lang="el-GR" sz="600">
                          <a:latin typeface="Times New Roman"/>
                          <a:ea typeface="Times New Roman"/>
                          <a:cs typeface="Times New Roman"/>
                        </a:rPr>
                        <a:t>πολύ σκληρά και δεν έχει και πολύ καλή διάθεση</a:t>
                      </a:r>
                      <a:r>
                        <a:rPr lang="el-GR" sz="600" spc="5">
                          <a:latin typeface="Times New Roman"/>
                          <a:ea typeface="Times New Roman"/>
                          <a:cs typeface="Times New Roman"/>
                        </a:rPr>
                        <a:t> </a:t>
                      </a:r>
                      <a:r>
                        <a:rPr lang="el-GR" sz="600">
                          <a:latin typeface="Times New Roman"/>
                          <a:ea typeface="Times New Roman"/>
                          <a:cs typeface="Times New Roman"/>
                        </a:rPr>
                        <a:t>τελευταία. Όταν η μητέρα της επιστρέφει λέει «Μπα,</a:t>
                      </a:r>
                      <a:r>
                        <a:rPr lang="el-GR" sz="600" spc="-285">
                          <a:latin typeface="Times New Roman"/>
                          <a:ea typeface="Times New Roman"/>
                          <a:cs typeface="Times New Roman"/>
                        </a:rPr>
                        <a:t> </a:t>
                      </a:r>
                      <a:r>
                        <a:rPr lang="el-GR" sz="600">
                          <a:latin typeface="Times New Roman"/>
                          <a:ea typeface="Times New Roman"/>
                          <a:cs typeface="Times New Roman"/>
                        </a:rPr>
                        <a:t>μπα! Επιτέλους η Μαίρη έκανε και μια δουλειά, κάτι</a:t>
                      </a:r>
                      <a:r>
                        <a:rPr lang="el-GR" sz="600" spc="-285">
                          <a:latin typeface="Times New Roman"/>
                          <a:ea typeface="Times New Roman"/>
                          <a:cs typeface="Times New Roman"/>
                        </a:rPr>
                        <a:t> </a:t>
                      </a:r>
                      <a:r>
                        <a:rPr lang="el-GR" sz="600">
                          <a:latin typeface="Times New Roman"/>
                          <a:ea typeface="Times New Roman"/>
                          <a:cs typeface="Times New Roman"/>
                        </a:rPr>
                        <a:t>που έπρεπε να κάνει κάποτε. Ας ελπίσουμε πως θα</a:t>
                      </a:r>
                      <a:r>
                        <a:rPr lang="el-GR" sz="600" spc="5">
                          <a:latin typeface="Times New Roman"/>
                          <a:ea typeface="Times New Roman"/>
                          <a:cs typeface="Times New Roman"/>
                        </a:rPr>
                        <a:t> </a:t>
                      </a:r>
                      <a:r>
                        <a:rPr lang="el-GR" sz="600">
                          <a:latin typeface="Times New Roman"/>
                          <a:ea typeface="Times New Roman"/>
                          <a:cs typeface="Times New Roman"/>
                        </a:rPr>
                        <a:t>συνεχίσει</a:t>
                      </a:r>
                      <a:r>
                        <a:rPr lang="el-GR" sz="600" spc="5">
                          <a:latin typeface="Times New Roman"/>
                          <a:ea typeface="Times New Roman"/>
                          <a:cs typeface="Times New Roman"/>
                        </a:rPr>
                        <a:t> </a:t>
                      </a:r>
                      <a:r>
                        <a:rPr lang="el-GR" sz="600">
                          <a:latin typeface="Times New Roman"/>
                          <a:ea typeface="Times New Roman"/>
                          <a:cs typeface="Times New Roman"/>
                        </a:rPr>
                        <a:t>έτσι».</a:t>
                      </a:r>
                      <a:r>
                        <a:rPr lang="el-GR" sz="600" spc="5">
                          <a:latin typeface="Times New Roman"/>
                          <a:ea typeface="Times New Roman"/>
                          <a:cs typeface="Times New Roman"/>
                        </a:rPr>
                        <a:t> </a:t>
                      </a:r>
                      <a:r>
                        <a:rPr lang="el-GR" sz="600">
                          <a:latin typeface="Times New Roman"/>
                          <a:ea typeface="Times New Roman"/>
                          <a:cs typeface="Times New Roman"/>
                        </a:rPr>
                        <a:t>Τότε</a:t>
                      </a:r>
                      <a:r>
                        <a:rPr lang="el-GR" sz="600" spc="5">
                          <a:latin typeface="Times New Roman"/>
                          <a:ea typeface="Times New Roman"/>
                          <a:cs typeface="Times New Roman"/>
                        </a:rPr>
                        <a:t> </a:t>
                      </a:r>
                      <a:r>
                        <a:rPr lang="el-GR" sz="600">
                          <a:latin typeface="Times New Roman"/>
                          <a:ea typeface="Times New Roman"/>
                          <a:cs typeface="Times New Roman"/>
                        </a:rPr>
                        <a:t>η</a:t>
                      </a:r>
                      <a:r>
                        <a:rPr lang="el-GR" sz="600" spc="5">
                          <a:latin typeface="Times New Roman"/>
                          <a:ea typeface="Times New Roman"/>
                          <a:cs typeface="Times New Roman"/>
                        </a:rPr>
                        <a:t> </a:t>
                      </a:r>
                      <a:r>
                        <a:rPr lang="el-GR" sz="600">
                          <a:latin typeface="Times New Roman"/>
                          <a:ea typeface="Times New Roman"/>
                          <a:cs typeface="Times New Roman"/>
                        </a:rPr>
                        <a:t>Μαίρη</a:t>
                      </a:r>
                      <a:r>
                        <a:rPr lang="el-GR" sz="600" spc="5">
                          <a:latin typeface="Times New Roman"/>
                          <a:ea typeface="Times New Roman"/>
                          <a:cs typeface="Times New Roman"/>
                        </a:rPr>
                        <a:t> </a:t>
                      </a:r>
                      <a:r>
                        <a:rPr lang="el-GR" sz="600">
                          <a:latin typeface="Times New Roman"/>
                          <a:ea typeface="Times New Roman"/>
                          <a:cs typeface="Times New Roman"/>
                        </a:rPr>
                        <a:t>σκέφτεται:</a:t>
                      </a:r>
                      <a:r>
                        <a:rPr lang="el-GR" sz="600" spc="5">
                          <a:latin typeface="Times New Roman"/>
                          <a:ea typeface="Times New Roman"/>
                          <a:cs typeface="Times New Roman"/>
                        </a:rPr>
                        <a:t> </a:t>
                      </a:r>
                      <a:r>
                        <a:rPr lang="el-GR" sz="600">
                          <a:latin typeface="Times New Roman"/>
                          <a:ea typeface="Times New Roman"/>
                          <a:cs typeface="Times New Roman"/>
                        </a:rPr>
                        <a:t>«Αυτό</a:t>
                      </a:r>
                      <a:r>
                        <a:rPr lang="el-GR" sz="600" spc="-285">
                          <a:latin typeface="Times New Roman"/>
                          <a:ea typeface="Times New Roman"/>
                          <a:cs typeface="Times New Roman"/>
                        </a:rPr>
                        <a:t> </a:t>
                      </a:r>
                      <a:r>
                        <a:rPr lang="el-GR" sz="600">
                          <a:latin typeface="Times New Roman"/>
                          <a:ea typeface="Times New Roman"/>
                          <a:cs typeface="Times New Roman"/>
                        </a:rPr>
                        <a:t>είναι το ευχαριστώ για την προσπάθεια μου. Άλλη</a:t>
                      </a:r>
                      <a:r>
                        <a:rPr lang="el-GR" sz="600" spc="5">
                          <a:latin typeface="Times New Roman"/>
                          <a:ea typeface="Times New Roman"/>
                          <a:cs typeface="Times New Roman"/>
                        </a:rPr>
                        <a:t> </a:t>
                      </a:r>
                      <a:r>
                        <a:rPr lang="el-GR" sz="600">
                          <a:latin typeface="Times New Roman"/>
                          <a:ea typeface="Times New Roman"/>
                          <a:cs typeface="Times New Roman"/>
                        </a:rPr>
                        <a:t>φορά</a:t>
                      </a:r>
                      <a:r>
                        <a:rPr lang="el-GR" sz="600" spc="-15">
                          <a:latin typeface="Times New Roman"/>
                          <a:ea typeface="Times New Roman"/>
                          <a:cs typeface="Times New Roman"/>
                        </a:rPr>
                        <a:t> </a:t>
                      </a:r>
                      <a:r>
                        <a:rPr lang="el-GR" sz="600">
                          <a:latin typeface="Times New Roman"/>
                          <a:ea typeface="Times New Roman"/>
                          <a:cs typeface="Times New Roman"/>
                        </a:rPr>
                        <a:t>δεν</a:t>
                      </a:r>
                      <a:r>
                        <a:rPr lang="el-GR" sz="600" spc="-10">
                          <a:latin typeface="Times New Roman"/>
                          <a:ea typeface="Times New Roman"/>
                          <a:cs typeface="Times New Roman"/>
                        </a:rPr>
                        <a:t> </a:t>
                      </a:r>
                      <a:r>
                        <a:rPr lang="el-GR" sz="600">
                          <a:latin typeface="Times New Roman"/>
                          <a:ea typeface="Times New Roman"/>
                          <a:cs typeface="Times New Roman"/>
                        </a:rPr>
                        <a:t>θα</a:t>
                      </a:r>
                      <a:r>
                        <a:rPr lang="el-GR" sz="600" spc="-20">
                          <a:latin typeface="Times New Roman"/>
                          <a:ea typeface="Times New Roman"/>
                          <a:cs typeface="Times New Roman"/>
                        </a:rPr>
                        <a:t> </a:t>
                      </a:r>
                      <a:r>
                        <a:rPr lang="el-GR" sz="600">
                          <a:latin typeface="Times New Roman"/>
                          <a:ea typeface="Times New Roman"/>
                          <a:cs typeface="Times New Roman"/>
                        </a:rPr>
                        <a:t>κάνω</a:t>
                      </a:r>
                      <a:r>
                        <a:rPr lang="el-GR" sz="600" spc="-10">
                          <a:latin typeface="Times New Roman"/>
                          <a:ea typeface="Times New Roman"/>
                          <a:cs typeface="Times New Roman"/>
                        </a:rPr>
                        <a:t> </a:t>
                      </a:r>
                      <a:r>
                        <a:rPr lang="el-GR" sz="600">
                          <a:latin typeface="Times New Roman"/>
                          <a:ea typeface="Times New Roman"/>
                          <a:cs typeface="Times New Roman"/>
                        </a:rPr>
                        <a:t>τίποτα</a:t>
                      </a:r>
                      <a:r>
                        <a:rPr lang="el-GR" sz="600" spc="-5">
                          <a:latin typeface="Times New Roman"/>
                          <a:ea typeface="Times New Roman"/>
                          <a:cs typeface="Times New Roman"/>
                        </a:rPr>
                        <a:t> </a:t>
                      </a:r>
                      <a:r>
                        <a:rPr lang="el-GR" sz="600">
                          <a:latin typeface="Times New Roman"/>
                          <a:ea typeface="Times New Roman"/>
                          <a:cs typeface="Times New Roman"/>
                        </a:rPr>
                        <a:t>παραπάνω</a:t>
                      </a:r>
                      <a:r>
                        <a:rPr lang="el-GR" sz="600" spc="5">
                          <a:latin typeface="Times New Roman"/>
                          <a:ea typeface="Times New Roman"/>
                          <a:cs typeface="Times New Roman"/>
                        </a:rPr>
                        <a:t> </a:t>
                      </a:r>
                      <a:r>
                        <a:rPr lang="el-GR" sz="600">
                          <a:latin typeface="Times New Roman"/>
                          <a:ea typeface="Times New Roman"/>
                          <a:cs typeface="Times New Roman"/>
                        </a:rPr>
                        <a:t>από</a:t>
                      </a:r>
                      <a:r>
                        <a:rPr lang="el-GR" sz="600" spc="-5">
                          <a:latin typeface="Times New Roman"/>
                          <a:ea typeface="Times New Roman"/>
                          <a:cs typeface="Times New Roman"/>
                        </a:rPr>
                        <a:t> </a:t>
                      </a:r>
                      <a:r>
                        <a:rPr lang="el-GR" sz="600">
                          <a:latin typeface="Times New Roman"/>
                          <a:ea typeface="Times New Roman"/>
                          <a:cs typeface="Times New Roman"/>
                        </a:rPr>
                        <a:t>αυτό</a:t>
                      </a:r>
                      <a:r>
                        <a:rPr lang="el-GR" sz="600" spc="-5">
                          <a:latin typeface="Times New Roman"/>
                          <a:ea typeface="Times New Roman"/>
                          <a:cs typeface="Times New Roman"/>
                        </a:rPr>
                        <a:t> </a:t>
                      </a:r>
                      <a:r>
                        <a:rPr lang="el-GR" sz="600">
                          <a:latin typeface="Times New Roman"/>
                          <a:ea typeface="Times New Roman"/>
                          <a:cs typeface="Times New Roman"/>
                        </a:rPr>
                        <a:t>που</a:t>
                      </a:r>
                      <a:endParaRPr lang="en-US" sz="500">
                        <a:latin typeface="Times New Roman"/>
                        <a:ea typeface="Times New Roman"/>
                        <a:cs typeface="Times New Roman"/>
                      </a:endParaRPr>
                    </a:p>
                    <a:p>
                      <a:pPr marL="67945" marR="0" algn="just">
                        <a:spcBef>
                          <a:spcPts val="5"/>
                        </a:spcBef>
                        <a:spcAft>
                          <a:spcPts val="0"/>
                        </a:spcAft>
                      </a:pPr>
                      <a:r>
                        <a:rPr lang="el-GR" sz="600">
                          <a:latin typeface="Times New Roman"/>
                          <a:ea typeface="Times New Roman"/>
                          <a:cs typeface="Times New Roman"/>
                        </a:rPr>
                        <a:t>μου</a:t>
                      </a:r>
                      <a:r>
                        <a:rPr lang="el-GR" sz="600" spc="-25">
                          <a:latin typeface="Times New Roman"/>
                          <a:ea typeface="Times New Roman"/>
                          <a:cs typeface="Times New Roman"/>
                        </a:rPr>
                        <a:t> </a:t>
                      </a:r>
                      <a:r>
                        <a:rPr lang="el-GR" sz="600">
                          <a:latin typeface="Times New Roman"/>
                          <a:ea typeface="Times New Roman"/>
                          <a:cs typeface="Times New Roman"/>
                        </a:rPr>
                        <a:t>αντιστοιχεί».</a:t>
                      </a:r>
                      <a:endParaRPr lang="en-US" sz="5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endParaRPr lang="el-GR" sz="6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82866">
                <a:tc>
                  <a:txBody>
                    <a:bodyPr/>
                    <a:lstStyle/>
                    <a:p>
                      <a:pPr marL="67945" marR="60960" algn="just">
                        <a:lnSpc>
                          <a:spcPct val="150000"/>
                        </a:lnSpc>
                        <a:spcBef>
                          <a:spcPts val="0"/>
                        </a:spcBef>
                        <a:spcAft>
                          <a:spcPts val="0"/>
                        </a:spcAft>
                      </a:pPr>
                      <a:r>
                        <a:rPr lang="el-GR" sz="600">
                          <a:latin typeface="Times New Roman"/>
                          <a:ea typeface="Times New Roman"/>
                          <a:cs typeface="Times New Roman"/>
                        </a:rPr>
                        <a:t>Η</a:t>
                      </a:r>
                      <a:r>
                        <a:rPr lang="el-GR" sz="600" spc="5">
                          <a:latin typeface="Times New Roman"/>
                          <a:ea typeface="Times New Roman"/>
                          <a:cs typeface="Times New Roman"/>
                        </a:rPr>
                        <a:t> </a:t>
                      </a:r>
                      <a:r>
                        <a:rPr lang="el-GR" sz="600">
                          <a:latin typeface="Times New Roman"/>
                          <a:ea typeface="Times New Roman"/>
                          <a:cs typeface="Times New Roman"/>
                        </a:rPr>
                        <a:t>Βάνα</a:t>
                      </a:r>
                      <a:r>
                        <a:rPr lang="el-GR" sz="600" spc="5">
                          <a:latin typeface="Times New Roman"/>
                          <a:ea typeface="Times New Roman"/>
                          <a:cs typeface="Times New Roman"/>
                        </a:rPr>
                        <a:t> </a:t>
                      </a:r>
                      <a:r>
                        <a:rPr lang="el-GR" sz="600">
                          <a:latin typeface="Times New Roman"/>
                          <a:ea typeface="Times New Roman"/>
                          <a:cs typeface="Times New Roman"/>
                        </a:rPr>
                        <a:t>πηγαίνει</a:t>
                      </a:r>
                      <a:r>
                        <a:rPr lang="el-GR" sz="600" spc="5">
                          <a:latin typeface="Times New Roman"/>
                          <a:ea typeface="Times New Roman"/>
                          <a:cs typeface="Times New Roman"/>
                        </a:rPr>
                        <a:t> </a:t>
                      </a:r>
                      <a:r>
                        <a:rPr lang="el-GR" sz="600">
                          <a:latin typeface="Times New Roman"/>
                          <a:ea typeface="Times New Roman"/>
                          <a:cs typeface="Times New Roman"/>
                        </a:rPr>
                        <a:t>στην</a:t>
                      </a:r>
                      <a:r>
                        <a:rPr lang="el-GR" sz="600" spc="5">
                          <a:latin typeface="Times New Roman"/>
                          <a:ea typeface="Times New Roman"/>
                          <a:cs typeface="Times New Roman"/>
                        </a:rPr>
                        <a:t> </a:t>
                      </a:r>
                      <a:r>
                        <a:rPr lang="el-GR" sz="600">
                          <a:latin typeface="Times New Roman"/>
                          <a:ea typeface="Times New Roman"/>
                          <a:cs typeface="Times New Roman"/>
                        </a:rPr>
                        <a:t>ντίσκο.</a:t>
                      </a:r>
                      <a:r>
                        <a:rPr lang="el-GR" sz="600" spc="5">
                          <a:latin typeface="Times New Roman"/>
                          <a:ea typeface="Times New Roman"/>
                          <a:cs typeface="Times New Roman"/>
                        </a:rPr>
                        <a:t> </a:t>
                      </a:r>
                      <a:r>
                        <a:rPr lang="el-GR" sz="600">
                          <a:latin typeface="Times New Roman"/>
                          <a:ea typeface="Times New Roman"/>
                          <a:cs typeface="Times New Roman"/>
                        </a:rPr>
                        <a:t>Είναι</a:t>
                      </a:r>
                      <a:r>
                        <a:rPr lang="el-GR" sz="600" spc="5">
                          <a:latin typeface="Times New Roman"/>
                          <a:ea typeface="Times New Roman"/>
                          <a:cs typeface="Times New Roman"/>
                        </a:rPr>
                        <a:t> </a:t>
                      </a:r>
                      <a:r>
                        <a:rPr lang="el-GR" sz="600">
                          <a:latin typeface="Times New Roman"/>
                          <a:ea typeface="Times New Roman"/>
                          <a:cs typeface="Times New Roman"/>
                        </a:rPr>
                        <a:t>ένα</a:t>
                      </a:r>
                      <a:r>
                        <a:rPr lang="el-GR" sz="600" spc="5">
                          <a:latin typeface="Times New Roman"/>
                          <a:ea typeface="Times New Roman"/>
                          <a:cs typeface="Times New Roman"/>
                        </a:rPr>
                        <a:t> </a:t>
                      </a:r>
                      <a:r>
                        <a:rPr lang="el-GR" sz="600">
                          <a:latin typeface="Times New Roman"/>
                          <a:ea typeface="Times New Roman"/>
                          <a:cs typeface="Times New Roman"/>
                        </a:rPr>
                        <a:t>όμορφο</a:t>
                      </a:r>
                      <a:r>
                        <a:rPr lang="el-GR" sz="600" spc="-285">
                          <a:latin typeface="Times New Roman"/>
                          <a:ea typeface="Times New Roman"/>
                          <a:cs typeface="Times New Roman"/>
                        </a:rPr>
                        <a:t> </a:t>
                      </a:r>
                      <a:r>
                        <a:rPr lang="el-GR" sz="600">
                          <a:latin typeface="Times New Roman"/>
                          <a:ea typeface="Times New Roman"/>
                          <a:cs typeface="Times New Roman"/>
                        </a:rPr>
                        <a:t>κορίτσι, ζεστό και φιλικό, αλλά σκέφτεται: «Όλα τα</a:t>
                      </a:r>
                      <a:r>
                        <a:rPr lang="el-GR" sz="600" spc="5">
                          <a:latin typeface="Times New Roman"/>
                          <a:ea typeface="Times New Roman"/>
                          <a:cs typeface="Times New Roman"/>
                        </a:rPr>
                        <a:t> </a:t>
                      </a:r>
                      <a:r>
                        <a:rPr lang="el-GR" sz="600">
                          <a:latin typeface="Times New Roman"/>
                          <a:ea typeface="Times New Roman"/>
                          <a:cs typeface="Times New Roman"/>
                        </a:rPr>
                        <a:t>άλλα κορίτσια φορούν πολύ μοντέρνα ρούχα. Μισώ</a:t>
                      </a:r>
                      <a:r>
                        <a:rPr lang="el-GR" sz="600" spc="5">
                          <a:latin typeface="Times New Roman"/>
                          <a:ea typeface="Times New Roman"/>
                          <a:cs typeface="Times New Roman"/>
                        </a:rPr>
                        <a:t> </a:t>
                      </a:r>
                      <a:r>
                        <a:rPr lang="el-GR" sz="600">
                          <a:latin typeface="Times New Roman"/>
                          <a:ea typeface="Times New Roman"/>
                          <a:cs typeface="Times New Roman"/>
                        </a:rPr>
                        <a:t>τα</a:t>
                      </a:r>
                      <a:r>
                        <a:rPr lang="el-GR" sz="600" spc="-15">
                          <a:latin typeface="Times New Roman"/>
                          <a:ea typeface="Times New Roman"/>
                          <a:cs typeface="Times New Roman"/>
                        </a:rPr>
                        <a:t> </a:t>
                      </a:r>
                      <a:r>
                        <a:rPr lang="el-GR" sz="600">
                          <a:latin typeface="Times New Roman"/>
                          <a:ea typeface="Times New Roman"/>
                          <a:cs typeface="Times New Roman"/>
                        </a:rPr>
                        <a:t>ρούχα</a:t>
                      </a:r>
                      <a:r>
                        <a:rPr lang="el-GR" sz="600" spc="-5">
                          <a:latin typeface="Times New Roman"/>
                          <a:ea typeface="Times New Roman"/>
                          <a:cs typeface="Times New Roman"/>
                        </a:rPr>
                        <a:t> </a:t>
                      </a:r>
                      <a:r>
                        <a:rPr lang="el-GR" sz="600">
                          <a:latin typeface="Times New Roman"/>
                          <a:ea typeface="Times New Roman"/>
                          <a:cs typeface="Times New Roman"/>
                        </a:rPr>
                        <a:t>μου. Δεν</a:t>
                      </a:r>
                      <a:r>
                        <a:rPr lang="el-GR" sz="600" spc="-10">
                          <a:latin typeface="Times New Roman"/>
                          <a:ea typeface="Times New Roman"/>
                          <a:cs typeface="Times New Roman"/>
                        </a:rPr>
                        <a:t> </a:t>
                      </a:r>
                      <a:r>
                        <a:rPr lang="el-GR" sz="600">
                          <a:latin typeface="Times New Roman"/>
                          <a:ea typeface="Times New Roman"/>
                          <a:cs typeface="Times New Roman"/>
                        </a:rPr>
                        <a:t>έχω</a:t>
                      </a:r>
                      <a:r>
                        <a:rPr lang="el-GR" sz="600" spc="-10">
                          <a:latin typeface="Times New Roman"/>
                          <a:ea typeface="Times New Roman"/>
                          <a:cs typeface="Times New Roman"/>
                        </a:rPr>
                        <a:t> </a:t>
                      </a:r>
                      <a:r>
                        <a:rPr lang="el-GR" sz="600">
                          <a:latin typeface="Times New Roman"/>
                          <a:ea typeface="Times New Roman"/>
                          <a:cs typeface="Times New Roman"/>
                        </a:rPr>
                        <a:t>τίποτα που να</a:t>
                      </a:r>
                      <a:r>
                        <a:rPr lang="el-GR" sz="600" spc="-10">
                          <a:latin typeface="Times New Roman"/>
                          <a:ea typeface="Times New Roman"/>
                          <a:cs typeface="Times New Roman"/>
                        </a:rPr>
                        <a:t> </a:t>
                      </a:r>
                      <a:r>
                        <a:rPr lang="el-GR" sz="600">
                          <a:latin typeface="Times New Roman"/>
                          <a:ea typeface="Times New Roman"/>
                          <a:cs typeface="Times New Roman"/>
                        </a:rPr>
                        <a:t>μου</a:t>
                      </a:r>
                      <a:endParaRPr lang="en-US" sz="500">
                        <a:latin typeface="Times New Roman"/>
                        <a:ea typeface="Times New Roman"/>
                        <a:cs typeface="Times New Roman"/>
                      </a:endParaRPr>
                    </a:p>
                    <a:p>
                      <a:pPr marL="67945" marR="0" algn="just">
                        <a:spcBef>
                          <a:spcPts val="0"/>
                        </a:spcBef>
                        <a:spcAft>
                          <a:spcPts val="0"/>
                        </a:spcAft>
                      </a:pPr>
                      <a:r>
                        <a:rPr lang="el-GR" sz="600">
                          <a:latin typeface="Times New Roman"/>
                          <a:ea typeface="Times New Roman"/>
                          <a:cs typeface="Times New Roman"/>
                        </a:rPr>
                        <a:t>πηγαίνει.</a:t>
                      </a:r>
                      <a:r>
                        <a:rPr lang="el-GR" sz="600" spc="175">
                          <a:latin typeface="Times New Roman"/>
                          <a:ea typeface="Times New Roman"/>
                          <a:cs typeface="Times New Roman"/>
                        </a:rPr>
                        <a:t> </a:t>
                      </a:r>
                      <a:r>
                        <a:rPr lang="el-GR" sz="600">
                          <a:latin typeface="Times New Roman"/>
                          <a:ea typeface="Times New Roman"/>
                          <a:cs typeface="Times New Roman"/>
                        </a:rPr>
                        <a:t>Τι</a:t>
                      </a:r>
                      <a:r>
                        <a:rPr lang="el-GR" sz="600" spc="180">
                          <a:latin typeface="Times New Roman"/>
                          <a:ea typeface="Times New Roman"/>
                          <a:cs typeface="Times New Roman"/>
                        </a:rPr>
                        <a:t> </a:t>
                      </a:r>
                      <a:r>
                        <a:rPr lang="el-GR" sz="600">
                          <a:latin typeface="Times New Roman"/>
                          <a:ea typeface="Times New Roman"/>
                          <a:cs typeface="Times New Roman"/>
                        </a:rPr>
                        <a:t>θα</a:t>
                      </a:r>
                      <a:r>
                        <a:rPr lang="el-GR" sz="600" spc="175">
                          <a:latin typeface="Times New Roman"/>
                          <a:ea typeface="Times New Roman"/>
                          <a:cs typeface="Times New Roman"/>
                        </a:rPr>
                        <a:t> </a:t>
                      </a:r>
                      <a:r>
                        <a:rPr lang="el-GR" sz="600">
                          <a:latin typeface="Times New Roman"/>
                          <a:ea typeface="Times New Roman"/>
                          <a:cs typeface="Times New Roman"/>
                        </a:rPr>
                        <a:t>κάνω</a:t>
                      </a:r>
                      <a:r>
                        <a:rPr lang="el-GR" sz="600" spc="180">
                          <a:latin typeface="Times New Roman"/>
                          <a:ea typeface="Times New Roman"/>
                          <a:cs typeface="Times New Roman"/>
                        </a:rPr>
                        <a:t> </a:t>
                      </a:r>
                      <a:r>
                        <a:rPr lang="el-GR" sz="600">
                          <a:latin typeface="Times New Roman"/>
                          <a:ea typeface="Times New Roman"/>
                          <a:cs typeface="Times New Roman"/>
                        </a:rPr>
                        <a:t>αν</a:t>
                      </a:r>
                      <a:r>
                        <a:rPr lang="el-GR" sz="600" spc="175">
                          <a:latin typeface="Times New Roman"/>
                          <a:ea typeface="Times New Roman"/>
                          <a:cs typeface="Times New Roman"/>
                        </a:rPr>
                        <a:t> </a:t>
                      </a:r>
                      <a:r>
                        <a:rPr lang="el-GR" sz="600">
                          <a:latin typeface="Times New Roman"/>
                          <a:ea typeface="Times New Roman"/>
                          <a:cs typeface="Times New Roman"/>
                        </a:rPr>
                        <a:t>δε</a:t>
                      </a:r>
                      <a:r>
                        <a:rPr lang="el-GR" sz="600" spc="180">
                          <a:latin typeface="Times New Roman"/>
                          <a:ea typeface="Times New Roman"/>
                          <a:cs typeface="Times New Roman"/>
                        </a:rPr>
                        <a:t> </a:t>
                      </a:r>
                      <a:r>
                        <a:rPr lang="el-GR" sz="600">
                          <a:latin typeface="Times New Roman"/>
                          <a:ea typeface="Times New Roman"/>
                          <a:cs typeface="Times New Roman"/>
                        </a:rPr>
                        <a:t>μου</a:t>
                      </a:r>
                      <a:r>
                        <a:rPr lang="el-GR" sz="600" spc="185">
                          <a:latin typeface="Times New Roman"/>
                          <a:ea typeface="Times New Roman"/>
                          <a:cs typeface="Times New Roman"/>
                        </a:rPr>
                        <a:t> </a:t>
                      </a:r>
                      <a:r>
                        <a:rPr lang="el-GR" sz="600">
                          <a:latin typeface="Times New Roman"/>
                          <a:ea typeface="Times New Roman"/>
                          <a:cs typeface="Times New Roman"/>
                        </a:rPr>
                        <a:t>ζητήσει</a:t>
                      </a:r>
                      <a:r>
                        <a:rPr lang="el-GR" sz="600" spc="180">
                          <a:latin typeface="Times New Roman"/>
                          <a:ea typeface="Times New Roman"/>
                          <a:cs typeface="Times New Roman"/>
                        </a:rPr>
                        <a:t> </a:t>
                      </a:r>
                      <a:r>
                        <a:rPr lang="el-GR" sz="600">
                          <a:latin typeface="Times New Roman"/>
                          <a:ea typeface="Times New Roman"/>
                          <a:cs typeface="Times New Roman"/>
                        </a:rPr>
                        <a:t>κανείς</a:t>
                      </a:r>
                      <a:r>
                        <a:rPr lang="el-GR" sz="600" spc="180">
                          <a:latin typeface="Times New Roman"/>
                          <a:ea typeface="Times New Roman"/>
                          <a:cs typeface="Times New Roman"/>
                        </a:rPr>
                        <a:t> </a:t>
                      </a:r>
                      <a:r>
                        <a:rPr lang="el-GR" sz="600">
                          <a:latin typeface="Times New Roman"/>
                          <a:ea typeface="Times New Roman"/>
                          <a:cs typeface="Times New Roman"/>
                        </a:rPr>
                        <a:t>να</a:t>
                      </a:r>
                      <a:endParaRPr lang="en-US" sz="500">
                        <a:latin typeface="Times New Roman"/>
                        <a:ea typeface="Times New Roman"/>
                        <a:cs typeface="Times New Roman"/>
                      </a:endParaRPr>
                    </a:p>
                    <a:p>
                      <a:pPr marL="67945" marR="0" algn="l">
                        <a:spcBef>
                          <a:spcPts val="690"/>
                        </a:spcBef>
                        <a:spcAft>
                          <a:spcPts val="0"/>
                        </a:spcAft>
                      </a:pPr>
                      <a:r>
                        <a:rPr lang="el-GR" sz="600">
                          <a:latin typeface="Times New Roman"/>
                          <a:ea typeface="Times New Roman"/>
                          <a:cs typeface="Times New Roman"/>
                        </a:rPr>
                        <a:t>χορέψουμε;»</a:t>
                      </a:r>
                      <a:endParaRPr lang="en-US" sz="5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endParaRPr lang="el-GR" sz="6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37763">
                <a:tc>
                  <a:txBody>
                    <a:bodyPr/>
                    <a:lstStyle/>
                    <a:p>
                      <a:pPr marL="67945" marR="60960" algn="just">
                        <a:lnSpc>
                          <a:spcPct val="150000"/>
                        </a:lnSpc>
                        <a:spcBef>
                          <a:spcPts val="5"/>
                        </a:spcBef>
                        <a:spcAft>
                          <a:spcPts val="0"/>
                        </a:spcAft>
                      </a:pPr>
                      <a:r>
                        <a:rPr lang="el-GR" sz="600">
                          <a:latin typeface="Times New Roman"/>
                          <a:ea typeface="Times New Roman"/>
                          <a:cs typeface="Times New Roman"/>
                        </a:rPr>
                        <a:t>Οι φίλοι</a:t>
                      </a:r>
                      <a:r>
                        <a:rPr lang="el-GR" sz="600" spc="5">
                          <a:latin typeface="Times New Roman"/>
                          <a:ea typeface="Times New Roman"/>
                          <a:cs typeface="Times New Roman"/>
                        </a:rPr>
                        <a:t> </a:t>
                      </a:r>
                      <a:r>
                        <a:rPr lang="el-GR" sz="600">
                          <a:latin typeface="Times New Roman"/>
                          <a:ea typeface="Times New Roman"/>
                          <a:cs typeface="Times New Roman"/>
                        </a:rPr>
                        <a:t>του</a:t>
                      </a:r>
                      <a:r>
                        <a:rPr lang="el-GR" sz="600" spc="5">
                          <a:latin typeface="Times New Roman"/>
                          <a:ea typeface="Times New Roman"/>
                          <a:cs typeface="Times New Roman"/>
                        </a:rPr>
                        <a:t> </a:t>
                      </a:r>
                      <a:r>
                        <a:rPr lang="el-GR" sz="600">
                          <a:latin typeface="Times New Roman"/>
                          <a:ea typeface="Times New Roman"/>
                          <a:cs typeface="Times New Roman"/>
                        </a:rPr>
                        <a:t>Μίλτου</a:t>
                      </a:r>
                      <a:r>
                        <a:rPr lang="el-GR" sz="600" spc="5">
                          <a:latin typeface="Times New Roman"/>
                          <a:ea typeface="Times New Roman"/>
                          <a:cs typeface="Times New Roman"/>
                        </a:rPr>
                        <a:t> </a:t>
                      </a:r>
                      <a:r>
                        <a:rPr lang="el-GR" sz="600">
                          <a:latin typeface="Times New Roman"/>
                          <a:ea typeface="Times New Roman"/>
                          <a:cs typeface="Times New Roman"/>
                        </a:rPr>
                        <a:t>πηγαίνουν στο σχολείο</a:t>
                      </a:r>
                      <a:r>
                        <a:rPr lang="el-GR" sz="600" spc="300">
                          <a:latin typeface="Times New Roman"/>
                          <a:ea typeface="Times New Roman"/>
                          <a:cs typeface="Times New Roman"/>
                        </a:rPr>
                        <a:t> </a:t>
                      </a:r>
                      <a:r>
                        <a:rPr lang="el-GR" sz="600">
                          <a:latin typeface="Times New Roman"/>
                          <a:ea typeface="Times New Roman"/>
                          <a:cs typeface="Times New Roman"/>
                        </a:rPr>
                        <a:t>χωρίς</a:t>
                      </a:r>
                      <a:r>
                        <a:rPr lang="el-GR" sz="600" spc="-285">
                          <a:latin typeface="Times New Roman"/>
                          <a:ea typeface="Times New Roman"/>
                          <a:cs typeface="Times New Roman"/>
                        </a:rPr>
                        <a:t> </a:t>
                      </a:r>
                      <a:r>
                        <a:rPr lang="el-GR" sz="600">
                          <a:latin typeface="Times New Roman"/>
                          <a:ea typeface="Times New Roman"/>
                          <a:cs typeface="Times New Roman"/>
                        </a:rPr>
                        <a:t>να</a:t>
                      </a:r>
                      <a:r>
                        <a:rPr lang="el-GR" sz="600" spc="5">
                          <a:latin typeface="Times New Roman"/>
                          <a:ea typeface="Times New Roman"/>
                          <a:cs typeface="Times New Roman"/>
                        </a:rPr>
                        <a:t> </a:t>
                      </a:r>
                      <a:r>
                        <a:rPr lang="el-GR" sz="600">
                          <a:latin typeface="Times New Roman"/>
                          <a:ea typeface="Times New Roman"/>
                          <a:cs typeface="Times New Roman"/>
                        </a:rPr>
                        <a:t>περάσουν</a:t>
                      </a:r>
                      <a:r>
                        <a:rPr lang="el-GR" sz="600" spc="5">
                          <a:latin typeface="Times New Roman"/>
                          <a:ea typeface="Times New Roman"/>
                          <a:cs typeface="Times New Roman"/>
                        </a:rPr>
                        <a:t> </a:t>
                      </a:r>
                      <a:r>
                        <a:rPr lang="el-GR" sz="600">
                          <a:latin typeface="Times New Roman"/>
                          <a:ea typeface="Times New Roman"/>
                          <a:cs typeface="Times New Roman"/>
                        </a:rPr>
                        <a:t>να</a:t>
                      </a:r>
                      <a:r>
                        <a:rPr lang="el-GR" sz="600" spc="5">
                          <a:latin typeface="Times New Roman"/>
                          <a:ea typeface="Times New Roman"/>
                          <a:cs typeface="Times New Roman"/>
                        </a:rPr>
                        <a:t> </a:t>
                      </a:r>
                      <a:r>
                        <a:rPr lang="el-GR" sz="600">
                          <a:latin typeface="Times New Roman"/>
                          <a:ea typeface="Times New Roman"/>
                          <a:cs typeface="Times New Roman"/>
                        </a:rPr>
                        <a:t>τον</a:t>
                      </a:r>
                      <a:r>
                        <a:rPr lang="el-GR" sz="600" spc="5">
                          <a:latin typeface="Times New Roman"/>
                          <a:ea typeface="Times New Roman"/>
                          <a:cs typeface="Times New Roman"/>
                        </a:rPr>
                        <a:t> </a:t>
                      </a:r>
                      <a:r>
                        <a:rPr lang="el-GR" sz="600">
                          <a:latin typeface="Times New Roman"/>
                          <a:ea typeface="Times New Roman"/>
                          <a:cs typeface="Times New Roman"/>
                        </a:rPr>
                        <a:t>πάρουν,</a:t>
                      </a:r>
                      <a:r>
                        <a:rPr lang="el-GR" sz="600" spc="5">
                          <a:latin typeface="Times New Roman"/>
                          <a:ea typeface="Times New Roman"/>
                          <a:cs typeface="Times New Roman"/>
                        </a:rPr>
                        <a:t> </a:t>
                      </a:r>
                      <a:r>
                        <a:rPr lang="el-GR" sz="600">
                          <a:latin typeface="Times New Roman"/>
                          <a:ea typeface="Times New Roman"/>
                          <a:cs typeface="Times New Roman"/>
                        </a:rPr>
                        <a:t>αν</a:t>
                      </a:r>
                      <a:r>
                        <a:rPr lang="el-GR" sz="600" spc="5">
                          <a:latin typeface="Times New Roman"/>
                          <a:ea typeface="Times New Roman"/>
                          <a:cs typeface="Times New Roman"/>
                        </a:rPr>
                        <a:t> </a:t>
                      </a:r>
                      <a:r>
                        <a:rPr lang="el-GR" sz="600">
                          <a:latin typeface="Times New Roman"/>
                          <a:ea typeface="Times New Roman"/>
                          <a:cs typeface="Times New Roman"/>
                        </a:rPr>
                        <a:t>και</a:t>
                      </a:r>
                      <a:r>
                        <a:rPr lang="el-GR" sz="600" spc="5">
                          <a:latin typeface="Times New Roman"/>
                          <a:ea typeface="Times New Roman"/>
                          <a:cs typeface="Times New Roman"/>
                        </a:rPr>
                        <a:t> </a:t>
                      </a:r>
                      <a:r>
                        <a:rPr lang="el-GR" sz="600">
                          <a:latin typeface="Times New Roman"/>
                          <a:ea typeface="Times New Roman"/>
                          <a:cs typeface="Times New Roman"/>
                        </a:rPr>
                        <a:t>συνήθως</a:t>
                      </a:r>
                      <a:r>
                        <a:rPr lang="el-GR" sz="600" spc="5">
                          <a:latin typeface="Times New Roman"/>
                          <a:ea typeface="Times New Roman"/>
                          <a:cs typeface="Times New Roman"/>
                        </a:rPr>
                        <a:t> </a:t>
                      </a:r>
                      <a:r>
                        <a:rPr lang="el-GR" sz="600">
                          <a:latin typeface="Times New Roman"/>
                          <a:ea typeface="Times New Roman"/>
                          <a:cs typeface="Times New Roman"/>
                        </a:rPr>
                        <a:t>πηγαίνουν παρέα. Εκείνος σκέφτεται: «Λες να έχουν</a:t>
                      </a:r>
                      <a:r>
                        <a:rPr lang="el-GR" sz="600" spc="-285">
                          <a:latin typeface="Times New Roman"/>
                          <a:ea typeface="Times New Roman"/>
                          <a:cs typeface="Times New Roman"/>
                        </a:rPr>
                        <a:t> </a:t>
                      </a:r>
                      <a:r>
                        <a:rPr lang="el-GR" sz="600">
                          <a:latin typeface="Times New Roman"/>
                          <a:ea typeface="Times New Roman"/>
                          <a:cs typeface="Times New Roman"/>
                        </a:rPr>
                        <a:t>τσαντιστεί</a:t>
                      </a:r>
                      <a:r>
                        <a:rPr lang="el-GR" sz="600" spc="65">
                          <a:latin typeface="Times New Roman"/>
                          <a:ea typeface="Times New Roman"/>
                          <a:cs typeface="Times New Roman"/>
                        </a:rPr>
                        <a:t> </a:t>
                      </a:r>
                      <a:r>
                        <a:rPr lang="el-GR" sz="600">
                          <a:latin typeface="Times New Roman"/>
                          <a:ea typeface="Times New Roman"/>
                          <a:cs typeface="Times New Roman"/>
                        </a:rPr>
                        <a:t>μαζί</a:t>
                      </a:r>
                      <a:r>
                        <a:rPr lang="el-GR" sz="600" spc="70">
                          <a:latin typeface="Times New Roman"/>
                          <a:ea typeface="Times New Roman"/>
                          <a:cs typeface="Times New Roman"/>
                        </a:rPr>
                        <a:t> </a:t>
                      </a:r>
                      <a:r>
                        <a:rPr lang="el-GR" sz="600">
                          <a:latin typeface="Times New Roman"/>
                          <a:ea typeface="Times New Roman"/>
                          <a:cs typeface="Times New Roman"/>
                        </a:rPr>
                        <a:t>μου;</a:t>
                      </a:r>
                      <a:r>
                        <a:rPr lang="el-GR" sz="600" spc="75">
                          <a:latin typeface="Times New Roman"/>
                          <a:ea typeface="Times New Roman"/>
                          <a:cs typeface="Times New Roman"/>
                        </a:rPr>
                        <a:t> </a:t>
                      </a:r>
                      <a:r>
                        <a:rPr lang="el-GR" sz="600">
                          <a:latin typeface="Times New Roman"/>
                          <a:ea typeface="Times New Roman"/>
                          <a:cs typeface="Times New Roman"/>
                        </a:rPr>
                        <a:t>Ίσως</a:t>
                      </a:r>
                      <a:r>
                        <a:rPr lang="el-GR" sz="600" spc="70">
                          <a:latin typeface="Times New Roman"/>
                          <a:ea typeface="Times New Roman"/>
                          <a:cs typeface="Times New Roman"/>
                        </a:rPr>
                        <a:t> </a:t>
                      </a:r>
                      <a:r>
                        <a:rPr lang="el-GR" sz="600">
                          <a:latin typeface="Times New Roman"/>
                          <a:ea typeface="Times New Roman"/>
                          <a:cs typeface="Times New Roman"/>
                        </a:rPr>
                        <a:t>δε</a:t>
                      </a:r>
                      <a:r>
                        <a:rPr lang="el-GR" sz="600" spc="70">
                          <a:latin typeface="Times New Roman"/>
                          <a:ea typeface="Times New Roman"/>
                          <a:cs typeface="Times New Roman"/>
                        </a:rPr>
                        <a:t> </a:t>
                      </a:r>
                      <a:r>
                        <a:rPr lang="el-GR" sz="600">
                          <a:latin typeface="Times New Roman"/>
                          <a:ea typeface="Times New Roman"/>
                          <a:cs typeface="Times New Roman"/>
                        </a:rPr>
                        <a:t>με</a:t>
                      </a:r>
                      <a:r>
                        <a:rPr lang="el-GR" sz="600" spc="70">
                          <a:latin typeface="Times New Roman"/>
                          <a:ea typeface="Times New Roman"/>
                          <a:cs typeface="Times New Roman"/>
                        </a:rPr>
                        <a:t> </a:t>
                      </a:r>
                      <a:r>
                        <a:rPr lang="el-GR" sz="600">
                          <a:latin typeface="Times New Roman"/>
                          <a:ea typeface="Times New Roman"/>
                          <a:cs typeface="Times New Roman"/>
                        </a:rPr>
                        <a:t>θέλουν</a:t>
                      </a:r>
                      <a:r>
                        <a:rPr lang="el-GR" sz="600" spc="70">
                          <a:latin typeface="Times New Roman"/>
                          <a:ea typeface="Times New Roman"/>
                          <a:cs typeface="Times New Roman"/>
                        </a:rPr>
                        <a:t> </a:t>
                      </a:r>
                      <a:r>
                        <a:rPr lang="el-GR" sz="600">
                          <a:latin typeface="Times New Roman"/>
                          <a:ea typeface="Times New Roman"/>
                          <a:cs typeface="Times New Roman"/>
                        </a:rPr>
                        <a:t>στην</a:t>
                      </a:r>
                      <a:r>
                        <a:rPr lang="el-GR" sz="600" spc="65">
                          <a:latin typeface="Times New Roman"/>
                          <a:ea typeface="Times New Roman"/>
                          <a:cs typeface="Times New Roman"/>
                        </a:rPr>
                        <a:t> </a:t>
                      </a:r>
                      <a:r>
                        <a:rPr lang="el-GR" sz="600">
                          <a:latin typeface="Times New Roman"/>
                          <a:ea typeface="Times New Roman"/>
                          <a:cs typeface="Times New Roman"/>
                        </a:rPr>
                        <a:t>παρέα</a:t>
                      </a:r>
                      <a:endParaRPr lang="en-US" sz="500">
                        <a:latin typeface="Times New Roman"/>
                        <a:ea typeface="Times New Roman"/>
                        <a:cs typeface="Times New Roman"/>
                      </a:endParaRPr>
                    </a:p>
                    <a:p>
                      <a:pPr marL="67945" marR="0" algn="just">
                        <a:spcBef>
                          <a:spcPts val="5"/>
                        </a:spcBef>
                        <a:spcAft>
                          <a:spcPts val="0"/>
                        </a:spcAft>
                      </a:pPr>
                      <a:r>
                        <a:rPr lang="el-GR" sz="600">
                          <a:latin typeface="Times New Roman"/>
                          <a:ea typeface="Times New Roman"/>
                          <a:cs typeface="Times New Roman"/>
                        </a:rPr>
                        <a:t>τους</a:t>
                      </a:r>
                      <a:r>
                        <a:rPr lang="el-GR" sz="600" spc="280">
                          <a:latin typeface="Times New Roman"/>
                          <a:ea typeface="Times New Roman"/>
                          <a:cs typeface="Times New Roman"/>
                        </a:rPr>
                        <a:t> </a:t>
                      </a:r>
                      <a:r>
                        <a:rPr lang="el-GR" sz="600">
                          <a:latin typeface="Times New Roman"/>
                          <a:ea typeface="Times New Roman"/>
                          <a:cs typeface="Times New Roman"/>
                        </a:rPr>
                        <a:t>πια.</a:t>
                      </a:r>
                      <a:r>
                        <a:rPr lang="el-GR" sz="600" spc="-10">
                          <a:latin typeface="Times New Roman"/>
                          <a:ea typeface="Times New Roman"/>
                          <a:cs typeface="Times New Roman"/>
                        </a:rPr>
                        <a:t> </a:t>
                      </a:r>
                      <a:r>
                        <a:rPr lang="el-GR" sz="600">
                          <a:latin typeface="Times New Roman"/>
                          <a:ea typeface="Times New Roman"/>
                          <a:cs typeface="Times New Roman"/>
                        </a:rPr>
                        <a:t>Ίσως</a:t>
                      </a:r>
                      <a:r>
                        <a:rPr lang="el-GR" sz="600" spc="-10">
                          <a:latin typeface="Times New Roman"/>
                          <a:ea typeface="Times New Roman"/>
                          <a:cs typeface="Times New Roman"/>
                        </a:rPr>
                        <a:t> </a:t>
                      </a:r>
                      <a:r>
                        <a:rPr lang="el-GR" sz="600">
                          <a:latin typeface="Times New Roman"/>
                          <a:ea typeface="Times New Roman"/>
                          <a:cs typeface="Times New Roman"/>
                        </a:rPr>
                        <a:t>επειδή</a:t>
                      </a:r>
                      <a:r>
                        <a:rPr lang="el-GR" sz="600" spc="-15">
                          <a:latin typeface="Times New Roman"/>
                          <a:ea typeface="Times New Roman"/>
                          <a:cs typeface="Times New Roman"/>
                        </a:rPr>
                        <a:t> </a:t>
                      </a:r>
                      <a:r>
                        <a:rPr lang="el-GR" sz="600">
                          <a:latin typeface="Times New Roman"/>
                          <a:ea typeface="Times New Roman"/>
                          <a:cs typeface="Times New Roman"/>
                        </a:rPr>
                        <a:t>δεν</a:t>
                      </a:r>
                      <a:r>
                        <a:rPr lang="el-GR" sz="600" spc="-15">
                          <a:latin typeface="Times New Roman"/>
                          <a:ea typeface="Times New Roman"/>
                          <a:cs typeface="Times New Roman"/>
                        </a:rPr>
                        <a:t> </a:t>
                      </a:r>
                      <a:r>
                        <a:rPr lang="el-GR" sz="600">
                          <a:latin typeface="Times New Roman"/>
                          <a:ea typeface="Times New Roman"/>
                          <a:cs typeface="Times New Roman"/>
                        </a:rPr>
                        <a:t>καπνίζω</a:t>
                      </a:r>
                      <a:r>
                        <a:rPr lang="el-GR" sz="600" spc="-15">
                          <a:latin typeface="Times New Roman"/>
                          <a:ea typeface="Times New Roman"/>
                          <a:cs typeface="Times New Roman"/>
                        </a:rPr>
                        <a:t> </a:t>
                      </a:r>
                      <a:r>
                        <a:rPr lang="el-GR" sz="600">
                          <a:latin typeface="Times New Roman"/>
                          <a:ea typeface="Times New Roman"/>
                          <a:cs typeface="Times New Roman"/>
                        </a:rPr>
                        <a:t>όπως</a:t>
                      </a:r>
                      <a:r>
                        <a:rPr lang="el-GR" sz="600" spc="-10">
                          <a:latin typeface="Times New Roman"/>
                          <a:ea typeface="Times New Roman"/>
                          <a:cs typeface="Times New Roman"/>
                        </a:rPr>
                        <a:t> </a:t>
                      </a:r>
                      <a:r>
                        <a:rPr lang="el-GR" sz="600">
                          <a:latin typeface="Times New Roman"/>
                          <a:ea typeface="Times New Roman"/>
                          <a:cs typeface="Times New Roman"/>
                        </a:rPr>
                        <a:t>εκείνοι».</a:t>
                      </a:r>
                      <a:endParaRPr lang="en-US" sz="5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endParaRPr lang="el-GR" sz="600" dirty="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89923">
                <a:tc>
                  <a:txBody>
                    <a:bodyPr/>
                    <a:lstStyle/>
                    <a:p>
                      <a:pPr marL="67945" marR="59690" algn="just">
                        <a:lnSpc>
                          <a:spcPct val="150000"/>
                        </a:lnSpc>
                        <a:spcBef>
                          <a:spcPts val="0"/>
                        </a:spcBef>
                        <a:spcAft>
                          <a:spcPts val="0"/>
                        </a:spcAft>
                      </a:pPr>
                      <a:r>
                        <a:rPr lang="el-GR" sz="600">
                          <a:latin typeface="Times New Roman"/>
                          <a:ea typeface="Times New Roman"/>
                          <a:cs typeface="Times New Roman"/>
                        </a:rPr>
                        <a:t>Ο Δημήτρης βρίζει την μητέρα του Μιχάλη. Τότε ο</a:t>
                      </a:r>
                      <a:r>
                        <a:rPr lang="el-GR" sz="600" spc="5">
                          <a:latin typeface="Times New Roman"/>
                          <a:ea typeface="Times New Roman"/>
                          <a:cs typeface="Times New Roman"/>
                        </a:rPr>
                        <a:t> </a:t>
                      </a:r>
                      <a:r>
                        <a:rPr lang="el-GR" sz="600">
                          <a:latin typeface="Times New Roman"/>
                          <a:ea typeface="Times New Roman"/>
                          <a:cs typeface="Times New Roman"/>
                        </a:rPr>
                        <a:t>Μιχάλης</a:t>
                      </a:r>
                      <a:r>
                        <a:rPr lang="el-GR" sz="600" spc="5">
                          <a:latin typeface="Times New Roman"/>
                          <a:ea typeface="Times New Roman"/>
                          <a:cs typeface="Times New Roman"/>
                        </a:rPr>
                        <a:t> </a:t>
                      </a:r>
                      <a:r>
                        <a:rPr lang="el-GR" sz="600">
                          <a:latin typeface="Times New Roman"/>
                          <a:ea typeface="Times New Roman"/>
                          <a:cs typeface="Times New Roman"/>
                        </a:rPr>
                        <a:t>σκέφτεται</a:t>
                      </a:r>
                      <a:r>
                        <a:rPr lang="el-GR" sz="600" spc="5">
                          <a:latin typeface="Times New Roman"/>
                          <a:ea typeface="Times New Roman"/>
                          <a:cs typeface="Times New Roman"/>
                        </a:rPr>
                        <a:t> </a:t>
                      </a:r>
                      <a:r>
                        <a:rPr lang="el-GR" sz="600">
                          <a:latin typeface="Times New Roman"/>
                          <a:ea typeface="Times New Roman"/>
                          <a:cs typeface="Times New Roman"/>
                        </a:rPr>
                        <a:t>«Πως</a:t>
                      </a:r>
                      <a:r>
                        <a:rPr lang="el-GR" sz="600" spc="5">
                          <a:latin typeface="Times New Roman"/>
                          <a:ea typeface="Times New Roman"/>
                          <a:cs typeface="Times New Roman"/>
                        </a:rPr>
                        <a:t> </a:t>
                      </a:r>
                      <a:r>
                        <a:rPr lang="el-GR" sz="600">
                          <a:latin typeface="Times New Roman"/>
                          <a:ea typeface="Times New Roman"/>
                          <a:cs typeface="Times New Roman"/>
                        </a:rPr>
                        <a:t>τολμά</a:t>
                      </a:r>
                      <a:r>
                        <a:rPr lang="el-GR" sz="600" spc="5">
                          <a:latin typeface="Times New Roman"/>
                          <a:ea typeface="Times New Roman"/>
                          <a:cs typeface="Times New Roman"/>
                        </a:rPr>
                        <a:t> </a:t>
                      </a:r>
                      <a:r>
                        <a:rPr lang="el-GR" sz="600">
                          <a:latin typeface="Times New Roman"/>
                          <a:ea typeface="Times New Roman"/>
                          <a:cs typeface="Times New Roman"/>
                        </a:rPr>
                        <a:t>να</a:t>
                      </a:r>
                      <a:r>
                        <a:rPr lang="el-GR" sz="600" spc="5">
                          <a:latin typeface="Times New Roman"/>
                          <a:ea typeface="Times New Roman"/>
                          <a:cs typeface="Times New Roman"/>
                        </a:rPr>
                        <a:t> </a:t>
                      </a:r>
                      <a:r>
                        <a:rPr lang="el-GR" sz="600">
                          <a:latin typeface="Times New Roman"/>
                          <a:ea typeface="Times New Roman"/>
                          <a:cs typeface="Times New Roman"/>
                        </a:rPr>
                        <a:t>βρίζει</a:t>
                      </a:r>
                      <a:r>
                        <a:rPr lang="el-GR" sz="600" spc="5">
                          <a:latin typeface="Times New Roman"/>
                          <a:ea typeface="Times New Roman"/>
                          <a:cs typeface="Times New Roman"/>
                        </a:rPr>
                        <a:t> </a:t>
                      </a:r>
                      <a:r>
                        <a:rPr lang="el-GR" sz="600">
                          <a:latin typeface="Times New Roman"/>
                          <a:ea typeface="Times New Roman"/>
                          <a:cs typeface="Times New Roman"/>
                        </a:rPr>
                        <a:t>την</a:t>
                      </a:r>
                      <a:r>
                        <a:rPr lang="el-GR" sz="600" spc="5">
                          <a:latin typeface="Times New Roman"/>
                          <a:ea typeface="Times New Roman"/>
                          <a:cs typeface="Times New Roman"/>
                        </a:rPr>
                        <a:t> </a:t>
                      </a:r>
                      <a:r>
                        <a:rPr lang="el-GR" sz="600">
                          <a:latin typeface="Times New Roman"/>
                          <a:ea typeface="Times New Roman"/>
                          <a:cs typeface="Times New Roman"/>
                        </a:rPr>
                        <a:t>μητέρα</a:t>
                      </a:r>
                      <a:r>
                        <a:rPr lang="el-GR" sz="600" spc="5">
                          <a:latin typeface="Times New Roman"/>
                          <a:ea typeface="Times New Roman"/>
                          <a:cs typeface="Times New Roman"/>
                        </a:rPr>
                        <a:t> </a:t>
                      </a:r>
                      <a:r>
                        <a:rPr lang="el-GR" sz="600">
                          <a:latin typeface="Times New Roman"/>
                          <a:ea typeface="Times New Roman"/>
                          <a:cs typeface="Times New Roman"/>
                        </a:rPr>
                        <a:t>μου;</a:t>
                      </a:r>
                      <a:r>
                        <a:rPr lang="el-GR" sz="600" spc="20">
                          <a:latin typeface="Times New Roman"/>
                          <a:ea typeface="Times New Roman"/>
                          <a:cs typeface="Times New Roman"/>
                        </a:rPr>
                        <a:t> </a:t>
                      </a:r>
                      <a:r>
                        <a:rPr lang="el-GR" sz="600">
                          <a:latin typeface="Times New Roman"/>
                          <a:ea typeface="Times New Roman"/>
                          <a:cs typeface="Times New Roman"/>
                        </a:rPr>
                        <a:t>Τώρα</a:t>
                      </a:r>
                      <a:r>
                        <a:rPr lang="el-GR" sz="600" spc="5">
                          <a:latin typeface="Times New Roman"/>
                          <a:ea typeface="Times New Roman"/>
                          <a:cs typeface="Times New Roman"/>
                        </a:rPr>
                        <a:t> </a:t>
                      </a:r>
                      <a:r>
                        <a:rPr lang="el-GR" sz="600">
                          <a:latin typeface="Times New Roman"/>
                          <a:ea typeface="Times New Roman"/>
                          <a:cs typeface="Times New Roman"/>
                        </a:rPr>
                        <a:t>θα</a:t>
                      </a:r>
                      <a:r>
                        <a:rPr lang="el-GR" sz="600" spc="5">
                          <a:latin typeface="Times New Roman"/>
                          <a:ea typeface="Times New Roman"/>
                          <a:cs typeface="Times New Roman"/>
                        </a:rPr>
                        <a:t> </a:t>
                      </a:r>
                      <a:r>
                        <a:rPr lang="el-GR" sz="600">
                          <a:latin typeface="Times New Roman"/>
                          <a:ea typeface="Times New Roman"/>
                          <a:cs typeface="Times New Roman"/>
                        </a:rPr>
                        <a:t>του</a:t>
                      </a:r>
                      <a:r>
                        <a:rPr lang="el-GR" sz="600" spc="15">
                          <a:latin typeface="Times New Roman"/>
                          <a:ea typeface="Times New Roman"/>
                          <a:cs typeface="Times New Roman"/>
                        </a:rPr>
                        <a:t> </a:t>
                      </a:r>
                      <a:r>
                        <a:rPr lang="el-GR" sz="600">
                          <a:latin typeface="Times New Roman"/>
                          <a:ea typeface="Times New Roman"/>
                          <a:cs typeface="Times New Roman"/>
                        </a:rPr>
                        <a:t>δείξω</a:t>
                      </a:r>
                      <a:r>
                        <a:rPr lang="el-GR" sz="600" spc="5">
                          <a:latin typeface="Times New Roman"/>
                          <a:ea typeface="Times New Roman"/>
                          <a:cs typeface="Times New Roman"/>
                        </a:rPr>
                        <a:t> </a:t>
                      </a:r>
                      <a:r>
                        <a:rPr lang="el-GR" sz="600">
                          <a:latin typeface="Times New Roman"/>
                          <a:ea typeface="Times New Roman"/>
                          <a:cs typeface="Times New Roman"/>
                        </a:rPr>
                        <a:t>εγώ,</a:t>
                      </a:r>
                      <a:r>
                        <a:rPr lang="el-GR" sz="600" spc="10">
                          <a:latin typeface="Times New Roman"/>
                          <a:ea typeface="Times New Roman"/>
                          <a:cs typeface="Times New Roman"/>
                        </a:rPr>
                        <a:t> </a:t>
                      </a:r>
                      <a:r>
                        <a:rPr lang="el-GR" sz="600">
                          <a:latin typeface="Times New Roman"/>
                          <a:ea typeface="Times New Roman"/>
                          <a:cs typeface="Times New Roman"/>
                        </a:rPr>
                        <a:t>δε</a:t>
                      </a:r>
                      <a:r>
                        <a:rPr lang="el-GR" sz="600" spc="10">
                          <a:latin typeface="Times New Roman"/>
                          <a:ea typeface="Times New Roman"/>
                          <a:cs typeface="Times New Roman"/>
                        </a:rPr>
                        <a:t> </a:t>
                      </a:r>
                      <a:r>
                        <a:rPr lang="el-GR" sz="600">
                          <a:latin typeface="Times New Roman"/>
                          <a:ea typeface="Times New Roman"/>
                          <a:cs typeface="Times New Roman"/>
                        </a:rPr>
                        <a:t>θα</a:t>
                      </a:r>
                      <a:r>
                        <a:rPr lang="el-GR" sz="600" spc="5">
                          <a:latin typeface="Times New Roman"/>
                          <a:ea typeface="Times New Roman"/>
                          <a:cs typeface="Times New Roman"/>
                        </a:rPr>
                        <a:t> </a:t>
                      </a:r>
                      <a:r>
                        <a:rPr lang="el-GR" sz="600">
                          <a:latin typeface="Times New Roman"/>
                          <a:ea typeface="Times New Roman"/>
                          <a:cs typeface="Times New Roman"/>
                        </a:rPr>
                        <a:t>τολμήσει</a:t>
                      </a:r>
                      <a:endParaRPr lang="en-US" sz="500">
                        <a:latin typeface="Times New Roman"/>
                        <a:ea typeface="Times New Roman"/>
                        <a:cs typeface="Times New Roman"/>
                      </a:endParaRPr>
                    </a:p>
                    <a:p>
                      <a:pPr marL="67945" marR="0" algn="just">
                        <a:spcBef>
                          <a:spcPts val="0"/>
                        </a:spcBef>
                        <a:spcAft>
                          <a:spcPts val="0"/>
                        </a:spcAft>
                      </a:pPr>
                      <a:r>
                        <a:rPr lang="el-GR" sz="600">
                          <a:latin typeface="Times New Roman"/>
                          <a:ea typeface="Times New Roman"/>
                          <a:cs typeface="Times New Roman"/>
                        </a:rPr>
                        <a:t>να</a:t>
                      </a:r>
                      <a:r>
                        <a:rPr lang="el-GR" sz="600" spc="-25">
                          <a:latin typeface="Times New Roman"/>
                          <a:ea typeface="Times New Roman"/>
                          <a:cs typeface="Times New Roman"/>
                        </a:rPr>
                        <a:t> </a:t>
                      </a:r>
                      <a:r>
                        <a:rPr lang="el-GR" sz="600">
                          <a:latin typeface="Times New Roman"/>
                          <a:ea typeface="Times New Roman"/>
                          <a:cs typeface="Times New Roman"/>
                        </a:rPr>
                        <a:t>το</a:t>
                      </a:r>
                      <a:r>
                        <a:rPr lang="el-GR" sz="600" spc="-15">
                          <a:latin typeface="Times New Roman"/>
                          <a:ea typeface="Times New Roman"/>
                          <a:cs typeface="Times New Roman"/>
                        </a:rPr>
                        <a:t> </a:t>
                      </a:r>
                      <a:r>
                        <a:rPr lang="el-GR" sz="600">
                          <a:latin typeface="Times New Roman"/>
                          <a:ea typeface="Times New Roman"/>
                          <a:cs typeface="Times New Roman"/>
                        </a:rPr>
                        <a:t>ξανακάνει».</a:t>
                      </a:r>
                      <a:endParaRPr lang="en-US" sz="5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endParaRPr lang="el-GR" sz="600" dirty="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C:\Users\HOME\Desktop\1711568366938.jpg"/>
          <p:cNvPicPr>
            <a:picLocks noChangeAspect="1" noChangeArrowheads="1"/>
          </p:cNvPicPr>
          <p:nvPr/>
        </p:nvPicPr>
        <p:blipFill>
          <a:blip r:embed="rId2" cstate="print"/>
          <a:srcRect/>
          <a:stretch>
            <a:fillRect/>
          </a:stretch>
        </p:blipFill>
        <p:spPr bwMode="auto">
          <a:xfrm>
            <a:off x="2214546" y="428604"/>
            <a:ext cx="4610079" cy="6146772"/>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pPr algn="l"/>
            <a:r>
              <a:rPr lang="el-GR" sz="2000" b="1" dirty="0" smtClean="0"/>
              <a:t/>
            </a:r>
            <a:br>
              <a:rPr lang="el-GR" sz="2000" b="1" dirty="0" smtClean="0"/>
            </a:br>
            <a:r>
              <a:rPr lang="el-GR" sz="2000" b="1" dirty="0" smtClean="0"/>
              <a:t/>
            </a:r>
            <a:br>
              <a:rPr lang="el-GR" sz="2000" b="1" dirty="0" smtClean="0"/>
            </a:br>
            <a:r>
              <a:rPr lang="el-GR" sz="2000" b="1" dirty="0" smtClean="0"/>
              <a:t/>
            </a:r>
            <a:br>
              <a:rPr lang="el-GR" sz="2000" b="1" dirty="0" smtClean="0"/>
            </a:br>
            <a:r>
              <a:rPr lang="el-GR" sz="2000" b="1" dirty="0" smtClean="0"/>
              <a:t/>
            </a:r>
            <a:br>
              <a:rPr lang="el-GR" sz="2000" b="1" dirty="0" smtClean="0"/>
            </a:br>
            <a:r>
              <a:rPr lang="el-GR" sz="2000" b="1" dirty="0" smtClean="0"/>
              <a:t/>
            </a:r>
            <a:br>
              <a:rPr lang="el-GR" sz="2000" b="1" dirty="0" smtClean="0"/>
            </a:br>
            <a:r>
              <a:rPr lang="el-GR" sz="2000" b="1" dirty="0" smtClean="0"/>
              <a:t>3η </a:t>
            </a:r>
            <a:r>
              <a:rPr lang="el-GR" sz="2000" b="1" dirty="0" smtClean="0"/>
              <a:t>Δραστηριότητα: Τα τέσσερα στάδια εφαρμογής του θετικού τρόπου σκέψης.</a:t>
            </a:r>
            <a:r>
              <a:rPr lang="en-US" sz="2000" dirty="0" smtClean="0"/>
              <a:t/>
            </a:r>
            <a:br>
              <a:rPr lang="en-US" sz="2000" dirty="0" smtClean="0"/>
            </a:br>
            <a:r>
              <a:rPr lang="el-GR" sz="2000" dirty="0" smtClean="0"/>
              <a:t>Εξηγούμε </a:t>
            </a:r>
            <a:r>
              <a:rPr lang="el-GR" sz="2000" dirty="0" smtClean="0"/>
              <a:t>στους γονείς ότι υπάρχουν τέσσερις χρονικές στιγμές κατά τις οποίες η θετική συνομιλία με τον εαυτό μας, μας βοηθά να χειριστούμε μια κατάσταση άγχους:</a:t>
            </a:r>
            <a:r>
              <a:rPr lang="en-US" sz="2000" dirty="0" smtClean="0"/>
              <a:t/>
            </a:r>
            <a:br>
              <a:rPr lang="en-US" sz="2000" dirty="0" smtClean="0"/>
            </a:br>
            <a:endParaRPr lang="en-US" sz="2000" dirty="0"/>
          </a:p>
        </p:txBody>
      </p:sp>
      <p:pic>
        <p:nvPicPr>
          <p:cNvPr id="4" name="image15.png"/>
          <p:cNvPicPr/>
          <p:nvPr/>
        </p:nvPicPr>
        <p:blipFill>
          <a:blip r:embed="rId2" cstate="print"/>
          <a:stretch>
            <a:fillRect/>
          </a:stretch>
        </p:blipFill>
        <p:spPr>
          <a:xfrm>
            <a:off x="1928794" y="2428868"/>
            <a:ext cx="5500726" cy="3777771"/>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596" y="500042"/>
            <a:ext cx="8229600" cy="1143000"/>
          </a:xfrm>
        </p:spPr>
        <p:txBody>
          <a:bodyPr>
            <a:noAutofit/>
          </a:bodyPr>
          <a:lstStyle/>
          <a:p>
            <a:pPr algn="l"/>
            <a:r>
              <a:rPr lang="el-GR" sz="1600" dirty="0" smtClean="0"/>
              <a:t/>
            </a:r>
            <a:br>
              <a:rPr lang="el-GR" sz="1600" dirty="0" smtClean="0"/>
            </a:br>
            <a:r>
              <a:rPr lang="el-GR" sz="1600" dirty="0" smtClean="0"/>
              <a:t/>
            </a:r>
            <a:br>
              <a:rPr lang="el-GR" sz="1600" dirty="0" smtClean="0"/>
            </a:br>
            <a:r>
              <a:rPr lang="el-GR" sz="1600" dirty="0" smtClean="0"/>
              <a:t/>
            </a:r>
            <a:br>
              <a:rPr lang="el-GR" sz="1600" dirty="0" smtClean="0"/>
            </a:br>
            <a:r>
              <a:rPr lang="el-GR" sz="1600" dirty="0" smtClean="0"/>
              <a:t/>
            </a:r>
            <a:br>
              <a:rPr lang="el-GR" sz="1600" dirty="0" smtClean="0"/>
            </a:br>
            <a:r>
              <a:rPr lang="el-GR" sz="1600" dirty="0" smtClean="0"/>
              <a:t/>
            </a:r>
            <a:br>
              <a:rPr lang="el-GR" sz="1600" dirty="0" smtClean="0"/>
            </a:br>
            <a:r>
              <a:rPr lang="el-GR" sz="1600" dirty="0" smtClean="0"/>
              <a:t/>
            </a:r>
            <a:br>
              <a:rPr lang="el-GR" sz="1600" dirty="0" smtClean="0"/>
            </a:br>
            <a:r>
              <a:rPr lang="el-GR" sz="1600" dirty="0" smtClean="0"/>
              <a:t/>
            </a:r>
            <a:br>
              <a:rPr lang="el-GR" sz="1600" dirty="0" smtClean="0"/>
            </a:br>
            <a:r>
              <a:rPr lang="el-GR" sz="1600" dirty="0" smtClean="0"/>
              <a:t/>
            </a:r>
            <a:br>
              <a:rPr lang="el-GR" sz="1600" dirty="0" smtClean="0"/>
            </a:br>
            <a:r>
              <a:rPr lang="el-GR" sz="1600" dirty="0" smtClean="0"/>
              <a:t/>
            </a:r>
            <a:br>
              <a:rPr lang="el-GR" sz="1600" dirty="0" smtClean="0"/>
            </a:br>
            <a:r>
              <a:rPr lang="el-GR" sz="1600" dirty="0" smtClean="0"/>
              <a:t/>
            </a:r>
            <a:br>
              <a:rPr lang="el-GR" sz="1600" dirty="0" smtClean="0"/>
            </a:br>
            <a:r>
              <a:rPr lang="el-GR" sz="1600" dirty="0" smtClean="0"/>
              <a:t/>
            </a:r>
            <a:br>
              <a:rPr lang="el-GR" sz="1600" dirty="0" smtClean="0"/>
            </a:br>
            <a:r>
              <a:rPr lang="el-GR" sz="1600" dirty="0" smtClean="0"/>
              <a:t/>
            </a:r>
            <a:br>
              <a:rPr lang="el-GR" sz="1600" dirty="0" smtClean="0"/>
            </a:br>
            <a:r>
              <a:rPr lang="el-GR" sz="1600" dirty="0" smtClean="0"/>
              <a:t/>
            </a:r>
            <a:br>
              <a:rPr lang="el-GR" sz="1600" dirty="0" smtClean="0"/>
            </a:br>
            <a:r>
              <a:rPr lang="el-GR" sz="1600" dirty="0" smtClean="0"/>
              <a:t/>
            </a:r>
            <a:br>
              <a:rPr lang="el-GR" sz="1600" dirty="0" smtClean="0"/>
            </a:br>
            <a:r>
              <a:rPr lang="el-GR" sz="1600" dirty="0" smtClean="0"/>
              <a:t/>
            </a:r>
            <a:br>
              <a:rPr lang="el-GR" sz="1600" dirty="0" smtClean="0"/>
            </a:br>
            <a:r>
              <a:rPr lang="el-GR" sz="1600" dirty="0" smtClean="0"/>
              <a:t/>
            </a:r>
            <a:br>
              <a:rPr lang="el-GR" sz="1600" dirty="0" smtClean="0"/>
            </a:br>
            <a:r>
              <a:rPr lang="el-GR" sz="1600" dirty="0" smtClean="0"/>
              <a:t/>
            </a:r>
            <a:br>
              <a:rPr lang="el-GR" sz="1600" dirty="0" smtClean="0"/>
            </a:br>
            <a:r>
              <a:rPr lang="el-GR" sz="1600" dirty="0" smtClean="0"/>
              <a:t/>
            </a:r>
            <a:br>
              <a:rPr lang="el-GR" sz="1600" dirty="0" smtClean="0"/>
            </a:br>
            <a:r>
              <a:rPr lang="el-GR" sz="1600" dirty="0" smtClean="0"/>
              <a:t/>
            </a:r>
            <a:br>
              <a:rPr lang="el-GR" sz="1600" dirty="0" smtClean="0"/>
            </a:br>
            <a:r>
              <a:rPr lang="el-GR" sz="1600" dirty="0" smtClean="0"/>
              <a:t/>
            </a:r>
            <a:br>
              <a:rPr lang="el-GR" sz="1600" dirty="0" smtClean="0"/>
            </a:br>
            <a:r>
              <a:rPr lang="el-GR" sz="1600" dirty="0" smtClean="0"/>
              <a:t/>
            </a:r>
            <a:br>
              <a:rPr lang="el-GR" sz="1600" dirty="0" smtClean="0"/>
            </a:br>
            <a:r>
              <a:rPr lang="el-GR" sz="1600" dirty="0" smtClean="0"/>
              <a:t>Ελεύθερος </a:t>
            </a:r>
            <a:r>
              <a:rPr lang="el-GR" sz="1600" dirty="0" smtClean="0"/>
              <a:t>συνειρμός παράδειγμα. «δουλεύω (καταθέτω σημαντικό έργο στην δουλειά) και δε μπορώ να περάσω πολύ ποιοτικό χρόνο με το μεγαλύτερο παιδί μου (5 ετών) γιατί πρέπει να φροντίσω (θηλασμός, ύπνος) και το μικρότερο (8 μηνών)».</a:t>
            </a:r>
            <a:r>
              <a:rPr lang="en-US" sz="1600" dirty="0" smtClean="0"/>
              <a:t/>
            </a:r>
            <a:br>
              <a:rPr lang="en-US" sz="1600" dirty="0" smtClean="0"/>
            </a:br>
            <a:r>
              <a:rPr lang="el-GR" sz="1600" b="1" dirty="0" smtClean="0"/>
              <a:t>Τι μπορείς να σκεφτείς </a:t>
            </a:r>
            <a:r>
              <a:rPr lang="el-GR" sz="1600" b="1" u="heavy" dirty="0" smtClean="0"/>
              <a:t>από πριν</a:t>
            </a:r>
            <a:r>
              <a:rPr lang="el-GR" sz="1600" b="1" dirty="0" smtClean="0"/>
              <a:t>;</a:t>
            </a:r>
            <a:r>
              <a:rPr lang="en-US" sz="1600" b="1" dirty="0" smtClean="0"/>
              <a:t/>
            </a:r>
            <a:br>
              <a:rPr lang="en-US" sz="1600" b="1" dirty="0" smtClean="0"/>
            </a:br>
            <a:r>
              <a:rPr lang="el-GR" sz="1600" b="1" dirty="0" smtClean="0"/>
              <a:t> </a:t>
            </a:r>
            <a:r>
              <a:rPr lang="en-US" sz="1600" dirty="0" smtClean="0"/>
              <a:t/>
            </a:r>
            <a:br>
              <a:rPr lang="en-US" sz="1600" dirty="0" smtClean="0"/>
            </a:br>
            <a:r>
              <a:rPr lang="el-GR" sz="1600" dirty="0" smtClean="0"/>
              <a:t>Δεν χρειάζεται, είμαι εγώ η μόνη που παρέχω φροντίδα στο 5 ετών παιδί μου.</a:t>
            </a:r>
            <a:r>
              <a:rPr lang="en-US" sz="1600" dirty="0" smtClean="0"/>
              <a:t/>
            </a:r>
            <a:br>
              <a:rPr lang="en-US" sz="1600" dirty="0" smtClean="0"/>
            </a:br>
            <a:r>
              <a:rPr lang="el-GR" sz="1600" dirty="0" smtClean="0"/>
              <a:t> </a:t>
            </a:r>
            <a:r>
              <a:rPr lang="en-US" sz="1600" dirty="0" smtClean="0"/>
              <a:t/>
            </a:r>
            <a:br>
              <a:rPr lang="en-US" sz="1600" dirty="0" smtClean="0"/>
            </a:br>
            <a:r>
              <a:rPr lang="el-GR" sz="1600" dirty="0" smtClean="0"/>
              <a:t>Δεν είναι βρέφος.</a:t>
            </a:r>
            <a:r>
              <a:rPr lang="en-US" sz="1600" dirty="0" smtClean="0"/>
              <a:t/>
            </a:r>
            <a:br>
              <a:rPr lang="en-US" sz="1600" dirty="0" smtClean="0"/>
            </a:br>
            <a:r>
              <a:rPr lang="el-GR" sz="1600" dirty="0" smtClean="0"/>
              <a:t> </a:t>
            </a:r>
            <a:r>
              <a:rPr lang="en-US" sz="1600" dirty="0" smtClean="0"/>
              <a:t/>
            </a:r>
            <a:br>
              <a:rPr lang="en-US" sz="1600" dirty="0" smtClean="0"/>
            </a:br>
            <a:r>
              <a:rPr lang="el-GR" sz="1600" b="1" dirty="0" smtClean="0"/>
              <a:t>Τι μπορείς να σκεφτείς </a:t>
            </a:r>
            <a:r>
              <a:rPr lang="el-GR" sz="1600" b="1" u="heavy" dirty="0" smtClean="0"/>
              <a:t>την ώρα που σου ζητούν κάτι</a:t>
            </a:r>
            <a:r>
              <a:rPr lang="en-US" sz="1600" b="1" dirty="0" smtClean="0"/>
              <a:t/>
            </a:r>
            <a:br>
              <a:rPr lang="en-US" sz="1600" b="1" dirty="0" smtClean="0"/>
            </a:br>
            <a:r>
              <a:rPr lang="el-GR" sz="1600" b="1" dirty="0" smtClean="0"/>
              <a:t> </a:t>
            </a:r>
            <a:r>
              <a:rPr lang="en-US" sz="1600" dirty="0" smtClean="0"/>
              <a:t/>
            </a:r>
            <a:br>
              <a:rPr lang="en-US" sz="1600" dirty="0" smtClean="0"/>
            </a:br>
            <a:r>
              <a:rPr lang="el-GR" sz="1600" dirty="0" smtClean="0"/>
              <a:t>Βάζω προτεραιότητες στα αιτήματα των άλλων, αναγνώριση των προσωπικών μου ορίων</a:t>
            </a:r>
            <a:r>
              <a:rPr lang="en-US" sz="1600" dirty="0" smtClean="0"/>
              <a:t/>
            </a:r>
            <a:br>
              <a:rPr lang="en-US" sz="1600" dirty="0" smtClean="0"/>
            </a:br>
            <a:r>
              <a:rPr lang="el-GR" sz="1600" dirty="0" smtClean="0"/>
              <a:t> </a:t>
            </a:r>
            <a:r>
              <a:rPr lang="en-US" sz="1600" dirty="0" smtClean="0"/>
              <a:t/>
            </a:r>
            <a:br>
              <a:rPr lang="en-US" sz="1600" dirty="0" smtClean="0"/>
            </a:br>
            <a:r>
              <a:rPr lang="el-GR" sz="1600" dirty="0" smtClean="0"/>
              <a:t>Πρέπει να τα καταφέρω όλα μόνη μου</a:t>
            </a:r>
            <a:r>
              <a:rPr lang="en-US" sz="1600" dirty="0" smtClean="0"/>
              <a:t/>
            </a:r>
            <a:br>
              <a:rPr lang="en-US" sz="1600" dirty="0" smtClean="0"/>
            </a:br>
            <a:r>
              <a:rPr lang="el-GR" sz="1600" dirty="0" smtClean="0"/>
              <a:t> </a:t>
            </a:r>
            <a:r>
              <a:rPr lang="en-US" sz="1600" dirty="0" smtClean="0"/>
              <a:t/>
            </a:r>
            <a:br>
              <a:rPr lang="en-US" sz="1600" dirty="0" smtClean="0"/>
            </a:br>
            <a:r>
              <a:rPr lang="el-GR" sz="1600" dirty="0" smtClean="0"/>
              <a:t>Πρέπει να είμαι εκεί για όλους</a:t>
            </a:r>
            <a:r>
              <a:rPr lang="en-US" sz="1600" dirty="0" smtClean="0"/>
              <a:t/>
            </a:r>
            <a:br>
              <a:rPr lang="en-US" sz="1600" dirty="0" smtClean="0"/>
            </a:br>
            <a:r>
              <a:rPr lang="el-GR" sz="1600" dirty="0" smtClean="0"/>
              <a:t> </a:t>
            </a:r>
            <a:r>
              <a:rPr lang="en-US" sz="1600" dirty="0" smtClean="0"/>
              <a:t/>
            </a:r>
            <a:br>
              <a:rPr lang="en-US" sz="1600" dirty="0" smtClean="0"/>
            </a:br>
            <a:r>
              <a:rPr lang="el-GR" sz="1600" dirty="0" smtClean="0"/>
              <a:t>Έχω χάσει τον εαυτό μου</a:t>
            </a:r>
            <a:r>
              <a:rPr lang="en-US" sz="1600" dirty="0" smtClean="0"/>
              <a:t/>
            </a:r>
            <a:br>
              <a:rPr lang="en-US" sz="1600" dirty="0" smtClean="0"/>
            </a:br>
            <a:r>
              <a:rPr lang="el-GR" sz="1600" dirty="0" smtClean="0"/>
              <a:t> </a:t>
            </a:r>
            <a:r>
              <a:rPr lang="en-US" sz="1600" dirty="0" smtClean="0"/>
              <a:t/>
            </a:r>
            <a:br>
              <a:rPr lang="en-US" sz="1600" dirty="0" smtClean="0"/>
            </a:br>
            <a:r>
              <a:rPr lang="el-GR" sz="1600" dirty="0" smtClean="0"/>
              <a:t>Δεν με καταλαβαίνει κανείς</a:t>
            </a:r>
            <a:r>
              <a:rPr lang="en-US" sz="1600" dirty="0" smtClean="0"/>
              <a:t/>
            </a:r>
            <a:br>
              <a:rPr lang="en-US" sz="1600" dirty="0" smtClean="0"/>
            </a:br>
            <a:r>
              <a:rPr lang="el-GR" sz="1600" dirty="0" smtClean="0"/>
              <a:t> </a:t>
            </a:r>
            <a:r>
              <a:rPr lang="en-US" sz="1600" dirty="0" smtClean="0"/>
              <a:t/>
            </a:r>
            <a:br>
              <a:rPr lang="en-US" sz="1600" dirty="0" smtClean="0"/>
            </a:br>
            <a:r>
              <a:rPr lang="el-GR" sz="1600" dirty="0" smtClean="0"/>
              <a:t>Δεν είμαι ικανή</a:t>
            </a:r>
            <a:r>
              <a:rPr lang="en-US" sz="1600" dirty="0" smtClean="0"/>
              <a:t/>
            </a:r>
            <a:br>
              <a:rPr lang="en-US" sz="1600" dirty="0" smtClean="0"/>
            </a:br>
            <a:r>
              <a:rPr lang="el-GR" sz="1600" dirty="0" smtClean="0"/>
              <a:t> </a:t>
            </a:r>
            <a:r>
              <a:rPr lang="en-US" sz="1600" dirty="0" smtClean="0"/>
              <a:t/>
            </a:r>
            <a:br>
              <a:rPr lang="en-US" sz="1600" dirty="0" smtClean="0"/>
            </a:br>
            <a:r>
              <a:rPr lang="el-GR" sz="1600" dirty="0" smtClean="0"/>
              <a:t>Δεν θα προλάβω</a:t>
            </a:r>
            <a:r>
              <a:rPr lang="en-US" sz="1600" dirty="0" smtClean="0"/>
              <a:t/>
            </a:r>
            <a:br>
              <a:rPr lang="en-US" sz="1600" dirty="0" smtClean="0"/>
            </a:br>
            <a:r>
              <a:rPr lang="el-GR" sz="1600" dirty="0" smtClean="0"/>
              <a:t> </a:t>
            </a:r>
            <a:r>
              <a:rPr lang="en-US" sz="1600" dirty="0" smtClean="0"/>
              <a:t/>
            </a:r>
            <a:br>
              <a:rPr lang="en-US" sz="1600" dirty="0" smtClean="0"/>
            </a:br>
            <a:r>
              <a:rPr lang="el-GR" sz="1600" dirty="0" smtClean="0"/>
              <a:t>Κανείς δε μπορεί να με βοηθήσει και όλοι μου ζητάνε.</a:t>
            </a:r>
            <a:r>
              <a:rPr lang="en-US" sz="1600" dirty="0" smtClean="0"/>
              <a:t/>
            </a:r>
            <a:br>
              <a:rPr lang="en-US" sz="1600" dirty="0" smtClean="0"/>
            </a:br>
            <a:endParaRPr lang="en-US" sz="16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pPr algn="l"/>
            <a:r>
              <a:rPr lang="el-GR" sz="1400" b="1" dirty="0" smtClean="0"/>
              <a:t/>
            </a:r>
            <a:br>
              <a:rPr lang="el-GR" sz="1400" b="1" dirty="0" smtClean="0"/>
            </a:br>
            <a:r>
              <a:rPr lang="el-GR" sz="1400" b="1" dirty="0" smtClean="0"/>
              <a:t/>
            </a:r>
            <a:br>
              <a:rPr lang="el-GR" sz="1400" b="1" dirty="0" smtClean="0"/>
            </a:br>
            <a:r>
              <a:rPr lang="el-GR" sz="1400" b="1" dirty="0" smtClean="0"/>
              <a:t/>
            </a:r>
            <a:br>
              <a:rPr lang="el-GR" sz="1400" b="1" dirty="0" smtClean="0"/>
            </a:br>
            <a:r>
              <a:rPr lang="el-GR" sz="1400" b="1" dirty="0" smtClean="0"/>
              <a:t/>
            </a:r>
            <a:br>
              <a:rPr lang="el-GR" sz="1400" b="1" dirty="0" smtClean="0"/>
            </a:br>
            <a:r>
              <a:rPr lang="el-GR" sz="1400" b="1" dirty="0" smtClean="0"/>
              <a:t/>
            </a:r>
            <a:br>
              <a:rPr lang="el-GR" sz="1400" b="1" dirty="0" smtClean="0"/>
            </a:br>
            <a:r>
              <a:rPr lang="el-GR" sz="1400" b="1" dirty="0" smtClean="0"/>
              <a:t/>
            </a:r>
            <a:br>
              <a:rPr lang="el-GR" sz="1400" b="1" dirty="0" smtClean="0"/>
            </a:br>
            <a:r>
              <a:rPr lang="el-GR" sz="1400" b="1" dirty="0" smtClean="0"/>
              <a:t/>
            </a:r>
            <a:br>
              <a:rPr lang="el-GR" sz="1400" b="1" dirty="0" smtClean="0"/>
            </a:br>
            <a:r>
              <a:rPr lang="el-GR" sz="1400" b="1" dirty="0" smtClean="0"/>
              <a:t/>
            </a:r>
            <a:br>
              <a:rPr lang="el-GR" sz="1400" b="1" dirty="0" smtClean="0"/>
            </a:br>
            <a:r>
              <a:rPr lang="el-GR" sz="1400" b="1" dirty="0" smtClean="0"/>
              <a:t/>
            </a:r>
            <a:br>
              <a:rPr lang="el-GR" sz="1400" b="1" dirty="0" smtClean="0"/>
            </a:br>
            <a:r>
              <a:rPr lang="el-GR" sz="1400" b="1" dirty="0" smtClean="0"/>
              <a:t/>
            </a:r>
            <a:br>
              <a:rPr lang="el-GR" sz="1400" b="1" dirty="0" smtClean="0"/>
            </a:br>
            <a:r>
              <a:rPr lang="el-GR" sz="1400" b="1" dirty="0" smtClean="0"/>
              <a:t/>
            </a:r>
            <a:br>
              <a:rPr lang="el-GR" sz="1400" b="1" dirty="0" smtClean="0"/>
            </a:br>
            <a:r>
              <a:rPr lang="el-GR" sz="1400" b="1" dirty="0" smtClean="0"/>
              <a:t/>
            </a:r>
            <a:br>
              <a:rPr lang="el-GR" sz="1400" b="1" dirty="0" smtClean="0"/>
            </a:br>
            <a:r>
              <a:rPr lang="el-GR" sz="1400" b="1" dirty="0" smtClean="0"/>
              <a:t/>
            </a:r>
            <a:br>
              <a:rPr lang="el-GR" sz="1400" b="1" dirty="0" smtClean="0"/>
            </a:br>
            <a:r>
              <a:rPr lang="el-GR" sz="1400" b="1" dirty="0" smtClean="0"/>
              <a:t/>
            </a:r>
            <a:br>
              <a:rPr lang="el-GR" sz="1400" b="1" dirty="0" smtClean="0"/>
            </a:br>
            <a:r>
              <a:rPr lang="el-GR" sz="1400" b="1" dirty="0" smtClean="0"/>
              <a:t/>
            </a:r>
            <a:br>
              <a:rPr lang="el-GR" sz="1400" b="1" dirty="0" smtClean="0"/>
            </a:br>
            <a:r>
              <a:rPr lang="el-GR" sz="1400" b="1" dirty="0" smtClean="0"/>
              <a:t/>
            </a:r>
            <a:br>
              <a:rPr lang="el-GR" sz="1400" b="1" dirty="0" smtClean="0"/>
            </a:br>
            <a:r>
              <a:rPr lang="el-GR" sz="1400" b="1" dirty="0" smtClean="0"/>
              <a:t/>
            </a:r>
            <a:br>
              <a:rPr lang="el-GR" sz="1400" b="1" dirty="0" smtClean="0"/>
            </a:br>
            <a:r>
              <a:rPr lang="el-GR" sz="1400" b="1" dirty="0" smtClean="0"/>
              <a:t/>
            </a:r>
            <a:br>
              <a:rPr lang="el-GR" sz="1400" b="1" dirty="0" smtClean="0"/>
            </a:br>
            <a:r>
              <a:rPr lang="el-GR" sz="1400" b="1" dirty="0" smtClean="0"/>
              <a:t/>
            </a:r>
            <a:br>
              <a:rPr lang="el-GR" sz="1400" b="1" dirty="0" smtClean="0"/>
            </a:br>
            <a:r>
              <a:rPr lang="el-GR" sz="1400" b="1" dirty="0" smtClean="0"/>
              <a:t/>
            </a:r>
            <a:br>
              <a:rPr lang="el-GR" sz="1400" b="1" dirty="0" smtClean="0"/>
            </a:br>
            <a:r>
              <a:rPr lang="el-GR" sz="1400" b="1" dirty="0" smtClean="0"/>
              <a:t/>
            </a:r>
            <a:br>
              <a:rPr lang="el-GR" sz="1400" b="1" dirty="0" smtClean="0"/>
            </a:br>
            <a:r>
              <a:rPr lang="el-GR" sz="1400" b="1" dirty="0" smtClean="0"/>
              <a:t/>
            </a:r>
            <a:br>
              <a:rPr lang="el-GR" sz="1400" b="1" dirty="0" smtClean="0"/>
            </a:br>
            <a:r>
              <a:rPr lang="el-GR" sz="1400" b="1" dirty="0" smtClean="0"/>
              <a:t/>
            </a:r>
            <a:br>
              <a:rPr lang="el-GR" sz="1400" b="1" dirty="0" smtClean="0"/>
            </a:br>
            <a:r>
              <a:rPr lang="el-GR" sz="1400" b="1" dirty="0" smtClean="0"/>
              <a:t>Τι </a:t>
            </a:r>
            <a:r>
              <a:rPr lang="el-GR" sz="1400" b="1" dirty="0" smtClean="0"/>
              <a:t>μπορείς να σκεφτείς </a:t>
            </a:r>
            <a:r>
              <a:rPr lang="el-GR" sz="1400" b="1" u="heavy" dirty="0" smtClean="0"/>
              <a:t>όταν φαίνεται ότι δεν τα καταφέρνεις </a:t>
            </a:r>
            <a:r>
              <a:rPr lang="el-GR" sz="1400" b="1" dirty="0" smtClean="0"/>
              <a:t>;</a:t>
            </a:r>
            <a:r>
              <a:rPr lang="en-US" sz="1400" b="1" dirty="0" smtClean="0"/>
              <a:t/>
            </a:r>
            <a:br>
              <a:rPr lang="en-US" sz="1400" b="1" dirty="0" smtClean="0"/>
            </a:br>
            <a:r>
              <a:rPr lang="el-GR" sz="1400" b="1" dirty="0" smtClean="0"/>
              <a:t> </a:t>
            </a:r>
            <a:r>
              <a:rPr lang="en-US" sz="1400" dirty="0" smtClean="0"/>
              <a:t/>
            </a:r>
            <a:br>
              <a:rPr lang="en-US" sz="1400" dirty="0" smtClean="0"/>
            </a:br>
            <a:r>
              <a:rPr lang="el-GR" sz="1400" dirty="0" smtClean="0"/>
              <a:t>Κάνω το καλύτερο που μπορώ στην παρούσα φάση.</a:t>
            </a:r>
            <a:r>
              <a:rPr lang="en-US" sz="1400" dirty="0" smtClean="0"/>
              <a:t/>
            </a:r>
            <a:br>
              <a:rPr lang="en-US" sz="1400" dirty="0" smtClean="0"/>
            </a:br>
            <a:r>
              <a:rPr lang="el-GR" sz="1400" dirty="0" smtClean="0"/>
              <a:t> </a:t>
            </a:r>
            <a:r>
              <a:rPr lang="en-US" sz="1400" dirty="0" smtClean="0"/>
              <a:t/>
            </a:r>
            <a:br>
              <a:rPr lang="en-US" sz="1400" dirty="0" smtClean="0"/>
            </a:br>
            <a:r>
              <a:rPr lang="el-GR" sz="1400" dirty="0" smtClean="0"/>
              <a:t>Δεν είναι και το τέλος του κόσμου.</a:t>
            </a:r>
            <a:r>
              <a:rPr lang="en-US" sz="1400" dirty="0" smtClean="0"/>
              <a:t/>
            </a:r>
            <a:br>
              <a:rPr lang="en-US" sz="1400" dirty="0" smtClean="0"/>
            </a:br>
            <a:r>
              <a:rPr lang="el-GR" sz="1400" dirty="0" smtClean="0"/>
              <a:t> </a:t>
            </a:r>
            <a:r>
              <a:rPr lang="en-US" sz="1400" dirty="0" smtClean="0"/>
              <a:t/>
            </a:r>
            <a:br>
              <a:rPr lang="en-US" sz="1400" dirty="0" smtClean="0"/>
            </a:br>
            <a:r>
              <a:rPr lang="el-GR" sz="1400" dirty="0" smtClean="0"/>
              <a:t>Δεν εξαρτώνται όλα από εμένα.</a:t>
            </a:r>
            <a:r>
              <a:rPr lang="en-US" sz="1400" dirty="0" smtClean="0"/>
              <a:t/>
            </a:r>
            <a:br>
              <a:rPr lang="en-US" sz="1400" dirty="0" smtClean="0"/>
            </a:br>
            <a:r>
              <a:rPr lang="el-GR" sz="1400" dirty="0" smtClean="0"/>
              <a:t> </a:t>
            </a:r>
            <a:r>
              <a:rPr lang="en-US" sz="1400" dirty="0" smtClean="0"/>
              <a:t/>
            </a:r>
            <a:br>
              <a:rPr lang="en-US" sz="1400" dirty="0" smtClean="0"/>
            </a:br>
            <a:r>
              <a:rPr lang="el-GR" sz="1400" dirty="0" smtClean="0"/>
              <a:t>Δεν είναι κακό να ζητήσω βοήθεια.</a:t>
            </a:r>
            <a:r>
              <a:rPr lang="en-US" sz="1400" dirty="0" smtClean="0"/>
              <a:t/>
            </a:r>
            <a:br>
              <a:rPr lang="en-US" sz="1400" dirty="0" smtClean="0"/>
            </a:br>
            <a:r>
              <a:rPr lang="el-GR" sz="1400" dirty="0" smtClean="0"/>
              <a:t> </a:t>
            </a:r>
            <a:r>
              <a:rPr lang="en-US" sz="1400" dirty="0" smtClean="0"/>
              <a:t/>
            </a:r>
            <a:br>
              <a:rPr lang="en-US" sz="1400" dirty="0" smtClean="0"/>
            </a:br>
            <a:r>
              <a:rPr lang="el-GR" sz="1400" b="1" dirty="0" smtClean="0"/>
              <a:t>Τι μπορείς να σκεφτείς </a:t>
            </a:r>
            <a:r>
              <a:rPr lang="el-GR" sz="1400" b="1" u="heavy" dirty="0" smtClean="0"/>
              <a:t>όταν θα έχει περάσει</a:t>
            </a:r>
            <a:r>
              <a:rPr lang="el-GR" sz="1400" b="1" dirty="0" smtClean="0"/>
              <a:t> ;</a:t>
            </a:r>
            <a:r>
              <a:rPr lang="en-US" sz="1400" b="1" dirty="0" smtClean="0"/>
              <a:t/>
            </a:r>
            <a:br>
              <a:rPr lang="en-US" sz="1400" b="1" dirty="0" smtClean="0"/>
            </a:br>
            <a:r>
              <a:rPr lang="el-GR" sz="1400" b="1" dirty="0" smtClean="0"/>
              <a:t> </a:t>
            </a:r>
            <a:r>
              <a:rPr lang="en-US" sz="1400" dirty="0" smtClean="0"/>
              <a:t/>
            </a:r>
            <a:br>
              <a:rPr lang="en-US" sz="1400" dirty="0" smtClean="0"/>
            </a:br>
            <a:r>
              <a:rPr lang="el-GR" sz="1400" b="1" u="heavy" dirty="0" err="1" smtClean="0"/>
              <a:t>Aν</a:t>
            </a:r>
            <a:r>
              <a:rPr lang="el-GR" sz="1400" b="1" u="heavy" dirty="0" smtClean="0"/>
              <a:t> πάνε όλα καλά</a:t>
            </a:r>
            <a:r>
              <a:rPr lang="en-US" sz="1400" dirty="0" smtClean="0"/>
              <a:t/>
            </a:r>
            <a:br>
              <a:rPr lang="en-US" sz="1400" dirty="0" smtClean="0"/>
            </a:br>
            <a:r>
              <a:rPr lang="el-GR" sz="1400" b="1" dirty="0" smtClean="0"/>
              <a:t> </a:t>
            </a:r>
            <a:r>
              <a:rPr lang="en-US" sz="1400" dirty="0" smtClean="0"/>
              <a:t/>
            </a:r>
            <a:br>
              <a:rPr lang="en-US" sz="1400" dirty="0" smtClean="0"/>
            </a:br>
            <a:r>
              <a:rPr lang="el-GR" sz="1400" dirty="0" smtClean="0"/>
              <a:t>-είμαι ικανή</a:t>
            </a:r>
            <a:r>
              <a:rPr lang="en-US" sz="1400" dirty="0" smtClean="0"/>
              <a:t/>
            </a:r>
            <a:br>
              <a:rPr lang="en-US" sz="1400" dirty="0" smtClean="0"/>
            </a:br>
            <a:r>
              <a:rPr lang="el-GR" sz="1400" dirty="0" smtClean="0"/>
              <a:t> </a:t>
            </a:r>
            <a:r>
              <a:rPr lang="en-US" sz="1400" dirty="0" smtClean="0"/>
              <a:t/>
            </a:r>
            <a:br>
              <a:rPr lang="en-US" sz="1400" dirty="0" smtClean="0"/>
            </a:br>
            <a:r>
              <a:rPr lang="el-GR" sz="1400" dirty="0" smtClean="0"/>
              <a:t>-μπορώ να τα καταφέρω</a:t>
            </a:r>
            <a:r>
              <a:rPr lang="en-US" sz="1400" dirty="0" smtClean="0"/>
              <a:t/>
            </a:r>
            <a:br>
              <a:rPr lang="en-US" sz="1400" dirty="0" smtClean="0"/>
            </a:br>
            <a:r>
              <a:rPr lang="el-GR" sz="1400" dirty="0" smtClean="0"/>
              <a:t> </a:t>
            </a:r>
            <a:r>
              <a:rPr lang="en-US" sz="1400" dirty="0" smtClean="0"/>
              <a:t/>
            </a:r>
            <a:br>
              <a:rPr lang="en-US" sz="1400" dirty="0" smtClean="0"/>
            </a:br>
            <a:r>
              <a:rPr lang="el-GR" sz="1400" dirty="0" smtClean="0"/>
              <a:t>-έχω στήριξη</a:t>
            </a:r>
            <a:r>
              <a:rPr lang="en-US" sz="1400" dirty="0" smtClean="0"/>
              <a:t/>
            </a:r>
            <a:br>
              <a:rPr lang="en-US" sz="1400" dirty="0" smtClean="0"/>
            </a:br>
            <a:r>
              <a:rPr lang="el-GR" sz="1400" dirty="0" smtClean="0"/>
              <a:t> </a:t>
            </a:r>
            <a:r>
              <a:rPr lang="en-US" sz="1400" dirty="0" smtClean="0"/>
              <a:t/>
            </a:r>
            <a:br>
              <a:rPr lang="en-US" sz="1400" dirty="0" smtClean="0"/>
            </a:br>
            <a:r>
              <a:rPr lang="el-GR" sz="1400" dirty="0" smtClean="0"/>
              <a:t>-δεν είναι κακό να δέχομαι βοήθεια από τρίτους</a:t>
            </a:r>
            <a:r>
              <a:rPr lang="en-US" sz="1400" dirty="0" smtClean="0"/>
              <a:t/>
            </a:r>
            <a:br>
              <a:rPr lang="en-US" sz="1400" dirty="0" smtClean="0"/>
            </a:br>
            <a:r>
              <a:rPr lang="el-GR" sz="1400" dirty="0" smtClean="0"/>
              <a:t> </a:t>
            </a:r>
            <a:r>
              <a:rPr lang="en-US" sz="1400" dirty="0" smtClean="0"/>
              <a:t/>
            </a:r>
            <a:br>
              <a:rPr lang="en-US" sz="1400" dirty="0" smtClean="0"/>
            </a:br>
            <a:r>
              <a:rPr lang="el-GR" sz="1400" b="1" u="heavy" dirty="0" err="1" smtClean="0"/>
              <a:t>Aν</a:t>
            </a:r>
            <a:r>
              <a:rPr lang="el-GR" sz="1400" b="1" u="heavy" dirty="0" smtClean="0"/>
              <a:t> δεν πάνε όλα όπως τα έχω στο μυαλό μου</a:t>
            </a:r>
            <a:r>
              <a:rPr lang="en-US" sz="1400" dirty="0" smtClean="0"/>
              <a:t/>
            </a:r>
            <a:br>
              <a:rPr lang="en-US" sz="1400" dirty="0" smtClean="0"/>
            </a:br>
            <a:r>
              <a:rPr lang="el-GR" sz="1400" b="1" dirty="0" smtClean="0"/>
              <a:t> </a:t>
            </a:r>
            <a:r>
              <a:rPr lang="en-US" sz="1400" dirty="0" smtClean="0"/>
              <a:t/>
            </a:r>
            <a:br>
              <a:rPr lang="en-US" sz="1400" dirty="0" smtClean="0"/>
            </a:br>
            <a:r>
              <a:rPr lang="el-GR" sz="1400" dirty="0" smtClean="0"/>
              <a:t>-είμαστε άνθρωποι και κάνουμε λάθη και έτσι θα αποδέχομαι και τα λάθη των άλλων</a:t>
            </a:r>
            <a:r>
              <a:rPr lang="en-US" sz="1400" dirty="0" smtClean="0"/>
              <a:t/>
            </a:r>
            <a:br>
              <a:rPr lang="en-US" sz="1400" dirty="0" smtClean="0"/>
            </a:br>
            <a:r>
              <a:rPr lang="el-GR" sz="1400" dirty="0" smtClean="0"/>
              <a:t> </a:t>
            </a:r>
            <a:r>
              <a:rPr lang="en-US" sz="1400" dirty="0" smtClean="0"/>
              <a:t/>
            </a:r>
            <a:br>
              <a:rPr lang="en-US" sz="1400" dirty="0" smtClean="0"/>
            </a:br>
            <a:r>
              <a:rPr lang="el-GR" sz="1400" dirty="0" smtClean="0"/>
              <a:t>-έκανα ότι περνούσε από το χέρι μου, είμαι αρκετά καλός γονιός</a:t>
            </a:r>
            <a:r>
              <a:rPr lang="en-US" sz="1400" dirty="0" smtClean="0"/>
              <a:t/>
            </a:r>
            <a:br>
              <a:rPr lang="en-US" sz="1400" dirty="0" smtClean="0"/>
            </a:br>
            <a:r>
              <a:rPr lang="el-GR" sz="1400" dirty="0" smtClean="0"/>
              <a:t> </a:t>
            </a:r>
            <a:r>
              <a:rPr lang="en-US" sz="1400" dirty="0" smtClean="0"/>
              <a:t/>
            </a:r>
            <a:br>
              <a:rPr lang="en-US" sz="1400" dirty="0" smtClean="0"/>
            </a:br>
            <a:r>
              <a:rPr lang="el-GR" sz="1400" dirty="0" smtClean="0"/>
              <a:t>-βοηθάω το παιδί μου να αυτονομηθεί</a:t>
            </a:r>
            <a:r>
              <a:rPr lang="en-US" sz="1400" dirty="0" smtClean="0"/>
              <a:t/>
            </a:r>
            <a:br>
              <a:rPr lang="en-US" sz="1400" dirty="0" smtClean="0"/>
            </a:br>
            <a:endParaRPr lang="en-US" sz="14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pPr algn="l"/>
            <a:r>
              <a:rPr lang="el-GR" sz="2400" b="1" dirty="0" smtClean="0">
                <a:latin typeface="Comic Sans MS" pitchFamily="66" charset="0"/>
              </a:rPr>
              <a:t/>
            </a:r>
            <a:br>
              <a:rPr lang="el-GR" sz="2400" b="1" dirty="0" smtClean="0">
                <a:latin typeface="Comic Sans MS" pitchFamily="66" charset="0"/>
              </a:rPr>
            </a:br>
            <a:r>
              <a:rPr lang="el-GR" sz="2400" b="1" dirty="0" smtClean="0">
                <a:latin typeface="Comic Sans MS" pitchFamily="66" charset="0"/>
              </a:rPr>
              <a:t/>
            </a:r>
            <a:br>
              <a:rPr lang="el-GR" sz="2400" b="1" dirty="0" smtClean="0">
                <a:latin typeface="Comic Sans MS" pitchFamily="66" charset="0"/>
              </a:rPr>
            </a:br>
            <a:r>
              <a:rPr lang="el-GR" sz="2400" b="1" dirty="0" smtClean="0">
                <a:latin typeface="Comic Sans MS" pitchFamily="66" charset="0"/>
              </a:rPr>
              <a:t/>
            </a:r>
            <a:br>
              <a:rPr lang="el-GR" sz="2400" b="1" dirty="0" smtClean="0">
                <a:latin typeface="Comic Sans MS" pitchFamily="66" charset="0"/>
              </a:rPr>
            </a:br>
            <a:r>
              <a:rPr lang="el-GR" sz="2400" b="1" dirty="0" smtClean="0">
                <a:latin typeface="Comic Sans MS" pitchFamily="66" charset="0"/>
              </a:rPr>
              <a:t/>
            </a:r>
            <a:br>
              <a:rPr lang="el-GR" sz="2400" b="1" dirty="0" smtClean="0">
                <a:latin typeface="Comic Sans MS" pitchFamily="66" charset="0"/>
              </a:rPr>
            </a:br>
            <a:r>
              <a:rPr lang="el-GR" sz="2400" b="1" dirty="0" smtClean="0">
                <a:latin typeface="Comic Sans MS" pitchFamily="66" charset="0"/>
              </a:rPr>
              <a:t/>
            </a:r>
            <a:br>
              <a:rPr lang="el-GR" sz="2400" b="1" dirty="0" smtClean="0">
                <a:latin typeface="Comic Sans MS" pitchFamily="66" charset="0"/>
              </a:rPr>
            </a:br>
            <a:r>
              <a:rPr lang="el-GR" sz="2400" b="1" dirty="0" smtClean="0">
                <a:latin typeface="Comic Sans MS" pitchFamily="66" charset="0"/>
              </a:rPr>
              <a:t/>
            </a:r>
            <a:br>
              <a:rPr lang="el-GR" sz="2400" b="1" dirty="0" smtClean="0">
                <a:latin typeface="Comic Sans MS" pitchFamily="66" charset="0"/>
              </a:rPr>
            </a:br>
            <a:r>
              <a:rPr lang="el-GR" sz="2400" b="1" dirty="0" smtClean="0">
                <a:latin typeface="Comic Sans MS" pitchFamily="66" charset="0"/>
              </a:rPr>
              <a:t/>
            </a:r>
            <a:br>
              <a:rPr lang="el-GR" sz="2400" b="1" dirty="0" smtClean="0">
                <a:latin typeface="Comic Sans MS" pitchFamily="66" charset="0"/>
              </a:rPr>
            </a:br>
            <a:r>
              <a:rPr lang="el-GR" sz="2400" b="1" dirty="0" smtClean="0">
                <a:latin typeface="Comic Sans MS" pitchFamily="66" charset="0"/>
              </a:rPr>
              <a:t/>
            </a:r>
            <a:br>
              <a:rPr lang="el-GR" sz="2400" b="1" dirty="0" smtClean="0">
                <a:latin typeface="Comic Sans MS" pitchFamily="66" charset="0"/>
              </a:rPr>
            </a:br>
            <a:r>
              <a:rPr lang="el-GR" sz="2400" b="1" dirty="0" smtClean="0">
                <a:latin typeface="Comic Sans MS" pitchFamily="66" charset="0"/>
              </a:rPr>
              <a:t/>
            </a:r>
            <a:br>
              <a:rPr lang="el-GR" sz="2400" b="1" dirty="0" smtClean="0">
                <a:latin typeface="Comic Sans MS" pitchFamily="66" charset="0"/>
              </a:rPr>
            </a:br>
            <a:r>
              <a:rPr lang="el-GR" sz="2400" b="1" dirty="0" smtClean="0">
                <a:latin typeface="Comic Sans MS" pitchFamily="66" charset="0"/>
              </a:rPr>
              <a:t/>
            </a:r>
            <a:br>
              <a:rPr lang="el-GR" sz="2400" b="1" dirty="0" smtClean="0">
                <a:latin typeface="Comic Sans MS" pitchFamily="66" charset="0"/>
              </a:rPr>
            </a:br>
            <a:r>
              <a:rPr lang="el-GR" sz="2400" b="1" dirty="0" smtClean="0">
                <a:latin typeface="Comic Sans MS" pitchFamily="66" charset="0"/>
              </a:rPr>
              <a:t/>
            </a:r>
            <a:br>
              <a:rPr lang="el-GR" sz="2400" b="1" dirty="0" smtClean="0">
                <a:latin typeface="Comic Sans MS" pitchFamily="66" charset="0"/>
              </a:rPr>
            </a:br>
            <a:r>
              <a:rPr lang="el-GR" sz="2400" b="1" dirty="0" smtClean="0">
                <a:latin typeface="Comic Sans MS" pitchFamily="66" charset="0"/>
              </a:rPr>
              <a:t/>
            </a:r>
            <a:br>
              <a:rPr lang="el-GR" sz="2400" b="1" dirty="0" smtClean="0">
                <a:latin typeface="Comic Sans MS" pitchFamily="66" charset="0"/>
              </a:rPr>
            </a:br>
            <a:r>
              <a:rPr lang="el-GR" sz="2400" b="1" dirty="0" smtClean="0">
                <a:latin typeface="Comic Sans MS" pitchFamily="66" charset="0"/>
              </a:rPr>
              <a:t/>
            </a:r>
            <a:br>
              <a:rPr lang="el-GR" sz="2400" b="1" dirty="0" smtClean="0">
                <a:latin typeface="Comic Sans MS" pitchFamily="66" charset="0"/>
              </a:rPr>
            </a:br>
            <a:r>
              <a:rPr lang="el-GR" sz="2400" b="1" dirty="0" smtClean="0">
                <a:latin typeface="Comic Sans MS" pitchFamily="66" charset="0"/>
              </a:rPr>
              <a:t/>
            </a:r>
            <a:br>
              <a:rPr lang="el-GR" sz="2400" b="1" dirty="0" smtClean="0">
                <a:latin typeface="Comic Sans MS" pitchFamily="66" charset="0"/>
              </a:rPr>
            </a:br>
            <a:r>
              <a:rPr lang="el-GR" sz="2400" b="1" dirty="0" smtClean="0">
                <a:latin typeface="Comic Sans MS" pitchFamily="66" charset="0"/>
              </a:rPr>
              <a:t/>
            </a:r>
            <a:br>
              <a:rPr lang="el-GR" sz="2400" b="1" dirty="0" smtClean="0">
                <a:latin typeface="Comic Sans MS" pitchFamily="66" charset="0"/>
              </a:rPr>
            </a:br>
            <a:r>
              <a:rPr lang="el-GR" sz="2400" b="1" dirty="0" smtClean="0">
                <a:latin typeface="Comic Sans MS" pitchFamily="66" charset="0"/>
              </a:rPr>
              <a:t>4η </a:t>
            </a:r>
            <a:r>
              <a:rPr lang="el-GR" sz="2400" b="1" dirty="0" smtClean="0">
                <a:latin typeface="Comic Sans MS" pitchFamily="66" charset="0"/>
              </a:rPr>
              <a:t>Δραστηριότητα: Παιχνίδι ρόλων και συμπέρασμα</a:t>
            </a:r>
            <a:r>
              <a:rPr lang="en-US" sz="2400" b="1" dirty="0" smtClean="0">
                <a:latin typeface="Comic Sans MS" pitchFamily="66" charset="0"/>
              </a:rPr>
              <a:t/>
            </a:r>
            <a:br>
              <a:rPr lang="en-US" sz="2400" b="1" dirty="0" smtClean="0">
                <a:latin typeface="Comic Sans MS" pitchFamily="66" charset="0"/>
              </a:rPr>
            </a:br>
            <a:r>
              <a:rPr lang="el-GR" sz="2400" dirty="0" smtClean="0">
                <a:latin typeface="Comic Sans MS" pitchFamily="66" charset="0"/>
              </a:rPr>
              <a:t>Αν </a:t>
            </a:r>
            <a:r>
              <a:rPr lang="el-GR" sz="2400" dirty="0" smtClean="0">
                <a:latin typeface="Comic Sans MS" pitchFamily="66" charset="0"/>
              </a:rPr>
              <a:t>υπάρχει χρόνος, παρουσιάζουν οι γονείς την παραπάνω κατάσταση με ένα-δύο διαφορετικούς τρόπους που οι ίδιοι έχουν σκεφτεί και λέμε στον γονέα να «σκέφτεται φωναχτά» σε κάθε στάδιο. Οι υπόλοιποι γονείς μπορούν να ενισχύουν το άτομο αυτό με θετικές σκέψεις, αν κάπου</a:t>
            </a:r>
            <a:r>
              <a:rPr lang="en-US" sz="2400" dirty="0" smtClean="0">
                <a:latin typeface="Comic Sans MS" pitchFamily="66" charset="0"/>
              </a:rPr>
              <a:t/>
            </a:r>
            <a:br>
              <a:rPr lang="en-US" sz="2400" dirty="0" smtClean="0">
                <a:latin typeface="Comic Sans MS" pitchFamily="66" charset="0"/>
              </a:rPr>
            </a:br>
            <a:r>
              <a:rPr lang="el-GR" sz="2400" dirty="0" smtClean="0">
                <a:latin typeface="Comic Sans MS" pitchFamily="66" charset="0"/>
              </a:rPr>
              <a:t>«κολλήσει».</a:t>
            </a:r>
            <a:r>
              <a:rPr lang="en-US" sz="2400" dirty="0" smtClean="0">
                <a:latin typeface="Comic Sans MS" pitchFamily="66" charset="0"/>
              </a:rPr>
              <a:t/>
            </a:r>
            <a:br>
              <a:rPr lang="en-US" sz="2400" dirty="0" smtClean="0">
                <a:latin typeface="Comic Sans MS" pitchFamily="66" charset="0"/>
              </a:rPr>
            </a:br>
            <a:r>
              <a:rPr lang="el-GR" sz="2400" dirty="0" smtClean="0">
                <a:latin typeface="Comic Sans MS" pitchFamily="66" charset="0"/>
              </a:rPr>
              <a:t> </a:t>
            </a:r>
            <a:r>
              <a:rPr lang="el-GR" sz="2400" dirty="0" smtClean="0">
                <a:latin typeface="Comic Sans MS" pitchFamily="66" charset="0"/>
              </a:rPr>
              <a:t>Επικεντρωνόμαστε </a:t>
            </a:r>
            <a:r>
              <a:rPr lang="el-GR" sz="2400" dirty="0" smtClean="0">
                <a:latin typeface="Comic Sans MS" pitchFamily="66" charset="0"/>
              </a:rPr>
              <a:t>στο συμπέρασμα της άσκησης, ότι δηλαδή είναι χρήσιμο να έχουμε στην διάθεση μας ένα πλήθος δηλώσεων – σκέψεων, που θα χρησιμοποιούμε σε διάφορες περιπτώσεις. Πρέπει να εντοπίζουμε την τάση μας να </a:t>
            </a:r>
            <a:r>
              <a:rPr lang="el-GR" sz="2400" dirty="0" err="1" smtClean="0">
                <a:latin typeface="Comic Sans MS" pitchFamily="66" charset="0"/>
              </a:rPr>
              <a:t>καταστροφολογούμε</a:t>
            </a:r>
            <a:r>
              <a:rPr lang="el-GR" sz="2400" dirty="0" smtClean="0">
                <a:latin typeface="Comic Sans MS" pitchFamily="66" charset="0"/>
              </a:rPr>
              <a:t> και να την αντικαθιστούμε με θετική και δημιουργική σκέψη. Ο τρόπος με τον οποίο σκεφτόμαστε μπορεί να αλλάξει τα συναισθήματα μας. Υπάρχει πλήθος αποδείξεων ότι μπορούμε να περιορίσουμε το άγχος μας και να βελτιωθούμε μέσα από έναν θετικό τρόπο σκέψης.</a:t>
            </a:r>
            <a:r>
              <a:rPr lang="en-US" sz="2400" dirty="0" smtClean="0">
                <a:latin typeface="Comic Sans MS" pitchFamily="66" charset="0"/>
              </a:rPr>
              <a:t/>
            </a:r>
            <a:br>
              <a:rPr lang="en-US" sz="2400" dirty="0" smtClean="0">
                <a:latin typeface="Comic Sans MS" pitchFamily="66" charset="0"/>
              </a:rPr>
            </a:br>
            <a:endParaRPr lang="en-US" sz="2400" dirty="0">
              <a:latin typeface="Comic Sans MS" pitchFamily="66"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00034" y="1357298"/>
            <a:ext cx="8229600" cy="1143000"/>
          </a:xfrm>
        </p:spPr>
        <p:txBody>
          <a:bodyPr>
            <a:noAutofit/>
          </a:bodyPr>
          <a:lstStyle/>
          <a:p>
            <a:pPr algn="l"/>
            <a:r>
              <a:rPr lang="el-GR" sz="2800" b="1" dirty="0" smtClean="0">
                <a:latin typeface="Comic Sans MS" pitchFamily="66" charset="0"/>
              </a:rPr>
              <a:t>5η Δραστηριότητα</a:t>
            </a:r>
            <a:r>
              <a:rPr lang="en-US" sz="2800" b="1" dirty="0" smtClean="0">
                <a:latin typeface="Comic Sans MS" pitchFamily="66" charset="0"/>
              </a:rPr>
              <a:t/>
            </a:r>
            <a:br>
              <a:rPr lang="en-US" sz="2800" b="1" dirty="0" smtClean="0">
                <a:latin typeface="Comic Sans MS" pitchFamily="66" charset="0"/>
              </a:rPr>
            </a:br>
            <a:r>
              <a:rPr lang="el-GR" sz="2800" b="1" dirty="0" smtClean="0">
                <a:latin typeface="Comic Sans MS" pitchFamily="66" charset="0"/>
              </a:rPr>
              <a:t> </a:t>
            </a:r>
            <a:r>
              <a:rPr lang="en-US" sz="2800" dirty="0" smtClean="0">
                <a:latin typeface="Comic Sans MS" pitchFamily="66" charset="0"/>
              </a:rPr>
              <a:t/>
            </a:r>
            <a:br>
              <a:rPr lang="en-US" sz="2800" dirty="0" smtClean="0">
                <a:latin typeface="Comic Sans MS" pitchFamily="66" charset="0"/>
              </a:rPr>
            </a:br>
            <a:r>
              <a:rPr lang="el-GR" sz="2800" dirty="0" smtClean="0">
                <a:latin typeface="Comic Sans MS" pitchFamily="66" charset="0"/>
              </a:rPr>
              <a:t>Δίνουμε την οδηγία στους γονείς, μέσα στην επόμενη εβδομάδα, να προσπαθήσουν να εντοπίσουν στον εαυτό τους αρνητικούς τρόπους σκέψης και να σημειώσουν σε ένα Φυλλάδιο στόχων κάθε επιτυχή προσπάθεια.</a:t>
            </a:r>
            <a:r>
              <a:rPr lang="en-US" sz="2800" dirty="0" smtClean="0">
                <a:latin typeface="Comic Sans MS" pitchFamily="66" charset="0"/>
              </a:rPr>
              <a:t/>
            </a:r>
            <a:br>
              <a:rPr lang="en-US" sz="2800" dirty="0" smtClean="0">
                <a:latin typeface="Comic Sans MS" pitchFamily="66" charset="0"/>
              </a:rPr>
            </a:br>
            <a:endParaRPr lang="en-US" sz="2800" dirty="0">
              <a:latin typeface="Comic Sans MS" pitchFamily="66"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00034" y="1428736"/>
            <a:ext cx="8229600" cy="1143000"/>
          </a:xfrm>
        </p:spPr>
        <p:txBody>
          <a:bodyPr>
            <a:noAutofit/>
          </a:bodyPr>
          <a:lstStyle/>
          <a:p>
            <a:pPr algn="l"/>
            <a:r>
              <a:rPr lang="el-GR" sz="2400" b="1" dirty="0" smtClean="0">
                <a:latin typeface="Comic Sans MS" pitchFamily="66" charset="0"/>
              </a:rPr>
              <a:t>Κλείσιμο</a:t>
            </a:r>
            <a:r>
              <a:rPr lang="en-US" sz="2400" b="1" dirty="0" smtClean="0">
                <a:latin typeface="Comic Sans MS" pitchFamily="66" charset="0"/>
              </a:rPr>
              <a:t/>
            </a:r>
            <a:br>
              <a:rPr lang="en-US" sz="2400" b="1" dirty="0" smtClean="0">
                <a:latin typeface="Comic Sans MS" pitchFamily="66" charset="0"/>
              </a:rPr>
            </a:br>
            <a:r>
              <a:rPr lang="el-GR" sz="2400" b="1" dirty="0" smtClean="0">
                <a:latin typeface="Comic Sans MS" pitchFamily="66" charset="0"/>
              </a:rPr>
              <a:t> </a:t>
            </a:r>
            <a:r>
              <a:rPr lang="en-US" sz="2400" dirty="0" smtClean="0">
                <a:latin typeface="Comic Sans MS" pitchFamily="66" charset="0"/>
              </a:rPr>
              <a:t/>
            </a:r>
            <a:br>
              <a:rPr lang="en-US" sz="2400" dirty="0" smtClean="0">
                <a:latin typeface="Comic Sans MS" pitchFamily="66" charset="0"/>
              </a:rPr>
            </a:br>
            <a:r>
              <a:rPr lang="el-GR" sz="2400" dirty="0" smtClean="0">
                <a:latin typeface="Comic Sans MS" pitchFamily="66" charset="0"/>
              </a:rPr>
              <a:t>Αφήνουμε τους γονείς να εκφράσουν τα συναισθήματα τους (Πώς νιώσατε; ) ή και «αυτό που έμαθα σήμερα ήταν ..’». Επίσης, ζητούμε να αξιολογήσουν την συνάντηση π.χ. το «καλύτερο σε αυτήν την συνάντηση ήταν…». Τέλος, αφήνουμε χρόνο στην ομάδα για συζήτηση.</a:t>
            </a:r>
            <a:r>
              <a:rPr lang="en-US" sz="2400" dirty="0" smtClean="0">
                <a:latin typeface="Comic Sans MS" pitchFamily="66" charset="0"/>
              </a:rPr>
              <a:t/>
            </a:r>
            <a:br>
              <a:rPr lang="en-US" sz="2400" dirty="0" smtClean="0">
                <a:latin typeface="Comic Sans MS" pitchFamily="66" charset="0"/>
              </a:rPr>
            </a:br>
            <a:r>
              <a:rPr lang="el-GR" sz="2400" dirty="0" smtClean="0">
                <a:latin typeface="Comic Sans MS" pitchFamily="66" charset="0"/>
              </a:rPr>
              <a:t> </a:t>
            </a:r>
            <a:r>
              <a:rPr lang="en-US" sz="2400" dirty="0" smtClean="0">
                <a:latin typeface="Comic Sans MS" pitchFamily="66" charset="0"/>
              </a:rPr>
              <a:t/>
            </a:r>
            <a:br>
              <a:rPr lang="en-US" sz="2400" dirty="0" smtClean="0">
                <a:latin typeface="Comic Sans MS" pitchFamily="66" charset="0"/>
              </a:rPr>
            </a:br>
            <a:endParaRPr lang="en-US" sz="2400" dirty="0">
              <a:latin typeface="Comic Sans MS" pitchFamily="66" charset="0"/>
            </a:endParaRPr>
          </a:p>
        </p:txBody>
      </p:sp>
      <p:pic>
        <p:nvPicPr>
          <p:cNvPr id="24579" name="Picture 3" descr="C:\Users\HOME\Desktop\1711568366947.jpg"/>
          <p:cNvPicPr>
            <a:picLocks noChangeAspect="1" noChangeArrowheads="1"/>
          </p:cNvPicPr>
          <p:nvPr/>
        </p:nvPicPr>
        <p:blipFill>
          <a:blip r:embed="rId2" cstate="print"/>
          <a:srcRect/>
          <a:stretch>
            <a:fillRect/>
          </a:stretch>
        </p:blipFill>
        <p:spPr bwMode="auto">
          <a:xfrm>
            <a:off x="2571736" y="3071810"/>
            <a:ext cx="3660472" cy="3614716"/>
          </a:xfrm>
          <a:prstGeom prst="rect">
            <a:avLst/>
          </a:prstGeom>
          <a:ln>
            <a:noFill/>
          </a:ln>
          <a:effectLst>
            <a:softEdge rad="112500"/>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596" y="2000240"/>
            <a:ext cx="8286808" cy="4357718"/>
          </a:xfrm>
        </p:spPr>
        <p:txBody>
          <a:bodyPr>
            <a:noAutofit/>
          </a:bodyPr>
          <a:lstStyle/>
          <a:p>
            <a:pPr algn="l"/>
            <a:r>
              <a:rPr lang="el-GR" sz="2000" b="1" dirty="0" smtClean="0">
                <a:latin typeface="Comic Sans MS" pitchFamily="66" charset="0"/>
              </a:rPr>
              <a:t/>
            </a:r>
            <a:br>
              <a:rPr lang="el-GR" sz="2000" b="1" dirty="0" smtClean="0">
                <a:latin typeface="Comic Sans MS" pitchFamily="66" charset="0"/>
              </a:rPr>
            </a:br>
            <a:r>
              <a:rPr lang="el-GR" sz="2000" b="1" dirty="0" smtClean="0">
                <a:latin typeface="Comic Sans MS" pitchFamily="66" charset="0"/>
              </a:rPr>
              <a:t/>
            </a:r>
            <a:br>
              <a:rPr lang="el-GR" sz="2000" b="1" dirty="0" smtClean="0">
                <a:latin typeface="Comic Sans MS" pitchFamily="66" charset="0"/>
              </a:rPr>
            </a:br>
            <a:r>
              <a:rPr lang="el-GR" sz="2000" b="1" dirty="0" smtClean="0">
                <a:latin typeface="Comic Sans MS" pitchFamily="66" charset="0"/>
              </a:rPr>
              <a:t/>
            </a:r>
            <a:br>
              <a:rPr lang="el-GR" sz="2000" b="1" dirty="0" smtClean="0">
                <a:latin typeface="Comic Sans MS" pitchFamily="66" charset="0"/>
              </a:rPr>
            </a:br>
            <a:r>
              <a:rPr lang="el-GR" sz="2000" b="1" dirty="0" smtClean="0">
                <a:latin typeface="Comic Sans MS" pitchFamily="66" charset="0"/>
              </a:rPr>
              <a:t/>
            </a:r>
            <a:br>
              <a:rPr lang="el-GR" sz="2000" b="1" dirty="0" smtClean="0">
                <a:latin typeface="Comic Sans MS" pitchFamily="66" charset="0"/>
              </a:rPr>
            </a:br>
            <a:r>
              <a:rPr lang="el-GR" sz="2000" b="1" dirty="0" smtClean="0">
                <a:latin typeface="Comic Sans MS" pitchFamily="66" charset="0"/>
              </a:rPr>
              <a:t/>
            </a:r>
            <a:br>
              <a:rPr lang="el-GR" sz="2000" b="1" dirty="0" smtClean="0">
                <a:latin typeface="Comic Sans MS" pitchFamily="66" charset="0"/>
              </a:rPr>
            </a:br>
            <a:r>
              <a:rPr lang="el-GR" sz="2000" b="1" dirty="0" smtClean="0">
                <a:latin typeface="Comic Sans MS" pitchFamily="66" charset="0"/>
              </a:rPr>
              <a:t/>
            </a:r>
            <a:br>
              <a:rPr lang="el-GR" sz="2000" b="1" dirty="0" smtClean="0">
                <a:latin typeface="Comic Sans MS" pitchFamily="66" charset="0"/>
              </a:rPr>
            </a:br>
            <a:r>
              <a:rPr lang="el-GR" sz="2000" b="1" dirty="0" smtClean="0">
                <a:latin typeface="Comic Sans MS" pitchFamily="66" charset="0"/>
              </a:rPr>
              <a:t/>
            </a:r>
            <a:br>
              <a:rPr lang="el-GR" sz="2000" b="1" dirty="0" smtClean="0">
                <a:latin typeface="Comic Sans MS" pitchFamily="66" charset="0"/>
              </a:rPr>
            </a:br>
            <a:r>
              <a:rPr lang="el-GR" sz="2000" b="1" dirty="0" smtClean="0">
                <a:latin typeface="Comic Sans MS" pitchFamily="66" charset="0"/>
              </a:rPr>
              <a:t>3η </a:t>
            </a:r>
            <a:r>
              <a:rPr lang="el-GR" sz="2000" b="1" dirty="0" smtClean="0">
                <a:latin typeface="Comic Sans MS" pitchFamily="66" charset="0"/>
              </a:rPr>
              <a:t>Συνάντηση: Θετικός τρόπος σκέψης</a:t>
            </a:r>
            <a:r>
              <a:rPr lang="en-US" sz="2000" b="1" dirty="0" smtClean="0">
                <a:latin typeface="Comic Sans MS" pitchFamily="66" charset="0"/>
              </a:rPr>
              <a:t/>
            </a:r>
            <a:br>
              <a:rPr lang="en-US" sz="2000" b="1" dirty="0" smtClean="0">
                <a:latin typeface="Comic Sans MS" pitchFamily="66" charset="0"/>
              </a:rPr>
            </a:br>
            <a:r>
              <a:rPr lang="el-GR" sz="2000" b="1" dirty="0" smtClean="0">
                <a:latin typeface="Comic Sans MS" pitchFamily="66" charset="0"/>
              </a:rPr>
              <a:t>Καλωσόρισμα </a:t>
            </a:r>
            <a:r>
              <a:rPr lang="el-GR" sz="2000" b="1" dirty="0" smtClean="0">
                <a:latin typeface="Comic Sans MS" pitchFamily="66" charset="0"/>
              </a:rPr>
              <a:t>και </a:t>
            </a:r>
            <a:r>
              <a:rPr lang="el-GR" sz="2000" b="1" dirty="0" smtClean="0">
                <a:latin typeface="Comic Sans MS" pitchFamily="66" charset="0"/>
              </a:rPr>
              <a:t>εισαγωγή</a:t>
            </a:r>
            <a:br>
              <a:rPr lang="el-GR" sz="2000" b="1" dirty="0" smtClean="0">
                <a:latin typeface="Comic Sans MS" pitchFamily="66" charset="0"/>
              </a:rPr>
            </a:br>
            <a:r>
              <a:rPr lang="el-GR" sz="2000" b="1" dirty="0" smtClean="0">
                <a:latin typeface="Comic Sans MS" pitchFamily="66" charset="0"/>
              </a:rPr>
              <a:t/>
            </a:r>
            <a:br>
              <a:rPr lang="el-GR" sz="2000" b="1" dirty="0" smtClean="0">
                <a:latin typeface="Comic Sans MS" pitchFamily="66" charset="0"/>
              </a:rPr>
            </a:br>
            <a:r>
              <a:rPr lang="en-US" sz="2000" b="1" dirty="0" smtClean="0">
                <a:latin typeface="Comic Sans MS" pitchFamily="66" charset="0"/>
              </a:rPr>
              <a:t/>
            </a:r>
            <a:br>
              <a:rPr lang="en-US" sz="2000" b="1" dirty="0" smtClean="0">
                <a:latin typeface="Comic Sans MS" pitchFamily="66" charset="0"/>
              </a:rPr>
            </a:br>
            <a:r>
              <a:rPr lang="el-GR" sz="2000" b="1" dirty="0" smtClean="0">
                <a:latin typeface="Comic Sans MS" pitchFamily="66" charset="0"/>
              </a:rPr>
              <a:t> </a:t>
            </a:r>
            <a:r>
              <a:rPr lang="en-US" sz="2400" dirty="0" smtClean="0">
                <a:latin typeface="Comic Sans MS" pitchFamily="66" charset="0"/>
              </a:rPr>
              <a:t/>
            </a:r>
            <a:br>
              <a:rPr lang="en-US" sz="2400" dirty="0" smtClean="0">
                <a:latin typeface="Comic Sans MS" pitchFamily="66" charset="0"/>
              </a:rPr>
            </a:br>
            <a:r>
              <a:rPr lang="el-GR" sz="2400" dirty="0" smtClean="0">
                <a:latin typeface="Comic Sans MS" pitchFamily="66" charset="0"/>
              </a:rPr>
              <a:t>Καλωσορίζουμε τους γονείς και κάνουμε μια ανακεφαλαίωση της τελευταίας συνάντησης και σύνδεση της τελευταίας συνάντησης με την σημερινή εργασία.</a:t>
            </a:r>
            <a:r>
              <a:rPr lang="en-US" sz="2400" dirty="0" smtClean="0">
                <a:latin typeface="Comic Sans MS" pitchFamily="66" charset="0"/>
              </a:rPr>
              <a:t/>
            </a:r>
            <a:br>
              <a:rPr lang="en-US" sz="2400" dirty="0" smtClean="0">
                <a:latin typeface="Comic Sans MS" pitchFamily="66" charset="0"/>
              </a:rPr>
            </a:br>
            <a:r>
              <a:rPr lang="el-GR" sz="2400" dirty="0" smtClean="0">
                <a:latin typeface="Comic Sans MS" pitchFamily="66" charset="0"/>
              </a:rPr>
              <a:t>Στην συνέχεια δίνουμε μια </a:t>
            </a:r>
            <a:r>
              <a:rPr lang="el-GR" sz="2400" b="1" dirty="0" smtClean="0">
                <a:latin typeface="Comic Sans MS" pitchFamily="66" charset="0"/>
              </a:rPr>
              <a:t>άσκηση ενεργοποίησης «τις συστάσεις</a:t>
            </a:r>
            <a:r>
              <a:rPr lang="el-GR" sz="2400" b="1" dirty="0" smtClean="0">
                <a:latin typeface="Comic Sans MS" pitchFamily="66" charset="0"/>
              </a:rPr>
              <a:t>».</a:t>
            </a:r>
            <a:br>
              <a:rPr lang="el-GR" sz="2400" b="1" dirty="0" smtClean="0">
                <a:latin typeface="Comic Sans MS" pitchFamily="66" charset="0"/>
              </a:rPr>
            </a:br>
            <a:r>
              <a:rPr lang="el-GR" sz="2400" b="1" dirty="0" smtClean="0">
                <a:latin typeface="Comic Sans MS" pitchFamily="66" charset="0"/>
              </a:rPr>
              <a:t> </a:t>
            </a:r>
            <a:r>
              <a:rPr lang="en-US" sz="2400" dirty="0" smtClean="0">
                <a:latin typeface="Comic Sans MS" pitchFamily="66" charset="0"/>
              </a:rPr>
              <a:t/>
            </a:r>
            <a:br>
              <a:rPr lang="en-US" sz="2400" dirty="0" smtClean="0">
                <a:latin typeface="Comic Sans MS" pitchFamily="66" charset="0"/>
              </a:rPr>
            </a:br>
            <a:r>
              <a:rPr lang="el-GR" sz="2400" b="1" dirty="0" smtClean="0">
                <a:latin typeface="Comic Sans MS" pitchFamily="66" charset="0"/>
              </a:rPr>
              <a:t>Οι συστάσεις </a:t>
            </a:r>
            <a:r>
              <a:rPr lang="el-GR" sz="2400" dirty="0" smtClean="0">
                <a:latin typeface="Comic Sans MS" pitchFamily="66" charset="0"/>
              </a:rPr>
              <a:t>γίνονται με διαδοχικούς διαφορετικούς τρόπους. Οι συμμετέχοντες μετακινούνται στο χώρο και χαιρετιούνται μεταξύ τους με διαφορετικούς τρόπους σύστασης π.χ. την 1</a:t>
            </a:r>
            <a:r>
              <a:rPr lang="el-GR" sz="2400" baseline="30000" dirty="0" smtClean="0">
                <a:latin typeface="Comic Sans MS" pitchFamily="66" charset="0"/>
              </a:rPr>
              <a:t>η</a:t>
            </a:r>
            <a:r>
              <a:rPr lang="el-GR" sz="2400" dirty="0" smtClean="0">
                <a:latin typeface="Comic Sans MS" pitchFamily="66" charset="0"/>
              </a:rPr>
              <a:t> φορά λένε μόνο το όνομα, τη 2</a:t>
            </a:r>
            <a:r>
              <a:rPr lang="el-GR" sz="2400" baseline="30000" dirty="0" smtClean="0">
                <a:latin typeface="Comic Sans MS" pitchFamily="66" charset="0"/>
              </a:rPr>
              <a:t>η</a:t>
            </a:r>
            <a:r>
              <a:rPr lang="el-GR" sz="2400" dirty="0" smtClean="0">
                <a:latin typeface="Comic Sans MS" pitchFamily="66" charset="0"/>
              </a:rPr>
              <a:t> φορά από που κατάγονται, την 3</a:t>
            </a:r>
            <a:r>
              <a:rPr lang="el-GR" sz="2400" baseline="30000" dirty="0" smtClean="0">
                <a:latin typeface="Comic Sans MS" pitchFamily="66" charset="0"/>
              </a:rPr>
              <a:t>η</a:t>
            </a:r>
            <a:r>
              <a:rPr lang="el-GR" sz="2400" dirty="0" smtClean="0">
                <a:latin typeface="Comic Sans MS" pitchFamily="66" charset="0"/>
              </a:rPr>
              <a:t> φορά σε ποια χώρα/τόπο τους αρέσει να ταξιδεύουν κλπ.</a:t>
            </a:r>
            <a:r>
              <a:rPr lang="en-US" sz="2400" dirty="0" smtClean="0">
                <a:latin typeface="Comic Sans MS" pitchFamily="66" charset="0"/>
              </a:rPr>
              <a:t/>
            </a:r>
            <a:br>
              <a:rPr lang="en-US" sz="2400" dirty="0" smtClean="0">
                <a:latin typeface="Comic Sans MS" pitchFamily="66" charset="0"/>
              </a:rPr>
            </a:br>
            <a:r>
              <a:rPr lang="el-GR" sz="2400" dirty="0" smtClean="0">
                <a:latin typeface="Comic Sans MS" pitchFamily="66" charset="0"/>
              </a:rPr>
              <a:t>Έπειτα εξηγούμε τον </a:t>
            </a:r>
            <a:r>
              <a:rPr lang="el-GR" sz="2400" b="1" dirty="0" smtClean="0">
                <a:latin typeface="Comic Sans MS" pitchFamily="66" charset="0"/>
              </a:rPr>
              <a:t>σκοπό του εργαστηρίου</a:t>
            </a:r>
            <a:r>
              <a:rPr lang="el-GR" sz="2400" dirty="0" smtClean="0">
                <a:latin typeface="Comic Sans MS" pitchFamily="66" charset="0"/>
              </a:rPr>
              <a:t>.</a:t>
            </a:r>
            <a:r>
              <a:rPr lang="en-US" sz="2400" dirty="0" smtClean="0">
                <a:latin typeface="Comic Sans MS" pitchFamily="66" charset="0"/>
              </a:rPr>
              <a:t/>
            </a:r>
            <a:br>
              <a:rPr lang="en-US" sz="2400" dirty="0" smtClean="0">
                <a:latin typeface="Comic Sans MS" pitchFamily="66" charset="0"/>
              </a:rPr>
            </a:br>
            <a:r>
              <a:rPr lang="el-GR" sz="2000" b="1" dirty="0" smtClean="0">
                <a:latin typeface="Comic Sans MS" pitchFamily="66" charset="0"/>
              </a:rPr>
              <a:t/>
            </a:r>
            <a:br>
              <a:rPr lang="el-GR" sz="2000" b="1" dirty="0" smtClean="0">
                <a:latin typeface="Comic Sans MS" pitchFamily="66" charset="0"/>
              </a:rPr>
            </a:br>
            <a:r>
              <a:rPr lang="el-GR" sz="2000" b="1" dirty="0" smtClean="0">
                <a:latin typeface="Comic Sans MS" pitchFamily="66" charset="0"/>
              </a:rPr>
              <a:t/>
            </a:r>
            <a:br>
              <a:rPr lang="el-GR" sz="2000" b="1" dirty="0" smtClean="0">
                <a:latin typeface="Comic Sans MS" pitchFamily="66" charset="0"/>
              </a:rPr>
            </a:br>
            <a:r>
              <a:rPr lang="el-GR" sz="2000" b="1" dirty="0" smtClean="0">
                <a:latin typeface="Comic Sans MS" pitchFamily="66" charset="0"/>
              </a:rPr>
              <a:t/>
            </a:r>
            <a:br>
              <a:rPr lang="el-GR" sz="2000" b="1" dirty="0" smtClean="0">
                <a:latin typeface="Comic Sans MS" pitchFamily="66" charset="0"/>
              </a:rPr>
            </a:br>
            <a:r>
              <a:rPr lang="el-GR" sz="2000" b="1" dirty="0" smtClean="0">
                <a:latin typeface="Comic Sans MS" pitchFamily="66" charset="0"/>
              </a:rPr>
              <a:t/>
            </a:r>
            <a:br>
              <a:rPr lang="el-GR" sz="2000" b="1" dirty="0" smtClean="0">
                <a:latin typeface="Comic Sans MS" pitchFamily="66" charset="0"/>
              </a:rPr>
            </a:br>
            <a:r>
              <a:rPr lang="el-GR" sz="2000" b="1" dirty="0" smtClean="0">
                <a:latin typeface="Comic Sans MS" pitchFamily="66" charset="0"/>
              </a:rPr>
              <a:t/>
            </a:r>
            <a:br>
              <a:rPr lang="el-GR" sz="2000" b="1" dirty="0" smtClean="0">
                <a:latin typeface="Comic Sans MS" pitchFamily="66" charset="0"/>
              </a:rPr>
            </a:br>
            <a:r>
              <a:rPr lang="el-GR" sz="2000" b="1" dirty="0" smtClean="0">
                <a:latin typeface="Comic Sans MS" pitchFamily="66" charset="0"/>
              </a:rPr>
              <a:t/>
            </a:r>
            <a:br>
              <a:rPr lang="el-GR" sz="2000" b="1" dirty="0" smtClean="0">
                <a:latin typeface="Comic Sans MS" pitchFamily="66" charset="0"/>
              </a:rPr>
            </a:br>
            <a:r>
              <a:rPr lang="el-GR" sz="2000" b="1" dirty="0" smtClean="0">
                <a:latin typeface="Comic Sans MS" pitchFamily="66" charset="0"/>
              </a:rPr>
              <a:t/>
            </a:r>
            <a:br>
              <a:rPr lang="el-GR" sz="2000" b="1" dirty="0" smtClean="0">
                <a:latin typeface="Comic Sans MS" pitchFamily="66" charset="0"/>
              </a:rPr>
            </a:br>
            <a:r>
              <a:rPr lang="el-GR" sz="2000" b="1" dirty="0" smtClean="0">
                <a:latin typeface="Comic Sans MS" pitchFamily="66" charset="0"/>
              </a:rPr>
              <a:t/>
            </a:r>
            <a:br>
              <a:rPr lang="el-GR" sz="2000" b="1" dirty="0" smtClean="0">
                <a:latin typeface="Comic Sans MS" pitchFamily="66" charset="0"/>
              </a:rPr>
            </a:br>
            <a:r>
              <a:rPr lang="el-GR" sz="2000" b="1" dirty="0" smtClean="0">
                <a:latin typeface="Comic Sans MS" pitchFamily="66" charset="0"/>
              </a:rPr>
              <a:t/>
            </a:r>
            <a:br>
              <a:rPr lang="el-GR" sz="2000" b="1" dirty="0" smtClean="0">
                <a:latin typeface="Comic Sans MS" pitchFamily="66" charset="0"/>
              </a:rPr>
            </a:br>
            <a:r>
              <a:rPr lang="el-GR" sz="2000" b="1" dirty="0" smtClean="0">
                <a:latin typeface="Comic Sans MS" pitchFamily="66" charset="0"/>
              </a:rPr>
              <a:t/>
            </a:r>
            <a:br>
              <a:rPr lang="el-GR" sz="2000" b="1" dirty="0" smtClean="0">
                <a:latin typeface="Comic Sans MS" pitchFamily="66" charset="0"/>
              </a:rPr>
            </a:br>
            <a:r>
              <a:rPr lang="en-US" sz="2000" dirty="0" smtClean="0">
                <a:latin typeface="Comic Sans MS" pitchFamily="66" charset="0"/>
              </a:rPr>
              <a:t/>
            </a:r>
            <a:br>
              <a:rPr lang="en-US" sz="2000" dirty="0" smtClean="0">
                <a:latin typeface="Comic Sans MS" pitchFamily="66" charset="0"/>
              </a:rPr>
            </a:br>
            <a:endParaRPr lang="en-US" sz="2000" dirty="0">
              <a:latin typeface="Comic Sans MS" pitchFamily="66" charset="0"/>
            </a:endParaRPr>
          </a:p>
        </p:txBody>
      </p:sp>
      <p:pic>
        <p:nvPicPr>
          <p:cNvPr id="4" name="image13.jpeg"/>
          <p:cNvPicPr/>
          <p:nvPr/>
        </p:nvPicPr>
        <p:blipFill>
          <a:blip r:embed="rId2" cstate="print"/>
          <a:stretch>
            <a:fillRect/>
          </a:stretch>
        </p:blipFill>
        <p:spPr>
          <a:xfrm>
            <a:off x="4000496" y="857232"/>
            <a:ext cx="1143008" cy="857232"/>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7" name="Picture 3" descr="C:\Users\HOME\Desktop\1711568366926.jpg"/>
          <p:cNvPicPr>
            <a:picLocks noChangeAspect="1" noChangeArrowheads="1"/>
          </p:cNvPicPr>
          <p:nvPr/>
        </p:nvPicPr>
        <p:blipFill>
          <a:blip r:embed="rId2"/>
          <a:srcRect/>
          <a:stretch>
            <a:fillRect/>
          </a:stretch>
        </p:blipFill>
        <p:spPr bwMode="auto">
          <a:xfrm>
            <a:off x="2143108" y="428604"/>
            <a:ext cx="5786478" cy="5786478"/>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 name="Rectangle 10"/>
          <p:cNvSpPr>
            <a:spLocks noChangeArrowheads="1"/>
          </p:cNvSpPr>
          <p:nvPr/>
        </p:nvSpPr>
        <p:spPr bwMode="auto">
          <a:xfrm>
            <a:off x="139700" y="20637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 name="11 - Ορθογώνιο"/>
          <p:cNvSpPr/>
          <p:nvPr/>
        </p:nvSpPr>
        <p:spPr>
          <a:xfrm>
            <a:off x="357158" y="500042"/>
            <a:ext cx="8429684" cy="5632311"/>
          </a:xfrm>
          <a:prstGeom prst="rect">
            <a:avLst/>
          </a:prstGeom>
        </p:spPr>
        <p:txBody>
          <a:bodyPr wrap="square">
            <a:spAutoFit/>
          </a:bodyPr>
          <a:lstStyle/>
          <a:p>
            <a:r>
              <a:rPr lang="el-GR" sz="2000" dirty="0" smtClean="0">
                <a:latin typeface="Comic Sans MS" pitchFamily="66" charset="0"/>
              </a:rPr>
              <a:t>Αναφέρουμε ότι επικεντρώνεται στην ανάπτυξη του θετικού τρόπου σκέψης των παιδιών, τονίζοντας πως κεντρική ιδέα είναι ότι οι απόψεις μας και τα συναισθήματα μας επηρεάζουν τις αποφάσεις μας και την συμπεριφορά μας.</a:t>
            </a:r>
            <a:endParaRPr lang="en-US" sz="2000" dirty="0" smtClean="0">
              <a:latin typeface="Comic Sans MS" pitchFamily="66" charset="0"/>
            </a:endParaRPr>
          </a:p>
          <a:p>
            <a:r>
              <a:rPr lang="el-GR" sz="2000" b="1" dirty="0" smtClean="0">
                <a:latin typeface="Comic Sans MS" pitchFamily="66" charset="0"/>
              </a:rPr>
              <a:t>Παραθέτουμε τα δεδομένα των ερευνών</a:t>
            </a:r>
            <a:r>
              <a:rPr lang="el-GR" sz="2000" dirty="0" smtClean="0">
                <a:latin typeface="Comic Sans MS" pitchFamily="66" charset="0"/>
              </a:rPr>
              <a:t>: Η επιστημονική έρευνα έχει αποδείξει πως ο τρόπος δράσης ενός ατόμου καθορίζεται από τον τρόπο που σκέφτεται για τον εαυτό του (αυτό-</a:t>
            </a:r>
            <a:r>
              <a:rPr lang="el-GR" sz="2000" dirty="0" err="1" smtClean="0">
                <a:latin typeface="Comic Sans MS" pitchFamily="66" charset="0"/>
              </a:rPr>
              <a:t>αντίληψ</a:t>
            </a:r>
            <a:r>
              <a:rPr lang="el-GR" sz="2000" dirty="0" smtClean="0">
                <a:latin typeface="Comic Sans MS" pitchFamily="66" charset="0"/>
              </a:rPr>
              <a:t>η, εικόνα- εαυτού, αυτοεκτίμηση, ιδιαίτερα χαρακτηριστικά γνωρίσματα ) πριν, κατά την διάρκεια και ύστερα από ένα περιστατικό. Σε μια έρευνα με φοιτητές με υψηλό και χαμηλό επίπεδο αποφασιστικότητας και αυτοπεποίθησης κλήθηκαν να δράσουν αποφασιστικά σε μια υποθετική</a:t>
            </a:r>
            <a:endParaRPr lang="en-US" sz="2000" dirty="0" smtClean="0">
              <a:latin typeface="Comic Sans MS" pitchFamily="66" charset="0"/>
            </a:endParaRPr>
          </a:p>
          <a:p>
            <a:r>
              <a:rPr lang="el-GR" sz="2000" dirty="0" smtClean="0">
                <a:latin typeface="Comic Sans MS" pitchFamily="66" charset="0"/>
              </a:rPr>
              <a:t>«ασφαλή» περίπτωση. Η έρευνα έδειξε ότι, όταν η ίδια περίπτωση έγινε πιο «απειλητική» και οι φοιτητές με χαμηλή αυτοπεποίθηση δεν τα πήγαν καλά. Επιπλέον, φάνηκε ότι οι φοιτητές αυτοί είχαν πολύ περισσότερες αρνητικές σκέψεις για τον εαυτό τους σε σύγκριση με φοιτητές που είχαν υψηλή αυτοπεποίθηση. Στην εκπαίδευση λοιπόν, για την απόκτηση αυτοπεποίθησης και αποφασιστικότητας είναι αναγκαίο να εστιάσουμε την προσοχή μας στους αρνητικούς τρόπους σκέψης.</a:t>
            </a:r>
            <a:endParaRPr lang="en-US" sz="2000" dirty="0">
              <a:latin typeface="Comic Sans MS" pitchFamily="66"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596" y="428604"/>
            <a:ext cx="8229600" cy="1857380"/>
          </a:xfrm>
        </p:spPr>
        <p:txBody>
          <a:bodyPr>
            <a:noAutofit/>
          </a:bodyPr>
          <a:lstStyle/>
          <a:p>
            <a:pPr algn="l"/>
            <a:r>
              <a:rPr lang="el-GR" sz="2000" dirty="0" smtClean="0"/>
              <a:t/>
            </a:r>
            <a:br>
              <a:rPr lang="el-GR" sz="2000" dirty="0" smtClean="0"/>
            </a:br>
            <a:r>
              <a:rPr lang="el-GR" sz="2000" dirty="0" smtClean="0"/>
              <a:t>Εξηγούμε </a:t>
            </a:r>
            <a:r>
              <a:rPr lang="el-GR" sz="2000" dirty="0" smtClean="0"/>
              <a:t>στους γονείς ότι προκειμένου τα παιδιά να αποκτήσουν αυτοπεποίθηση και αποφασιστικότητα αρχικά, είναι αναγκαίο να εστιάσουμε στην αναγνώριση του αρνητικού τρόπου σκέψης με στόχο την ενίσχυση ενός θετικού και δημιουργικού τρόπου σκέψης.</a:t>
            </a:r>
            <a:r>
              <a:rPr lang="en-US" sz="2000" dirty="0" smtClean="0"/>
              <a:t/>
            </a:r>
            <a:br>
              <a:rPr lang="en-US" sz="2000" dirty="0" smtClean="0"/>
            </a:br>
            <a:r>
              <a:rPr lang="el-GR" sz="2000" dirty="0" smtClean="0"/>
              <a:t>Προσθέτουμε τα </a:t>
            </a:r>
            <a:r>
              <a:rPr lang="el-GR" sz="2000" b="1" dirty="0" smtClean="0"/>
              <a:t>τρία βήματα προς αυτήν την κατεύθυνση</a:t>
            </a:r>
            <a:r>
              <a:rPr lang="el-GR" sz="2000" dirty="0" smtClean="0"/>
              <a:t>:</a:t>
            </a:r>
            <a:r>
              <a:rPr lang="en-US" sz="2000" dirty="0" smtClean="0"/>
              <a:t/>
            </a:r>
            <a:br>
              <a:rPr lang="en-US" sz="2000" dirty="0" smtClean="0"/>
            </a:br>
            <a:r>
              <a:rPr lang="el-GR" sz="2000" dirty="0" smtClean="0"/>
              <a:t> </a:t>
            </a:r>
            <a:r>
              <a:rPr lang="en-US" sz="2000" dirty="0" smtClean="0"/>
              <a:t/>
            </a:r>
            <a:br>
              <a:rPr lang="en-US" sz="2000" dirty="0" smtClean="0"/>
            </a:br>
            <a:r>
              <a:rPr lang="el-GR" sz="2000" dirty="0" smtClean="0"/>
              <a:t> </a:t>
            </a:r>
            <a:r>
              <a:rPr lang="en-US" sz="2000" dirty="0" smtClean="0"/>
              <a:t/>
            </a:r>
            <a:br>
              <a:rPr lang="en-US" sz="2000" dirty="0" smtClean="0"/>
            </a:br>
            <a:endParaRPr lang="en-US" sz="2000" dirty="0"/>
          </a:p>
        </p:txBody>
      </p:sp>
      <p:pic>
        <p:nvPicPr>
          <p:cNvPr id="4" name="image14.png"/>
          <p:cNvPicPr/>
          <p:nvPr/>
        </p:nvPicPr>
        <p:blipFill>
          <a:blip r:embed="rId2" cstate="print"/>
          <a:stretch>
            <a:fillRect/>
          </a:stretch>
        </p:blipFill>
        <p:spPr>
          <a:xfrm>
            <a:off x="714348" y="2214554"/>
            <a:ext cx="7643866" cy="3357586"/>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596" y="857232"/>
            <a:ext cx="8286808" cy="3500462"/>
          </a:xfrm>
        </p:spPr>
        <p:txBody>
          <a:bodyPr>
            <a:noAutofit/>
          </a:bodyPr>
          <a:lstStyle/>
          <a:p>
            <a:pPr algn="l"/>
            <a:r>
              <a:rPr lang="el-GR" sz="2000" b="1" dirty="0" smtClean="0">
                <a:latin typeface="Comic Sans MS" pitchFamily="66" charset="0"/>
              </a:rPr>
              <a:t>Εισαγωγή.</a:t>
            </a:r>
            <a:r>
              <a:rPr lang="en-US" sz="2000" b="1" dirty="0" smtClean="0">
                <a:latin typeface="Comic Sans MS" pitchFamily="66" charset="0"/>
              </a:rPr>
              <a:t/>
            </a:r>
            <a:br>
              <a:rPr lang="en-US" sz="2000" b="1" dirty="0" smtClean="0">
                <a:latin typeface="Comic Sans MS" pitchFamily="66" charset="0"/>
              </a:rPr>
            </a:br>
            <a:r>
              <a:rPr lang="el-GR" sz="2000" b="1" dirty="0" smtClean="0">
                <a:latin typeface="Comic Sans MS" pitchFamily="66" charset="0"/>
              </a:rPr>
              <a:t> </a:t>
            </a:r>
            <a:r>
              <a:rPr lang="en-US" sz="2000" dirty="0" smtClean="0">
                <a:latin typeface="Comic Sans MS" pitchFamily="66" charset="0"/>
              </a:rPr>
              <a:t/>
            </a:r>
            <a:br>
              <a:rPr lang="en-US" sz="2000" dirty="0" smtClean="0">
                <a:latin typeface="Comic Sans MS" pitchFamily="66" charset="0"/>
              </a:rPr>
            </a:br>
            <a:r>
              <a:rPr lang="el-GR" sz="2000" dirty="0" smtClean="0">
                <a:latin typeface="Comic Sans MS" pitchFamily="66" charset="0"/>
              </a:rPr>
              <a:t>Πολλές φορές περνάμε αρκετό χρόνο συζητώντας με τον εαυτό μας. Βασανίζουμε το μυαλό μας με διάφορα πράγματα και συχνά μας κυριεύει η αγωνία μήπως μας συμβεί κάτι κακό. Όταν φέρνουμε στο μυαλό μας το χειρότερο, παρότι δεν υπάρχει λογική βάση για κάτι τέτοιο λέμε ότι </a:t>
            </a:r>
            <a:r>
              <a:rPr lang="el-GR" sz="2000" u="sng" dirty="0" err="1" smtClean="0">
                <a:latin typeface="Comic Sans MS" pitchFamily="66" charset="0"/>
              </a:rPr>
              <a:t>καταστροφολογούμε</a:t>
            </a:r>
            <a:r>
              <a:rPr lang="el-GR" sz="2000" u="sng" dirty="0" smtClean="0">
                <a:latin typeface="Comic Sans MS" pitchFamily="66" charset="0"/>
              </a:rPr>
              <a:t>.</a:t>
            </a:r>
            <a:r>
              <a:rPr lang="el-GR" sz="2000" dirty="0" smtClean="0">
                <a:latin typeface="Comic Sans MS" pitchFamily="66" charset="0"/>
              </a:rPr>
              <a:t> Εάν βέβαια έχει συμβεί στο παρελθόν κάτι τρομερό σε ανάλογη περίπτωση με αυτή που σκεφτόμαστε, είναι λογικό να αγωνιούμε και να προσπαθούμε να την αποφύγουμε. Παρόλα αυτά, πολύ συχνά υπερβάλλουμε, βγάζουμε εύκολα συμπεράσματα, υποτιμάμε τις δυνατότητες μας και τον εαυτό μας.</a:t>
            </a:r>
            <a:r>
              <a:rPr lang="en-US" sz="2000" dirty="0" smtClean="0">
                <a:latin typeface="Comic Sans MS" pitchFamily="66" charset="0"/>
              </a:rPr>
              <a:t/>
            </a:r>
            <a:br>
              <a:rPr lang="en-US" sz="2000" dirty="0" smtClean="0">
                <a:latin typeface="Comic Sans MS" pitchFamily="66" charset="0"/>
              </a:rPr>
            </a:br>
            <a:endParaRPr lang="en-US" sz="2000" dirty="0">
              <a:latin typeface="Comic Sans MS" pitchFamily="66"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57158" y="214290"/>
            <a:ext cx="8501122" cy="6215106"/>
          </a:xfrm>
        </p:spPr>
        <p:txBody>
          <a:bodyPr>
            <a:noAutofit/>
          </a:bodyPr>
          <a:lstStyle/>
          <a:p>
            <a:pPr algn="l"/>
            <a:r>
              <a:rPr lang="el-GR" sz="2000" b="1" dirty="0" smtClean="0">
                <a:latin typeface="Comic Sans MS" pitchFamily="66" charset="0"/>
              </a:rPr>
              <a:t/>
            </a:r>
            <a:br>
              <a:rPr lang="el-GR" sz="2000" b="1" dirty="0" smtClean="0">
                <a:latin typeface="Comic Sans MS" pitchFamily="66" charset="0"/>
              </a:rPr>
            </a:br>
            <a:r>
              <a:rPr lang="el-GR" sz="2000" b="1" dirty="0" smtClean="0">
                <a:latin typeface="Comic Sans MS" pitchFamily="66" charset="0"/>
              </a:rPr>
              <a:t/>
            </a:r>
            <a:br>
              <a:rPr lang="el-GR" sz="2000" b="1" dirty="0" smtClean="0">
                <a:latin typeface="Comic Sans MS" pitchFamily="66" charset="0"/>
              </a:rPr>
            </a:br>
            <a:r>
              <a:rPr lang="el-GR" sz="2000" b="1" dirty="0" smtClean="0">
                <a:latin typeface="Comic Sans MS" pitchFamily="66" charset="0"/>
              </a:rPr>
              <a:t/>
            </a:r>
            <a:br>
              <a:rPr lang="el-GR" sz="2000" b="1" dirty="0" smtClean="0">
                <a:latin typeface="Comic Sans MS" pitchFamily="66" charset="0"/>
              </a:rPr>
            </a:br>
            <a:r>
              <a:rPr lang="el-GR" sz="2000" b="1" dirty="0" smtClean="0">
                <a:latin typeface="Comic Sans MS" pitchFamily="66" charset="0"/>
              </a:rPr>
              <a:t>1η </a:t>
            </a:r>
            <a:r>
              <a:rPr lang="el-GR" sz="2000" b="1" dirty="0" smtClean="0">
                <a:latin typeface="Comic Sans MS" pitchFamily="66" charset="0"/>
              </a:rPr>
              <a:t>Δραστηριότητα: ελεύθερος συνειρμός</a:t>
            </a:r>
            <a:r>
              <a:rPr lang="en-US" sz="2000" b="1" dirty="0" smtClean="0">
                <a:latin typeface="Comic Sans MS" pitchFamily="66" charset="0"/>
              </a:rPr>
              <a:t/>
            </a:r>
            <a:br>
              <a:rPr lang="en-US" sz="2000" b="1" dirty="0" smtClean="0">
                <a:latin typeface="Comic Sans MS" pitchFamily="66" charset="0"/>
              </a:rPr>
            </a:br>
            <a:r>
              <a:rPr lang="el-GR" sz="2000" b="1" dirty="0" smtClean="0">
                <a:latin typeface="Comic Sans MS" pitchFamily="66" charset="0"/>
              </a:rPr>
              <a:t> </a:t>
            </a:r>
            <a:r>
              <a:rPr lang="el-GR" sz="2000" dirty="0" smtClean="0">
                <a:latin typeface="Comic Sans MS" pitchFamily="66" charset="0"/>
              </a:rPr>
              <a:t>Ζητάμε </a:t>
            </a:r>
            <a:r>
              <a:rPr lang="el-GR" sz="2000" dirty="0" smtClean="0">
                <a:latin typeface="Comic Sans MS" pitchFamily="66" charset="0"/>
              </a:rPr>
              <a:t>από τους γονείς να φέρουν στο μυαλό τους αρνητικές σκέψεις που μπορεί να είχαν πριν γίνουν γονείς και μετά.</a:t>
            </a:r>
            <a:r>
              <a:rPr lang="en-US" sz="2000" dirty="0" smtClean="0">
                <a:latin typeface="Comic Sans MS" pitchFamily="66" charset="0"/>
              </a:rPr>
              <a:t/>
            </a:r>
            <a:br>
              <a:rPr lang="en-US" sz="2000" dirty="0" smtClean="0">
                <a:latin typeface="Comic Sans MS" pitchFamily="66" charset="0"/>
              </a:rPr>
            </a:br>
            <a:r>
              <a:rPr lang="el-GR" sz="2000" dirty="0" smtClean="0">
                <a:latin typeface="Comic Sans MS" pitchFamily="66" charset="0"/>
              </a:rPr>
              <a:t> Δεν </a:t>
            </a:r>
            <a:r>
              <a:rPr lang="el-GR" sz="2000" dirty="0" smtClean="0">
                <a:latin typeface="Comic Sans MS" pitchFamily="66" charset="0"/>
              </a:rPr>
              <a:t>θα τα καταφέρω</a:t>
            </a:r>
            <a:r>
              <a:rPr lang="en-US" sz="2000" dirty="0" smtClean="0">
                <a:latin typeface="Comic Sans MS" pitchFamily="66" charset="0"/>
              </a:rPr>
              <a:t/>
            </a:r>
            <a:br>
              <a:rPr lang="en-US" sz="2000" dirty="0" smtClean="0">
                <a:latin typeface="Comic Sans MS" pitchFamily="66" charset="0"/>
              </a:rPr>
            </a:br>
            <a:r>
              <a:rPr lang="el-GR" sz="2000" dirty="0" smtClean="0">
                <a:latin typeface="Comic Sans MS" pitchFamily="66" charset="0"/>
              </a:rPr>
              <a:t> </a:t>
            </a:r>
            <a:r>
              <a:rPr lang="el-GR" sz="2000" dirty="0" smtClean="0">
                <a:latin typeface="Comic Sans MS" pitchFamily="66" charset="0"/>
              </a:rPr>
              <a:t>Δεν </a:t>
            </a:r>
            <a:r>
              <a:rPr lang="el-GR" sz="2000" dirty="0" smtClean="0">
                <a:latin typeface="Comic Sans MS" pitchFamily="66" charset="0"/>
              </a:rPr>
              <a:t>θα είμαι καλός γονιός</a:t>
            </a:r>
            <a:r>
              <a:rPr lang="en-US" sz="2000" dirty="0" smtClean="0">
                <a:latin typeface="Comic Sans MS" pitchFamily="66" charset="0"/>
              </a:rPr>
              <a:t/>
            </a:r>
            <a:br>
              <a:rPr lang="en-US" sz="2000" dirty="0" smtClean="0">
                <a:latin typeface="Comic Sans MS" pitchFamily="66" charset="0"/>
              </a:rPr>
            </a:br>
            <a:r>
              <a:rPr lang="el-GR" sz="2000" dirty="0" smtClean="0">
                <a:latin typeface="Comic Sans MS" pitchFamily="66" charset="0"/>
              </a:rPr>
              <a:t> </a:t>
            </a:r>
            <a:r>
              <a:rPr lang="el-GR" sz="2000" dirty="0" smtClean="0">
                <a:latin typeface="Comic Sans MS" pitchFamily="66" charset="0"/>
              </a:rPr>
              <a:t>Είμαι </a:t>
            </a:r>
            <a:r>
              <a:rPr lang="el-GR" sz="2000" dirty="0" smtClean="0">
                <a:latin typeface="Comic Sans MS" pitchFamily="66" charset="0"/>
              </a:rPr>
              <a:t>άπειρος/η</a:t>
            </a:r>
            <a:r>
              <a:rPr lang="en-US" sz="2000" dirty="0" smtClean="0">
                <a:latin typeface="Comic Sans MS" pitchFamily="66" charset="0"/>
              </a:rPr>
              <a:t/>
            </a:r>
            <a:br>
              <a:rPr lang="en-US" sz="2000" dirty="0" smtClean="0">
                <a:latin typeface="Comic Sans MS" pitchFamily="66" charset="0"/>
              </a:rPr>
            </a:br>
            <a:r>
              <a:rPr lang="el-GR" sz="2000" dirty="0" smtClean="0">
                <a:latin typeface="Comic Sans MS" pitchFamily="66" charset="0"/>
              </a:rPr>
              <a:t> </a:t>
            </a:r>
            <a:r>
              <a:rPr lang="el-GR" sz="2000" dirty="0" smtClean="0">
                <a:latin typeface="Comic Sans MS" pitchFamily="66" charset="0"/>
              </a:rPr>
              <a:t>Δεν </a:t>
            </a:r>
            <a:r>
              <a:rPr lang="el-GR" sz="2000" dirty="0" smtClean="0">
                <a:latin typeface="Comic Sans MS" pitchFamily="66" charset="0"/>
              </a:rPr>
              <a:t>θα έχω βοήθεια</a:t>
            </a:r>
            <a:r>
              <a:rPr lang="en-US" sz="2000" dirty="0" smtClean="0">
                <a:latin typeface="Comic Sans MS" pitchFamily="66" charset="0"/>
              </a:rPr>
              <a:t/>
            </a:r>
            <a:br>
              <a:rPr lang="en-US" sz="2000" dirty="0" smtClean="0">
                <a:latin typeface="Comic Sans MS" pitchFamily="66" charset="0"/>
              </a:rPr>
            </a:br>
            <a:r>
              <a:rPr lang="el-GR" sz="2000" dirty="0" smtClean="0">
                <a:latin typeface="Comic Sans MS" pitchFamily="66" charset="0"/>
              </a:rPr>
              <a:t/>
            </a:r>
            <a:br>
              <a:rPr lang="el-GR" sz="2000" dirty="0" smtClean="0">
                <a:latin typeface="Comic Sans MS" pitchFamily="66" charset="0"/>
              </a:rPr>
            </a:br>
            <a:r>
              <a:rPr lang="el-GR" sz="2000" dirty="0" smtClean="0">
                <a:latin typeface="Comic Sans MS" pitchFamily="66" charset="0"/>
              </a:rPr>
              <a:t>Τονίζουμε στους γονείς ότι αυτός ο τρόπος σκέψης λειτουργεί αρνητικά. Μας κάνει ανήσυχους, κλονίζει την αυτοπεποίθηση μας, δαπανά τον χρόνο μας καθώς οι ίδιες ανησυχητικές σκέψεις στριφογυρίζουν στο μυαλό μας και αυξάνουν την αγωνία </a:t>
            </a:r>
            <a:r>
              <a:rPr lang="el-GR" sz="2000" dirty="0" smtClean="0">
                <a:latin typeface="Comic Sans MS" pitchFamily="66" charset="0"/>
              </a:rPr>
              <a:t>μας.</a:t>
            </a:r>
            <a:br>
              <a:rPr lang="el-GR" sz="2000" dirty="0" smtClean="0">
                <a:latin typeface="Comic Sans MS" pitchFamily="66" charset="0"/>
              </a:rPr>
            </a:br>
            <a:r>
              <a:rPr lang="en-US" sz="2000" dirty="0" smtClean="0">
                <a:latin typeface="Comic Sans MS" pitchFamily="66" charset="0"/>
              </a:rPr>
              <a:t/>
            </a:r>
            <a:br>
              <a:rPr lang="en-US" sz="2000" dirty="0" smtClean="0">
                <a:latin typeface="Comic Sans MS" pitchFamily="66" charset="0"/>
              </a:rPr>
            </a:br>
            <a:r>
              <a:rPr lang="el-GR" sz="2000" dirty="0" smtClean="0">
                <a:latin typeface="Comic Sans MS" pitchFamily="66" charset="0"/>
              </a:rPr>
              <a:t>Ζητάμε τώρα από τους γονείς να φέρουν στο μυαλό τους θετικές και δημιουργικές σκέψεις.</a:t>
            </a:r>
            <a:r>
              <a:rPr lang="en-US" sz="2000" dirty="0" smtClean="0">
                <a:latin typeface="Comic Sans MS" pitchFamily="66" charset="0"/>
              </a:rPr>
              <a:t/>
            </a:r>
            <a:br>
              <a:rPr lang="en-US" sz="2000" dirty="0" smtClean="0">
                <a:latin typeface="Comic Sans MS" pitchFamily="66" charset="0"/>
              </a:rPr>
            </a:br>
            <a:r>
              <a:rPr lang="el-GR" sz="2000" dirty="0" smtClean="0">
                <a:latin typeface="Comic Sans MS" pitchFamily="66" charset="0"/>
              </a:rPr>
              <a:t> </a:t>
            </a:r>
            <a:r>
              <a:rPr lang="el-GR" sz="2000" dirty="0" smtClean="0">
                <a:latin typeface="Comic Sans MS" pitchFamily="66" charset="0"/>
              </a:rPr>
              <a:t>Θα </a:t>
            </a:r>
            <a:r>
              <a:rPr lang="el-GR" sz="2000" dirty="0" smtClean="0">
                <a:latin typeface="Comic Sans MS" pitchFamily="66" charset="0"/>
              </a:rPr>
              <a:t>τα καταφέρω</a:t>
            </a:r>
            <a:r>
              <a:rPr lang="en-US" sz="2000" dirty="0" smtClean="0">
                <a:latin typeface="Comic Sans MS" pitchFamily="66" charset="0"/>
              </a:rPr>
              <a:t/>
            </a:r>
            <a:br>
              <a:rPr lang="en-US" sz="2000" dirty="0" smtClean="0">
                <a:latin typeface="Comic Sans MS" pitchFamily="66" charset="0"/>
              </a:rPr>
            </a:br>
            <a:r>
              <a:rPr lang="el-GR" sz="2000" dirty="0" smtClean="0">
                <a:latin typeface="Comic Sans MS" pitchFamily="66" charset="0"/>
              </a:rPr>
              <a:t> </a:t>
            </a:r>
            <a:r>
              <a:rPr lang="el-GR" sz="2000" dirty="0" smtClean="0">
                <a:latin typeface="Comic Sans MS" pitchFamily="66" charset="0"/>
              </a:rPr>
              <a:t>Θα </a:t>
            </a:r>
            <a:r>
              <a:rPr lang="el-GR" sz="2000" dirty="0" smtClean="0">
                <a:latin typeface="Comic Sans MS" pitchFamily="66" charset="0"/>
              </a:rPr>
              <a:t>ζητήσω βοήθεια από φίλους και γονείς</a:t>
            </a:r>
            <a:r>
              <a:rPr lang="en-US" sz="2000" dirty="0" smtClean="0">
                <a:latin typeface="Comic Sans MS" pitchFamily="66" charset="0"/>
              </a:rPr>
              <a:t/>
            </a:r>
            <a:br>
              <a:rPr lang="en-US" sz="2000" dirty="0" smtClean="0">
                <a:latin typeface="Comic Sans MS" pitchFamily="66" charset="0"/>
              </a:rPr>
            </a:br>
            <a:r>
              <a:rPr lang="el-GR" sz="2000" dirty="0" smtClean="0">
                <a:latin typeface="Comic Sans MS" pitchFamily="66" charset="0"/>
              </a:rPr>
              <a:t> </a:t>
            </a:r>
            <a:r>
              <a:rPr lang="el-GR" sz="2000" dirty="0" smtClean="0">
                <a:latin typeface="Comic Sans MS" pitchFamily="66" charset="0"/>
              </a:rPr>
              <a:t>Θα </a:t>
            </a:r>
            <a:r>
              <a:rPr lang="el-GR" sz="2000" dirty="0" smtClean="0">
                <a:latin typeface="Comic Sans MS" pitchFamily="66" charset="0"/>
              </a:rPr>
              <a:t>μάθω με τον καιρό</a:t>
            </a:r>
            <a:r>
              <a:rPr lang="en-US" sz="2000" dirty="0" smtClean="0">
                <a:latin typeface="Comic Sans MS" pitchFamily="66" charset="0"/>
              </a:rPr>
              <a:t/>
            </a:r>
            <a:br>
              <a:rPr lang="en-US" sz="2000" dirty="0" smtClean="0">
                <a:latin typeface="Comic Sans MS" pitchFamily="66" charset="0"/>
              </a:rPr>
            </a:br>
            <a:r>
              <a:rPr lang="el-GR" sz="2000" dirty="0" smtClean="0">
                <a:latin typeface="Comic Sans MS" pitchFamily="66" charset="0"/>
              </a:rPr>
              <a:t> </a:t>
            </a:r>
            <a:r>
              <a:rPr lang="el-GR" sz="2000" dirty="0" smtClean="0">
                <a:latin typeface="Comic Sans MS" pitchFamily="66" charset="0"/>
              </a:rPr>
              <a:t>Θα </a:t>
            </a:r>
            <a:r>
              <a:rPr lang="el-GR" sz="2000" dirty="0" smtClean="0">
                <a:latin typeface="Comic Sans MS" pitchFamily="66" charset="0"/>
              </a:rPr>
              <a:t>προσπαθήσω να γίνω καλός γονέας</a:t>
            </a:r>
            <a:r>
              <a:rPr lang="en-US" sz="2000" dirty="0" smtClean="0">
                <a:latin typeface="Comic Sans MS" pitchFamily="66" charset="0"/>
              </a:rPr>
              <a:t/>
            </a:r>
            <a:br>
              <a:rPr lang="en-US" sz="2000" dirty="0" smtClean="0">
                <a:latin typeface="Comic Sans MS" pitchFamily="66" charset="0"/>
              </a:rPr>
            </a:br>
            <a:r>
              <a:rPr lang="el-GR" sz="2000" dirty="0" smtClean="0">
                <a:latin typeface="Comic Sans MS" pitchFamily="66" charset="0"/>
              </a:rPr>
              <a:t> </a:t>
            </a:r>
            <a:r>
              <a:rPr lang="en-US" sz="2000" dirty="0" smtClean="0">
                <a:latin typeface="Comic Sans MS" pitchFamily="66" charset="0"/>
              </a:rPr>
              <a:t/>
            </a:r>
            <a:br>
              <a:rPr lang="en-US" sz="2000" dirty="0" smtClean="0">
                <a:latin typeface="Comic Sans MS" pitchFamily="66" charset="0"/>
              </a:rPr>
            </a:br>
            <a:endParaRPr lang="en-US" sz="2000" dirty="0">
              <a:latin typeface="Comic Sans MS" pitchFamily="66"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C:\Users\HOME\Desktop\1711568366931.jpg"/>
          <p:cNvPicPr>
            <a:picLocks noChangeAspect="1" noChangeArrowheads="1"/>
          </p:cNvPicPr>
          <p:nvPr/>
        </p:nvPicPr>
        <p:blipFill>
          <a:blip r:embed="rId2"/>
          <a:srcRect/>
          <a:stretch>
            <a:fillRect/>
          </a:stretch>
        </p:blipFill>
        <p:spPr bwMode="auto">
          <a:xfrm>
            <a:off x="1643042" y="428604"/>
            <a:ext cx="6000760" cy="6000761"/>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58204" cy="3582990"/>
          </a:xfrm>
        </p:spPr>
        <p:txBody>
          <a:bodyPr>
            <a:noAutofit/>
          </a:bodyPr>
          <a:lstStyle/>
          <a:p>
            <a:pPr algn="l"/>
            <a:r>
              <a:rPr lang="el-GR" sz="2000" b="1" dirty="0" smtClean="0">
                <a:latin typeface="Comic Sans MS" pitchFamily="66" charset="0"/>
              </a:rPr>
              <a:t>2η Δραστηριότητα: Φυλλάδιο «Τρόπος Σκέψης»- Μικρές ομάδες</a:t>
            </a:r>
            <a:r>
              <a:rPr lang="en-US" sz="2000" b="1" dirty="0" smtClean="0">
                <a:latin typeface="Comic Sans MS" pitchFamily="66" charset="0"/>
              </a:rPr>
              <a:t/>
            </a:r>
            <a:br>
              <a:rPr lang="en-US" sz="2000" b="1" dirty="0" smtClean="0">
                <a:latin typeface="Comic Sans MS" pitchFamily="66" charset="0"/>
              </a:rPr>
            </a:br>
            <a:r>
              <a:rPr lang="el-GR" sz="2000" b="1" dirty="0" smtClean="0">
                <a:latin typeface="Comic Sans MS" pitchFamily="66" charset="0"/>
              </a:rPr>
              <a:t> </a:t>
            </a:r>
            <a:r>
              <a:rPr lang="en-US" sz="2000" dirty="0" smtClean="0">
                <a:latin typeface="Comic Sans MS" pitchFamily="66" charset="0"/>
              </a:rPr>
              <a:t/>
            </a:r>
            <a:br>
              <a:rPr lang="en-US" sz="2000" dirty="0" smtClean="0">
                <a:latin typeface="Comic Sans MS" pitchFamily="66" charset="0"/>
              </a:rPr>
            </a:br>
            <a:r>
              <a:rPr lang="el-GR" sz="2000" dirty="0" smtClean="0">
                <a:latin typeface="Comic Sans MS" pitchFamily="66" charset="0"/>
              </a:rPr>
              <a:t>Με μια δραστηριότητα χωρίζουμε τους γονείς σε ομάδες (π.χ. ζητάμε από τους γονείς να σχηματίσουν ομάδα με τα άτομα που κάθονται δίπλα τους). Έπειτα, μοιράζουμε σε κάθε ομάδα από ένα αντίγραφο του φυλλαδίου ΤΡΟΠΟΣ ΣΚΕΨΗΣ και ζητούμε να μελετήσουν τις περιπτώσεις που περιέχει. Καθορίζουμε για κάθε ομάδα μία διαφορετική περίπτωση για να αρχίσει. Ζητάμε   από τους γονείς να κάνουν θετικές σκέψεις για κάθε περίπτωση και να καταγράψουν τις σκέψεις τους στην δεξιά στήλη του Φυλλαδίου.</a:t>
            </a:r>
            <a:r>
              <a:rPr lang="en-US" sz="2000" dirty="0" smtClean="0">
                <a:latin typeface="Comic Sans MS" pitchFamily="66" charset="0"/>
              </a:rPr>
              <a:t/>
            </a:r>
            <a:br>
              <a:rPr lang="en-US" sz="2000" dirty="0" smtClean="0">
                <a:latin typeface="Comic Sans MS" pitchFamily="66" charset="0"/>
              </a:rPr>
            </a:br>
            <a:r>
              <a:rPr lang="el-GR" sz="2000" dirty="0" smtClean="0">
                <a:latin typeface="Comic Sans MS" pitchFamily="66" charset="0"/>
              </a:rPr>
              <a:t>Συγκεντρώνουμε τις απαντήσεις.</a:t>
            </a:r>
            <a:r>
              <a:rPr lang="en-US" sz="2000" dirty="0" smtClean="0">
                <a:latin typeface="Comic Sans MS" pitchFamily="66" charset="0"/>
              </a:rPr>
              <a:t/>
            </a:r>
            <a:br>
              <a:rPr lang="en-US" sz="2000" dirty="0" smtClean="0">
                <a:latin typeface="Comic Sans MS" pitchFamily="66" charset="0"/>
              </a:rPr>
            </a:br>
            <a:endParaRPr lang="en-US" sz="2000" dirty="0">
              <a:latin typeface="Comic Sans MS" pitchFamily="66" charset="0"/>
            </a:endParaRPr>
          </a:p>
        </p:txBody>
      </p:sp>
    </p:spTree>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TotalTime>
  <Words>489</Words>
  <Application>Microsoft Office PowerPoint</Application>
  <PresentationFormat>Προβολή στην οθόνη (4:3)</PresentationFormat>
  <Paragraphs>45</Paragraphs>
  <Slides>17</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17</vt:i4>
      </vt:variant>
    </vt:vector>
  </HeadingPairs>
  <TitlesOfParts>
    <vt:vector size="18" baseType="lpstr">
      <vt:lpstr>Θέμα του Office</vt:lpstr>
      <vt:lpstr>Διαφάνεια 1</vt:lpstr>
      <vt:lpstr>       3η Συνάντηση: Θετικός τρόπος σκέψης Καλωσόρισμα και εισαγωγή     Καλωσορίζουμε τους γονείς και κάνουμε μια ανακεφαλαίωση της τελευταίας συνάντησης και σύνδεση της τελευταίας συνάντησης με την σημερινή εργασία. Στην συνέχεια δίνουμε μια άσκηση ενεργοποίησης «τις συστάσεις».   Οι συστάσεις γίνονται με διαδοχικούς διαφορετικούς τρόπους. Οι συμμετέχοντες μετακινούνται στο χώρο και χαιρετιούνται μεταξύ τους με διαφορετικούς τρόπους σύστασης π.χ. την 1η φορά λένε μόνο το όνομα, τη 2η φορά από που κατάγονται, την 3η φορά σε ποια χώρα/τόπο τους αρέσει να ταξιδεύουν κλπ. Έπειτα εξηγούμε τον σκοπό του εργαστηρίου.            </vt:lpstr>
      <vt:lpstr>Διαφάνεια 3</vt:lpstr>
      <vt:lpstr>Διαφάνεια 4</vt:lpstr>
      <vt:lpstr> Εξηγούμε στους γονείς ότι προκειμένου τα παιδιά να αποκτήσουν αυτοπεποίθηση και αποφασιστικότητα αρχικά, είναι αναγκαίο να εστιάσουμε στην αναγνώριση του αρνητικού τρόπου σκέψης με στόχο την ενίσχυση ενός θετικού και δημιουργικού τρόπου σκέψης. Προσθέτουμε τα τρία βήματα προς αυτήν την κατεύθυνση:     </vt:lpstr>
      <vt:lpstr>Εισαγωγή.   Πολλές φορές περνάμε αρκετό χρόνο συζητώντας με τον εαυτό μας. Βασανίζουμε το μυαλό μας με διάφορα πράγματα και συχνά μας κυριεύει η αγωνία μήπως μας συμβεί κάτι κακό. Όταν φέρνουμε στο μυαλό μας το χειρότερο, παρότι δεν υπάρχει λογική βάση για κάτι τέτοιο λέμε ότι καταστροφολογούμε. Εάν βέβαια έχει συμβεί στο παρελθόν κάτι τρομερό σε ανάλογη περίπτωση με αυτή που σκεφτόμαστε, είναι λογικό να αγωνιούμε και να προσπαθούμε να την αποφύγουμε. Παρόλα αυτά, πολύ συχνά υπερβάλλουμε, βγάζουμε εύκολα συμπεράσματα, υποτιμάμε τις δυνατότητες μας και τον εαυτό μας. </vt:lpstr>
      <vt:lpstr>   1η Δραστηριότητα: ελεύθερος συνειρμός  Ζητάμε από τους γονείς να φέρουν στο μυαλό τους αρνητικές σκέψεις που μπορεί να είχαν πριν γίνουν γονείς και μετά.  Δεν θα τα καταφέρω  Δεν θα είμαι καλός γονιός  Είμαι άπειρος/η  Δεν θα έχω βοήθεια  Τονίζουμε στους γονείς ότι αυτός ο τρόπος σκέψης λειτουργεί αρνητικά. Μας κάνει ανήσυχους, κλονίζει την αυτοπεποίθηση μας, δαπανά τον χρόνο μας καθώς οι ίδιες ανησυχητικές σκέψεις στριφογυρίζουν στο μυαλό μας και αυξάνουν την αγωνία μας.  Ζητάμε τώρα από τους γονείς να φέρουν στο μυαλό τους θετικές και δημιουργικές σκέψεις.  Θα τα καταφέρω  Θα ζητήσω βοήθεια από φίλους και γονείς  Θα μάθω με τον καιρό  Θα προσπαθήσω να γίνω καλός γονέας   </vt:lpstr>
      <vt:lpstr>Διαφάνεια 8</vt:lpstr>
      <vt:lpstr>2η Δραστηριότητα: Φυλλάδιο «Τρόπος Σκέψης»- Μικρές ομάδες   Με μια δραστηριότητα χωρίζουμε τους γονείς σε ομάδες (π.χ. ζητάμε από τους γονείς να σχηματίσουν ομάδα με τα άτομα που κάθονται δίπλα τους). Έπειτα, μοιράζουμε σε κάθε ομάδα από ένα αντίγραφο του φυλλαδίου ΤΡΟΠΟΣ ΣΚΕΨΗΣ και ζητούμε να μελετήσουν τις περιπτώσεις που περιέχει. Καθορίζουμε για κάθε ομάδα μία διαφορετική περίπτωση για να αρχίσει. Ζητάμε   από τους γονείς να κάνουν θετικές σκέψεις για κάθε περίπτωση και να καταγράψουν τις σκέψεις τους στην δεξιά στήλη του Φυλλαδίου. Συγκεντρώνουμε τις απαντήσεις. </vt:lpstr>
      <vt:lpstr>Φυλλάδιο Τρόπος Σκέψης Αρνητικός τρόπος σκέψης Θετικός τρόπος σκέψης </vt:lpstr>
      <vt:lpstr>Διαφάνεια 11</vt:lpstr>
      <vt:lpstr>     3η Δραστηριότητα: Τα τέσσερα στάδια εφαρμογής του θετικού τρόπου σκέψης. Εξηγούμε στους γονείς ότι υπάρχουν τέσσερις χρονικές στιγμές κατά τις οποίες η θετική συνομιλία με τον εαυτό μας, μας βοηθά να χειριστούμε μια κατάσταση άγχους: </vt:lpstr>
      <vt:lpstr>                     Ελεύθερος συνειρμός παράδειγμα. «δουλεύω (καταθέτω σημαντικό έργο στην δουλειά) και δε μπορώ να περάσω πολύ ποιοτικό χρόνο με το μεγαλύτερο παιδί μου (5 ετών) γιατί πρέπει να φροντίσω (θηλασμός, ύπνος) και το μικρότερο (8 μηνών)». Τι μπορείς να σκεφτείς από πριν;   Δεν χρειάζεται, είμαι εγώ η μόνη που παρέχω φροντίδα στο 5 ετών παιδί μου.   Δεν είναι βρέφος.   Τι μπορείς να σκεφτείς την ώρα που σου ζητούν κάτι   Βάζω προτεραιότητες στα αιτήματα των άλλων, αναγνώριση των προσωπικών μου ορίων   Πρέπει να τα καταφέρω όλα μόνη μου   Πρέπει να είμαι εκεί για όλους   Έχω χάσει τον εαυτό μου   Δεν με καταλαβαίνει κανείς   Δεν είμαι ικανή   Δεν θα προλάβω   Κανείς δε μπορεί να με βοηθήσει και όλοι μου ζητάνε. </vt:lpstr>
      <vt:lpstr>                       Τι μπορείς να σκεφτείς όταν φαίνεται ότι δεν τα καταφέρνεις ;   Κάνω το καλύτερο που μπορώ στην παρούσα φάση.   Δεν είναι και το τέλος του κόσμου.   Δεν εξαρτώνται όλα από εμένα.   Δεν είναι κακό να ζητήσω βοήθεια.   Τι μπορείς να σκεφτείς όταν θα έχει περάσει ;   Aν πάνε όλα καλά   -είμαι ικανή   -μπορώ να τα καταφέρω   -έχω στήριξη   -δεν είναι κακό να δέχομαι βοήθεια από τρίτους   Aν δεν πάνε όλα όπως τα έχω στο μυαλό μου   -είμαστε άνθρωποι και κάνουμε λάθη και έτσι θα αποδέχομαι και τα λάθη των άλλων   -έκανα ότι περνούσε από το χέρι μου, είμαι αρκετά καλός γονιός   -βοηθάω το παιδί μου να αυτονομηθεί </vt:lpstr>
      <vt:lpstr>               4η Δραστηριότητα: Παιχνίδι ρόλων και συμπέρασμα Αν υπάρχει χρόνος, παρουσιάζουν οι γονείς την παραπάνω κατάσταση με ένα-δύο διαφορετικούς τρόπους που οι ίδιοι έχουν σκεφτεί και λέμε στον γονέα να «σκέφτεται φωναχτά» σε κάθε στάδιο. Οι υπόλοιποι γονείς μπορούν να ενισχύουν το άτομο αυτό με θετικές σκέψεις, αν κάπου «κολλήσει».  Επικεντρωνόμαστε στο συμπέρασμα της άσκησης, ότι δηλαδή είναι χρήσιμο να έχουμε στην διάθεση μας ένα πλήθος δηλώσεων – σκέψεων, που θα χρησιμοποιούμε σε διάφορες περιπτώσεις. Πρέπει να εντοπίζουμε την τάση μας να καταστροφολογούμε και να την αντικαθιστούμε με θετική και δημιουργική σκέψη. Ο τρόπος με τον οποίο σκεφτόμαστε μπορεί να αλλάξει τα συναισθήματα μας. Υπάρχει πλήθος αποδείξεων ότι μπορούμε να περιορίσουμε το άγχος μας και να βελτιωθούμε μέσα από έναν θετικό τρόπο σκέψης. </vt:lpstr>
      <vt:lpstr>5η Δραστηριότητα   Δίνουμε την οδηγία στους γονείς, μέσα στην επόμενη εβδομάδα, να προσπαθήσουν να εντοπίσουν στον εαυτό τους αρνητικούς τρόπους σκέψης και να σημειώσουν σε ένα Φυλλάδιο στόχων κάθε επιτυχή προσπάθεια. </vt:lpstr>
      <vt:lpstr>Κλείσιμο   Αφήνουμε τους γονείς να εκφράσουν τα συναισθήματα τους (Πώς νιώσατε; ) ή και «αυτό που έμαθα σήμερα ήταν ..’». Επίσης, ζητούμε να αξιολογήσουν την συνάντηση π.χ. το «καλύτερο σε αυτήν την συνάντηση ήταν…». Τέλος, αφήνουμε χρόνο στην ομάδα για συζήτηση.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HOME</dc:creator>
  <cp:lastModifiedBy>HOME</cp:lastModifiedBy>
  <cp:revision>8</cp:revision>
  <dcterms:created xsi:type="dcterms:W3CDTF">2024-03-03T07:55:46Z</dcterms:created>
  <dcterms:modified xsi:type="dcterms:W3CDTF">2024-03-27T20:36:25Z</dcterms:modified>
</cp:coreProperties>
</file>