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6" d="100"/>
          <a:sy n="76" d="100"/>
        </p:scale>
        <p:origin x="-60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hasCustomPrompt="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hasCustomPrompt="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hasCustomPrompt="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10"/>
          </p:nvPr>
        </p:nvSpPr>
        <p:spPr/>
        <p:txBody>
          <a:body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p:cNvSpPr>
            <a:spLocks noGrp="1"/>
          </p:cNvSpPr>
          <p:nvPr>
            <p:ph type="dt" sz="half" idx="10"/>
          </p:nvPr>
        </p:nvSpPr>
        <p:spPr/>
        <p:txBody>
          <a:body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hasCustomPrompt="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p:cNvSpPr>
            <a:spLocks noGrp="1"/>
          </p:cNvSpPr>
          <p:nvPr>
            <p:ph sz="half" idx="2" hasCustomPrompt="1"/>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p:cNvSpPr>
            <a:spLocks noGrp="1"/>
          </p:cNvSpPr>
          <p:nvPr>
            <p:ph type="dt" sz="half" idx="10"/>
          </p:nvPr>
        </p:nvSpPr>
        <p:spPr/>
        <p:txBody>
          <a:bodyPr/>
          <a:lstStyle/>
          <a:p>
            <a:fld id="{4993F05C-34D2-48F5-873C-FC1EA3FE96D8}" type="datetimeFigureOut">
              <a:rPr lang="el-GR" smtClean="0"/>
              <a:pPr/>
              <a:t>28/4/2023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p:cNvSpPr>
            <a:spLocks noGrp="1"/>
          </p:cNvSpPr>
          <p:nvPr>
            <p:ph sz="half" idx="2" hasCustomPrompt="1"/>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p:cNvSpPr>
            <a:spLocks noGrp="1"/>
          </p:cNvSpPr>
          <p:nvPr>
            <p:ph sz="quarter" idx="4" hasCustomPrompt="1"/>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p:cNvSpPr>
            <a:spLocks noGrp="1"/>
          </p:cNvSpPr>
          <p:nvPr>
            <p:ph type="dt" sz="half" idx="10"/>
          </p:nvPr>
        </p:nvSpPr>
        <p:spPr/>
        <p:txBody>
          <a:bodyPr/>
          <a:lstStyle/>
          <a:p>
            <a:fld id="{4993F05C-34D2-48F5-873C-FC1EA3FE96D8}" type="datetimeFigureOut">
              <a:rPr lang="el-GR" smtClean="0"/>
              <a:pPr/>
              <a:t>28/4/2023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p>
        </p:txBody>
      </p:sp>
      <p:sp>
        <p:nvSpPr>
          <p:cNvPr id="3" name="Θέση ημερομηνίας 2"/>
          <p:cNvSpPr>
            <a:spLocks noGrp="1"/>
          </p:cNvSpPr>
          <p:nvPr>
            <p:ph type="dt" sz="half" idx="10"/>
          </p:nvPr>
        </p:nvSpPr>
        <p:spPr/>
        <p:txBody>
          <a:bodyPr/>
          <a:lstStyle/>
          <a:p>
            <a:fld id="{4993F05C-34D2-48F5-873C-FC1EA3FE96D8}" type="datetimeFigureOut">
              <a:rPr lang="el-GR" smtClean="0"/>
              <a:pPr/>
              <a:t>28/4/2023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993F05C-34D2-48F5-873C-FC1EA3FE96D8}" type="datetimeFigureOut">
              <a:rPr lang="el-GR" smtClean="0"/>
              <a:pPr/>
              <a:t>28/4/2023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p:cNvSpPr>
            <a:spLocks noGrp="1"/>
          </p:cNvSpPr>
          <p:nvPr>
            <p:ph type="dt" sz="half" idx="10"/>
          </p:nvPr>
        </p:nvSpPr>
        <p:spPr/>
        <p:txBody>
          <a:bodyPr/>
          <a:lstStyle/>
          <a:p>
            <a:fld id="{4993F05C-34D2-48F5-873C-FC1EA3FE96D8}" type="datetimeFigureOut">
              <a:rPr lang="el-GR" smtClean="0"/>
              <a:pPr/>
              <a:t>28/4/2023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p:cNvSpPr>
            <a:spLocks noGrp="1"/>
          </p:cNvSpPr>
          <p:nvPr>
            <p:ph type="dt" sz="half" idx="10"/>
          </p:nvPr>
        </p:nvSpPr>
        <p:spPr/>
        <p:txBody>
          <a:bodyPr/>
          <a:lstStyle/>
          <a:p>
            <a:fld id="{4993F05C-34D2-48F5-873C-FC1EA3FE96D8}" type="datetimeFigureOut">
              <a:rPr lang="el-GR" smtClean="0"/>
              <a:pPr/>
              <a:t>28/4/2023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D6A7E-E6D5-491A-B2E7-E4FFF71F3E2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3F05C-34D2-48F5-873C-FC1EA3FE96D8}" type="datetimeFigureOut">
              <a:rPr lang="el-GR" smtClean="0"/>
              <a:pPr/>
              <a:t>28/4/2023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D6A7E-E6D5-491A-B2E7-E4FFF71F3E2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3000"/>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507534"/>
            <a:ext cx="9144000" cy="806061"/>
          </a:xfrm>
        </p:spPr>
        <p:txBody>
          <a:bodyPr>
            <a:noAutofit/>
          </a:bodyPr>
          <a:lstStyle/>
          <a:p>
            <a:r>
              <a:rPr lang="el-GR" dirty="0" smtClean="0">
                <a:solidFill>
                  <a:schemeClr val="accent5">
                    <a:lumMod val="75000"/>
                  </a:schemeClr>
                </a:solidFill>
                <a:latin typeface="Corbel Light" panose="020B0303020204020204" pitchFamily="34" charset="0"/>
              </a:rPr>
              <a:t>ΑΓΙΑ  </a:t>
            </a:r>
            <a:r>
              <a:rPr lang="el-GR" dirty="0">
                <a:solidFill>
                  <a:schemeClr val="accent5">
                    <a:lumMod val="75000"/>
                  </a:schemeClr>
                </a:solidFill>
                <a:latin typeface="Corbel Light" panose="020B0303020204020204" pitchFamily="34" charset="0"/>
              </a:rPr>
              <a:t>ΛΑΡΙΣΑΣ</a:t>
            </a:r>
          </a:p>
        </p:txBody>
      </p:sp>
      <p:sp>
        <p:nvSpPr>
          <p:cNvPr id="3" name="Υπότιτλος 2"/>
          <p:cNvSpPr>
            <a:spLocks noGrp="1"/>
          </p:cNvSpPr>
          <p:nvPr>
            <p:ph type="subTitle" idx="1"/>
          </p:nvPr>
        </p:nvSpPr>
        <p:spPr>
          <a:xfrm>
            <a:off x="1372998" y="1721626"/>
            <a:ext cx="10212198" cy="4628840"/>
          </a:xfrm>
        </p:spPr>
        <p:txBody>
          <a:bodyPr>
            <a:normAutofit lnSpcReduction="10000"/>
          </a:bodyPr>
          <a:lstStyle/>
          <a:p>
            <a:r>
              <a:rPr lang="el-GR" sz="2800" dirty="0">
                <a:latin typeface="Corbel Light" panose="020B0303020204020204" pitchFamily="34" charset="0"/>
              </a:rPr>
              <a:t>Η Αγιά είναι κωμόπολη και έδρα ομώνυμης δημοτικής κοινότητας, δημοτικής ενότητας και δήμου, της περιφερειακής ενότητας (τέως νομού) Λαρίσης, στην περιφέρεια Θεσσαλίας, σύμφωνα με το πρόγραμμα Καλλικράτης. Η Αγιά είναι πεδινή κωμόπολη στο ανατολικό τμήμα του νομού Λαρίσης. Βρίσκεται σε λοφώδη περιοχή στους νοτιοανατολικούς πρόποδες της Όσσας που, προς ανατολής, βλέπει στο τέλος του Θερμαϊκού Κόλπου και στο Αιγαίο Πέλαγος. Είναι κτισμένη στο «άνοιγμα» που δημιουργείται από την Όσσα και το Μαυροβούνι, που έχει ταυτιστεί με το αρχαίο </a:t>
            </a:r>
            <a:r>
              <a:rPr lang="el-GR" sz="2800" dirty="0" err="1">
                <a:latin typeface="Corbel Light" panose="020B0303020204020204" pitchFamily="34" charset="0"/>
              </a:rPr>
              <a:t>Δώτιον</a:t>
            </a:r>
            <a:r>
              <a:rPr lang="el-GR" sz="2800" dirty="0">
                <a:latin typeface="Corbel Light" panose="020B0303020204020204" pitchFamily="34" charset="0"/>
              </a:rPr>
              <a:t> Πεδίον. Επίσης, είναι οδικός κόμβος πάνω στις επαρχιακές οδούς που συνδέουν τη Λάρισα με τα παραθαλάσσια χωριά του νομού, σε μέσο σταθμικό υψόμετρο 200 μέτρων.</a:t>
            </a:r>
          </a:p>
          <a:p>
            <a:endParaRPr lang="el-G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t="-17000" b="-17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54224" y="262489"/>
            <a:ext cx="10515600" cy="1325563"/>
          </a:xfrm>
        </p:spPr>
        <p:txBody>
          <a:bodyPr/>
          <a:lstStyle/>
          <a:p>
            <a:pPr algn="ctr"/>
            <a:r>
              <a:rPr lang="el-GR" dirty="0">
                <a:solidFill>
                  <a:schemeClr val="accent1">
                    <a:lumMod val="75000"/>
                  </a:schemeClr>
                </a:solidFill>
                <a:latin typeface="Corbel Light" panose="020B0303020204020204" pitchFamily="34" charset="0"/>
              </a:rPr>
              <a:t>Εκκλησία του Αγίου Αντωνίου</a:t>
            </a:r>
          </a:p>
        </p:txBody>
      </p:sp>
      <p:sp>
        <p:nvSpPr>
          <p:cNvPr id="3" name="Θέση περιεχομένου 2"/>
          <p:cNvSpPr>
            <a:spLocks noGrp="1"/>
          </p:cNvSpPr>
          <p:nvPr>
            <p:ph idx="1"/>
          </p:nvPr>
        </p:nvSpPr>
        <p:spPr/>
        <p:txBody>
          <a:bodyPr/>
          <a:lstStyle/>
          <a:p>
            <a:pPr marL="0" indent="0" algn="ctr">
              <a:buNone/>
            </a:pPr>
            <a:r>
              <a:rPr lang="el-GR" dirty="0">
                <a:latin typeface="Corbel Light" panose="020B0303020204020204" pitchFamily="34" charset="0"/>
              </a:rPr>
              <a:t>Στην περιοχή της </a:t>
            </a:r>
            <a:r>
              <a:rPr lang="el-GR" dirty="0" err="1">
                <a:latin typeface="Corbel Light" panose="020B0303020204020204" pitchFamily="34" charset="0"/>
              </a:rPr>
              <a:t>Αγιάς</a:t>
            </a:r>
            <a:r>
              <a:rPr lang="el-GR" dirty="0">
                <a:latin typeface="Corbel Light" panose="020B0303020204020204" pitchFamily="34" charset="0"/>
              </a:rPr>
              <a:t> υπάρχουν πολλά ιστορικά μνημεία .Ένα από αυτά είναι η εκκλησία του αγίου Αντωνίου, πολιούχου </a:t>
            </a:r>
            <a:r>
              <a:rPr lang="el-GR" dirty="0" smtClean="0">
                <a:latin typeface="Corbel Light" panose="020B0303020204020204" pitchFamily="34" charset="0"/>
              </a:rPr>
              <a:t>της </a:t>
            </a:r>
            <a:r>
              <a:rPr lang="el-GR" dirty="0">
                <a:latin typeface="Corbel Light" panose="020B0303020204020204" pitchFamily="34" charset="0"/>
              </a:rPr>
              <a:t>.</a:t>
            </a:r>
            <a:r>
              <a:rPr lang="el-GR" b="0" i="0" dirty="0">
                <a:effectLst/>
                <a:latin typeface="Corbel Light" panose="020B0303020204020204" pitchFamily="34" charset="0"/>
              </a:rPr>
              <a:t>Η εκκλησία του Αγίου Αντωνίου κτίσθηκε το 1857 σε θέση παλιότερου ναού του 17ου αιώνα. Σύμφωνα με </a:t>
            </a:r>
            <a:r>
              <a:rPr lang="el-GR" b="0" i="0" dirty="0" smtClean="0">
                <a:effectLst/>
                <a:latin typeface="Corbel Light" panose="020B0303020204020204" pitchFamily="34" charset="0"/>
              </a:rPr>
              <a:t>τον </a:t>
            </a:r>
            <a:r>
              <a:rPr lang="el-GR" b="0" i="0" dirty="0">
                <a:effectLst/>
                <a:latin typeface="Corbel Light" panose="020B0303020204020204" pitchFamily="34" charset="0"/>
              </a:rPr>
              <a:t>νεώτερο εκκλησιαστικό ρυθμό της εποχής, η εκκλησία είναι </a:t>
            </a:r>
            <a:r>
              <a:rPr lang="el-GR" b="0" i="0" dirty="0" err="1">
                <a:effectLst/>
                <a:latin typeface="Corbel Light" panose="020B0303020204020204" pitchFamily="34" charset="0"/>
              </a:rPr>
              <a:t>τρίκλιτη</a:t>
            </a:r>
            <a:r>
              <a:rPr lang="el-GR" b="0" i="0" dirty="0">
                <a:effectLst/>
                <a:latin typeface="Corbel Light" panose="020B0303020204020204" pitchFamily="34" charset="0"/>
              </a:rPr>
              <a:t> βασιλική με διώροφο νάρθηκα, στεγασμένη εσωτερικά με κάμαρα και εξωτερικά με κεραμίδια .Στον ναό υπάρχει και λίθινο </a:t>
            </a:r>
            <a:r>
              <a:rPr lang="el-GR" b="0" i="0" dirty="0" smtClean="0">
                <a:effectLst/>
                <a:latin typeface="Corbel Light" panose="020B0303020204020204" pitchFamily="34" charset="0"/>
              </a:rPr>
              <a:t>καμπαναριό </a:t>
            </a:r>
            <a:r>
              <a:rPr lang="el-GR" b="0" i="0" dirty="0">
                <a:effectLst/>
                <a:latin typeface="Corbel Light" panose="020B0303020204020204" pitchFamily="34" charset="0"/>
              </a:rPr>
              <a:t>του 1862</a:t>
            </a:r>
            <a:r>
              <a:rPr lang="el-GR" b="0" i="0" dirty="0">
                <a:solidFill>
                  <a:srgbClr val="333333"/>
                </a:solidFill>
                <a:effectLst/>
                <a:latin typeface="Corbel Light" panose="020B0303020204020204" pitchFamily="34" charset="0"/>
              </a:rPr>
              <a:t>.</a:t>
            </a:r>
            <a:endParaRPr lang="el-GR" dirty="0">
              <a:latin typeface="Corbel Light" panose="020B0303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t="-24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dirty="0">
                <a:solidFill>
                  <a:schemeClr val="accent1">
                    <a:lumMod val="75000"/>
                  </a:schemeClr>
                </a:solidFill>
                <a:latin typeface="Corbel Light" panose="020B0303020204020204" pitchFamily="34" charset="0"/>
              </a:rPr>
              <a:t>Άγιος Αντώνιος</a:t>
            </a:r>
          </a:p>
        </p:txBody>
      </p:sp>
      <p:sp>
        <p:nvSpPr>
          <p:cNvPr id="3" name="Θέση περιεχομένου 2"/>
          <p:cNvSpPr>
            <a:spLocks noGrp="1"/>
          </p:cNvSpPr>
          <p:nvPr>
            <p:ph idx="1"/>
          </p:nvPr>
        </p:nvSpPr>
        <p:spPr>
          <a:xfrm>
            <a:off x="838200" y="1900270"/>
            <a:ext cx="10515600" cy="4351338"/>
          </a:xfrm>
        </p:spPr>
        <p:txBody>
          <a:bodyPr>
            <a:normAutofit/>
          </a:bodyPr>
          <a:lstStyle/>
          <a:p>
            <a:pPr marL="0" indent="0" algn="ctr">
              <a:buNone/>
            </a:pPr>
            <a:r>
              <a:rPr lang="el-GR" b="0" i="0" dirty="0">
                <a:solidFill>
                  <a:schemeClr val="tx1">
                    <a:lumMod val="95000"/>
                    <a:lumOff val="5000"/>
                  </a:schemeClr>
                </a:solidFill>
                <a:effectLst/>
                <a:latin typeface="Corbel Light" panose="020B0303020204020204" pitchFamily="34" charset="0"/>
              </a:rPr>
              <a:t>Ο Μέγας Αντώνιος είναι Άγιος της Ορθόδοξης Εκκλησίας και ο πρώτος ασκητής του Χριστιανισμού, που θεμελίωσε τον υγιή Μοναχισμό του οποίου η μνήμη γιορτάζεται στις 17 Ιανουαρίου.</a:t>
            </a:r>
            <a:r>
              <a:rPr lang="el-GR" dirty="0">
                <a:solidFill>
                  <a:schemeClr val="tx1">
                    <a:lumMod val="95000"/>
                    <a:lumOff val="5000"/>
                  </a:schemeClr>
                </a:solidFill>
                <a:latin typeface="Corbel Light" panose="020B0303020204020204" pitchFamily="34" charset="0"/>
              </a:rPr>
              <a:t/>
            </a:r>
            <a:br>
              <a:rPr lang="el-GR" dirty="0">
                <a:solidFill>
                  <a:schemeClr val="tx1">
                    <a:lumMod val="95000"/>
                    <a:lumOff val="5000"/>
                  </a:schemeClr>
                </a:solidFill>
                <a:latin typeface="Corbel Light" panose="020B0303020204020204" pitchFamily="34" charset="0"/>
              </a:rPr>
            </a:br>
            <a:r>
              <a:rPr lang="el-GR" b="0" i="0" dirty="0">
                <a:solidFill>
                  <a:schemeClr val="tx1">
                    <a:lumMod val="95000"/>
                    <a:lumOff val="5000"/>
                  </a:schemeClr>
                </a:solidFill>
                <a:effectLst/>
                <a:latin typeface="Corbel Light" panose="020B0303020204020204" pitchFamily="34" charset="0"/>
              </a:rPr>
              <a:t>Από την παιδική του ηλικία ήταν ολιγαρκής και αυτάρκης κι έδειξε ενδιαφέρον για τη λατρευτική ζωή της εκκλησίας. Ο Άγιος Αντώνιος </a:t>
            </a:r>
            <a:r>
              <a:rPr lang="el-GR" b="0" i="0" dirty="0" smtClean="0">
                <a:solidFill>
                  <a:schemeClr val="tx1">
                    <a:lumMod val="95000"/>
                    <a:lumOff val="5000"/>
                  </a:schemeClr>
                </a:solidFill>
                <a:effectLst/>
                <a:latin typeface="Corbel Light" panose="020B0303020204020204" pitchFamily="34" charset="0"/>
              </a:rPr>
              <a:t>θεωρείται </a:t>
            </a:r>
            <a:r>
              <a:rPr lang="el-GR" b="0" i="0" dirty="0">
                <a:solidFill>
                  <a:schemeClr val="tx1">
                    <a:lumMod val="95000"/>
                    <a:lumOff val="5000"/>
                  </a:schemeClr>
                </a:solidFill>
                <a:effectLst/>
                <a:latin typeface="Corbel Light" panose="020B0303020204020204" pitchFamily="34" charset="0"/>
              </a:rPr>
              <a:t>προστάτης όσων πάσχουν από ψυχοπαθολογικές </a:t>
            </a:r>
            <a:r>
              <a:rPr lang="el-GR" b="0" i="0" dirty="0" smtClean="0">
                <a:solidFill>
                  <a:schemeClr val="tx1">
                    <a:lumMod val="95000"/>
                    <a:lumOff val="5000"/>
                  </a:schemeClr>
                </a:solidFill>
                <a:effectLst/>
                <a:latin typeface="Corbel Light" panose="020B0303020204020204" pitchFamily="34" charset="0"/>
              </a:rPr>
              <a:t>ασθένειες. </a:t>
            </a:r>
            <a:r>
              <a:rPr lang="el-GR" dirty="0" smtClean="0">
                <a:solidFill>
                  <a:schemeClr val="tx1">
                    <a:lumMod val="95000"/>
                    <a:lumOff val="5000"/>
                  </a:schemeClr>
                </a:solidFill>
                <a:latin typeface="Corbel Light" panose="020B0303020204020204" pitchFamily="34" charset="0"/>
              </a:rPr>
              <a:t>Ο </a:t>
            </a:r>
            <a:r>
              <a:rPr lang="el-GR" b="0" i="0" dirty="0" smtClean="0">
                <a:solidFill>
                  <a:schemeClr val="tx1">
                    <a:lumMod val="95000"/>
                    <a:lumOff val="5000"/>
                  </a:schemeClr>
                </a:solidFill>
                <a:effectLst/>
                <a:latin typeface="Corbel Light" panose="020B0303020204020204" pitchFamily="34" charset="0"/>
              </a:rPr>
              <a:t> </a:t>
            </a:r>
            <a:r>
              <a:rPr lang="el-GR" dirty="0">
                <a:solidFill>
                  <a:schemeClr val="tx1">
                    <a:lumMod val="95000"/>
                    <a:lumOff val="5000"/>
                  </a:schemeClr>
                </a:solidFill>
                <a:latin typeface="Corbel Light" panose="020B0303020204020204" pitchFamily="34" charset="0"/>
              </a:rPr>
              <a:t>Ά</a:t>
            </a:r>
            <a:r>
              <a:rPr lang="el-GR" b="0" i="0" dirty="0">
                <a:solidFill>
                  <a:schemeClr val="tx1">
                    <a:lumMod val="95000"/>
                    <a:lumOff val="5000"/>
                  </a:schemeClr>
                </a:solidFill>
                <a:effectLst/>
                <a:latin typeface="Corbel Light" panose="020B0303020204020204" pitchFamily="34" charset="0"/>
              </a:rPr>
              <a:t>γιος Αντώνιος, σαν προστάτης των τρελ</a:t>
            </a:r>
            <a:r>
              <a:rPr lang="el-GR" dirty="0">
                <a:solidFill>
                  <a:schemeClr val="tx1">
                    <a:lumMod val="95000"/>
                    <a:lumOff val="5000"/>
                  </a:schemeClr>
                </a:solidFill>
                <a:latin typeface="Corbel Light" panose="020B0303020204020204" pitchFamily="34" charset="0"/>
              </a:rPr>
              <a:t>ών, ήταν η μόνη σωτηρία των ασθενών, </a:t>
            </a:r>
            <a:r>
              <a:rPr lang="el-GR" dirty="0" err="1">
                <a:solidFill>
                  <a:schemeClr val="tx1">
                    <a:lumMod val="95000"/>
                    <a:lumOff val="5000"/>
                  </a:schemeClr>
                </a:solidFill>
                <a:latin typeface="Corbel Light" panose="020B0303020204020204" pitchFamily="34" charset="0"/>
              </a:rPr>
              <a:t>γι’αυτό</a:t>
            </a:r>
            <a:r>
              <a:rPr lang="el-GR" dirty="0">
                <a:solidFill>
                  <a:schemeClr val="tx1">
                    <a:lumMod val="95000"/>
                    <a:lumOff val="5000"/>
                  </a:schemeClr>
                </a:solidFill>
                <a:latin typeface="Corbel Light" panose="020B0303020204020204" pitchFamily="34" charset="0"/>
              </a:rPr>
              <a:t> προσέτρεχαν </a:t>
            </a:r>
            <a:r>
              <a:rPr lang="el-GR" dirty="0" err="1">
                <a:solidFill>
                  <a:schemeClr val="tx1">
                    <a:lumMod val="95000"/>
                    <a:lumOff val="5000"/>
                  </a:schemeClr>
                </a:solidFill>
                <a:latin typeface="Corbel Light" panose="020B0303020204020204" pitchFamily="34" charset="0"/>
              </a:rPr>
              <a:t>σ’αυτόν</a:t>
            </a:r>
            <a:r>
              <a:rPr lang="el-GR" dirty="0">
                <a:solidFill>
                  <a:schemeClr val="tx1">
                    <a:lumMod val="95000"/>
                    <a:lumOff val="5000"/>
                  </a:schemeClr>
                </a:solidFill>
                <a:latin typeface="Corbel Light" panose="020B0303020204020204" pitchFamily="34" charset="0"/>
              </a:rPr>
              <a:t> με ικεσίες και τάματα για να γίνουν καλά οι δικοί τους άνθρωποι. </a:t>
            </a:r>
            <a:endParaRPr lang="el-GR" sz="3200" dirty="0">
              <a:solidFill>
                <a:schemeClr val="tx1">
                  <a:lumMod val="95000"/>
                  <a:lumOff val="5000"/>
                </a:schemeClr>
              </a:solidFill>
              <a:latin typeface="Corbel Light" panose="020B03030202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9000"/>
            <a:lum/>
          </a:blip>
          <a:srcRect/>
          <a:stretch>
            <a:fillRect t="-13000" b="-13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41191"/>
            <a:ext cx="10515600" cy="1325563"/>
          </a:xfrm>
        </p:spPr>
        <p:txBody>
          <a:bodyPr>
            <a:normAutofit/>
          </a:bodyPr>
          <a:lstStyle/>
          <a:p>
            <a:pPr algn="ctr"/>
            <a:r>
              <a:rPr lang="el-GR" sz="4800" dirty="0">
                <a:solidFill>
                  <a:schemeClr val="accent1">
                    <a:lumMod val="75000"/>
                  </a:schemeClr>
                </a:solidFill>
                <a:latin typeface="Corbel Light" panose="020B0303020204020204" pitchFamily="34" charset="0"/>
              </a:rPr>
              <a:t>Μονή Αγίου </a:t>
            </a:r>
            <a:r>
              <a:rPr lang="el-GR" sz="4800" dirty="0" smtClean="0">
                <a:solidFill>
                  <a:schemeClr val="accent1">
                    <a:lumMod val="75000"/>
                  </a:schemeClr>
                </a:solidFill>
                <a:latin typeface="Corbel Light" panose="020B0303020204020204" pitchFamily="34" charset="0"/>
              </a:rPr>
              <a:t>Παντελεήμονος</a:t>
            </a:r>
            <a:endParaRPr lang="el-GR" sz="4800" dirty="0">
              <a:solidFill>
                <a:schemeClr val="accent1">
                  <a:lumMod val="75000"/>
                </a:schemeClr>
              </a:solidFill>
              <a:latin typeface="Corbel Light" panose="020B0303020204020204" pitchFamily="34" charset="0"/>
            </a:endParaRPr>
          </a:p>
        </p:txBody>
      </p:sp>
      <p:sp>
        <p:nvSpPr>
          <p:cNvPr id="3" name="Θέση περιεχομένου 2"/>
          <p:cNvSpPr>
            <a:spLocks noGrp="1"/>
          </p:cNvSpPr>
          <p:nvPr>
            <p:ph idx="1"/>
          </p:nvPr>
        </p:nvSpPr>
        <p:spPr>
          <a:xfrm>
            <a:off x="838200" y="1704326"/>
            <a:ext cx="10515600" cy="4351338"/>
          </a:xfrm>
        </p:spPr>
        <p:txBody>
          <a:bodyPr>
            <a:normAutofit fontScale="85000" lnSpcReduction="20000"/>
          </a:bodyPr>
          <a:lstStyle/>
          <a:p>
            <a:pPr marL="0" indent="0">
              <a:buNone/>
            </a:pPr>
            <a:r>
              <a:rPr lang="el-GR" b="1" i="0" dirty="0">
                <a:solidFill>
                  <a:schemeClr val="tx2">
                    <a:lumMod val="50000"/>
                  </a:schemeClr>
                </a:solidFill>
                <a:effectLst/>
                <a:latin typeface="Corbel Light" panose="020B0303020204020204" pitchFamily="34" charset="0"/>
              </a:rPr>
              <a:t>Η Μονή βρίσκεται βορειοανατολικά της </a:t>
            </a:r>
            <a:r>
              <a:rPr lang="el-GR" b="1" i="0" dirty="0" err="1" smtClean="0">
                <a:solidFill>
                  <a:schemeClr val="tx2">
                    <a:lumMod val="50000"/>
                  </a:schemeClr>
                </a:solidFill>
                <a:effectLst/>
                <a:latin typeface="Corbel Light" panose="020B0303020204020204" pitchFamily="34" charset="0"/>
              </a:rPr>
              <a:t>Α</a:t>
            </a:r>
            <a:r>
              <a:rPr lang="el-GR" b="1" dirty="0" err="1" smtClean="0">
                <a:solidFill>
                  <a:schemeClr val="tx2">
                    <a:lumMod val="50000"/>
                  </a:schemeClr>
                </a:solidFill>
                <a:latin typeface="Corbel Light" panose="020B0303020204020204" pitchFamily="34" charset="0"/>
              </a:rPr>
              <a:t>γ</a:t>
            </a:r>
            <a:r>
              <a:rPr lang="el-GR" b="1" i="0" dirty="0" err="1" smtClean="0">
                <a:solidFill>
                  <a:schemeClr val="tx2">
                    <a:lumMod val="50000"/>
                  </a:schemeClr>
                </a:solidFill>
                <a:effectLst/>
                <a:latin typeface="Corbel Light" panose="020B0303020204020204" pitchFamily="34" charset="0"/>
              </a:rPr>
              <a:t>ιάς</a:t>
            </a:r>
            <a:r>
              <a:rPr lang="el-GR" b="1" i="0" dirty="0" smtClean="0">
                <a:solidFill>
                  <a:schemeClr val="tx2">
                    <a:lumMod val="50000"/>
                  </a:schemeClr>
                </a:solidFill>
                <a:effectLst/>
                <a:latin typeface="Corbel Light" panose="020B0303020204020204" pitchFamily="34" charset="0"/>
              </a:rPr>
              <a:t> </a:t>
            </a:r>
            <a:r>
              <a:rPr lang="el-GR" b="1" i="0" dirty="0">
                <a:solidFill>
                  <a:schemeClr val="tx2">
                    <a:lumMod val="50000"/>
                  </a:schemeClr>
                </a:solidFill>
                <a:effectLst/>
                <a:latin typeface="Corbel Light" panose="020B0303020204020204" pitchFamily="34" charset="0"/>
              </a:rPr>
              <a:t>και σε απόσταση δυόμισι χιλιομέτρων από </a:t>
            </a:r>
            <a:r>
              <a:rPr lang="el-GR" b="1" i="0" dirty="0" smtClean="0">
                <a:solidFill>
                  <a:schemeClr val="tx2">
                    <a:lumMod val="50000"/>
                  </a:schemeClr>
                </a:solidFill>
                <a:effectLst/>
                <a:latin typeface="Corbel Light" panose="020B0303020204020204" pitchFamily="34" charset="0"/>
              </a:rPr>
              <a:t>τη </a:t>
            </a:r>
            <a:r>
              <a:rPr lang="el-GR" b="1" i="0" dirty="0">
                <a:solidFill>
                  <a:schemeClr val="tx2">
                    <a:lumMod val="50000"/>
                  </a:schemeClr>
                </a:solidFill>
                <a:effectLst/>
                <a:latin typeface="Corbel Light" panose="020B0303020204020204" pitchFamily="34" charset="0"/>
              </a:rPr>
              <a:t>γραφική </a:t>
            </a:r>
            <a:r>
              <a:rPr lang="el-GR" b="1" i="0" dirty="0" err="1">
                <a:solidFill>
                  <a:schemeClr val="tx2">
                    <a:lumMod val="50000"/>
                  </a:schemeClr>
                </a:solidFill>
                <a:effectLst/>
                <a:latin typeface="Corbel Light" panose="020B0303020204020204" pitchFamily="34" charset="0"/>
              </a:rPr>
              <a:t>παρακισσάβια</a:t>
            </a:r>
            <a:r>
              <a:rPr lang="el-GR" b="1" i="0" dirty="0">
                <a:solidFill>
                  <a:schemeClr val="tx2">
                    <a:lumMod val="50000"/>
                  </a:schemeClr>
                </a:solidFill>
                <a:effectLst/>
                <a:latin typeface="Corbel Light" panose="020B0303020204020204" pitchFamily="34" charset="0"/>
              </a:rPr>
              <a:t> κωμόπολη .</a:t>
            </a:r>
            <a:r>
              <a:rPr lang="el-GR" b="1" i="0" dirty="0">
                <a:solidFill>
                  <a:srgbClr val="000000"/>
                </a:solidFill>
                <a:effectLst/>
                <a:latin typeface="Arial" panose="020B0604020202020204" pitchFamily="34" charset="0"/>
              </a:rPr>
              <a:t> </a:t>
            </a:r>
            <a:r>
              <a:rPr lang="el-GR" b="1" i="0" dirty="0">
                <a:solidFill>
                  <a:srgbClr val="000000"/>
                </a:solidFill>
                <a:effectLst/>
                <a:latin typeface="Corbel Light" panose="020B0303020204020204" pitchFamily="34" charset="0"/>
              </a:rPr>
              <a:t>Σύμφωνα με πληροφορίες, το Μοναστήρι ιδρύθηκε το </a:t>
            </a:r>
            <a:r>
              <a:rPr lang="el-GR" b="1" i="0" dirty="0" smtClean="0">
                <a:solidFill>
                  <a:srgbClr val="000000"/>
                </a:solidFill>
                <a:effectLst/>
                <a:latin typeface="Corbel Light" panose="020B0303020204020204" pitchFamily="34" charset="0"/>
              </a:rPr>
              <a:t>1292.</a:t>
            </a:r>
            <a:r>
              <a:rPr lang="el-GR" b="1" i="0" dirty="0" smtClean="0">
                <a:solidFill>
                  <a:schemeClr val="tx2">
                    <a:lumMod val="50000"/>
                  </a:schemeClr>
                </a:solidFill>
                <a:effectLst/>
                <a:latin typeface="Corbel Light" panose="020B0303020204020204" pitchFamily="34" charset="0"/>
              </a:rPr>
              <a:t> </a:t>
            </a:r>
            <a:r>
              <a:rPr lang="el-GR" b="1" i="0" dirty="0">
                <a:solidFill>
                  <a:schemeClr val="tx2">
                    <a:lumMod val="50000"/>
                  </a:schemeClr>
                </a:solidFill>
                <a:effectLst/>
                <a:latin typeface="Corbel Light" panose="020B0303020204020204" pitchFamily="34" charset="0"/>
              </a:rPr>
              <a:t>Το μοναστηριακό συγκρότημα της Μονής αποτελείται από </a:t>
            </a:r>
            <a:r>
              <a:rPr lang="el-GR" b="1" dirty="0" smtClean="0">
                <a:solidFill>
                  <a:schemeClr val="tx2">
                    <a:lumMod val="50000"/>
                  </a:schemeClr>
                </a:solidFill>
                <a:latin typeface="Corbel Light" panose="020B0303020204020204" pitchFamily="34" charset="0"/>
              </a:rPr>
              <a:t>:</a:t>
            </a:r>
          </a:p>
          <a:p>
            <a:pPr marL="0" indent="0">
              <a:buNone/>
            </a:pPr>
            <a:r>
              <a:rPr lang="el-GR" b="1" dirty="0" smtClean="0">
                <a:solidFill>
                  <a:schemeClr val="tx2">
                    <a:lumMod val="50000"/>
                  </a:schemeClr>
                </a:solidFill>
                <a:latin typeface="Corbel Light" panose="020B0303020204020204" pitchFamily="34" charset="0"/>
              </a:rPr>
              <a:t>α)</a:t>
            </a:r>
            <a:r>
              <a:rPr lang="el-GR" b="1" i="0" dirty="0" smtClean="0">
                <a:solidFill>
                  <a:schemeClr val="tx2">
                    <a:lumMod val="50000"/>
                  </a:schemeClr>
                </a:solidFill>
                <a:effectLst/>
                <a:latin typeface="Corbel Light" panose="020B0303020204020204" pitchFamily="34" charset="0"/>
              </a:rPr>
              <a:t>το </a:t>
            </a:r>
            <a:r>
              <a:rPr lang="el-GR" b="1" i="0" dirty="0">
                <a:solidFill>
                  <a:schemeClr val="tx2">
                    <a:lumMod val="50000"/>
                  </a:schemeClr>
                </a:solidFill>
                <a:effectLst/>
                <a:latin typeface="Corbel Light" panose="020B0303020204020204" pitchFamily="34" charset="0"/>
              </a:rPr>
              <a:t>Καθολικό, το οποίο είναι αφιερωμένο στα </a:t>
            </a:r>
            <a:r>
              <a:rPr lang="el-GR" b="1" i="0" dirty="0" err="1">
                <a:solidFill>
                  <a:schemeClr val="tx2">
                    <a:lumMod val="50000"/>
                  </a:schemeClr>
                </a:solidFill>
                <a:effectLst/>
                <a:latin typeface="Corbel Light" panose="020B0303020204020204" pitchFamily="34" charset="0"/>
              </a:rPr>
              <a:t>Εισόδια</a:t>
            </a:r>
            <a:r>
              <a:rPr lang="el-GR" b="1" i="0" dirty="0">
                <a:solidFill>
                  <a:schemeClr val="tx2">
                    <a:lumMod val="50000"/>
                  </a:schemeClr>
                </a:solidFill>
                <a:effectLst/>
                <a:latin typeface="Corbel Light" panose="020B0303020204020204" pitchFamily="34" charset="0"/>
              </a:rPr>
              <a:t> της Θεοτόκου, β)τον πύργο του Ηγουμένου, γ)την </a:t>
            </a:r>
            <a:r>
              <a:rPr lang="el-GR" b="1" dirty="0" smtClean="0">
                <a:solidFill>
                  <a:schemeClr val="tx2">
                    <a:lumMod val="50000"/>
                  </a:schemeClr>
                </a:solidFill>
                <a:latin typeface="Corbel Light" panose="020B0303020204020204" pitchFamily="34" charset="0"/>
              </a:rPr>
              <a:t>Τράπεζα  και  </a:t>
            </a:r>
            <a:r>
              <a:rPr lang="el-GR" b="1" i="0" dirty="0">
                <a:solidFill>
                  <a:schemeClr val="tx2">
                    <a:lumMod val="50000"/>
                  </a:schemeClr>
                </a:solidFill>
                <a:effectLst/>
                <a:latin typeface="Corbel Light" panose="020B0303020204020204" pitchFamily="34" charset="0"/>
              </a:rPr>
              <a:t>δ</a:t>
            </a:r>
            <a:r>
              <a:rPr lang="el-GR" b="1" i="0" dirty="0" smtClean="0">
                <a:solidFill>
                  <a:schemeClr val="tx2">
                    <a:lumMod val="50000"/>
                  </a:schemeClr>
                </a:solidFill>
                <a:effectLst/>
                <a:latin typeface="Corbel Light" panose="020B0303020204020204" pitchFamily="34" charset="0"/>
              </a:rPr>
              <a:t>) την </a:t>
            </a:r>
            <a:r>
              <a:rPr lang="el-GR" b="1" i="0" dirty="0">
                <a:solidFill>
                  <a:schemeClr val="tx2">
                    <a:lumMod val="50000"/>
                  </a:schemeClr>
                </a:solidFill>
                <a:effectLst/>
                <a:latin typeface="Corbel Light" panose="020B0303020204020204" pitchFamily="34" charset="0"/>
              </a:rPr>
              <a:t>πτέρυγα των </a:t>
            </a:r>
            <a:r>
              <a:rPr lang="el-GR" b="1" i="0" dirty="0" err="1">
                <a:solidFill>
                  <a:schemeClr val="tx2">
                    <a:lumMod val="50000"/>
                  </a:schemeClr>
                </a:solidFill>
                <a:effectLst/>
                <a:latin typeface="Corbel Light" panose="020B0303020204020204" pitchFamily="34" charset="0"/>
              </a:rPr>
              <a:t>κελλιών</a:t>
            </a:r>
            <a:r>
              <a:rPr lang="el-GR" b="1" i="0" dirty="0">
                <a:solidFill>
                  <a:schemeClr val="tx2">
                    <a:lumMod val="50000"/>
                  </a:schemeClr>
                </a:solidFill>
                <a:effectLst/>
                <a:latin typeface="Corbel Light" panose="020B0303020204020204" pitchFamily="34" charset="0"/>
              </a:rPr>
              <a:t>.</a:t>
            </a:r>
          </a:p>
          <a:p>
            <a:r>
              <a:rPr lang="el-GR" b="1" i="0" dirty="0" smtClean="0">
                <a:solidFill>
                  <a:schemeClr val="tx2">
                    <a:lumMod val="50000"/>
                  </a:schemeClr>
                </a:solidFill>
                <a:effectLst/>
                <a:latin typeface="Corbel Light" panose="020B0303020204020204" pitchFamily="34" charset="0"/>
              </a:rPr>
              <a:t>Το </a:t>
            </a:r>
            <a:r>
              <a:rPr lang="el-GR" b="1" i="0" dirty="0">
                <a:solidFill>
                  <a:schemeClr val="tx2">
                    <a:lumMod val="50000"/>
                  </a:schemeClr>
                </a:solidFill>
                <a:effectLst/>
                <a:latin typeface="Corbel Light" panose="020B0303020204020204" pitchFamily="34" charset="0"/>
              </a:rPr>
              <a:t>Καθολικό της Μονής ανήκει ως αρχιτεκτονικός τύπος στον αθωνικό </a:t>
            </a:r>
            <a:r>
              <a:rPr lang="el-GR" b="1" i="0" dirty="0" err="1">
                <a:solidFill>
                  <a:schemeClr val="tx2">
                    <a:lumMod val="50000"/>
                  </a:schemeClr>
                </a:solidFill>
                <a:effectLst/>
                <a:latin typeface="Corbel Light" panose="020B0303020204020204" pitchFamily="34" charset="0"/>
              </a:rPr>
              <a:t>τετρακιώνιο</a:t>
            </a:r>
            <a:r>
              <a:rPr lang="el-GR" b="1" i="0" dirty="0">
                <a:solidFill>
                  <a:schemeClr val="tx2">
                    <a:lumMod val="50000"/>
                  </a:schemeClr>
                </a:solidFill>
                <a:effectLst/>
                <a:latin typeface="Corbel Light" panose="020B0303020204020204" pitchFamily="34" charset="0"/>
              </a:rPr>
              <a:t> μετά χορών στο βόρειο και νότιο κλίτος.</a:t>
            </a:r>
          </a:p>
          <a:p>
            <a:r>
              <a:rPr lang="el-GR" b="1" i="0" dirty="0">
                <a:solidFill>
                  <a:schemeClr val="tx2">
                    <a:lumMod val="50000"/>
                  </a:schemeClr>
                </a:solidFill>
                <a:effectLst/>
                <a:latin typeface="Corbel Light" panose="020B0303020204020204" pitchFamily="34" charset="0"/>
              </a:rPr>
              <a:t>Είναι </a:t>
            </a:r>
            <a:r>
              <a:rPr lang="el-GR" b="1" i="0" dirty="0" err="1">
                <a:solidFill>
                  <a:schemeClr val="tx2">
                    <a:lumMod val="50000"/>
                  </a:schemeClr>
                </a:solidFill>
                <a:effectLst/>
                <a:latin typeface="Corbel Light" panose="020B0303020204020204" pitchFamily="34" charset="0"/>
              </a:rPr>
              <a:t>κατάγραφο</a:t>
            </a:r>
            <a:r>
              <a:rPr lang="el-GR" b="1" i="0" dirty="0">
                <a:solidFill>
                  <a:schemeClr val="tx2">
                    <a:lumMod val="50000"/>
                  </a:schemeClr>
                </a:solidFill>
                <a:effectLst/>
                <a:latin typeface="Corbel Light" panose="020B0303020204020204" pitchFamily="34" charset="0"/>
              </a:rPr>
              <a:t> με τοιχογραφίες του 1724 κάποιου Γαβριήλ Μοναχού </a:t>
            </a:r>
            <a:r>
              <a:rPr lang="el-GR" b="1" i="0" dirty="0" err="1">
                <a:solidFill>
                  <a:schemeClr val="tx2">
                    <a:lumMod val="50000"/>
                  </a:schemeClr>
                </a:solidFill>
                <a:effectLst/>
                <a:latin typeface="Corbel Light" panose="020B0303020204020204" pitchFamily="34" charset="0"/>
              </a:rPr>
              <a:t>Πελοποννησίου</a:t>
            </a:r>
            <a:r>
              <a:rPr lang="el-GR" b="1" i="0" dirty="0">
                <a:solidFill>
                  <a:schemeClr val="tx2">
                    <a:lumMod val="50000"/>
                  </a:schemeClr>
                </a:solidFill>
                <a:effectLst/>
                <a:latin typeface="Corbel Light" panose="020B0303020204020204" pitchFamily="34" charset="0"/>
              </a:rPr>
              <a:t>.</a:t>
            </a:r>
          </a:p>
          <a:p>
            <a:r>
              <a:rPr lang="el-GR" b="1" i="0" dirty="0">
                <a:solidFill>
                  <a:schemeClr val="tx2">
                    <a:lumMod val="50000"/>
                  </a:schemeClr>
                </a:solidFill>
                <a:effectLst/>
                <a:latin typeface="Corbel Light" panose="020B0303020204020204" pitchFamily="34" charset="0"/>
              </a:rPr>
              <a:t>Φέρει τρεις τρούλους </a:t>
            </a:r>
            <a:r>
              <a:rPr lang="el-GR" b="1" i="0" dirty="0" smtClean="0">
                <a:solidFill>
                  <a:schemeClr val="tx2">
                    <a:lumMod val="50000"/>
                  </a:schemeClr>
                </a:solidFill>
                <a:effectLst/>
                <a:latin typeface="Corbel Light" panose="020B0303020204020204" pitchFamily="34" charset="0"/>
              </a:rPr>
              <a:t>:</a:t>
            </a:r>
          </a:p>
          <a:p>
            <a:r>
              <a:rPr lang="el-GR" b="1" i="0" dirty="0" smtClean="0">
                <a:solidFill>
                  <a:schemeClr val="tx2">
                    <a:lumMod val="50000"/>
                  </a:schemeClr>
                </a:solidFill>
                <a:effectLst/>
                <a:latin typeface="Corbel Light" panose="020B0303020204020204" pitchFamily="34" charset="0"/>
              </a:rPr>
              <a:t>α</a:t>
            </a:r>
            <a:r>
              <a:rPr lang="el-GR" b="1" i="0" dirty="0">
                <a:solidFill>
                  <a:schemeClr val="tx2">
                    <a:lumMod val="50000"/>
                  </a:schemeClr>
                </a:solidFill>
                <a:effectLst/>
                <a:latin typeface="Corbel Light" panose="020B0303020204020204" pitchFamily="34" charset="0"/>
              </a:rPr>
              <a:t>) τον κεντρικό β) και δύο μικρότερους, στη βόρεια και </a:t>
            </a:r>
            <a:r>
              <a:rPr lang="el-GR" b="1" i="0" dirty="0" smtClean="0">
                <a:solidFill>
                  <a:schemeClr val="tx2">
                    <a:lumMod val="50000"/>
                  </a:schemeClr>
                </a:solidFill>
                <a:effectLst/>
                <a:latin typeface="Corbel Light" panose="020B0303020204020204" pitchFamily="34" charset="0"/>
              </a:rPr>
              <a:t>τη </a:t>
            </a:r>
            <a:r>
              <a:rPr lang="el-GR" b="1" i="0" dirty="0">
                <a:solidFill>
                  <a:schemeClr val="tx2">
                    <a:lumMod val="50000"/>
                  </a:schemeClr>
                </a:solidFill>
                <a:effectLst/>
                <a:latin typeface="Corbel Light" panose="020B0303020204020204" pitchFamily="34" charset="0"/>
              </a:rPr>
              <a:t>νότια πλευρά του Ιερού, γι' αυτό και το Μοναστήρι ονομαζόταν «</a:t>
            </a:r>
            <a:r>
              <a:rPr lang="el-GR" b="1" i="0" dirty="0" err="1">
                <a:solidFill>
                  <a:schemeClr val="tx2">
                    <a:lumMod val="50000"/>
                  </a:schemeClr>
                </a:solidFill>
                <a:effectLst/>
                <a:latin typeface="Corbel Light" panose="020B0303020204020204" pitchFamily="34" charset="0"/>
              </a:rPr>
              <a:t>Κουμπελ</a:t>
            </a:r>
            <a:r>
              <a:rPr lang="el-GR" b="1" dirty="0" err="1">
                <a:solidFill>
                  <a:schemeClr val="tx2">
                    <a:lumMod val="50000"/>
                  </a:schemeClr>
                </a:solidFill>
                <a:latin typeface="Corbel Light" panose="020B0303020204020204" pitchFamily="34" charset="0"/>
              </a:rPr>
              <a:t>ή</a:t>
            </a:r>
            <a:r>
              <a:rPr lang="el-GR" b="1" i="0" dirty="0" err="1">
                <a:solidFill>
                  <a:schemeClr val="tx2">
                    <a:lumMod val="50000"/>
                  </a:schemeClr>
                </a:solidFill>
                <a:effectLst/>
                <a:latin typeface="Corbel Light" panose="020B0303020204020204" pitchFamily="34" charset="0"/>
              </a:rPr>
              <a:t>ς</a:t>
            </a:r>
            <a:r>
              <a:rPr lang="el-GR" b="1" i="0" dirty="0">
                <a:solidFill>
                  <a:schemeClr val="tx2">
                    <a:lumMod val="50000"/>
                  </a:schemeClr>
                </a:solidFill>
                <a:effectLst/>
                <a:latin typeface="Corbel Light" panose="020B0303020204020204" pitchFamily="34" charset="0"/>
              </a:rPr>
              <a:t>» (από το «</a:t>
            </a:r>
            <a:r>
              <a:rPr lang="el-GR" b="1" i="0" dirty="0" err="1">
                <a:solidFill>
                  <a:schemeClr val="tx2">
                    <a:lumMod val="50000"/>
                  </a:schemeClr>
                </a:solidFill>
                <a:effectLst/>
                <a:latin typeface="Corbel Light" panose="020B0303020204020204" pitchFamily="34" charset="0"/>
              </a:rPr>
              <a:t>Κουμπές=τρούλος</a:t>
            </a:r>
            <a:r>
              <a:rPr lang="el-GR" b="1" i="0" dirty="0">
                <a:solidFill>
                  <a:schemeClr val="tx2">
                    <a:lumMod val="50000"/>
                  </a:schemeClr>
                </a:solidFill>
                <a:effectLst/>
                <a:latin typeface="Corbel Light" panose="020B0303020204020204" pitchFamily="34" charset="0"/>
              </a:rPr>
              <a:t>).</a:t>
            </a:r>
            <a:endParaRPr lang="el-GR" dirty="0">
              <a:solidFill>
                <a:schemeClr val="tx2">
                  <a:lumMod val="50000"/>
                </a:schemeClr>
              </a:solidFill>
              <a:latin typeface="Corbel Light" panose="020B03030202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3000"/>
            <a:lum/>
          </a:blip>
          <a:srcRect/>
          <a:stretch>
            <a:fillRect t="-17000" b="-17000"/>
          </a:stretch>
        </a:blip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415079"/>
            <a:ext cx="10515600" cy="4351338"/>
          </a:xfrm>
        </p:spPr>
        <p:txBody>
          <a:bodyPr/>
          <a:lstStyle/>
          <a:p>
            <a:pPr marL="0" indent="0" algn="ctr">
              <a:buNone/>
            </a:pPr>
            <a:r>
              <a:rPr lang="el-GR" b="1" i="0" dirty="0">
                <a:solidFill>
                  <a:schemeClr val="bg2">
                    <a:lumMod val="25000"/>
                  </a:schemeClr>
                </a:solidFill>
                <a:effectLst/>
                <a:latin typeface="Corbel Light" panose="020B0303020204020204" pitchFamily="34" charset="0"/>
              </a:rPr>
              <a:t>Το </a:t>
            </a:r>
            <a:r>
              <a:rPr lang="el-GR" b="1" dirty="0">
                <a:solidFill>
                  <a:schemeClr val="bg2">
                    <a:lumMod val="25000"/>
                  </a:schemeClr>
                </a:solidFill>
                <a:latin typeface="Corbel Light" panose="020B0303020204020204" pitchFamily="34" charset="0"/>
              </a:rPr>
              <a:t>έ</a:t>
            </a:r>
            <a:r>
              <a:rPr lang="el-GR" b="1" i="0" dirty="0">
                <a:solidFill>
                  <a:schemeClr val="bg2">
                    <a:lumMod val="25000"/>
                  </a:schemeClr>
                </a:solidFill>
                <a:effectLst/>
                <a:latin typeface="Corbel Light" panose="020B0303020204020204" pitchFamily="34" charset="0"/>
              </a:rPr>
              <a:t>τος 1580 φέρεται ως χρονιά μεγάλης κλίμακας εργασιών στο Καθολικ</a:t>
            </a:r>
            <a:r>
              <a:rPr lang="el-GR" b="1" dirty="0">
                <a:solidFill>
                  <a:schemeClr val="bg2">
                    <a:lumMod val="25000"/>
                  </a:schemeClr>
                </a:solidFill>
                <a:latin typeface="Corbel Light" panose="020B0303020204020204" pitchFamily="34" charset="0"/>
              </a:rPr>
              <a:t>ό</a:t>
            </a:r>
            <a:r>
              <a:rPr lang="el-GR" b="1" i="0" dirty="0">
                <a:solidFill>
                  <a:schemeClr val="bg2">
                    <a:lumMod val="25000"/>
                  </a:schemeClr>
                </a:solidFill>
                <a:effectLst/>
                <a:latin typeface="Corbel Light" panose="020B0303020204020204" pitchFamily="34" charset="0"/>
              </a:rPr>
              <a:t>, σύμφωνα με επιγραφή σε λίθινη πλάκα τοποθετημένη στο νότιο τοίχο του Ναού. Η Τράπεζα της Μονής φέρει στην ανατολική και δυτική πλευρά τοιχογραφίες του 1616. Η Μονή </a:t>
            </a:r>
            <a:r>
              <a:rPr lang="el-GR" b="1" dirty="0">
                <a:solidFill>
                  <a:schemeClr val="bg2">
                    <a:lumMod val="25000"/>
                  </a:schemeClr>
                </a:solidFill>
                <a:latin typeface="Corbel Light" panose="020B0303020204020204" pitchFamily="34" charset="0"/>
              </a:rPr>
              <a:t>έ</a:t>
            </a:r>
            <a:r>
              <a:rPr lang="el-GR" b="1" i="0" dirty="0">
                <a:solidFill>
                  <a:schemeClr val="bg2">
                    <a:lumMod val="25000"/>
                  </a:schemeClr>
                </a:solidFill>
                <a:effectLst/>
                <a:latin typeface="Corbel Light" panose="020B0303020204020204" pitchFamily="34" charset="0"/>
              </a:rPr>
              <a:t>ζησε περισσότερο από </a:t>
            </a:r>
            <a:r>
              <a:rPr lang="el-GR" b="1" dirty="0">
                <a:solidFill>
                  <a:schemeClr val="bg2">
                    <a:lumMod val="25000"/>
                  </a:schemeClr>
                </a:solidFill>
                <a:latin typeface="Corbel Light" panose="020B0303020204020204" pitchFamily="34" charset="0"/>
              </a:rPr>
              <a:t>έ</a:t>
            </a:r>
            <a:r>
              <a:rPr lang="el-GR" b="1" i="0" dirty="0">
                <a:solidFill>
                  <a:schemeClr val="bg2">
                    <a:lumMod val="25000"/>
                  </a:schemeClr>
                </a:solidFill>
                <a:effectLst/>
                <a:latin typeface="Corbel Light" panose="020B0303020204020204" pitchFamily="34" charset="0"/>
              </a:rPr>
              <a:t>ναν αιώνα στην εγκατάλειψη και την ερήμωση. </a:t>
            </a:r>
            <a:r>
              <a:rPr lang="el-GR" b="1" i="0" dirty="0" smtClean="0">
                <a:solidFill>
                  <a:schemeClr val="bg2">
                    <a:lumMod val="25000"/>
                  </a:schemeClr>
                </a:solidFill>
                <a:effectLst/>
                <a:latin typeface="Corbel Light" panose="020B0303020204020204" pitchFamily="34" charset="0"/>
              </a:rPr>
              <a:t>Τη </a:t>
            </a:r>
            <a:r>
              <a:rPr lang="el-GR" b="1" i="0" dirty="0">
                <a:solidFill>
                  <a:schemeClr val="bg2">
                    <a:lumMod val="25000"/>
                  </a:schemeClr>
                </a:solidFill>
                <a:effectLst/>
                <a:latin typeface="Corbel Light" panose="020B0303020204020204" pitchFamily="34" charset="0"/>
              </a:rPr>
              <a:t>δεκαετία του 1980 </a:t>
            </a:r>
            <a:r>
              <a:rPr lang="el-GR" b="1" i="0" dirty="0" smtClean="0">
                <a:solidFill>
                  <a:schemeClr val="bg2">
                    <a:lumMod val="25000"/>
                  </a:schemeClr>
                </a:solidFill>
                <a:effectLst/>
                <a:latin typeface="Corbel Light" panose="020B0303020204020204" pitchFamily="34" charset="0"/>
              </a:rPr>
              <a:t>εγκαταστάθηκε </a:t>
            </a:r>
            <a:r>
              <a:rPr lang="el-GR" b="1" i="0" dirty="0">
                <a:solidFill>
                  <a:schemeClr val="bg2">
                    <a:lumMod val="25000"/>
                  </a:schemeClr>
                </a:solidFill>
                <a:effectLst/>
                <a:latin typeface="Corbel Light" panose="020B0303020204020204" pitchFamily="34" charset="0"/>
              </a:rPr>
              <a:t>γυναικεία μοναστική αδελφότητα, που ανοικοδόμησε και την κατεστραμμένη δυτική πτέρυγα. Εγκαταλείφθηκε και πάλι για μια δεκαετ</a:t>
            </a:r>
            <a:r>
              <a:rPr lang="el-GR" b="1" dirty="0">
                <a:solidFill>
                  <a:schemeClr val="bg2">
                    <a:lumMod val="25000"/>
                  </a:schemeClr>
                </a:solidFill>
                <a:latin typeface="Corbel Light" panose="020B0303020204020204" pitchFamily="34" charset="0"/>
              </a:rPr>
              <a:t>ί</a:t>
            </a:r>
            <a:r>
              <a:rPr lang="el-GR" b="1" i="0" dirty="0">
                <a:solidFill>
                  <a:schemeClr val="bg2">
                    <a:lumMod val="25000"/>
                  </a:schemeClr>
                </a:solidFill>
                <a:effectLst/>
                <a:latin typeface="Corbel Light" panose="020B0303020204020204" pitchFamily="34" charset="0"/>
              </a:rPr>
              <a:t>α περίπου. Από τον Ιούνιο του 2005 </a:t>
            </a:r>
            <a:r>
              <a:rPr lang="el-GR" b="1" i="0" dirty="0" err="1">
                <a:solidFill>
                  <a:schemeClr val="bg2">
                    <a:lumMod val="25000"/>
                  </a:schemeClr>
                </a:solidFill>
                <a:effectLst/>
                <a:latin typeface="Corbel Light" panose="020B0303020204020204" pitchFamily="34" charset="0"/>
              </a:rPr>
              <a:t>εγκαταβιώνει</a:t>
            </a:r>
            <a:r>
              <a:rPr lang="el-GR" b="1" i="0" dirty="0">
                <a:solidFill>
                  <a:schemeClr val="bg2">
                    <a:lumMod val="25000"/>
                  </a:schemeClr>
                </a:solidFill>
                <a:effectLst/>
                <a:latin typeface="Corbel Light" panose="020B0303020204020204" pitchFamily="34" charset="0"/>
              </a:rPr>
              <a:t> </a:t>
            </a:r>
            <a:r>
              <a:rPr lang="el-GR" b="1" i="0" dirty="0" smtClean="0">
                <a:solidFill>
                  <a:schemeClr val="bg2">
                    <a:lumMod val="25000"/>
                  </a:schemeClr>
                </a:solidFill>
                <a:effectLst/>
                <a:latin typeface="Corbel Light" panose="020B0303020204020204" pitchFamily="34" charset="0"/>
              </a:rPr>
              <a:t> στη μονή νέα </a:t>
            </a:r>
            <a:r>
              <a:rPr lang="el-GR" b="1" i="0" dirty="0">
                <a:solidFill>
                  <a:schemeClr val="bg2">
                    <a:lumMod val="25000"/>
                  </a:schemeClr>
                </a:solidFill>
                <a:effectLst/>
                <a:latin typeface="Corbel Light" panose="020B0303020204020204" pitchFamily="34" charset="0"/>
              </a:rPr>
              <a:t>αδελφότητα.</a:t>
            </a:r>
            <a:endParaRPr lang="el-GR" dirty="0">
              <a:solidFill>
                <a:schemeClr val="bg2">
                  <a:lumMod val="25000"/>
                </a:schemeClr>
              </a:solidFill>
              <a:latin typeface="Corbel Light" panose="020B0303020204020204"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334</Words>
  <Application>Microsoft Office PowerPoint</Application>
  <PresentationFormat>Προσαρμογή</PresentationFormat>
  <Paragraphs>14</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ΑΓΙΑ  ΛΑΡΙΣΑΣ</vt:lpstr>
      <vt:lpstr>Εκκλησία του Αγίου Αντωνίου</vt:lpstr>
      <vt:lpstr>Άγιος Αντώνιος</vt:lpstr>
      <vt:lpstr>Μονή Αγίου Παντελεήμονος</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ΑΓΙΑ ΛΑΡΙΣΑΣ</dc:title>
  <dc:creator>TIMOTHEOS CHOULIAROS</dc:creator>
  <cp:lastModifiedBy>student</cp:lastModifiedBy>
  <cp:revision>4</cp:revision>
  <dcterms:created xsi:type="dcterms:W3CDTF">2023-04-26T20:22:00Z</dcterms:created>
  <dcterms:modified xsi:type="dcterms:W3CDTF">2023-04-28T07:35:31Z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D657391C69274B1BBD742E34ED322876</vt:lpwstr>
  </property>
  <property fmtid="{D5CDD505-2E9C-101B-9397-08002B2CF9AE}" pid="3" name="KSOProductBuildVer">
    <vt:lpwstr>1033-11.2.0.11536</vt:lpwstr>
  </property>
</Properties>
</file>