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l-GR" smtClean="0"/>
              <a:t>Στυλ κύριου τίτλου</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F1BFEFA-4E3B-48A3-9E26-6BD70C3C9692}" type="datetimeFigureOut">
              <a:rPr lang="el-GR" smtClean="0"/>
              <a:t>11/1/2022</a:t>
            </a:fld>
            <a:endParaRPr lang="el-GR"/>
          </a:p>
        </p:txBody>
      </p:sp>
      <p:sp>
        <p:nvSpPr>
          <p:cNvPr id="5" name="Footer Placeholder 4"/>
          <p:cNvSpPr>
            <a:spLocks noGrp="1"/>
          </p:cNvSpPr>
          <p:nvPr>
            <p:ph type="ftr" sz="quarter" idx="11"/>
          </p:nvPr>
        </p:nvSpPr>
        <p:spPr>
          <a:xfrm>
            <a:off x="1876424" y="5410201"/>
            <a:ext cx="5124886" cy="365125"/>
          </a:xfrm>
        </p:spPr>
        <p:txBody>
          <a:bodyPr/>
          <a:lstStyle/>
          <a:p>
            <a:endParaRPr lang="el-GR"/>
          </a:p>
        </p:txBody>
      </p:sp>
      <p:sp>
        <p:nvSpPr>
          <p:cNvPr id="6" name="Slide Number Placeholder 5"/>
          <p:cNvSpPr>
            <a:spLocks noGrp="1"/>
          </p:cNvSpPr>
          <p:nvPr>
            <p:ph type="sldNum" sz="quarter" idx="12"/>
          </p:nvPr>
        </p:nvSpPr>
        <p:spPr>
          <a:xfrm>
            <a:off x="9896911" y="5410199"/>
            <a:ext cx="771089" cy="365125"/>
          </a:xfrm>
        </p:spPr>
        <p:txBody>
          <a:bodyPr/>
          <a:lstStyle/>
          <a:p>
            <a:fld id="{A5E40FFA-1602-4006-8341-9F5A0A3ACB33}" type="slidenum">
              <a:rPr lang="el-GR" smtClean="0"/>
              <a:t>‹#›</a:t>
            </a:fld>
            <a:endParaRPr lang="el-GR"/>
          </a:p>
        </p:txBody>
      </p:sp>
    </p:spTree>
    <p:extLst>
      <p:ext uri="{BB962C8B-B14F-4D97-AF65-F5344CB8AC3E}">
        <p14:creationId xmlns:p14="http://schemas.microsoft.com/office/powerpoint/2010/main" val="3572036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F1BFEFA-4E3B-48A3-9E26-6BD70C3C9692}" type="datetimeFigureOut">
              <a:rPr lang="el-GR" smtClean="0"/>
              <a:t>11/1/2022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5E40FFA-1602-4006-8341-9F5A0A3ACB33}" type="slidenum">
              <a:rPr lang="el-GR" smtClean="0"/>
              <a:t>‹#›</a:t>
            </a:fld>
            <a:endParaRPr lang="el-GR"/>
          </a:p>
        </p:txBody>
      </p:sp>
    </p:spTree>
    <p:extLst>
      <p:ext uri="{BB962C8B-B14F-4D97-AF65-F5344CB8AC3E}">
        <p14:creationId xmlns:p14="http://schemas.microsoft.com/office/powerpoint/2010/main" val="867570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F1BFEFA-4E3B-48A3-9E26-6BD70C3C9692}" type="datetimeFigureOut">
              <a:rPr lang="el-GR" smtClean="0"/>
              <a:t>11/1/2022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5E40FFA-1602-4006-8341-9F5A0A3ACB33}" type="slidenum">
              <a:rPr lang="el-GR" smtClean="0"/>
              <a:t>‹#›</a:t>
            </a:fld>
            <a:endParaRPr lang="el-GR"/>
          </a:p>
        </p:txBody>
      </p:sp>
    </p:spTree>
    <p:extLst>
      <p:ext uri="{BB962C8B-B14F-4D97-AF65-F5344CB8AC3E}">
        <p14:creationId xmlns:p14="http://schemas.microsoft.com/office/powerpoint/2010/main" val="438714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F1BFEFA-4E3B-48A3-9E26-6BD70C3C9692}" type="datetimeFigureOut">
              <a:rPr lang="el-GR" smtClean="0"/>
              <a:t>11/1/2022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5E40FFA-1602-4006-8341-9F5A0A3ACB33}" type="slidenum">
              <a:rPr lang="el-GR" smtClean="0"/>
              <a:t>‹#›</a:t>
            </a:fld>
            <a:endParaRPr lang="el-G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90920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F1BFEFA-4E3B-48A3-9E26-6BD70C3C9692}" type="datetimeFigureOut">
              <a:rPr lang="el-GR" smtClean="0"/>
              <a:t>11/1/2022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5E40FFA-1602-4006-8341-9F5A0A3ACB33}" type="slidenum">
              <a:rPr lang="el-GR" smtClean="0"/>
              <a:t>‹#›</a:t>
            </a:fld>
            <a:endParaRPr lang="el-GR"/>
          </a:p>
        </p:txBody>
      </p:sp>
    </p:spTree>
    <p:extLst>
      <p:ext uri="{BB962C8B-B14F-4D97-AF65-F5344CB8AC3E}">
        <p14:creationId xmlns:p14="http://schemas.microsoft.com/office/powerpoint/2010/main" val="1162525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9F1BFEFA-4E3B-48A3-9E26-6BD70C3C9692}" type="datetimeFigureOut">
              <a:rPr lang="el-GR" smtClean="0"/>
              <a:t>11/1/2022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5E40FFA-1602-4006-8341-9F5A0A3ACB33}" type="slidenum">
              <a:rPr lang="el-GR" smtClean="0"/>
              <a:t>‹#›</a:t>
            </a:fld>
            <a:endParaRPr lang="el-GR"/>
          </a:p>
        </p:txBody>
      </p:sp>
    </p:spTree>
    <p:extLst>
      <p:ext uri="{BB962C8B-B14F-4D97-AF65-F5344CB8AC3E}">
        <p14:creationId xmlns:p14="http://schemas.microsoft.com/office/powerpoint/2010/main" val="3835620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9F1BFEFA-4E3B-48A3-9E26-6BD70C3C9692}" type="datetimeFigureOut">
              <a:rPr lang="el-GR" smtClean="0"/>
              <a:t>11/1/2022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5E40FFA-1602-4006-8341-9F5A0A3ACB33}" type="slidenum">
              <a:rPr lang="el-GR" smtClean="0"/>
              <a:t>‹#›</a:t>
            </a:fld>
            <a:endParaRPr lang="el-GR"/>
          </a:p>
        </p:txBody>
      </p:sp>
    </p:spTree>
    <p:extLst>
      <p:ext uri="{BB962C8B-B14F-4D97-AF65-F5344CB8AC3E}">
        <p14:creationId xmlns:p14="http://schemas.microsoft.com/office/powerpoint/2010/main" val="1494326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F1BFEFA-4E3B-48A3-9E26-6BD70C3C9692}" type="datetimeFigureOut">
              <a:rPr lang="el-GR" smtClean="0"/>
              <a:t>11/1/2022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5E40FFA-1602-4006-8341-9F5A0A3ACB33}" type="slidenum">
              <a:rPr lang="el-GR" smtClean="0"/>
              <a:t>‹#›</a:t>
            </a:fld>
            <a:endParaRPr lang="el-GR"/>
          </a:p>
        </p:txBody>
      </p:sp>
    </p:spTree>
    <p:extLst>
      <p:ext uri="{BB962C8B-B14F-4D97-AF65-F5344CB8AC3E}">
        <p14:creationId xmlns:p14="http://schemas.microsoft.com/office/powerpoint/2010/main" val="3495520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F1BFEFA-4E3B-48A3-9E26-6BD70C3C9692}" type="datetimeFigureOut">
              <a:rPr lang="el-GR" smtClean="0"/>
              <a:t>11/1/2022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5E40FFA-1602-4006-8341-9F5A0A3ACB33}" type="slidenum">
              <a:rPr lang="el-GR" smtClean="0"/>
              <a:t>‹#›</a:t>
            </a:fld>
            <a:endParaRPr lang="el-GR"/>
          </a:p>
        </p:txBody>
      </p:sp>
    </p:spTree>
    <p:extLst>
      <p:ext uri="{BB962C8B-B14F-4D97-AF65-F5344CB8AC3E}">
        <p14:creationId xmlns:p14="http://schemas.microsoft.com/office/powerpoint/2010/main" val="267194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F1BFEFA-4E3B-48A3-9E26-6BD70C3C9692}" type="datetimeFigureOut">
              <a:rPr lang="el-GR" smtClean="0"/>
              <a:t>11/1/2022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5E40FFA-1602-4006-8341-9F5A0A3ACB33}" type="slidenum">
              <a:rPr lang="el-GR" smtClean="0"/>
              <a:t>‹#›</a:t>
            </a:fld>
            <a:endParaRPr lang="el-GR"/>
          </a:p>
        </p:txBody>
      </p:sp>
    </p:spTree>
    <p:extLst>
      <p:ext uri="{BB962C8B-B14F-4D97-AF65-F5344CB8AC3E}">
        <p14:creationId xmlns:p14="http://schemas.microsoft.com/office/powerpoint/2010/main" val="3227727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F1BFEFA-4E3B-48A3-9E26-6BD70C3C9692}" type="datetimeFigureOut">
              <a:rPr lang="el-GR" smtClean="0"/>
              <a:t>11/1/2022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5E40FFA-1602-4006-8341-9F5A0A3ACB33}" type="slidenum">
              <a:rPr lang="el-GR" smtClean="0"/>
              <a:t>‹#›</a:t>
            </a:fld>
            <a:endParaRPr lang="el-GR"/>
          </a:p>
        </p:txBody>
      </p:sp>
    </p:spTree>
    <p:extLst>
      <p:ext uri="{BB962C8B-B14F-4D97-AF65-F5344CB8AC3E}">
        <p14:creationId xmlns:p14="http://schemas.microsoft.com/office/powerpoint/2010/main" val="330925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9F1BFEFA-4E3B-48A3-9E26-6BD70C3C9692}" type="datetimeFigureOut">
              <a:rPr lang="el-GR" smtClean="0"/>
              <a:t>11/1/2022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5E40FFA-1602-4006-8341-9F5A0A3ACB33}" type="slidenum">
              <a:rPr lang="el-GR" smtClean="0"/>
              <a:t>‹#›</a:t>
            </a:fld>
            <a:endParaRPr lang="el-GR"/>
          </a:p>
        </p:txBody>
      </p:sp>
    </p:spTree>
    <p:extLst>
      <p:ext uri="{BB962C8B-B14F-4D97-AF65-F5344CB8AC3E}">
        <p14:creationId xmlns:p14="http://schemas.microsoft.com/office/powerpoint/2010/main" val="138372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41410" y="3073397"/>
            <a:ext cx="4878391" cy="271780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3073397"/>
            <a:ext cx="4875210" cy="271780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F1BFEFA-4E3B-48A3-9E26-6BD70C3C9692}" type="datetimeFigureOut">
              <a:rPr lang="el-GR" smtClean="0"/>
              <a:t>11/1/2022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5E40FFA-1602-4006-8341-9F5A0A3ACB33}" type="slidenum">
              <a:rPr lang="el-GR" smtClean="0"/>
              <a:t>‹#›</a:t>
            </a:fld>
            <a:endParaRPr lang="el-GR"/>
          </a:p>
        </p:txBody>
      </p:sp>
    </p:spTree>
    <p:extLst>
      <p:ext uri="{BB962C8B-B14F-4D97-AF65-F5344CB8AC3E}">
        <p14:creationId xmlns:p14="http://schemas.microsoft.com/office/powerpoint/2010/main" val="291090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9F1BFEFA-4E3B-48A3-9E26-6BD70C3C9692}" type="datetimeFigureOut">
              <a:rPr lang="el-GR" smtClean="0"/>
              <a:t>11/1/2022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5E40FFA-1602-4006-8341-9F5A0A3ACB33}" type="slidenum">
              <a:rPr lang="el-GR" smtClean="0"/>
              <a:t>‹#›</a:t>
            </a:fld>
            <a:endParaRPr lang="el-GR"/>
          </a:p>
        </p:txBody>
      </p:sp>
    </p:spTree>
    <p:extLst>
      <p:ext uri="{BB962C8B-B14F-4D97-AF65-F5344CB8AC3E}">
        <p14:creationId xmlns:p14="http://schemas.microsoft.com/office/powerpoint/2010/main" val="150470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BFEFA-4E3B-48A3-9E26-6BD70C3C9692}" type="datetimeFigureOut">
              <a:rPr lang="el-GR" smtClean="0"/>
              <a:t>11/1/2022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5E40FFA-1602-4006-8341-9F5A0A3ACB33}" type="slidenum">
              <a:rPr lang="el-GR" smtClean="0"/>
              <a:t>‹#›</a:t>
            </a:fld>
            <a:endParaRPr lang="el-GR"/>
          </a:p>
        </p:txBody>
      </p:sp>
    </p:spTree>
    <p:extLst>
      <p:ext uri="{BB962C8B-B14F-4D97-AF65-F5344CB8AC3E}">
        <p14:creationId xmlns:p14="http://schemas.microsoft.com/office/powerpoint/2010/main" val="185798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F1BFEFA-4E3B-48A3-9E26-6BD70C3C9692}" type="datetimeFigureOut">
              <a:rPr lang="el-GR" smtClean="0"/>
              <a:t>11/1/2022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5E40FFA-1602-4006-8341-9F5A0A3ACB33}" type="slidenum">
              <a:rPr lang="el-GR" smtClean="0"/>
              <a:t>‹#›</a:t>
            </a:fld>
            <a:endParaRPr lang="el-GR"/>
          </a:p>
        </p:txBody>
      </p:sp>
    </p:spTree>
    <p:extLst>
      <p:ext uri="{BB962C8B-B14F-4D97-AF65-F5344CB8AC3E}">
        <p14:creationId xmlns:p14="http://schemas.microsoft.com/office/powerpoint/2010/main" val="392821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F1BFEFA-4E3B-48A3-9E26-6BD70C3C9692}" type="datetimeFigureOut">
              <a:rPr lang="el-GR" smtClean="0"/>
              <a:t>11/1/2022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5E40FFA-1602-4006-8341-9F5A0A3ACB33}" type="slidenum">
              <a:rPr lang="el-GR" smtClean="0"/>
              <a:t>‹#›</a:t>
            </a:fld>
            <a:endParaRPr lang="el-GR"/>
          </a:p>
        </p:txBody>
      </p:sp>
    </p:spTree>
    <p:extLst>
      <p:ext uri="{BB962C8B-B14F-4D97-AF65-F5344CB8AC3E}">
        <p14:creationId xmlns:p14="http://schemas.microsoft.com/office/powerpoint/2010/main" val="816788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F1BFEFA-4E3B-48A3-9E26-6BD70C3C9692}" type="datetimeFigureOut">
              <a:rPr lang="el-GR" smtClean="0"/>
              <a:t>11/1/2022</a:t>
            </a:fld>
            <a:endParaRPr lang="el-G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5E40FFA-1602-4006-8341-9F5A0A3ACB33}" type="slidenum">
              <a:rPr lang="el-GR" smtClean="0"/>
              <a:t>‹#›</a:t>
            </a:fld>
            <a:endParaRPr lang="el-GR"/>
          </a:p>
        </p:txBody>
      </p:sp>
    </p:spTree>
    <p:extLst>
      <p:ext uri="{BB962C8B-B14F-4D97-AF65-F5344CB8AC3E}">
        <p14:creationId xmlns:p14="http://schemas.microsoft.com/office/powerpoint/2010/main" val="2313617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322729"/>
            <a:ext cx="9144000" cy="1029553"/>
          </a:xfrm>
        </p:spPr>
        <p:txBody>
          <a:bodyPr/>
          <a:lstStyle/>
          <a:p>
            <a:r>
              <a:rPr lang="el-GR" cap="none" dirty="0" smtClean="0"/>
              <a:t>ΔΙΕΘΝΗΣ ΑΝΑΓΝΩΡΙΣΗ- ΒΡΑΒΕΥΣΕΙΣ </a:t>
            </a:r>
            <a:endParaRPr lang="el-GR" cap="none" dirty="0"/>
          </a:p>
        </p:txBody>
      </p:sp>
      <p:pic>
        <p:nvPicPr>
          <p:cNvPr id="4" name="Εικόνα 3"/>
          <p:cNvPicPr>
            <a:picLocks noChangeAspect="1"/>
          </p:cNvPicPr>
          <p:nvPr/>
        </p:nvPicPr>
        <p:blipFill>
          <a:blip r:embed="rId2"/>
          <a:stretch>
            <a:fillRect/>
          </a:stretch>
        </p:blipFill>
        <p:spPr>
          <a:xfrm>
            <a:off x="2857500" y="2837329"/>
            <a:ext cx="6477000" cy="3619500"/>
          </a:xfrm>
          <a:prstGeom prst="rect">
            <a:avLst/>
          </a:prstGeom>
        </p:spPr>
      </p:pic>
      <p:sp>
        <p:nvSpPr>
          <p:cNvPr id="3" name="Ορθογώνιο 2"/>
          <p:cNvSpPr/>
          <p:nvPr/>
        </p:nvSpPr>
        <p:spPr>
          <a:xfrm>
            <a:off x="4289232" y="1633140"/>
            <a:ext cx="242867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l-GR" sz="5400" b="1" cap="none" spc="0" dirty="0" smtClean="0">
                <a:ln/>
                <a:solidFill>
                  <a:schemeClr val="accent3"/>
                </a:solidFill>
                <a:effectLst/>
              </a:rPr>
              <a:t>Άρτεμις</a:t>
            </a:r>
            <a:endParaRPr lang="el-GR" sz="5400" b="1" cap="none" spc="0" dirty="0">
              <a:ln/>
              <a:solidFill>
                <a:schemeClr val="accent3"/>
              </a:solidFill>
              <a:effectLst/>
            </a:endParaRPr>
          </a:p>
        </p:txBody>
      </p:sp>
    </p:spTree>
    <p:extLst>
      <p:ext uri="{BB962C8B-B14F-4D97-AF65-F5344CB8AC3E}">
        <p14:creationId xmlns:p14="http://schemas.microsoft.com/office/powerpoint/2010/main" val="2593892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smtClean="0"/>
              <a:t>ΚΙΝΗΜΑΤΟΓΡΑΦΙΚΑ ΒΡΑΒΕΙΑ</a:t>
            </a:r>
            <a:endParaRPr lang="el-GR" cap="none" dirty="0"/>
          </a:p>
        </p:txBody>
      </p:sp>
      <p:sp>
        <p:nvSpPr>
          <p:cNvPr id="3" name="Θέση περιεχομένου 2"/>
          <p:cNvSpPr>
            <a:spLocks noGrp="1"/>
          </p:cNvSpPr>
          <p:nvPr>
            <p:ph idx="1"/>
          </p:nvPr>
        </p:nvSpPr>
        <p:spPr>
          <a:xfrm>
            <a:off x="1141412" y="1661375"/>
            <a:ext cx="9905999" cy="4129826"/>
          </a:xfrm>
        </p:spPr>
        <p:txBody>
          <a:bodyPr>
            <a:normAutofit fontScale="70000" lnSpcReduction="20000"/>
          </a:bodyPr>
          <a:lstStyle/>
          <a:p>
            <a:pPr>
              <a:spcBef>
                <a:spcPts val="600"/>
              </a:spcBef>
            </a:pPr>
            <a:r>
              <a:rPr lang="el-GR" b="1" dirty="0" smtClean="0"/>
              <a:t>1962</a:t>
            </a:r>
            <a:r>
              <a:rPr lang="el-GR" b="1" dirty="0"/>
              <a:t>: Φεστιβάλ Θεσσαλονίκης</a:t>
            </a:r>
            <a:r>
              <a:rPr lang="el-GR" dirty="0"/>
              <a:t> για την μουσική στην ταινία Ηλέκτρα του Μιχάλη Κακογιάννη</a:t>
            </a:r>
          </a:p>
          <a:p>
            <a:pPr>
              <a:spcBef>
                <a:spcPts val="600"/>
              </a:spcBef>
            </a:pPr>
            <a:r>
              <a:rPr lang="el-GR" b="1" dirty="0" smtClean="0"/>
              <a:t>1970</a:t>
            </a:r>
            <a:r>
              <a:rPr lang="el-GR" dirty="0"/>
              <a:t>: Βραβεύεται με το βραβείο BAFTA για τη μουσική στο έργο «Ζ</a:t>
            </a:r>
            <a:r>
              <a:rPr lang="el-GR" dirty="0" smtClean="0"/>
              <a:t>»</a:t>
            </a:r>
            <a:r>
              <a:rPr lang="el-GR" dirty="0"/>
              <a:t> (Τα βρετανικά βραβεία BAFTA είναι αντίστοιχα των Όσκαρ)</a:t>
            </a:r>
          </a:p>
          <a:p>
            <a:pPr>
              <a:spcBef>
                <a:spcPts val="600"/>
              </a:spcBef>
            </a:pPr>
            <a:r>
              <a:rPr lang="el-GR" b="1" dirty="0" smtClean="0"/>
              <a:t>2002</a:t>
            </a:r>
            <a:r>
              <a:rPr lang="el-GR" dirty="0"/>
              <a:t>: Ο Μίκης Θεοδωράκης τιμήθηκε στη Βόννη με το </a:t>
            </a:r>
            <a:r>
              <a:rPr lang="el-GR" b="1" dirty="0"/>
              <a:t>βραβείο </a:t>
            </a:r>
            <a:r>
              <a:rPr lang="el-GR" b="1" dirty="0" err="1"/>
              <a:t>Erich</a:t>
            </a:r>
            <a:r>
              <a:rPr lang="el-GR" b="1" dirty="0"/>
              <a:t> </a:t>
            </a:r>
            <a:r>
              <a:rPr lang="el-GR" b="1" dirty="0" err="1"/>
              <a:t>Wolfgang</a:t>
            </a:r>
            <a:r>
              <a:rPr lang="el-GR" b="1" dirty="0"/>
              <a:t> </a:t>
            </a:r>
            <a:r>
              <a:rPr lang="el-GR" b="1" dirty="0" err="1"/>
              <a:t>Korngold</a:t>
            </a:r>
            <a:r>
              <a:rPr lang="el-GR" b="1" dirty="0"/>
              <a:t> για κινηματογραφική μουσική στη Μπιενάλε Μουσικής </a:t>
            </a:r>
            <a:endParaRPr lang="el-GR" b="1" dirty="0" smtClean="0"/>
          </a:p>
          <a:p>
            <a:pPr>
              <a:spcBef>
                <a:spcPts val="600"/>
              </a:spcBef>
            </a:pPr>
            <a:r>
              <a:rPr lang="el-GR" b="1" dirty="0" smtClean="0"/>
              <a:t>2007: </a:t>
            </a:r>
            <a:r>
              <a:rPr lang="el-GR" b="1" dirty="0"/>
              <a:t>Η World </a:t>
            </a:r>
            <a:r>
              <a:rPr lang="el-GR" b="1" dirty="0" err="1"/>
              <a:t>Soundtrack</a:t>
            </a:r>
            <a:r>
              <a:rPr lang="el-GR" b="1" dirty="0"/>
              <a:t> </a:t>
            </a:r>
            <a:r>
              <a:rPr lang="el-GR" b="1" dirty="0" err="1"/>
              <a:t>Academy</a:t>
            </a:r>
            <a:r>
              <a:rPr lang="el-GR" dirty="0"/>
              <a:t> τίμησε τον Θεοδωράκη με το </a:t>
            </a:r>
            <a:r>
              <a:rPr lang="el-GR" b="1" dirty="0"/>
              <a:t>βραβείο </a:t>
            </a:r>
            <a:r>
              <a:rPr lang="el-GR" b="1" dirty="0" err="1"/>
              <a:t>Lifetime</a:t>
            </a:r>
            <a:r>
              <a:rPr lang="el-GR" b="1" dirty="0"/>
              <a:t> </a:t>
            </a:r>
            <a:r>
              <a:rPr lang="el-GR" b="1" dirty="0" err="1"/>
              <a:t>Achievement</a:t>
            </a:r>
            <a:r>
              <a:rPr lang="el-GR" dirty="0"/>
              <a:t> για το συνολικό του έργο στη κινηματογραφική μουσική, σε ειδική τελετή στο Διεθνές Φεστιβάλ Κινηματογράφου της Γάνδης στο Βέλγιο.</a:t>
            </a:r>
          </a:p>
          <a:p>
            <a:pPr>
              <a:spcBef>
                <a:spcPts val="600"/>
              </a:spcBef>
            </a:pPr>
            <a:r>
              <a:rPr lang="el-GR" b="1" dirty="0"/>
              <a:t>2011 </a:t>
            </a:r>
            <a:r>
              <a:rPr lang="el-GR" b="1" dirty="0" err="1"/>
              <a:t>Los</a:t>
            </a:r>
            <a:r>
              <a:rPr lang="el-GR" b="1" dirty="0"/>
              <a:t> </a:t>
            </a:r>
            <a:r>
              <a:rPr lang="el-GR" b="1" dirty="0" err="1"/>
              <a:t>Angeles</a:t>
            </a:r>
            <a:r>
              <a:rPr lang="el-GR" b="1" dirty="0"/>
              <a:t> Greek </a:t>
            </a:r>
            <a:r>
              <a:rPr lang="el-GR" b="1" dirty="0" err="1"/>
              <a:t>Film</a:t>
            </a:r>
            <a:r>
              <a:rPr lang="el-GR" b="1" dirty="0"/>
              <a:t> </a:t>
            </a:r>
            <a:r>
              <a:rPr lang="el-GR" b="1" dirty="0" err="1"/>
              <a:t>Festival</a:t>
            </a:r>
            <a:r>
              <a:rPr lang="el-GR" dirty="0"/>
              <a:t> (LAGFF): Βραβεύεται με το βραβείο «</a:t>
            </a:r>
            <a:r>
              <a:rPr lang="el-GR" b="1" dirty="0"/>
              <a:t>Ορφέας</a:t>
            </a:r>
            <a:r>
              <a:rPr lang="el-GR" dirty="0"/>
              <a:t>».</a:t>
            </a:r>
          </a:p>
          <a:p>
            <a:pPr>
              <a:spcBef>
                <a:spcPts val="600"/>
              </a:spcBef>
            </a:pPr>
            <a:r>
              <a:rPr lang="el-GR" b="1" dirty="0" smtClean="0"/>
              <a:t>2011: </a:t>
            </a:r>
            <a:r>
              <a:rPr lang="el-GR" b="1" dirty="0"/>
              <a:t>Η Κινηματογραφική Βάση Δεδομένων IMDB</a:t>
            </a:r>
            <a:r>
              <a:rPr lang="el-GR" dirty="0"/>
              <a:t> κατέταξε τον Μίκη Θεοδωράκη, </a:t>
            </a:r>
            <a:r>
              <a:rPr lang="el-GR" b="1" dirty="0"/>
              <a:t>στο Νο3 στη λίστα με τους 55 κορυφαίους συνθέτες</a:t>
            </a:r>
            <a:r>
              <a:rPr lang="el-GR" dirty="0"/>
              <a:t> μουσικής όλων των εποχών για τον κινηματογράφο (Top 55 </a:t>
            </a:r>
            <a:r>
              <a:rPr lang="el-GR" dirty="0" err="1"/>
              <a:t>Greatest</a:t>
            </a:r>
            <a:r>
              <a:rPr lang="el-GR" dirty="0"/>
              <a:t> </a:t>
            </a:r>
            <a:r>
              <a:rPr lang="el-GR" dirty="0" err="1"/>
              <a:t>Sound</a:t>
            </a:r>
            <a:r>
              <a:rPr lang="el-GR" dirty="0"/>
              <a:t> </a:t>
            </a:r>
            <a:r>
              <a:rPr lang="el-GR" dirty="0" err="1"/>
              <a:t>Track</a:t>
            </a:r>
            <a:r>
              <a:rPr lang="el-GR" dirty="0"/>
              <a:t> </a:t>
            </a:r>
            <a:r>
              <a:rPr lang="el-GR" dirty="0" err="1"/>
              <a:t>Composers</a:t>
            </a:r>
            <a:r>
              <a:rPr lang="el-GR" dirty="0"/>
              <a:t> </a:t>
            </a:r>
            <a:r>
              <a:rPr lang="el-GR" dirty="0" err="1"/>
              <a:t>Ever</a:t>
            </a:r>
            <a:r>
              <a:rPr lang="el-GR" dirty="0"/>
              <a:t>!), με Νο1 τον </a:t>
            </a:r>
            <a:r>
              <a:rPr lang="el-GR" dirty="0" err="1"/>
              <a:t>Ennio</a:t>
            </a:r>
            <a:r>
              <a:rPr lang="el-GR" dirty="0"/>
              <a:t> </a:t>
            </a:r>
            <a:r>
              <a:rPr lang="el-GR" dirty="0" err="1"/>
              <a:t>Moriccone</a:t>
            </a:r>
            <a:r>
              <a:rPr lang="el-GR" dirty="0"/>
              <a:t> και Νο2 τον </a:t>
            </a:r>
            <a:r>
              <a:rPr lang="el-GR" dirty="0" err="1"/>
              <a:t>Jonathan</a:t>
            </a:r>
            <a:r>
              <a:rPr lang="el-GR" dirty="0"/>
              <a:t> </a:t>
            </a:r>
            <a:r>
              <a:rPr lang="el-GR" dirty="0" err="1"/>
              <a:t>Newton</a:t>
            </a:r>
            <a:r>
              <a:rPr lang="el-GR" dirty="0"/>
              <a:t> </a:t>
            </a:r>
            <a:r>
              <a:rPr lang="el-GR" dirty="0" err="1"/>
              <a:t>Howard</a:t>
            </a:r>
            <a:r>
              <a:rPr lang="el-GR" dirty="0"/>
              <a:t>.</a:t>
            </a:r>
          </a:p>
          <a:p>
            <a:pPr>
              <a:spcBef>
                <a:spcPts val="600"/>
              </a:spcBef>
            </a:pPr>
            <a:endParaRPr lang="el-GR" dirty="0"/>
          </a:p>
        </p:txBody>
      </p:sp>
      <p:pic>
        <p:nvPicPr>
          <p:cNvPr id="4" name="Εικόνα 3"/>
          <p:cNvPicPr>
            <a:picLocks noChangeAspect="1"/>
          </p:cNvPicPr>
          <p:nvPr/>
        </p:nvPicPr>
        <p:blipFill>
          <a:blip r:embed="rId2"/>
          <a:stretch>
            <a:fillRect/>
          </a:stretch>
        </p:blipFill>
        <p:spPr>
          <a:xfrm>
            <a:off x="7912726" y="5257800"/>
            <a:ext cx="2857500" cy="1600200"/>
          </a:xfrm>
          <a:prstGeom prst="rect">
            <a:avLst/>
          </a:prstGeom>
        </p:spPr>
      </p:pic>
    </p:spTree>
    <p:extLst>
      <p:ext uri="{BB962C8B-B14F-4D97-AF65-F5344CB8AC3E}">
        <p14:creationId xmlns:p14="http://schemas.microsoft.com/office/powerpoint/2010/main" val="4139666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cap="none" dirty="0" smtClean="0"/>
              <a:t>Η ΑΝΤΙΔΡΑΣΗ ΤΩΝ ΞΕΝΩΝ ΜΜΕ ΣΤΗΝ ΕΙΔΗΣΗ ΤΟΥ ΘΑΝΑΤΟΥ ΤΟΥ</a:t>
            </a:r>
            <a:endParaRPr lang="el-GR" cap="none" dirty="0"/>
          </a:p>
        </p:txBody>
      </p:sp>
    </p:spTree>
    <p:extLst>
      <p:ext uri="{BB962C8B-B14F-4D97-AF65-F5344CB8AC3E}">
        <p14:creationId xmlns:p14="http://schemas.microsoft.com/office/powerpoint/2010/main" val="2591561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159224" y="0"/>
            <a:ext cx="4039245" cy="3502783"/>
          </a:xfrm>
          <a:prstGeom prst="rect">
            <a:avLst/>
          </a:prstGeom>
        </p:spPr>
      </p:pic>
      <p:pic>
        <p:nvPicPr>
          <p:cNvPr id="6" name="Εικόνα 5"/>
          <p:cNvPicPr>
            <a:picLocks noChangeAspect="1"/>
          </p:cNvPicPr>
          <p:nvPr/>
        </p:nvPicPr>
        <p:blipFill>
          <a:blip r:embed="rId3"/>
          <a:stretch>
            <a:fillRect/>
          </a:stretch>
        </p:blipFill>
        <p:spPr>
          <a:xfrm>
            <a:off x="5172216" y="-1"/>
            <a:ext cx="3611116" cy="3502783"/>
          </a:xfrm>
          <a:prstGeom prst="rect">
            <a:avLst/>
          </a:prstGeom>
        </p:spPr>
      </p:pic>
      <p:pic>
        <p:nvPicPr>
          <p:cNvPr id="7" name="Εικόνα 6"/>
          <p:cNvPicPr>
            <a:picLocks noChangeAspect="1"/>
          </p:cNvPicPr>
          <p:nvPr/>
        </p:nvPicPr>
        <p:blipFill>
          <a:blip r:embed="rId4"/>
          <a:stretch>
            <a:fillRect/>
          </a:stretch>
        </p:blipFill>
        <p:spPr>
          <a:xfrm>
            <a:off x="300251" y="3652171"/>
            <a:ext cx="3293660" cy="3205829"/>
          </a:xfrm>
          <a:prstGeom prst="rect">
            <a:avLst/>
          </a:prstGeom>
        </p:spPr>
      </p:pic>
      <p:sp>
        <p:nvSpPr>
          <p:cNvPr id="8" name="Ορθογώνιο 7"/>
          <p:cNvSpPr/>
          <p:nvPr/>
        </p:nvSpPr>
        <p:spPr>
          <a:xfrm>
            <a:off x="4048343" y="3718679"/>
            <a:ext cx="7729674" cy="3139321"/>
          </a:xfrm>
          <a:prstGeom prst="rect">
            <a:avLst/>
          </a:prstGeom>
        </p:spPr>
        <p:txBody>
          <a:bodyPr wrap="square">
            <a:spAutoFit/>
          </a:bodyPr>
          <a:lstStyle/>
          <a:p>
            <a:r>
              <a:rPr lang="el-GR" dirty="0" smtClean="0"/>
              <a:t>Ο </a:t>
            </a:r>
            <a:r>
              <a:rPr lang="el-GR" dirty="0" err="1" smtClean="0"/>
              <a:t>Guardian</a:t>
            </a:r>
            <a:r>
              <a:rPr lang="el-GR" dirty="0" smtClean="0"/>
              <a:t> μεταξύ των άλλων σημειώνει «Κλασικός συνθέτης φημισμένος για τις κινηματογραφικές παρτιτούρες του στον Έλληνα Ζορμπά και τον </a:t>
            </a:r>
            <a:r>
              <a:rPr lang="el-GR" dirty="0" err="1" smtClean="0"/>
              <a:t>Σέρπικο</a:t>
            </a:r>
            <a:r>
              <a:rPr lang="el-GR" dirty="0" smtClean="0"/>
              <a:t>, και για την φανταχτερή πολιτική του» «Για όσους θυμούνται τη στρατιωτική δικτατορία 1967-74 στην Ελλάδα , ήταν σύμβολο αντίστασης σε αυτό το καθεστώς. Όμως ο Θεοδωράκης ήταν κάτι περισσότερο από πολιτικό σύμβολο και συγγραφέας κινηματογραφικών παρτιτούρων. Υπήρξε συνθέτης σπουδαίων μελωδιών: συνέθεσε περισσότερα και καλύτερα τραγούδια από τον Σούμπερτ. Μπορεί τα άλλα έργα του κάποια μέρα να καταλάβουν μια θέση στο ρεπερτόριο της κλασικής σύνθεσης του 20ου αιώνα, αλλά τα τραγούδια του θα παραμείνουν αναμφίβολα η πιο διαρκής κληρονομιά του ανθρώπου που είναι γνωστός στους φίλους του απλά ως ο ψηλός».</a:t>
            </a:r>
            <a:endParaRPr lang="el-GR" dirty="0"/>
          </a:p>
        </p:txBody>
      </p:sp>
      <p:sp>
        <p:nvSpPr>
          <p:cNvPr id="2" name="Ορθογώνιο 1"/>
          <p:cNvSpPr/>
          <p:nvPr/>
        </p:nvSpPr>
        <p:spPr>
          <a:xfrm>
            <a:off x="9290455" y="1975661"/>
            <a:ext cx="218842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l-GR" sz="5400" b="1" cap="none" spc="0" dirty="0" smtClean="0">
                <a:ln/>
                <a:solidFill>
                  <a:schemeClr val="accent4"/>
                </a:solidFill>
                <a:effectLst/>
              </a:rPr>
              <a:t>ΑΓΓΛΙΑ</a:t>
            </a:r>
            <a:endParaRPr lang="el-GR" sz="5400" b="1" cap="none" spc="0" dirty="0">
              <a:ln/>
              <a:solidFill>
                <a:schemeClr val="accent4"/>
              </a:solidFill>
              <a:effectLst/>
            </a:endParaRPr>
          </a:p>
        </p:txBody>
      </p:sp>
    </p:spTree>
    <p:extLst>
      <p:ext uri="{BB962C8B-B14F-4D97-AF65-F5344CB8AC3E}">
        <p14:creationId xmlns:p14="http://schemas.microsoft.com/office/powerpoint/2010/main" val="214205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5915695" y="0"/>
            <a:ext cx="5062155" cy="3585693"/>
          </a:xfrm>
          <a:prstGeom prst="rect">
            <a:avLst/>
          </a:prstGeom>
        </p:spPr>
      </p:pic>
      <p:sp>
        <p:nvSpPr>
          <p:cNvPr id="9" name="Ορθογώνιο 8"/>
          <p:cNvSpPr/>
          <p:nvPr/>
        </p:nvSpPr>
        <p:spPr>
          <a:xfrm>
            <a:off x="6815557" y="3564957"/>
            <a:ext cx="326243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l-GR" sz="5400" b="1" cap="none" spc="0" dirty="0" smtClean="0">
                <a:ln/>
                <a:solidFill>
                  <a:schemeClr val="accent4"/>
                </a:solidFill>
                <a:effectLst/>
              </a:rPr>
              <a:t>ΓΕΡΜΑΝΙΑ</a:t>
            </a:r>
            <a:endParaRPr lang="el-GR" sz="5400" b="1" cap="none" spc="0" dirty="0">
              <a:ln/>
              <a:solidFill>
                <a:schemeClr val="accent4"/>
              </a:solidFill>
              <a:effectLst/>
            </a:endParaRPr>
          </a:p>
        </p:txBody>
      </p:sp>
      <p:sp>
        <p:nvSpPr>
          <p:cNvPr id="10" name="Ορθογώνιο 9"/>
          <p:cNvSpPr/>
          <p:nvPr/>
        </p:nvSpPr>
        <p:spPr>
          <a:xfrm>
            <a:off x="6096000" y="4396890"/>
            <a:ext cx="5215688" cy="1477328"/>
          </a:xfrm>
          <a:prstGeom prst="rect">
            <a:avLst/>
          </a:prstGeom>
        </p:spPr>
        <p:txBody>
          <a:bodyPr wrap="square">
            <a:spAutoFit/>
          </a:bodyPr>
          <a:lstStyle/>
          <a:p>
            <a:r>
              <a:rPr lang="el-GR" dirty="0"/>
              <a:t>Το γερμανικό περιοδικό </a:t>
            </a:r>
            <a:r>
              <a:rPr lang="el-GR" dirty="0" err="1"/>
              <a:t>Der</a:t>
            </a:r>
            <a:r>
              <a:rPr lang="el-GR" dirty="0"/>
              <a:t> </a:t>
            </a:r>
            <a:r>
              <a:rPr lang="el-GR" dirty="0" err="1"/>
              <a:t>Spiegel</a:t>
            </a:r>
            <a:r>
              <a:rPr lang="el-GR" dirty="0"/>
              <a:t> στην ηλεκτρονική του έκδοση γράφει πως “ο Θεοδωράκης ήταν σεβαστός ως λαϊκός ήρωας στην πατρίδα του, είχε διεθνή φήμη όχι μόνο ως μουσικός αλλά και ως πολιτικός και κριτικό πνεύμα.</a:t>
            </a:r>
          </a:p>
        </p:txBody>
      </p:sp>
      <p:sp>
        <p:nvSpPr>
          <p:cNvPr id="11" name="Ορθογώνιο 10"/>
          <p:cNvSpPr/>
          <p:nvPr/>
        </p:nvSpPr>
        <p:spPr>
          <a:xfrm>
            <a:off x="0" y="2906897"/>
            <a:ext cx="5581858" cy="3693319"/>
          </a:xfrm>
          <a:prstGeom prst="rect">
            <a:avLst/>
          </a:prstGeom>
        </p:spPr>
        <p:txBody>
          <a:bodyPr wrap="square">
            <a:spAutoFit/>
          </a:bodyPr>
          <a:lstStyle/>
          <a:p>
            <a:r>
              <a:rPr lang="el-GR" dirty="0"/>
              <a:t>«Ο Θεοδωράκης θεωρείτο ο διασημότερος συνθέτης της Ελλάδας στον 20ό αιώνα. Ειδικά, η μουσική του για την ταινία “Αλέξης Ζορμπάς” και το “</a:t>
            </a:r>
            <a:r>
              <a:rPr lang="el-GR" dirty="0" err="1"/>
              <a:t>Κάντο</a:t>
            </a:r>
            <a:r>
              <a:rPr lang="el-GR" dirty="0"/>
              <a:t> </a:t>
            </a:r>
            <a:r>
              <a:rPr lang="el-GR" dirty="0" err="1"/>
              <a:t>Χενεράλ</a:t>
            </a:r>
            <a:r>
              <a:rPr lang="el-GR" dirty="0"/>
              <a:t>” σε στίχους του Πάμπλο </a:t>
            </a:r>
            <a:r>
              <a:rPr lang="el-GR" dirty="0" err="1"/>
              <a:t>Νερούντα</a:t>
            </a:r>
            <a:r>
              <a:rPr lang="el-GR" dirty="0"/>
              <a:t> τον έκαναν διάσημο παγκοσμίως», αναφέρει στην ιστοσελίδα της η Γερμανική Ραδιοφωνία, ενώ το περιοδικό </a:t>
            </a:r>
            <a:r>
              <a:rPr lang="el-GR" dirty="0" err="1"/>
              <a:t>Focus</a:t>
            </a:r>
            <a:r>
              <a:rPr lang="el-GR" dirty="0"/>
              <a:t> κάνει λόγο για τον θάνατο του δημιουργού της μουσικής για το «Συρτάκι». «Κανένας άλλος δεν κατάφερε να ερμηνεύσει την ελληνική νοοτροπία με τόσο πρωτότυπο τρόπο και να την κάνει γνωστή σε όλον τον κόσμο. Όμως ο Μίκης Θεοδωράκης δεν ήταν απλώς ένας συνθέτης, ένας μουσικός και μαέστρος. Ήταν αντιστασιακός και πολιτικός», σημειώνει το </a:t>
            </a:r>
            <a:r>
              <a:rPr lang="el-GR" dirty="0" smtClean="0"/>
              <a:t>περιοδικό.</a:t>
            </a:r>
            <a:endParaRPr lang="el-GR" dirty="0"/>
          </a:p>
        </p:txBody>
      </p:sp>
      <p:pic>
        <p:nvPicPr>
          <p:cNvPr id="12" name="Εικόνα 11"/>
          <p:cNvPicPr>
            <a:picLocks noChangeAspect="1"/>
          </p:cNvPicPr>
          <p:nvPr/>
        </p:nvPicPr>
        <p:blipFill>
          <a:blip r:embed="rId3"/>
          <a:stretch>
            <a:fillRect/>
          </a:stretch>
        </p:blipFill>
        <p:spPr>
          <a:xfrm>
            <a:off x="442176" y="85295"/>
            <a:ext cx="3408608" cy="2525388"/>
          </a:xfrm>
          <a:prstGeom prst="rect">
            <a:avLst/>
          </a:prstGeom>
        </p:spPr>
      </p:pic>
    </p:spTree>
    <p:extLst>
      <p:ext uri="{BB962C8B-B14F-4D97-AF65-F5344CB8AC3E}">
        <p14:creationId xmlns:p14="http://schemas.microsoft.com/office/powerpoint/2010/main" val="212418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0" y="0"/>
            <a:ext cx="4211392" cy="4129138"/>
          </a:xfrm>
          <a:prstGeom prst="rect">
            <a:avLst/>
          </a:prstGeom>
        </p:spPr>
      </p:pic>
      <p:pic>
        <p:nvPicPr>
          <p:cNvPr id="3" name="Εικόνα 2"/>
          <p:cNvPicPr>
            <a:picLocks noChangeAspect="1"/>
          </p:cNvPicPr>
          <p:nvPr/>
        </p:nvPicPr>
        <p:blipFill>
          <a:blip r:embed="rId3"/>
          <a:stretch>
            <a:fillRect/>
          </a:stretch>
        </p:blipFill>
        <p:spPr>
          <a:xfrm>
            <a:off x="5215944" y="54793"/>
            <a:ext cx="3992450" cy="2808023"/>
          </a:xfrm>
          <a:prstGeom prst="rect">
            <a:avLst/>
          </a:prstGeom>
        </p:spPr>
      </p:pic>
      <p:sp>
        <p:nvSpPr>
          <p:cNvPr id="4" name="Ορθογώνιο 3"/>
          <p:cNvSpPr/>
          <p:nvPr/>
        </p:nvSpPr>
        <p:spPr>
          <a:xfrm>
            <a:off x="1522277" y="4036281"/>
            <a:ext cx="147989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l-GR" sz="5400" b="1" cap="none" spc="0" dirty="0" smtClean="0">
                <a:ln/>
                <a:solidFill>
                  <a:schemeClr val="accent4"/>
                </a:solidFill>
                <a:effectLst/>
              </a:rPr>
              <a:t>ΗΠΑ</a:t>
            </a:r>
            <a:endParaRPr lang="el-GR" sz="5400" b="1" cap="none" spc="0" dirty="0">
              <a:ln/>
              <a:solidFill>
                <a:schemeClr val="accent4"/>
              </a:solidFill>
              <a:effectLst/>
            </a:endParaRPr>
          </a:p>
        </p:txBody>
      </p:sp>
      <p:sp>
        <p:nvSpPr>
          <p:cNvPr id="5" name="Ορθογώνιο 4"/>
          <p:cNvSpPr/>
          <p:nvPr/>
        </p:nvSpPr>
        <p:spPr>
          <a:xfrm>
            <a:off x="5790042" y="2862816"/>
            <a:ext cx="2903197"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l-GR" sz="5400" b="1" cap="none" spc="0" dirty="0" smtClean="0">
                <a:ln/>
                <a:solidFill>
                  <a:schemeClr val="accent4"/>
                </a:solidFill>
                <a:effectLst/>
              </a:rPr>
              <a:t>ΑΥΣΤΡΙΑ</a:t>
            </a:r>
            <a:endParaRPr lang="el-GR" sz="5400" b="1" cap="none" spc="0" dirty="0">
              <a:ln/>
              <a:solidFill>
                <a:schemeClr val="accent4"/>
              </a:solidFill>
              <a:effectLst/>
            </a:endParaRPr>
          </a:p>
        </p:txBody>
      </p:sp>
      <p:pic>
        <p:nvPicPr>
          <p:cNvPr id="6" name="Εικόνα 5"/>
          <p:cNvPicPr>
            <a:picLocks noChangeAspect="1"/>
          </p:cNvPicPr>
          <p:nvPr/>
        </p:nvPicPr>
        <p:blipFill>
          <a:blip r:embed="rId4"/>
          <a:stretch>
            <a:fillRect/>
          </a:stretch>
        </p:blipFill>
        <p:spPr>
          <a:xfrm>
            <a:off x="6877318" y="3686711"/>
            <a:ext cx="3966693" cy="3171289"/>
          </a:xfrm>
          <a:prstGeom prst="rect">
            <a:avLst/>
          </a:prstGeom>
        </p:spPr>
      </p:pic>
      <p:sp>
        <p:nvSpPr>
          <p:cNvPr id="7" name="Ορθογώνιο 6"/>
          <p:cNvSpPr/>
          <p:nvPr/>
        </p:nvSpPr>
        <p:spPr>
          <a:xfrm>
            <a:off x="4211392" y="5020148"/>
            <a:ext cx="231666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l-GR" sz="5400" b="1" cap="none" spc="0" dirty="0" smtClean="0">
                <a:ln/>
                <a:solidFill>
                  <a:schemeClr val="accent4"/>
                </a:solidFill>
                <a:effectLst/>
              </a:rPr>
              <a:t>ΓΑΛΛΙΑ</a:t>
            </a:r>
            <a:endParaRPr lang="el-GR" sz="5400" b="1" cap="none" spc="0" dirty="0">
              <a:ln/>
              <a:solidFill>
                <a:schemeClr val="accent4"/>
              </a:solidFill>
              <a:effectLst/>
            </a:endParaRPr>
          </a:p>
        </p:txBody>
      </p:sp>
    </p:spTree>
    <p:extLst>
      <p:ext uri="{BB962C8B-B14F-4D97-AF65-F5344CB8AC3E}">
        <p14:creationId xmlns:p14="http://schemas.microsoft.com/office/powerpoint/2010/main" val="2271574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 y="0"/>
            <a:ext cx="3492481" cy="2665927"/>
          </a:xfrm>
          <a:prstGeom prst="rect">
            <a:avLst/>
          </a:prstGeom>
        </p:spPr>
      </p:pic>
      <p:sp>
        <p:nvSpPr>
          <p:cNvPr id="3" name="Ορθογώνιο 2"/>
          <p:cNvSpPr/>
          <p:nvPr/>
        </p:nvSpPr>
        <p:spPr>
          <a:xfrm>
            <a:off x="300709" y="2665927"/>
            <a:ext cx="209422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l-GR" sz="5400" b="1" cap="none" spc="0" dirty="0" smtClean="0">
                <a:ln/>
                <a:solidFill>
                  <a:schemeClr val="accent4"/>
                </a:solidFill>
                <a:effectLst/>
              </a:rPr>
              <a:t>ΙΤΑΛΙΑ</a:t>
            </a:r>
            <a:endParaRPr lang="el-GR" sz="5400" b="1" cap="none" spc="0" dirty="0">
              <a:ln/>
              <a:solidFill>
                <a:schemeClr val="accent4"/>
              </a:solidFill>
              <a:effectLst/>
            </a:endParaRPr>
          </a:p>
        </p:txBody>
      </p:sp>
      <p:pic>
        <p:nvPicPr>
          <p:cNvPr id="4" name="Εικόνα 3"/>
          <p:cNvPicPr>
            <a:picLocks noChangeAspect="1"/>
          </p:cNvPicPr>
          <p:nvPr/>
        </p:nvPicPr>
        <p:blipFill>
          <a:blip r:embed="rId3"/>
          <a:stretch>
            <a:fillRect/>
          </a:stretch>
        </p:blipFill>
        <p:spPr>
          <a:xfrm>
            <a:off x="-1" y="3589258"/>
            <a:ext cx="3369656" cy="3268742"/>
          </a:xfrm>
          <a:prstGeom prst="rect">
            <a:avLst/>
          </a:prstGeom>
        </p:spPr>
      </p:pic>
      <p:pic>
        <p:nvPicPr>
          <p:cNvPr id="5" name="Εικόνα 4"/>
          <p:cNvPicPr>
            <a:picLocks noChangeAspect="1"/>
          </p:cNvPicPr>
          <p:nvPr/>
        </p:nvPicPr>
        <p:blipFill>
          <a:blip r:embed="rId4"/>
          <a:stretch>
            <a:fillRect/>
          </a:stretch>
        </p:blipFill>
        <p:spPr>
          <a:xfrm>
            <a:off x="9184889" y="0"/>
            <a:ext cx="3107142" cy="3548130"/>
          </a:xfrm>
          <a:prstGeom prst="rect">
            <a:avLst/>
          </a:prstGeom>
        </p:spPr>
      </p:pic>
      <p:sp>
        <p:nvSpPr>
          <p:cNvPr id="6" name="Ορθογώνιο 5"/>
          <p:cNvSpPr/>
          <p:nvPr/>
        </p:nvSpPr>
        <p:spPr>
          <a:xfrm>
            <a:off x="9660926" y="3445099"/>
            <a:ext cx="195438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l-GR" sz="5400" b="1" cap="none" spc="0" dirty="0" smtClean="0">
                <a:ln/>
                <a:solidFill>
                  <a:schemeClr val="accent4"/>
                </a:solidFill>
                <a:effectLst/>
              </a:rPr>
              <a:t>ΡΩΣΙΑ</a:t>
            </a:r>
            <a:endParaRPr lang="el-GR" sz="5400" b="1" cap="none" spc="0" dirty="0">
              <a:ln/>
              <a:solidFill>
                <a:schemeClr val="accent4"/>
              </a:solidFill>
              <a:effectLst/>
            </a:endParaRPr>
          </a:p>
        </p:txBody>
      </p:sp>
      <p:pic>
        <p:nvPicPr>
          <p:cNvPr id="7" name="Εικόνα 6"/>
          <p:cNvPicPr>
            <a:picLocks noChangeAspect="1"/>
          </p:cNvPicPr>
          <p:nvPr/>
        </p:nvPicPr>
        <p:blipFill>
          <a:blip r:embed="rId5"/>
          <a:stretch>
            <a:fillRect/>
          </a:stretch>
        </p:blipFill>
        <p:spPr>
          <a:xfrm>
            <a:off x="3907395" y="-1"/>
            <a:ext cx="3881385" cy="2820473"/>
          </a:xfrm>
          <a:prstGeom prst="rect">
            <a:avLst/>
          </a:prstGeom>
        </p:spPr>
      </p:pic>
      <p:sp>
        <p:nvSpPr>
          <p:cNvPr id="10" name="Ορθογώνιο 9"/>
          <p:cNvSpPr/>
          <p:nvPr/>
        </p:nvSpPr>
        <p:spPr>
          <a:xfrm>
            <a:off x="4483305" y="2820472"/>
            <a:ext cx="261321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l-GR" sz="5400" b="1" cap="none" spc="0" dirty="0" smtClean="0">
                <a:ln/>
                <a:solidFill>
                  <a:schemeClr val="accent4"/>
                </a:solidFill>
                <a:effectLst/>
              </a:rPr>
              <a:t>ΙΣΠΑΝΙΑ</a:t>
            </a:r>
            <a:endParaRPr lang="el-GR" sz="5400" b="1" cap="none" spc="0" dirty="0">
              <a:ln/>
              <a:solidFill>
                <a:schemeClr val="accent4"/>
              </a:solidFill>
              <a:effectLst/>
            </a:endParaRPr>
          </a:p>
        </p:txBody>
      </p:sp>
      <p:pic>
        <p:nvPicPr>
          <p:cNvPr id="11" name="Εικόνα 10"/>
          <p:cNvPicPr>
            <a:picLocks noChangeAspect="1"/>
          </p:cNvPicPr>
          <p:nvPr/>
        </p:nvPicPr>
        <p:blipFill>
          <a:blip r:embed="rId6"/>
          <a:stretch>
            <a:fillRect/>
          </a:stretch>
        </p:blipFill>
        <p:spPr>
          <a:xfrm>
            <a:off x="3982578" y="3671511"/>
            <a:ext cx="3614670" cy="3172249"/>
          </a:xfrm>
          <a:prstGeom prst="rect">
            <a:avLst/>
          </a:prstGeom>
        </p:spPr>
      </p:pic>
    </p:spTree>
    <p:extLst>
      <p:ext uri="{BB962C8B-B14F-4D97-AF65-F5344CB8AC3E}">
        <p14:creationId xmlns:p14="http://schemas.microsoft.com/office/powerpoint/2010/main" val="2040798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4717" y="405467"/>
            <a:ext cx="10515600" cy="1325563"/>
          </a:xfrm>
        </p:spPr>
        <p:txBody>
          <a:bodyPr/>
          <a:lstStyle/>
          <a:p>
            <a:r>
              <a:rPr lang="el-GR" b="1" dirty="0" smtClean="0"/>
              <a:t>ΟΙ ΝΕΑΝΙΚΕΣ ΒΡΑΒΕΥΣΕΙΣ</a:t>
            </a:r>
            <a:r>
              <a:rPr lang="el-GR" b="1" dirty="0"/>
              <a:t/>
            </a:r>
            <a:br>
              <a:rPr lang="el-GR" b="1" dirty="0"/>
            </a:br>
            <a:endParaRPr lang="el-GR" dirty="0"/>
          </a:p>
        </p:txBody>
      </p:sp>
      <p:sp>
        <p:nvSpPr>
          <p:cNvPr id="3" name="Θέση περιεχομένου 2"/>
          <p:cNvSpPr>
            <a:spLocks noGrp="1"/>
          </p:cNvSpPr>
          <p:nvPr>
            <p:ph idx="1"/>
          </p:nvPr>
        </p:nvSpPr>
        <p:spPr>
          <a:xfrm>
            <a:off x="582705" y="1479176"/>
            <a:ext cx="10515600" cy="4921624"/>
          </a:xfrm>
        </p:spPr>
        <p:txBody>
          <a:bodyPr>
            <a:normAutofit fontScale="92500" lnSpcReduction="10000"/>
          </a:bodyPr>
          <a:lstStyle/>
          <a:p>
            <a:r>
              <a:rPr lang="el-GR" sz="2400" dirty="0"/>
              <a:t> </a:t>
            </a:r>
            <a:r>
              <a:rPr lang="el-GR" dirty="0"/>
              <a:t>Το 1957, κρίνεται σε παγκόσμιο διαγωνισμό στη Μόσχα μεταξύ 300  νέων συνθετών, από επιτροπή με πρόεδρο το </a:t>
            </a:r>
            <a:r>
              <a:rPr lang="el-GR" dirty="0" err="1"/>
              <a:t>Dimitri</a:t>
            </a:r>
            <a:r>
              <a:rPr lang="el-GR" dirty="0"/>
              <a:t> </a:t>
            </a:r>
            <a:r>
              <a:rPr lang="el-GR" dirty="0" err="1"/>
              <a:t>Shostakovich</a:t>
            </a:r>
            <a:r>
              <a:rPr lang="el-GR" dirty="0"/>
              <a:t> στην οποία συμμετέχουν και άλλοι διακεκριμένοι συνθέτες όπως ο </a:t>
            </a:r>
            <a:r>
              <a:rPr lang="el-GR" dirty="0" err="1"/>
              <a:t>Hanns</a:t>
            </a:r>
            <a:r>
              <a:rPr lang="el-GR" dirty="0"/>
              <a:t> </a:t>
            </a:r>
            <a:r>
              <a:rPr lang="el-GR" dirty="0" err="1"/>
              <a:t>Eisler</a:t>
            </a:r>
            <a:r>
              <a:rPr lang="el-GR" dirty="0"/>
              <a:t> και του </a:t>
            </a:r>
            <a:r>
              <a:rPr lang="el-GR" b="1" dirty="0"/>
              <a:t>απονέμεται το Χρυσό Μετάλλιο, ως ο καλύτερος νέος συνθέτης, στο Παγκόσμιο Φεστιβάλ Νέων Συνθετών από τον Πρόεδρο της επιτροπής  </a:t>
            </a:r>
            <a:r>
              <a:rPr lang="el-GR" b="1" dirty="0" err="1"/>
              <a:t>Dimitri</a:t>
            </a:r>
            <a:r>
              <a:rPr lang="el-GR" b="1" dirty="0"/>
              <a:t> </a:t>
            </a:r>
            <a:r>
              <a:rPr lang="el-GR" b="1" dirty="0" err="1"/>
              <a:t>Shostakovich</a:t>
            </a:r>
            <a:r>
              <a:rPr lang="el-GR" dirty="0"/>
              <a:t>. Ο Θεοδωράκης διαγωνίσθηκε με το έργο του «Σουίτα </a:t>
            </a:r>
            <a:r>
              <a:rPr lang="el-GR" dirty="0" err="1"/>
              <a:t>Νο</a:t>
            </a:r>
            <a:r>
              <a:rPr lang="el-GR" dirty="0"/>
              <a:t> 1 για πιάνο και ορχήστρα</a:t>
            </a:r>
            <a:r>
              <a:rPr lang="el-GR" dirty="0" smtClean="0"/>
              <a:t>».  </a:t>
            </a:r>
          </a:p>
          <a:p>
            <a:r>
              <a:rPr lang="el-GR" dirty="0" smtClean="0"/>
              <a:t> </a:t>
            </a:r>
            <a:r>
              <a:rPr lang="el-GR" dirty="0"/>
              <a:t>Το 1959 παίρνει με εισήγηση του </a:t>
            </a:r>
            <a:r>
              <a:rPr lang="el-GR" dirty="0" err="1"/>
              <a:t>Darius</a:t>
            </a:r>
            <a:r>
              <a:rPr lang="el-GR" dirty="0"/>
              <a:t> </a:t>
            </a:r>
            <a:r>
              <a:rPr lang="el-GR" dirty="0" err="1"/>
              <a:t>Milhaud</a:t>
            </a:r>
            <a:r>
              <a:rPr lang="el-GR" dirty="0"/>
              <a:t>, το </a:t>
            </a:r>
            <a:r>
              <a:rPr lang="el-GR" b="1" dirty="0"/>
              <a:t>αμερικανικό βραβείο </a:t>
            </a:r>
            <a:r>
              <a:rPr lang="el-GR" b="1" dirty="0" err="1"/>
              <a:t>Κόπλεϊ</a:t>
            </a:r>
            <a:r>
              <a:rPr lang="el-GR" dirty="0"/>
              <a:t> ως καλύτερος νέος συνθέτης της Ευρώπης.</a:t>
            </a:r>
            <a:endParaRPr lang="el-GR" dirty="0" smtClean="0"/>
          </a:p>
          <a:p>
            <a:pPr fontAlgn="base"/>
            <a:r>
              <a:rPr lang="el-GR" dirty="0"/>
              <a:t> Το </a:t>
            </a:r>
            <a:r>
              <a:rPr lang="el-GR" dirty="0" smtClean="0"/>
              <a:t>1963 </a:t>
            </a:r>
            <a:r>
              <a:rPr lang="el-GR" dirty="0"/>
              <a:t>απονέμεται στο Μίκη Θεοδωράκη από το Διεθνές Μουσικό Ινστιτούτο Μουσικής </a:t>
            </a:r>
            <a:r>
              <a:rPr lang="el-GR" b="1" dirty="0"/>
              <a:t>το πρώτο βραβείο σύνθεσης «</a:t>
            </a:r>
            <a:r>
              <a:rPr lang="el-GR" b="1" dirty="0" err="1"/>
              <a:t>Sibelius</a:t>
            </a:r>
            <a:r>
              <a:rPr lang="el-GR" dirty="0"/>
              <a:t>» (</a:t>
            </a:r>
            <a:r>
              <a:rPr lang="el-GR" dirty="0" err="1"/>
              <a:t>Σιμπέλιους</a:t>
            </a:r>
            <a:r>
              <a:rPr lang="el-GR" dirty="0"/>
              <a:t>). Στην επιτροπή κρίσης συμμετέχουν οι </a:t>
            </a:r>
            <a:r>
              <a:rPr lang="el-GR" dirty="0" err="1"/>
              <a:t>Pablo</a:t>
            </a:r>
            <a:r>
              <a:rPr lang="el-GR" dirty="0"/>
              <a:t> </a:t>
            </a:r>
            <a:r>
              <a:rPr lang="el-GR" dirty="0" err="1"/>
              <a:t>Casals</a:t>
            </a:r>
            <a:r>
              <a:rPr lang="el-GR" dirty="0"/>
              <a:t> (Πρόεδρος), και οι συνθέτες </a:t>
            </a:r>
            <a:r>
              <a:rPr lang="el-GR" dirty="0" err="1"/>
              <a:t>Darius</a:t>
            </a:r>
            <a:r>
              <a:rPr lang="el-GR" dirty="0"/>
              <a:t> </a:t>
            </a:r>
            <a:r>
              <a:rPr lang="el-GR" dirty="0" err="1"/>
              <a:t>Milhaud</a:t>
            </a:r>
            <a:r>
              <a:rPr lang="el-GR" dirty="0"/>
              <a:t> και </a:t>
            </a:r>
            <a:r>
              <a:rPr lang="el-GR" dirty="0" err="1"/>
              <a:t>Zoltan</a:t>
            </a:r>
            <a:r>
              <a:rPr lang="el-GR" dirty="0"/>
              <a:t> </a:t>
            </a:r>
            <a:r>
              <a:rPr lang="el-GR" dirty="0" err="1"/>
              <a:t>Kodaly</a:t>
            </a:r>
            <a:endParaRPr lang="el-GR" dirty="0"/>
          </a:p>
          <a:p>
            <a:endParaRPr lang="el-GR" dirty="0"/>
          </a:p>
        </p:txBody>
      </p:sp>
    </p:spTree>
    <p:extLst>
      <p:ext uri="{BB962C8B-B14F-4D97-AF65-F5344CB8AC3E}">
        <p14:creationId xmlns:p14="http://schemas.microsoft.com/office/powerpoint/2010/main" val="3918500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ΠΑΝΕΠΙΣΤΗΜΙΑ,ΑΚΑΔΗΜΙΕΣ-ΑΝΑΓΟΡΕΥΣΕΙΣ</a:t>
            </a:r>
            <a:r>
              <a:rPr lang="el-GR" b="1" dirty="0"/>
              <a:t/>
            </a:r>
            <a:br>
              <a:rPr lang="el-GR" b="1" dirty="0"/>
            </a:br>
            <a:endParaRPr lang="el-GR" dirty="0"/>
          </a:p>
        </p:txBody>
      </p:sp>
      <p:sp>
        <p:nvSpPr>
          <p:cNvPr id="3" name="Θέση περιεχομένου 2"/>
          <p:cNvSpPr>
            <a:spLocks noGrp="1"/>
          </p:cNvSpPr>
          <p:nvPr>
            <p:ph idx="1"/>
          </p:nvPr>
        </p:nvSpPr>
        <p:spPr/>
        <p:txBody>
          <a:bodyPr>
            <a:normAutofit/>
          </a:bodyPr>
          <a:lstStyle/>
          <a:p>
            <a:r>
              <a:rPr lang="el-GR" sz="3200" b="1" dirty="0"/>
              <a:t>Ο Μίκης Θεοδωράκης είναι επίτιμος καθηγητής σε έντεκα Πανεπιστήμια στην Ελλάδα και το εξωτερικό.</a:t>
            </a:r>
            <a:r>
              <a:rPr lang="el-GR" sz="3200" dirty="0"/>
              <a:t> </a:t>
            </a:r>
          </a:p>
        </p:txBody>
      </p:sp>
    </p:spTree>
    <p:extLst>
      <p:ext uri="{BB962C8B-B14F-4D97-AF65-F5344CB8AC3E}">
        <p14:creationId xmlns:p14="http://schemas.microsoft.com/office/powerpoint/2010/main" val="68133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484094"/>
            <a:ext cx="10515600" cy="1529323"/>
          </a:xfrm>
        </p:spPr>
        <p:txBody>
          <a:bodyPr>
            <a:normAutofit fontScale="90000"/>
          </a:bodyPr>
          <a:lstStyle/>
          <a:p>
            <a:r>
              <a:rPr lang="el-GR" b="1" dirty="0" smtClean="0"/>
              <a:t>ΤΙΜΕΣ ΑΠΟ ΑΡΧΗΓΟΥΣ ΚΡΑΤΩΝ, ΚΥΒΕΡΝΗΣΕΙΣ ΚΑΙ ΚΡΑΤΙΚΟΥΣ ΦΟΡΕΙΣ</a:t>
            </a:r>
            <a:r>
              <a:rPr lang="el-GR" b="1" dirty="0"/>
              <a:t/>
            </a:r>
            <a:br>
              <a:rPr lang="el-GR" b="1" dirty="0"/>
            </a:br>
            <a:endParaRPr lang="el-GR" dirty="0"/>
          </a:p>
        </p:txBody>
      </p:sp>
      <p:sp>
        <p:nvSpPr>
          <p:cNvPr id="3" name="Θέση περιεχομένου 2"/>
          <p:cNvSpPr>
            <a:spLocks noGrp="1"/>
          </p:cNvSpPr>
          <p:nvPr>
            <p:ph idx="1"/>
          </p:nvPr>
        </p:nvSpPr>
        <p:spPr>
          <a:xfrm>
            <a:off x="838200" y="2134441"/>
            <a:ext cx="10793506" cy="5046287"/>
          </a:xfrm>
        </p:spPr>
        <p:txBody>
          <a:bodyPr/>
          <a:lstStyle/>
          <a:p>
            <a:r>
              <a:rPr lang="el-GR" b="1" dirty="0" smtClean="0"/>
              <a:t>10/09/2021</a:t>
            </a:r>
            <a:r>
              <a:rPr lang="el-GR" dirty="0" smtClean="0"/>
              <a:t>: η </a:t>
            </a:r>
            <a:r>
              <a:rPr lang="el-GR" dirty="0"/>
              <a:t>ύψιστη τιμητική διάκριση της Ελληνικής Δημοκρατίας, «ο Μεγαλόσταυρος του Τάγματος της Τιμής» στο Μίκη Θεοδωράκη. </a:t>
            </a:r>
            <a:r>
              <a:rPr lang="el-GR" dirty="0" smtClean="0"/>
              <a:t>Πρόκειται </a:t>
            </a:r>
            <a:r>
              <a:rPr lang="el-GR" dirty="0"/>
              <a:t>για την ύψιστη τιμητική διάκριση που απονέμει </a:t>
            </a:r>
            <a:r>
              <a:rPr lang="el-GR" dirty="0" smtClean="0"/>
              <a:t>ο/η </a:t>
            </a:r>
            <a:r>
              <a:rPr lang="el-GR" dirty="0"/>
              <a:t>Πρόεδρος της Ελληνικής Δημοκρατίας σε Έλληνες πολίτες που διακρίνονται για το έργο τους για την πατρίδα και σε διαπρεπείς προσωπικότητες των τεχνών και των γραμμάτων.</a:t>
            </a:r>
          </a:p>
        </p:txBody>
      </p:sp>
      <p:pic>
        <p:nvPicPr>
          <p:cNvPr id="4" name="Εικόνα 3"/>
          <p:cNvPicPr>
            <a:picLocks noChangeAspect="1"/>
          </p:cNvPicPr>
          <p:nvPr/>
        </p:nvPicPr>
        <p:blipFill>
          <a:blip r:embed="rId2"/>
          <a:stretch>
            <a:fillRect/>
          </a:stretch>
        </p:blipFill>
        <p:spPr>
          <a:xfrm>
            <a:off x="8075054" y="4555300"/>
            <a:ext cx="4116946" cy="2302699"/>
          </a:xfrm>
          <a:prstGeom prst="rect">
            <a:avLst/>
          </a:prstGeom>
        </p:spPr>
      </p:pic>
    </p:spTree>
    <p:extLst>
      <p:ext uri="{BB962C8B-B14F-4D97-AF65-F5344CB8AC3E}">
        <p14:creationId xmlns:p14="http://schemas.microsoft.com/office/powerpoint/2010/main" val="37952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ΡΩΣΙΑ</a:t>
            </a:r>
            <a:endParaRPr lang="el-GR" dirty="0"/>
          </a:p>
        </p:txBody>
      </p:sp>
      <p:sp>
        <p:nvSpPr>
          <p:cNvPr id="3" name="Θέση περιεχομένου 2"/>
          <p:cNvSpPr>
            <a:spLocks noGrp="1"/>
          </p:cNvSpPr>
          <p:nvPr>
            <p:ph idx="1"/>
          </p:nvPr>
        </p:nvSpPr>
        <p:spPr>
          <a:xfrm>
            <a:off x="838199" y="1825625"/>
            <a:ext cx="7037791" cy="4588622"/>
          </a:xfrm>
        </p:spPr>
        <p:txBody>
          <a:bodyPr>
            <a:normAutofit fontScale="70000" lnSpcReduction="20000"/>
          </a:bodyPr>
          <a:lstStyle/>
          <a:p>
            <a:r>
              <a:rPr lang="el-GR" dirty="0" smtClean="0"/>
              <a:t>1970: </a:t>
            </a:r>
            <a:r>
              <a:rPr lang="el-GR" dirty="0"/>
              <a:t>Απονέμεται </a:t>
            </a:r>
            <a:r>
              <a:rPr lang="el-GR" b="1" dirty="0"/>
              <a:t>στο Μίκη Θεοδωράκη το Βραβείο Λένιν της </a:t>
            </a:r>
            <a:r>
              <a:rPr lang="el-GR" b="1" dirty="0" err="1"/>
              <a:t>Κομσομόλ</a:t>
            </a:r>
            <a:r>
              <a:rPr lang="el-GR" dirty="0"/>
              <a:t>. Ο Μίκης Θεοδωράκης μεταβαίνει στη Μόσχα και το παραλαμβάνει σε ειδική τελετή από </a:t>
            </a:r>
            <a:r>
              <a:rPr lang="el-GR" dirty="0" err="1"/>
              <a:t>τoν</a:t>
            </a:r>
            <a:r>
              <a:rPr lang="el-GR" dirty="0"/>
              <a:t> </a:t>
            </a:r>
            <a:r>
              <a:rPr lang="el-GR" dirty="0" err="1"/>
              <a:t>Yevgeny</a:t>
            </a:r>
            <a:r>
              <a:rPr lang="el-GR" dirty="0"/>
              <a:t> </a:t>
            </a:r>
            <a:r>
              <a:rPr lang="el-GR" dirty="0" err="1"/>
              <a:t>Tyazhelnikov</a:t>
            </a:r>
            <a:r>
              <a:rPr lang="el-GR" dirty="0"/>
              <a:t> Γραμματέα της </a:t>
            </a:r>
            <a:r>
              <a:rPr lang="el-GR" dirty="0" err="1"/>
              <a:t>Κ.Ε.της</a:t>
            </a:r>
            <a:r>
              <a:rPr lang="el-GR" dirty="0"/>
              <a:t> </a:t>
            </a:r>
            <a:r>
              <a:rPr lang="el-GR" dirty="0" err="1"/>
              <a:t>Κομσομόλ</a:t>
            </a:r>
            <a:r>
              <a:rPr lang="el-GR" dirty="0" smtClean="0"/>
              <a:t>.</a:t>
            </a:r>
          </a:p>
          <a:p>
            <a:r>
              <a:rPr lang="el-GR" dirty="0" smtClean="0"/>
              <a:t> 1983:</a:t>
            </a:r>
            <a:r>
              <a:rPr lang="el-GR" dirty="0"/>
              <a:t> Απονέμεται </a:t>
            </a:r>
            <a:r>
              <a:rPr lang="el-GR" b="1" dirty="0"/>
              <a:t>στο Μίκη Θεοδωράκη το Διεθνές Βραβείο Ειρήνης Λένιν</a:t>
            </a:r>
            <a:r>
              <a:rPr lang="el-GR" dirty="0"/>
              <a:t> για την συμβολή του στην Ενίσχυση της Ειρήνης μεταξύ των </a:t>
            </a:r>
            <a:r>
              <a:rPr lang="el-GR" dirty="0" smtClean="0"/>
              <a:t>Λαών</a:t>
            </a:r>
            <a:endParaRPr lang="en-US" dirty="0" smtClean="0"/>
          </a:p>
          <a:p>
            <a:r>
              <a:rPr lang="el-GR" dirty="0" smtClean="0"/>
              <a:t>200</a:t>
            </a:r>
            <a:r>
              <a:rPr lang="en-US" dirty="0" smtClean="0"/>
              <a:t>5</a:t>
            </a:r>
            <a:r>
              <a:rPr lang="el-GR" dirty="0" smtClean="0"/>
              <a:t>: </a:t>
            </a:r>
            <a:r>
              <a:rPr lang="el-GR" b="1" dirty="0"/>
              <a:t>Απονεμήθηκε στο Μίκη Θεοδωράκη, ένα από τα μεγαλύτερα βραβεία της Ρωσίας,</a:t>
            </a:r>
            <a:r>
              <a:rPr lang="el-GR" dirty="0"/>
              <a:t> </a:t>
            </a:r>
            <a:r>
              <a:rPr lang="el-GR" b="1" dirty="0"/>
              <a:t>το βραβείο «Διάλογος των πολιτισμών»</a:t>
            </a:r>
            <a:r>
              <a:rPr lang="el-GR" dirty="0"/>
              <a:t> του ρωσικού Ιδρύματος του Ανδρέα Πρωτόκλητου και του Κέντρου Εθνικής Δόξας της Ρωσίας «ως σύμβολο της συνεισφοράς του, μέσω ων μουσικών έργων και της πολιτικής και κοινωνικής δράσης, στην ειρήνη και συνεργασία ανάμεσα στους λαούς του κόσμου, στην πνευματική αγωγή του Ανθρώπου και στην ενίσχυση των αξιών του Ανθρωπισμού και αρχών της Ελευθερίας</a:t>
            </a:r>
            <a:r>
              <a:rPr lang="el-GR" dirty="0" smtClean="0"/>
              <a:t>.»</a:t>
            </a:r>
            <a:endParaRPr lang="el-GR" dirty="0"/>
          </a:p>
        </p:txBody>
      </p:sp>
      <p:pic>
        <p:nvPicPr>
          <p:cNvPr id="4" name="Εικόνα 3"/>
          <p:cNvPicPr>
            <a:picLocks noChangeAspect="1"/>
          </p:cNvPicPr>
          <p:nvPr/>
        </p:nvPicPr>
        <p:blipFill>
          <a:blip r:embed="rId2"/>
          <a:stretch>
            <a:fillRect/>
          </a:stretch>
        </p:blipFill>
        <p:spPr>
          <a:xfrm>
            <a:off x="7875991" y="0"/>
            <a:ext cx="3284249" cy="2157882"/>
          </a:xfrm>
          <a:prstGeom prst="rect">
            <a:avLst/>
          </a:prstGeom>
        </p:spPr>
      </p:pic>
    </p:spTree>
    <p:extLst>
      <p:ext uri="{BB962C8B-B14F-4D97-AF65-F5344CB8AC3E}">
        <p14:creationId xmlns:p14="http://schemas.microsoft.com/office/powerpoint/2010/main" val="388221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smtClean="0"/>
              <a:t>ΓΑΛΛΙΑ</a:t>
            </a:r>
            <a:endParaRPr lang="el-GR" dirty="0"/>
          </a:p>
        </p:txBody>
      </p:sp>
      <p:sp>
        <p:nvSpPr>
          <p:cNvPr id="3" name="Θέση περιεχομένου 2"/>
          <p:cNvSpPr>
            <a:spLocks noGrp="1"/>
          </p:cNvSpPr>
          <p:nvPr>
            <p:ph idx="1"/>
          </p:nvPr>
        </p:nvSpPr>
        <p:spPr/>
        <p:txBody>
          <a:bodyPr/>
          <a:lstStyle/>
          <a:p>
            <a:r>
              <a:rPr lang="el-GR" dirty="0" smtClean="0"/>
              <a:t>200</a:t>
            </a:r>
            <a:r>
              <a:rPr lang="en-US" dirty="0" smtClean="0"/>
              <a:t>7</a:t>
            </a:r>
            <a:r>
              <a:rPr lang="el-GR" dirty="0" smtClean="0"/>
              <a:t>: </a:t>
            </a:r>
            <a:r>
              <a:rPr lang="el-GR" dirty="0"/>
              <a:t>Ο Μίκης Θεοδωράκης τιμάται με την υψηλότερη διάκριση της Γαλλικής Δημοκρατίας, το </a:t>
            </a:r>
            <a:r>
              <a:rPr lang="el-GR" b="1" i="1" dirty="0"/>
              <a:t>μεγάλο παράσημο του Ταξιάρχη της Λεγεώνας της Τιμής</a:t>
            </a:r>
            <a:r>
              <a:rPr lang="el-GR" dirty="0"/>
              <a:t>, που απονέμεται σε ξένες προσωπικότητες, για την προσφορά τους στις τέχνες, την πολιτική και τις επιστήμες. Ο Θεοδωράκης παρέλαβε την τιμητική διάκριση σε ειδική προς τιμήν του τελετή στη Γαλλική πρεσβεία στην Αθήνα, από τον Γάλλο υπουργό Πολιτισμού Ρενό </a:t>
            </a:r>
            <a:r>
              <a:rPr lang="el-GR" dirty="0" err="1"/>
              <a:t>Ντονεντιέ</a:t>
            </a:r>
            <a:r>
              <a:rPr lang="el-GR" dirty="0"/>
              <a:t> ντε </a:t>
            </a:r>
            <a:r>
              <a:rPr lang="el-GR" dirty="0" err="1"/>
              <a:t>Βαμπρ</a:t>
            </a:r>
            <a:r>
              <a:rPr lang="el-GR" dirty="0"/>
              <a:t>.</a:t>
            </a:r>
          </a:p>
        </p:txBody>
      </p:sp>
    </p:spTree>
    <p:extLst>
      <p:ext uri="{BB962C8B-B14F-4D97-AF65-F5344CB8AC3E}">
        <p14:creationId xmlns:p14="http://schemas.microsoft.com/office/powerpoint/2010/main" val="279131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2" y="502608"/>
            <a:ext cx="9905998" cy="1004220"/>
          </a:xfrm>
        </p:spPr>
        <p:txBody>
          <a:bodyPr/>
          <a:lstStyle/>
          <a:p>
            <a:r>
              <a:rPr lang="el-GR" dirty="0" smtClean="0"/>
              <a:t>Άλλες </a:t>
            </a:r>
            <a:r>
              <a:rPr lang="el-GR" cap="none" dirty="0" smtClean="0"/>
              <a:t>ΧΩΡΕΣ</a:t>
            </a:r>
            <a:endParaRPr lang="el-GR" dirty="0"/>
          </a:p>
        </p:txBody>
      </p:sp>
      <p:sp>
        <p:nvSpPr>
          <p:cNvPr id="3" name="Θέση περιεχομένου 2"/>
          <p:cNvSpPr>
            <a:spLocks noGrp="1"/>
          </p:cNvSpPr>
          <p:nvPr>
            <p:ph idx="1"/>
          </p:nvPr>
        </p:nvSpPr>
        <p:spPr>
          <a:xfrm>
            <a:off x="1141412" y="1506828"/>
            <a:ext cx="10372301" cy="4906851"/>
          </a:xfrm>
        </p:spPr>
        <p:txBody>
          <a:bodyPr>
            <a:normAutofit fontScale="70000" lnSpcReduction="20000"/>
          </a:bodyPr>
          <a:lstStyle/>
          <a:p>
            <a:pPr>
              <a:spcBef>
                <a:spcPts val="600"/>
              </a:spcBef>
            </a:pPr>
            <a:r>
              <a:rPr lang="el-GR" dirty="0" smtClean="0"/>
              <a:t>Λουξεμβούργο</a:t>
            </a:r>
            <a:endParaRPr lang="el-GR" dirty="0"/>
          </a:p>
          <a:p>
            <a:pPr>
              <a:spcBef>
                <a:spcPts val="600"/>
              </a:spcBef>
            </a:pPr>
            <a:r>
              <a:rPr lang="el-GR" dirty="0" smtClean="0"/>
              <a:t>2005: </a:t>
            </a:r>
            <a:r>
              <a:rPr lang="el-GR" dirty="0"/>
              <a:t>Το Λουξεμβούργο τίμησε το Μίκη Θεοδωράκη, με το </a:t>
            </a:r>
            <a:r>
              <a:rPr lang="el-GR" b="1" i="1" dirty="0"/>
              <a:t>παράσημο </a:t>
            </a:r>
            <a:r>
              <a:rPr lang="el-GR" b="1" i="1" dirty="0" err="1"/>
              <a:t>Grand</a:t>
            </a:r>
            <a:r>
              <a:rPr lang="el-GR" b="1" i="1" dirty="0"/>
              <a:t> </a:t>
            </a:r>
            <a:r>
              <a:rPr lang="el-GR" b="1" i="1" dirty="0" err="1"/>
              <a:t>Officier</a:t>
            </a:r>
            <a:r>
              <a:rPr lang="el-GR" b="1" i="1" dirty="0"/>
              <a:t> του Τάγματος της Τιμής του Μεγάλου Δουκάτου του Λουξεμβούργου</a:t>
            </a:r>
            <a:r>
              <a:rPr lang="el-GR" dirty="0"/>
              <a:t>. Η απονομή έγινε σε ειδική τελετή στην πρεσβεία του Λουξεμβούργου στην Αθήνα</a:t>
            </a:r>
            <a:r>
              <a:rPr lang="el-GR" dirty="0" smtClean="0"/>
              <a:t>.</a:t>
            </a:r>
            <a:endParaRPr lang="el-GR" dirty="0"/>
          </a:p>
          <a:p>
            <a:pPr marL="0" indent="0">
              <a:spcBef>
                <a:spcPts val="600"/>
              </a:spcBef>
              <a:buNone/>
            </a:pPr>
            <a:endParaRPr lang="el-GR" dirty="0"/>
          </a:p>
          <a:p>
            <a:pPr>
              <a:spcBef>
                <a:spcPts val="600"/>
              </a:spcBef>
            </a:pPr>
            <a:r>
              <a:rPr lang="el-GR" dirty="0"/>
              <a:t>Αγ. </a:t>
            </a:r>
            <a:r>
              <a:rPr lang="el-GR" dirty="0" smtClean="0"/>
              <a:t>Μαρίνος</a:t>
            </a:r>
            <a:endParaRPr lang="el-GR" dirty="0"/>
          </a:p>
          <a:p>
            <a:pPr>
              <a:spcBef>
                <a:spcPts val="600"/>
              </a:spcBef>
            </a:pPr>
            <a:r>
              <a:rPr lang="el-GR" dirty="0" smtClean="0"/>
              <a:t>2008:   </a:t>
            </a:r>
            <a:r>
              <a:rPr lang="el-GR" dirty="0"/>
              <a:t>Ο ΥΠΕΞ του Αγ. Μαρίνου κ. F. </a:t>
            </a:r>
            <a:r>
              <a:rPr lang="el-GR" dirty="0" err="1"/>
              <a:t>Stolfi</a:t>
            </a:r>
            <a:r>
              <a:rPr lang="el-GR" dirty="0"/>
              <a:t>, απένειμε την ανώτατη τιμή του Αγ. Μαρίνου στο Μίκη </a:t>
            </a:r>
            <a:r>
              <a:rPr lang="el-GR" dirty="0" smtClean="0"/>
              <a:t>Θεοδωράκη.</a:t>
            </a:r>
          </a:p>
          <a:p>
            <a:pPr marL="0" indent="0">
              <a:spcBef>
                <a:spcPts val="600"/>
              </a:spcBef>
              <a:buNone/>
            </a:pPr>
            <a:endParaRPr lang="el-GR" dirty="0" smtClean="0"/>
          </a:p>
          <a:p>
            <a:pPr>
              <a:spcBef>
                <a:spcPts val="600"/>
              </a:spcBef>
            </a:pPr>
            <a:r>
              <a:rPr lang="el-GR" dirty="0" smtClean="0"/>
              <a:t>Μάλτα</a:t>
            </a:r>
            <a:endParaRPr lang="el-GR" dirty="0"/>
          </a:p>
          <a:p>
            <a:pPr>
              <a:spcBef>
                <a:spcPts val="600"/>
              </a:spcBef>
            </a:pPr>
            <a:r>
              <a:rPr lang="el-GR" dirty="0" smtClean="0"/>
              <a:t>1980</a:t>
            </a:r>
            <a:r>
              <a:rPr lang="el-GR" dirty="0"/>
              <a:t>: Ο Μίκης Θεοδωράκης τιμάται με το Χρυσό Μετάλλιο της Μάλτας. </a:t>
            </a:r>
            <a:r>
              <a:rPr lang="el-GR" dirty="0" smtClean="0"/>
              <a:t>Έχει </a:t>
            </a:r>
            <a:r>
              <a:rPr lang="el-GR" dirty="0"/>
              <a:t>γράψει τον εθνικό ύμνο της Μάλτας.</a:t>
            </a:r>
          </a:p>
          <a:p>
            <a:pPr marL="0" indent="0">
              <a:spcBef>
                <a:spcPts val="600"/>
              </a:spcBef>
              <a:buNone/>
            </a:pPr>
            <a:endParaRPr lang="el-GR" dirty="0"/>
          </a:p>
          <a:p>
            <a:pPr>
              <a:spcBef>
                <a:spcPts val="600"/>
              </a:spcBef>
            </a:pPr>
            <a:r>
              <a:rPr lang="el-GR" dirty="0" smtClean="0"/>
              <a:t>Αίγυπτος</a:t>
            </a:r>
            <a:endParaRPr lang="el-GR" dirty="0"/>
          </a:p>
          <a:p>
            <a:pPr>
              <a:spcBef>
                <a:spcPts val="600"/>
              </a:spcBef>
            </a:pPr>
            <a:r>
              <a:rPr lang="el-GR" dirty="0" smtClean="0"/>
              <a:t>2004: </a:t>
            </a:r>
            <a:r>
              <a:rPr lang="el-GR" dirty="0"/>
              <a:t>Απονέμεται στο Μίκη Θεοδωράκη </a:t>
            </a:r>
            <a:r>
              <a:rPr lang="el-GR" dirty="0" smtClean="0"/>
              <a:t>το </a:t>
            </a:r>
            <a:r>
              <a:rPr lang="el-GR" dirty="0"/>
              <a:t>“Χρυσό Βραβείο Πυραμίδα” της Αιγύπτου</a:t>
            </a:r>
            <a:r>
              <a:rPr lang="el-GR" dirty="0" smtClean="0"/>
              <a:t>.</a:t>
            </a:r>
          </a:p>
          <a:p>
            <a:endParaRPr lang="el-GR" dirty="0"/>
          </a:p>
          <a:p>
            <a:endParaRPr lang="el-GR" dirty="0"/>
          </a:p>
        </p:txBody>
      </p:sp>
    </p:spTree>
    <p:extLst>
      <p:ext uri="{BB962C8B-B14F-4D97-AF65-F5344CB8AC3E}">
        <p14:creationId xmlns:p14="http://schemas.microsoft.com/office/powerpoint/2010/main" val="1981733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2" y="502608"/>
            <a:ext cx="9905998" cy="1004220"/>
          </a:xfrm>
        </p:spPr>
        <p:txBody>
          <a:bodyPr/>
          <a:lstStyle/>
          <a:p>
            <a:r>
              <a:rPr lang="el-GR" dirty="0" smtClean="0"/>
              <a:t>Άλλες </a:t>
            </a:r>
            <a:r>
              <a:rPr lang="el-GR" cap="none" dirty="0" smtClean="0"/>
              <a:t>ΧΩΡΕΣ</a:t>
            </a:r>
            <a:endParaRPr lang="el-GR" dirty="0"/>
          </a:p>
        </p:txBody>
      </p:sp>
      <p:sp>
        <p:nvSpPr>
          <p:cNvPr id="3" name="Θέση περιεχομένου 2"/>
          <p:cNvSpPr>
            <a:spLocks noGrp="1"/>
          </p:cNvSpPr>
          <p:nvPr>
            <p:ph idx="1"/>
          </p:nvPr>
        </p:nvSpPr>
        <p:spPr>
          <a:xfrm>
            <a:off x="1141412" y="1506828"/>
            <a:ext cx="10372301" cy="5138671"/>
          </a:xfrm>
        </p:spPr>
        <p:txBody>
          <a:bodyPr>
            <a:normAutofit fontScale="47500" lnSpcReduction="20000"/>
          </a:bodyPr>
          <a:lstStyle/>
          <a:p>
            <a:pPr>
              <a:spcBef>
                <a:spcPts val="600"/>
              </a:spcBef>
            </a:pPr>
            <a:r>
              <a:rPr lang="el-GR" b="1" u="sng" dirty="0"/>
              <a:t>Χιλή</a:t>
            </a:r>
            <a:endParaRPr lang="el-GR" b="1" dirty="0"/>
          </a:p>
          <a:p>
            <a:pPr>
              <a:spcBef>
                <a:spcPts val="600"/>
              </a:spcBef>
            </a:pPr>
            <a:r>
              <a:rPr lang="el-GR" dirty="0" smtClean="0"/>
              <a:t>2000: </a:t>
            </a:r>
            <a:r>
              <a:rPr lang="el-GR" b="1" dirty="0"/>
              <a:t>Η Χιλή τίμησε τον Μίκη Θεοδωράκη απονέμοντάς του</a:t>
            </a:r>
            <a:r>
              <a:rPr lang="el-GR" dirty="0"/>
              <a:t> </a:t>
            </a:r>
            <a:r>
              <a:rPr lang="el-GR" b="1" dirty="0"/>
              <a:t>το βαθμό του μεγάλου αξιωματούχου του απελευθερωτή </a:t>
            </a:r>
            <a:r>
              <a:rPr lang="el-GR" b="1" dirty="0" err="1"/>
              <a:t>Bernardo</a:t>
            </a:r>
            <a:r>
              <a:rPr lang="el-GR" b="1" dirty="0"/>
              <a:t> </a:t>
            </a:r>
            <a:r>
              <a:rPr lang="el-GR" b="1" dirty="0" err="1" smtClean="0"/>
              <a:t>O’Higgins</a:t>
            </a:r>
            <a:r>
              <a:rPr lang="el-GR" b="1" dirty="0" smtClean="0"/>
              <a:t>, διότι η μ</a:t>
            </a:r>
            <a:r>
              <a:rPr lang="el-GR" dirty="0" smtClean="0"/>
              <a:t>ελοποίηση </a:t>
            </a:r>
            <a:r>
              <a:rPr lang="el-GR" dirty="0"/>
              <a:t>του </a:t>
            </a:r>
            <a:r>
              <a:rPr lang="el-GR" dirty="0" err="1"/>
              <a:t>Canto</a:t>
            </a:r>
            <a:r>
              <a:rPr lang="el-GR" dirty="0"/>
              <a:t> </a:t>
            </a:r>
            <a:r>
              <a:rPr lang="el-GR" dirty="0" smtClean="0"/>
              <a:t>General., </a:t>
            </a:r>
            <a:r>
              <a:rPr lang="el-GR" dirty="0"/>
              <a:t>βοήθησε στη παγκόσμια διάδοση της ποίησης του </a:t>
            </a:r>
            <a:r>
              <a:rPr lang="el-GR" dirty="0" err="1"/>
              <a:t>Pablo</a:t>
            </a:r>
            <a:r>
              <a:rPr lang="el-GR" dirty="0"/>
              <a:t> </a:t>
            </a:r>
            <a:r>
              <a:rPr lang="el-GR" dirty="0" err="1"/>
              <a:t>Neruda</a:t>
            </a:r>
            <a:r>
              <a:rPr lang="el-GR" dirty="0"/>
              <a:t> και ενίσχυσε τους δεσμούς μεταξύ των δύο χωρών.</a:t>
            </a:r>
          </a:p>
          <a:p>
            <a:pPr>
              <a:spcBef>
                <a:spcPts val="600"/>
              </a:spcBef>
            </a:pPr>
            <a:r>
              <a:rPr lang="el-GR" dirty="0" smtClean="0"/>
              <a:t>2005: </a:t>
            </a:r>
            <a:r>
              <a:rPr lang="el-GR" dirty="0"/>
              <a:t>Απονεμήθηκε στον </a:t>
            </a:r>
            <a:r>
              <a:rPr lang="el-GR" b="1" dirty="0"/>
              <a:t>Μίκη Θεοδωράκη</a:t>
            </a:r>
            <a:r>
              <a:rPr lang="el-GR" dirty="0"/>
              <a:t> </a:t>
            </a:r>
            <a:r>
              <a:rPr lang="el-GR" b="1" dirty="0"/>
              <a:t>το μετάλλιο της Χιλιανής Προεδρίας για την εκατονταετηρίδα του Πάμπλο Νερούδα</a:t>
            </a:r>
            <a:r>
              <a:rPr lang="el-GR" dirty="0"/>
              <a:t>.</a:t>
            </a:r>
          </a:p>
          <a:p>
            <a:pPr marL="0" indent="0">
              <a:spcBef>
                <a:spcPts val="600"/>
              </a:spcBef>
              <a:buNone/>
            </a:pPr>
            <a:endParaRPr lang="el-GR" dirty="0"/>
          </a:p>
          <a:p>
            <a:pPr>
              <a:spcBef>
                <a:spcPts val="600"/>
              </a:spcBef>
            </a:pPr>
            <a:r>
              <a:rPr lang="el-GR" b="1" u="sng" dirty="0"/>
              <a:t>Κούβα</a:t>
            </a:r>
            <a:endParaRPr lang="el-GR" b="1" dirty="0"/>
          </a:p>
          <a:p>
            <a:pPr>
              <a:spcBef>
                <a:spcPts val="600"/>
              </a:spcBef>
            </a:pPr>
            <a:r>
              <a:rPr lang="el-GR" dirty="0" smtClean="0"/>
              <a:t>2011: </a:t>
            </a:r>
            <a:r>
              <a:rPr lang="el-GR" dirty="0"/>
              <a:t>Ο υφυπουργός Εξωτερικών της Κούβας </a:t>
            </a:r>
            <a:r>
              <a:rPr lang="el-GR" dirty="0" err="1"/>
              <a:t>Νταγκομπέρτο</a:t>
            </a:r>
            <a:r>
              <a:rPr lang="el-GR" dirty="0"/>
              <a:t> </a:t>
            </a:r>
            <a:r>
              <a:rPr lang="el-GR" dirty="0" err="1"/>
              <a:t>Ροντρίγκες</a:t>
            </a:r>
            <a:r>
              <a:rPr lang="el-GR" dirty="0"/>
              <a:t> </a:t>
            </a:r>
            <a:r>
              <a:rPr lang="el-GR" dirty="0" err="1"/>
              <a:t>Μπαρέρα</a:t>
            </a:r>
            <a:r>
              <a:rPr lang="el-GR" dirty="0"/>
              <a:t> επισκέπτεται το Μίκη Θεοδωράκη </a:t>
            </a:r>
            <a:r>
              <a:rPr lang="el-GR" dirty="0" smtClean="0"/>
              <a:t>και απονέμει </a:t>
            </a:r>
            <a:r>
              <a:rPr lang="el-GR" b="1" dirty="0"/>
              <a:t>το Μετάλλιο Φιλίας της Κούβας.</a:t>
            </a:r>
            <a:endParaRPr lang="el-GR" dirty="0"/>
          </a:p>
          <a:p>
            <a:pPr marL="0" indent="0">
              <a:spcBef>
                <a:spcPts val="600"/>
              </a:spcBef>
              <a:buNone/>
            </a:pPr>
            <a:endParaRPr lang="el-GR" dirty="0"/>
          </a:p>
          <a:p>
            <a:pPr>
              <a:spcBef>
                <a:spcPts val="600"/>
              </a:spcBef>
            </a:pPr>
            <a:r>
              <a:rPr lang="el-GR" b="1" u="sng" dirty="0"/>
              <a:t>Βουλγαρία</a:t>
            </a:r>
            <a:endParaRPr lang="el-GR" b="1" dirty="0"/>
          </a:p>
          <a:p>
            <a:pPr>
              <a:spcBef>
                <a:spcPts val="600"/>
              </a:spcBef>
            </a:pPr>
            <a:r>
              <a:rPr lang="el-GR" dirty="0" smtClean="0"/>
              <a:t>1983</a:t>
            </a:r>
            <a:r>
              <a:rPr lang="el-GR" dirty="0"/>
              <a:t>: απονέμεται στο Μίκη Θεοδωράκη η ανώτατη </a:t>
            </a:r>
            <a:r>
              <a:rPr lang="el-GR" b="1" dirty="0"/>
              <a:t>Βουλγαρική διάκριση, το παράσημο “</a:t>
            </a:r>
            <a:r>
              <a:rPr lang="el-GR" b="1" dirty="0" err="1"/>
              <a:t>Κύριλος</a:t>
            </a:r>
            <a:r>
              <a:rPr lang="el-GR" b="1" dirty="0"/>
              <a:t> και Μεθόδιος”.</a:t>
            </a:r>
            <a:endParaRPr lang="el-GR" dirty="0"/>
          </a:p>
          <a:p>
            <a:pPr>
              <a:spcBef>
                <a:spcPts val="600"/>
              </a:spcBef>
            </a:pPr>
            <a:r>
              <a:rPr lang="el-GR" b="1" dirty="0"/>
              <a:t> </a:t>
            </a:r>
            <a:endParaRPr lang="el-GR" dirty="0"/>
          </a:p>
          <a:p>
            <a:pPr>
              <a:spcBef>
                <a:spcPts val="600"/>
              </a:spcBef>
            </a:pPr>
            <a:r>
              <a:rPr lang="el-GR" b="1" u="sng" dirty="0"/>
              <a:t>ΗΠΑ – Καναδάς</a:t>
            </a:r>
          </a:p>
          <a:p>
            <a:pPr>
              <a:spcBef>
                <a:spcPts val="600"/>
              </a:spcBef>
            </a:pPr>
            <a:r>
              <a:rPr lang="el-GR" dirty="0" smtClean="0"/>
              <a:t>1994: </a:t>
            </a:r>
            <a:r>
              <a:rPr lang="el-GR" dirty="0"/>
              <a:t>Το  </a:t>
            </a:r>
            <a:r>
              <a:rPr lang="el-GR" b="1" dirty="0"/>
              <a:t>Αμερικανικό Κογκρέσο  εκδίδει ομόφωνο ψήφισμα</a:t>
            </a:r>
            <a:r>
              <a:rPr lang="el-GR" dirty="0"/>
              <a:t> με το οποίο καλωσορίζει στις ΗΠΑ και χαιρετίζει το Μίκη Θεοδωράκη και την 150μελή Συμφωνική Ορχήστρα και Χορωδία της Ελληνικής Ραδιοφωνίας και </a:t>
            </a:r>
            <a:r>
              <a:rPr lang="el-GR" dirty="0" smtClean="0"/>
              <a:t>Τηλεόρασης. </a:t>
            </a:r>
            <a:r>
              <a:rPr lang="el-GR" dirty="0"/>
              <a:t>Επίσης κατά την ίδια περιοδεία του Μίκη Θεοδωράκη στις ΗΠΑ και τον Καναδά, </a:t>
            </a:r>
            <a:r>
              <a:rPr lang="el-GR" b="1" dirty="0"/>
              <a:t>η Εθνοσυνέλευση του Κεμπέκ</a:t>
            </a:r>
            <a:r>
              <a:rPr lang="el-GR" dirty="0"/>
              <a:t> εκδίδει ανακοίνωση με την οποία εκφράζει την τιμή της στο Μίκη Θεοδωράκη, για την προσφορά του στον πολιτισμό και τους αγώνες του για τον Άνθρωπο</a:t>
            </a:r>
            <a:r>
              <a:rPr lang="el-GR" dirty="0" smtClean="0"/>
              <a:t>.</a:t>
            </a:r>
          </a:p>
          <a:p>
            <a:pPr>
              <a:spcBef>
                <a:spcPts val="600"/>
              </a:spcBef>
            </a:pPr>
            <a:endParaRPr lang="el-GR" dirty="0"/>
          </a:p>
          <a:p>
            <a:pPr>
              <a:spcBef>
                <a:spcPts val="600"/>
              </a:spcBef>
            </a:pPr>
            <a:r>
              <a:rPr lang="el-GR" dirty="0"/>
              <a:t>Τουρκία</a:t>
            </a:r>
          </a:p>
          <a:p>
            <a:pPr>
              <a:spcBef>
                <a:spcPts val="600"/>
              </a:spcBef>
            </a:pPr>
            <a:r>
              <a:rPr lang="el-GR" dirty="0" smtClean="0"/>
              <a:t>1985</a:t>
            </a:r>
            <a:r>
              <a:rPr lang="el-GR" dirty="0"/>
              <a:t>: Απονέμεται στο Μίκη Θεοδωράκη στη Κωνσταντινούπολη το Βραβείο Ειρήνης και Φιλίας </a:t>
            </a:r>
            <a:r>
              <a:rPr lang="el-GR" dirty="0" err="1"/>
              <a:t>Αμπντί</a:t>
            </a:r>
            <a:r>
              <a:rPr lang="el-GR" dirty="0"/>
              <a:t> </a:t>
            </a:r>
            <a:r>
              <a:rPr lang="el-GR" dirty="0" err="1"/>
              <a:t>Ιπεκτσί</a:t>
            </a:r>
            <a:r>
              <a:rPr lang="el-GR" dirty="0"/>
              <a:t>. Ένα βραβείο με το όνομα του δολοφονημένου αρχισυντάκτη της </a:t>
            </a:r>
            <a:r>
              <a:rPr lang="el-GR" dirty="0" err="1"/>
              <a:t>Miliyet</a:t>
            </a:r>
            <a:r>
              <a:rPr lang="el-GR" dirty="0"/>
              <a:t>, που απονέμεται σε άτομα και φορείς που προωθούν την ελληνοτουρκική φιλία.</a:t>
            </a:r>
          </a:p>
          <a:p>
            <a:pPr>
              <a:spcBef>
                <a:spcPts val="600"/>
              </a:spcBef>
            </a:pPr>
            <a:endParaRPr lang="el-GR" dirty="0"/>
          </a:p>
          <a:p>
            <a:pPr>
              <a:spcBef>
                <a:spcPts val="600"/>
              </a:spcBef>
            </a:pPr>
            <a:r>
              <a:rPr lang="el-GR" dirty="0"/>
              <a:t> </a:t>
            </a:r>
          </a:p>
          <a:p>
            <a:endParaRPr lang="el-GR" dirty="0"/>
          </a:p>
          <a:p>
            <a:endParaRPr lang="el-GR" dirty="0"/>
          </a:p>
        </p:txBody>
      </p:sp>
    </p:spTree>
    <p:extLst>
      <p:ext uri="{BB962C8B-B14F-4D97-AF65-F5344CB8AC3E}">
        <p14:creationId xmlns:p14="http://schemas.microsoft.com/office/powerpoint/2010/main" val="3246646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smtClean="0">
                <a:latin typeface="Arial" panose="020B0604020202020204" pitchFamily="34" charset="0"/>
                <a:cs typeface="Arial" panose="020B0604020202020204" pitchFamily="34" charset="0"/>
              </a:rPr>
              <a:t>ΚΥΠΡΟΣ</a:t>
            </a:r>
            <a:endParaRPr lang="el-GR"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normAutofit fontScale="85000" lnSpcReduction="20000"/>
          </a:bodyPr>
          <a:lstStyle/>
          <a:p>
            <a:endParaRPr lang="el-GR" dirty="0"/>
          </a:p>
          <a:p>
            <a:r>
              <a:rPr lang="el-GR" dirty="0" smtClean="0"/>
              <a:t>1999: </a:t>
            </a:r>
            <a:r>
              <a:rPr lang="el-GR" dirty="0"/>
              <a:t>ο Πρόεδρος της Κυπριακής Δημοκρατίας Γλαύκος Κληρίδης απένειμε στο Μίκη Θεοδωράκη το Μετάλλιο εξαίρετης προσφοράς της Κυπριακής Δημοκρατίας σε ειδική τελετή στο Προεδρικό Μέγαρο στη Λευκωσία. </a:t>
            </a:r>
            <a:endParaRPr lang="el-GR" dirty="0" smtClean="0"/>
          </a:p>
          <a:p>
            <a:r>
              <a:rPr lang="el-GR" dirty="0" smtClean="0"/>
              <a:t>2005: </a:t>
            </a:r>
            <a:r>
              <a:rPr lang="el-GR" dirty="0"/>
              <a:t>ο Πρόεδρος της Κυπριακής Δημοκρατίας Τάσσος Παπαδόπουλος απένειμε το Μεγαλόσταυρο του Τάγματος του Μακαρίου Γ’ στο Μίκη Θεοδωράκη σε ειδική τελετή στο Προεδρικό Μέγαρο στη Λευκωσία. Την ίδια μέρα ο γενικός γραμματέας του ΑΚΕΛ Δημήτρης Χριστόφιας απένειμε στον Μίκη Θεοδωράκη το παράσημο των 80 χρόνων του Κόμματος και το Βραβείο Πολιτιστικής Προσφοράς «Τεύκρου </a:t>
            </a:r>
            <a:r>
              <a:rPr lang="el-GR" dirty="0" err="1"/>
              <a:t>Ανθία</a:t>
            </a:r>
            <a:r>
              <a:rPr lang="el-GR" dirty="0"/>
              <a:t> – Θεοδόση </a:t>
            </a:r>
            <a:r>
              <a:rPr lang="el-GR" dirty="0" err="1"/>
              <a:t>Πιερίδη</a:t>
            </a:r>
            <a:r>
              <a:rPr lang="el-GR" dirty="0"/>
              <a:t>», σε μεγάλη λαϊκή συναυλία που οργάνωσε προς τιμήν του.</a:t>
            </a:r>
          </a:p>
        </p:txBody>
      </p:sp>
    </p:spTree>
    <p:extLst>
      <p:ext uri="{BB962C8B-B14F-4D97-AF65-F5344CB8AC3E}">
        <p14:creationId xmlns:p14="http://schemas.microsoft.com/office/powerpoint/2010/main" val="25522215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ύκλωμα">
  <a:themeElements>
    <a:clrScheme name="Κύκλωμα">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Κύκλωμα">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Κύκλωμα">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TM04033919[[fn=Κύκλωμα]]</Template>
  <TotalTime>198</TotalTime>
  <Words>935</Words>
  <Application>Microsoft Office PowerPoint</Application>
  <PresentationFormat>Ευρεία οθόνη</PresentationFormat>
  <Paragraphs>69</Paragraphs>
  <Slides>15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15</vt:i4>
      </vt:variant>
    </vt:vector>
  </HeadingPairs>
  <TitlesOfParts>
    <vt:vector size="19" baseType="lpstr">
      <vt:lpstr>Arial</vt:lpstr>
      <vt:lpstr>Trebuchet MS</vt:lpstr>
      <vt:lpstr>Tw Cen MT</vt:lpstr>
      <vt:lpstr>Κύκλωμα</vt:lpstr>
      <vt:lpstr>ΔΙΕΘΝΗΣ ΑΝΑΓΝΩΡΙΣΗ- ΒΡΑΒΕΥΣΕΙΣ </vt:lpstr>
      <vt:lpstr>ΟΙ ΝΕΑΝΙΚΕΣ ΒΡΑΒΕΥΣΕΙΣ </vt:lpstr>
      <vt:lpstr>ΠΑΝΕΠΙΣΤΗΜΙΑ,ΑΚΑΔΗΜΙΕΣ-ΑΝΑΓΟΡΕΥΣΕΙΣ </vt:lpstr>
      <vt:lpstr>ΤΙΜΕΣ ΑΠΟ ΑΡΧΗΓΟΥΣ ΚΡΑΤΩΝ, ΚΥΒΕΡΝΗΣΕΙΣ ΚΑΙ ΚΡΑΤΙΚΟΥΣ ΦΟΡΕΙΣ </vt:lpstr>
      <vt:lpstr>ΡΩΣΙΑ</vt:lpstr>
      <vt:lpstr>ΓΑΛΛΙΑ</vt:lpstr>
      <vt:lpstr>Άλλες ΧΩΡΕΣ</vt:lpstr>
      <vt:lpstr>Άλλες ΧΩΡΕΣ</vt:lpstr>
      <vt:lpstr>ΚΥΠΡΟΣ</vt:lpstr>
      <vt:lpstr>ΚΙΝΗΜΑΤΟΓΡΑΦΙΚΑ ΒΡΑΒΕΙΑ</vt:lpstr>
      <vt:lpstr>Η ΑΝΤΙΔΡΑΣΗ ΤΩΝ ΞΕΝΩΝ ΜΜΕ ΣΤΗΝ ΕΙΔΗΣΗ ΤΟΥ ΘΑΝΑΤΟΥ ΤΟΥ</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Διεθνής αναγνώριση- Βραβεύσεις</dc:title>
  <dc:creator>User01</dc:creator>
  <cp:lastModifiedBy>User01</cp:lastModifiedBy>
  <cp:revision>12</cp:revision>
  <dcterms:created xsi:type="dcterms:W3CDTF">2021-12-16T09:01:17Z</dcterms:created>
  <dcterms:modified xsi:type="dcterms:W3CDTF">2022-01-11T10:15:27Z</dcterms:modified>
</cp:coreProperties>
</file>