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62" r:id="rId3"/>
    <p:sldId id="257" r:id="rId4"/>
    <p:sldId id="258" r:id="rId5"/>
    <p:sldId id="266" r:id="rId6"/>
    <p:sldId id="259" r:id="rId7"/>
    <p:sldId id="267" r:id="rId8"/>
    <p:sldId id="265" r:id="rId9"/>
  </p:sldIdLst>
  <p:sldSz cx="9144000" cy="6858000" type="screen4x3"/>
  <p:notesSz cx="6881813" cy="95885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99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068"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Ελεύθερη σχεδίαση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Ελεύθερη σχεδίαση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Τίτλος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Στυλ κύριου τίτλου</a:t>
            </a:r>
            <a:endParaRPr kumimoji="0" lang="en-US"/>
          </a:p>
        </p:txBody>
      </p:sp>
      <p:sp>
        <p:nvSpPr>
          <p:cNvPr id="17" name="Υπότιτλος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30" name="Θέση ημερομηνίας 29"/>
          <p:cNvSpPr>
            <a:spLocks noGrp="1"/>
          </p:cNvSpPr>
          <p:nvPr>
            <p:ph type="dt" sz="half" idx="10"/>
          </p:nvPr>
        </p:nvSpPr>
        <p:spPr/>
        <p:txBody>
          <a:bodyPr/>
          <a:lstStyle/>
          <a:p>
            <a:fld id="{F2853615-BFDE-46DE-814C-47EC6EF6D371}" type="datetimeFigureOut">
              <a:rPr lang="el-GR" smtClean="0"/>
              <a:pPr/>
              <a:t>3/6/2019</a:t>
            </a:fld>
            <a:endParaRPr lang="el-GR"/>
          </a:p>
        </p:txBody>
      </p:sp>
      <p:sp>
        <p:nvSpPr>
          <p:cNvPr id="19" name="Θέση υποσέλιδου 18"/>
          <p:cNvSpPr>
            <a:spLocks noGrp="1"/>
          </p:cNvSpPr>
          <p:nvPr>
            <p:ph type="ftr" sz="quarter" idx="11"/>
          </p:nvPr>
        </p:nvSpPr>
        <p:spPr/>
        <p:txBody>
          <a:bodyPr/>
          <a:lstStyle/>
          <a:p>
            <a:endParaRPr lang="el-GR"/>
          </a:p>
        </p:txBody>
      </p:sp>
      <p:sp>
        <p:nvSpPr>
          <p:cNvPr id="27" name="Θέση αριθμού διαφάνειας 26"/>
          <p:cNvSpPr>
            <a:spLocks noGrp="1"/>
          </p:cNvSpPr>
          <p:nvPr>
            <p:ph type="sldNum" sz="quarter" idx="12"/>
          </p:nvPr>
        </p:nvSpPr>
        <p:spPr/>
        <p:txBody>
          <a:bodyPr/>
          <a:lstStyle/>
          <a:p>
            <a:fld id="{3DF53439-851E-44AD-84B1-B6BFC3D0C74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pPr/>
              <a:t>3/6/2019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pPr/>
              <a:t>3/6/2019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lgn="l">
              <a:defRPr/>
            </a:lvl1pPr>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pPr/>
              <a:t>3/6/2019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Ελεύθερη σχεδίαση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Ελεύθερη σχεδίαση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Τίτλος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F2853615-BFDE-46DE-814C-47EC6EF6D371}" type="datetimeFigureOut">
              <a:rPr lang="el-GR" smtClean="0"/>
              <a:pPr/>
              <a:t>3/6/2019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1143000"/>
          </a:xfrm>
        </p:spPr>
        <p:txBody>
          <a:bodyPr/>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F2853615-BFDE-46DE-814C-47EC6EF6D371}" type="datetimeFigureOut">
              <a:rPr lang="el-GR" smtClean="0"/>
              <a:pPr/>
              <a:t>3/6/2019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3000"/>
          </a:xfrm>
        </p:spPr>
        <p:txBody>
          <a:bodyPr anchor="ctr"/>
          <a:lstStyle>
            <a:lvl1pPr>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p>
            <a:fld id="{F2853615-BFDE-46DE-814C-47EC6EF6D371}" type="datetimeFigureOut">
              <a:rPr lang="el-GR" smtClean="0"/>
              <a:pPr/>
              <a:t>3/6/2019</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320"/>
            <a:ext cx="7470648" cy="1143000"/>
          </a:xfrm>
        </p:spPr>
        <p:txBody>
          <a:bodyPr anchor="ctr"/>
          <a:lstStyle>
            <a:lvl1pPr algn="l">
              <a:defRPr sz="4600"/>
            </a:lvl1pPr>
          </a:lstStyle>
          <a:p>
            <a:r>
              <a:rPr kumimoji="0" lang="el-GR" smtClean="0"/>
              <a:t>Στυλ κύριου τίτλου</a:t>
            </a:r>
            <a:endParaRPr kumimoji="0" lang="en-US"/>
          </a:p>
        </p:txBody>
      </p:sp>
      <p:sp>
        <p:nvSpPr>
          <p:cNvPr id="7" name="Θέση ημερομηνίας 6"/>
          <p:cNvSpPr>
            <a:spLocks noGrp="1"/>
          </p:cNvSpPr>
          <p:nvPr>
            <p:ph type="dt" sz="half" idx="10"/>
          </p:nvPr>
        </p:nvSpPr>
        <p:spPr/>
        <p:txBody>
          <a:bodyPr/>
          <a:lstStyle/>
          <a:p>
            <a:fld id="{F2853615-BFDE-46DE-814C-47EC6EF6D371}" type="datetimeFigureOut">
              <a:rPr lang="el-GR" smtClean="0"/>
              <a:pPr/>
              <a:t>3/6/2019</a:t>
            </a:fld>
            <a:endParaRPr lang="el-GR"/>
          </a:p>
        </p:txBody>
      </p:sp>
      <p:sp>
        <p:nvSpPr>
          <p:cNvPr id="8" name="Θέση αριθμού διαφάνειας 7"/>
          <p:cNvSpPr>
            <a:spLocks noGrp="1"/>
          </p:cNvSpPr>
          <p:nvPr>
            <p:ph type="sldNum" sz="quarter" idx="11"/>
          </p:nvPr>
        </p:nvSpPr>
        <p:spPr/>
        <p:txBody>
          <a:bodyPr/>
          <a:lstStyle/>
          <a:p>
            <a:fld id="{3DF53439-851E-44AD-84B1-B6BFC3D0C743}" type="slidenum">
              <a:rPr lang="el-GR" smtClean="0"/>
              <a:pPr/>
              <a:t>‹#›</a:t>
            </a:fld>
            <a:endParaRPr lang="el-GR"/>
          </a:p>
        </p:txBody>
      </p:sp>
      <p:sp>
        <p:nvSpPr>
          <p:cNvPr id="9" name="Θέση υποσέλιδου 8"/>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2853615-BFDE-46DE-814C-47EC6EF6D371}" type="datetimeFigureOut">
              <a:rPr lang="el-GR" smtClean="0"/>
              <a:pPr/>
              <a:t>3/6/2019</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F2853615-BFDE-46DE-814C-47EC6EF6D371}" type="datetimeFigureOut">
              <a:rPr lang="el-GR" smtClean="0"/>
              <a:pPr/>
              <a:t>3/6/2019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a:xfrm>
            <a:off x="8156448" y="6422064"/>
            <a:ext cx="762000" cy="365125"/>
          </a:xfrm>
        </p:spPr>
        <p:txBody>
          <a:bodyPr/>
          <a:lstStyle/>
          <a:p>
            <a:fld id="{3DF53439-851E-44AD-84B1-B6BFC3D0C74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a:xfrm>
            <a:off x="457200" y="6422064"/>
            <a:ext cx="2133600" cy="365125"/>
          </a:xfrm>
        </p:spPr>
        <p:txBody>
          <a:bodyPr/>
          <a:lstStyle/>
          <a:p>
            <a:fld id="{F2853615-BFDE-46DE-814C-47EC6EF6D371}" type="datetimeFigureOut">
              <a:rPr lang="el-GR" smtClean="0"/>
              <a:pPr/>
              <a:t>3/6/2019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1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12" name="Ελεύθερη σχεδίαση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Ελεύθερη σχεδίαση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Θέση τίτλου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l-GR" smtClean="0"/>
              <a:t>Στυλ κύριου τίτλου</a:t>
            </a:r>
            <a:endParaRPr kumimoji="0" lang="en-US"/>
          </a:p>
        </p:txBody>
      </p:sp>
      <p:sp>
        <p:nvSpPr>
          <p:cNvPr id="30" name="Θέση κειμένου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Θέση ημερομηνίας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2853615-BFDE-46DE-814C-47EC6EF6D371}" type="datetimeFigureOut">
              <a:rPr lang="el-GR" smtClean="0"/>
              <a:pPr/>
              <a:t>3/6/2019</a:t>
            </a:fld>
            <a:endParaRPr lang="el-GR"/>
          </a:p>
        </p:txBody>
      </p:sp>
      <p:sp>
        <p:nvSpPr>
          <p:cNvPr id="22" name="Θέση υποσέλιδου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l-GR"/>
          </a:p>
        </p:txBody>
      </p:sp>
      <p:sp>
        <p:nvSpPr>
          <p:cNvPr id="18" name="Θέση αριθμού διαφάνειας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DF53439-851E-44AD-84B1-B6BFC3D0C743}"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29064" y="3429000"/>
            <a:ext cx="7959360" cy="2209800"/>
          </a:xfrm>
          <a:solidFill>
            <a:srgbClr val="CC00CC"/>
          </a:solidFill>
        </p:spPr>
        <p:txBody>
          <a:bodyPr>
            <a:normAutofit/>
          </a:bodyPr>
          <a:lstStyle/>
          <a:p>
            <a:pPr algn="ctr"/>
            <a:r>
              <a:rPr lang="el-GR" b="0" dirty="0" err="1" smtClean="0">
                <a:cs typeface="Aharoni" panose="02010803020104030203" pitchFamily="2" charset="-79"/>
              </a:rPr>
              <a:t>Μεταβαινοντασ</a:t>
            </a:r>
            <a:r>
              <a:rPr lang="el-GR" b="0" dirty="0" smtClean="0">
                <a:cs typeface="Aharoni" panose="02010803020104030203" pitchFamily="2" charset="-79"/>
              </a:rPr>
              <a:t> </a:t>
            </a:r>
            <a:r>
              <a:rPr lang="el-GR" b="0" dirty="0" err="1" smtClean="0">
                <a:cs typeface="Aharoni" panose="02010803020104030203" pitchFamily="2" charset="-79"/>
              </a:rPr>
              <a:t>απο</a:t>
            </a:r>
            <a:r>
              <a:rPr lang="el-GR" b="0" dirty="0" smtClean="0">
                <a:cs typeface="Aharoni" panose="02010803020104030203" pitchFamily="2" charset="-79"/>
              </a:rPr>
              <a:t> </a:t>
            </a:r>
            <a:r>
              <a:rPr lang="el-GR" b="0" dirty="0">
                <a:cs typeface="Aharoni" panose="02010803020104030203" pitchFamily="2" charset="-79"/>
              </a:rPr>
              <a:t>το </a:t>
            </a:r>
            <a:r>
              <a:rPr lang="el-GR" b="0" dirty="0" err="1" smtClean="0">
                <a:cs typeface="Aharoni" panose="02010803020104030203" pitchFamily="2" charset="-79"/>
              </a:rPr>
              <a:t>Νηπιαγωγειο</a:t>
            </a:r>
            <a:r>
              <a:rPr lang="el-GR" b="0" dirty="0" smtClean="0">
                <a:cs typeface="Aharoni" panose="02010803020104030203" pitchFamily="2" charset="-79"/>
              </a:rPr>
              <a:t> </a:t>
            </a:r>
            <a:r>
              <a:rPr lang="el-GR" b="0" dirty="0">
                <a:cs typeface="Aharoni" panose="02010803020104030203" pitchFamily="2" charset="-79"/>
              </a:rPr>
              <a:t>στο </a:t>
            </a:r>
            <a:r>
              <a:rPr lang="el-GR" b="0" dirty="0" err="1" smtClean="0">
                <a:cs typeface="Aharoni" panose="02010803020104030203" pitchFamily="2" charset="-79"/>
              </a:rPr>
              <a:t>Δημοτικο</a:t>
            </a:r>
            <a:r>
              <a:rPr lang="el-GR" b="0" dirty="0" smtClean="0">
                <a:cs typeface="Aharoni" panose="02010803020104030203" pitchFamily="2" charset="-79"/>
              </a:rPr>
              <a:t> </a:t>
            </a:r>
            <a:r>
              <a:rPr lang="el-GR" b="0" dirty="0" err="1" smtClean="0">
                <a:cs typeface="Aharoni" panose="02010803020104030203" pitchFamily="2" charset="-79"/>
              </a:rPr>
              <a:t>Σχολειο</a:t>
            </a:r>
            <a:endParaRPr lang="el-GR" b="0" dirty="0">
              <a:cs typeface="Aharoni" panose="02010803020104030203" pitchFamily="2" charset="-79"/>
            </a:endParaRPr>
          </a:p>
        </p:txBody>
      </p:sp>
      <p:sp>
        <p:nvSpPr>
          <p:cNvPr id="3" name="Υπότιτλος 2"/>
          <p:cNvSpPr>
            <a:spLocks noGrp="1"/>
          </p:cNvSpPr>
          <p:nvPr>
            <p:ph type="subTitle" idx="1"/>
          </p:nvPr>
        </p:nvSpPr>
        <p:spPr>
          <a:xfrm>
            <a:off x="1168720" y="908720"/>
            <a:ext cx="6480048" cy="1752600"/>
          </a:xfrm>
        </p:spPr>
        <p:txBody>
          <a:bodyPr>
            <a:normAutofit/>
          </a:bodyPr>
          <a:lstStyle/>
          <a:p>
            <a:pPr algn="ctr"/>
            <a:r>
              <a:rPr lang="en-US" sz="4000" dirty="0">
                <a:solidFill>
                  <a:srgbClr val="CC00CC"/>
                </a:solidFill>
              </a:rPr>
              <a:t>70</a:t>
            </a:r>
            <a:r>
              <a:rPr lang="el-GR" sz="4000" dirty="0">
                <a:solidFill>
                  <a:srgbClr val="CC00CC"/>
                </a:solidFill>
              </a:rPr>
              <a:t>ο Νηπιαγωγείο Πατρών</a:t>
            </a:r>
          </a:p>
          <a:p>
            <a:pPr algn="ctr"/>
            <a:r>
              <a:rPr lang="el-GR" sz="4000" dirty="0">
                <a:solidFill>
                  <a:srgbClr val="CC00CC"/>
                </a:solidFill>
              </a:rPr>
              <a:t>Σχολικό έτος 2018 - 2019</a:t>
            </a:r>
          </a:p>
        </p:txBody>
      </p:sp>
    </p:spTree>
    <p:extLst>
      <p:ext uri="{BB962C8B-B14F-4D97-AF65-F5344CB8AC3E}">
        <p14:creationId xmlns:p14="http://schemas.microsoft.com/office/powerpoint/2010/main" val="232932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23728" y="260648"/>
            <a:ext cx="3672408" cy="1080120"/>
          </a:xfrm>
        </p:spPr>
        <p:txBody>
          <a:bodyPr>
            <a:normAutofit/>
          </a:bodyPr>
          <a:lstStyle/>
          <a:p>
            <a:pPr algn="ctr"/>
            <a:r>
              <a:rPr lang="el-GR" b="1" dirty="0" smtClean="0">
                <a:solidFill>
                  <a:srgbClr val="990099"/>
                </a:solidFill>
              </a:rPr>
              <a:t>Ποιοι είμαστε</a:t>
            </a:r>
            <a:endParaRPr lang="el-GR" b="1" dirty="0">
              <a:solidFill>
                <a:srgbClr val="990099"/>
              </a:solidFill>
            </a:endParaRPr>
          </a:p>
        </p:txBody>
      </p:sp>
      <p:sp>
        <p:nvSpPr>
          <p:cNvPr id="3" name="Θέση περιεχομένου 2"/>
          <p:cNvSpPr>
            <a:spLocks noGrp="1"/>
          </p:cNvSpPr>
          <p:nvPr>
            <p:ph idx="1"/>
          </p:nvPr>
        </p:nvSpPr>
        <p:spPr>
          <a:xfrm>
            <a:off x="457200" y="1124744"/>
            <a:ext cx="7467600" cy="5001419"/>
          </a:xfrm>
          <a:solidFill>
            <a:srgbClr val="CC00CC"/>
          </a:solidFill>
        </p:spPr>
        <p:txBody>
          <a:bodyPr/>
          <a:lstStyle/>
          <a:p>
            <a:endParaRPr lang="el-GR" dirty="0" smtClean="0"/>
          </a:p>
          <a:p>
            <a:endParaRPr lang="el-GR" dirty="0"/>
          </a:p>
          <a:p>
            <a:r>
              <a:rPr lang="el-GR" dirty="0" smtClean="0"/>
              <a:t>Τμήματα - 2</a:t>
            </a:r>
          </a:p>
          <a:p>
            <a:r>
              <a:rPr lang="el-GR" dirty="0" smtClean="0"/>
              <a:t>Χώρος – Το 70</a:t>
            </a:r>
            <a:r>
              <a:rPr lang="el-GR" baseline="30000" dirty="0" smtClean="0"/>
              <a:t>ο</a:t>
            </a:r>
            <a:r>
              <a:rPr lang="el-GR" dirty="0" smtClean="0"/>
              <a:t> Νηπιαγωγείο που συστεγάζεται με το 39</a:t>
            </a:r>
            <a:r>
              <a:rPr lang="el-GR" baseline="30000" dirty="0" smtClean="0"/>
              <a:t>ο</a:t>
            </a:r>
            <a:r>
              <a:rPr lang="el-GR" dirty="0" smtClean="0"/>
              <a:t> Δημοτικό Σχολείο Πατρών  </a:t>
            </a:r>
          </a:p>
          <a:p>
            <a:endParaRPr lang="el-GR" dirty="0"/>
          </a:p>
        </p:txBody>
      </p:sp>
    </p:spTree>
    <p:extLst>
      <p:ext uri="{BB962C8B-B14F-4D97-AF65-F5344CB8AC3E}">
        <p14:creationId xmlns:p14="http://schemas.microsoft.com/office/powerpoint/2010/main" val="3848004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solidFill>
                  <a:srgbClr val="CC00CC"/>
                </a:solidFill>
              </a:rPr>
              <a:t>Σκοπός και στόχοι</a:t>
            </a:r>
            <a:endParaRPr lang="el-GR" dirty="0">
              <a:solidFill>
                <a:srgbClr val="CC00CC"/>
              </a:solidFill>
            </a:endParaRPr>
          </a:p>
        </p:txBody>
      </p:sp>
      <p:sp>
        <p:nvSpPr>
          <p:cNvPr id="3" name="Θέση περιεχομένου 2"/>
          <p:cNvSpPr>
            <a:spLocks noGrp="1"/>
          </p:cNvSpPr>
          <p:nvPr>
            <p:ph idx="1"/>
          </p:nvPr>
        </p:nvSpPr>
        <p:spPr>
          <a:xfrm>
            <a:off x="323528" y="1628800"/>
            <a:ext cx="8424936" cy="4536504"/>
          </a:xfrm>
          <a:solidFill>
            <a:srgbClr val="CC00CC"/>
          </a:solidFill>
        </p:spPr>
        <p:txBody>
          <a:bodyPr>
            <a:normAutofit fontScale="70000" lnSpcReduction="20000"/>
          </a:bodyPr>
          <a:lstStyle/>
          <a:p>
            <a:pPr algn="just">
              <a:buFont typeface="Wingdings" panose="05000000000000000000" pitchFamily="2" charset="2"/>
              <a:buChar char="q"/>
            </a:pPr>
            <a:r>
              <a:rPr lang="el-GR" dirty="0"/>
              <a:t>- Η ομαλή μετάβαση των νηπίων από ένα οργανωμένο και πλούσιο μαθησιακό περιβάλλον με ανοιχτό και ευέλικτο πρόγραμμα-το Νηπιαγωγείο- σε ένα πιο αυστηρά δομημένο και τυποποιημένο περιβάλλον-του Δημοτικού </a:t>
            </a:r>
            <a:r>
              <a:rPr lang="el-GR" dirty="0" smtClean="0"/>
              <a:t>σχολείου.    </a:t>
            </a:r>
            <a:endParaRPr lang="el-GR" dirty="0"/>
          </a:p>
          <a:p>
            <a:pPr algn="just">
              <a:buFont typeface="Wingdings" panose="05000000000000000000" pitchFamily="2" charset="2"/>
              <a:buChar char="q"/>
            </a:pPr>
            <a:r>
              <a:rPr lang="el-GR" dirty="0"/>
              <a:t>- Γνωριμία νηπίων με τους χώρους και τα πρόσωπα του Δημοτικού σχολείου </a:t>
            </a:r>
            <a:r>
              <a:rPr lang="el-GR" dirty="0" smtClean="0"/>
              <a:t>.</a:t>
            </a:r>
            <a:endParaRPr lang="el-GR" dirty="0"/>
          </a:p>
          <a:p>
            <a:pPr algn="just">
              <a:buFont typeface="Wingdings" panose="05000000000000000000" pitchFamily="2" charset="2"/>
              <a:buChar char="q"/>
            </a:pPr>
            <a:r>
              <a:rPr lang="el-GR" dirty="0"/>
              <a:t>Εξοικείωση των νηπίων με τις εκπαιδευτικές μεθόδους και με δραστηριότητες της Ά τάξης του Δημοτικού </a:t>
            </a:r>
            <a:r>
              <a:rPr lang="el-GR" dirty="0" smtClean="0"/>
              <a:t>σχολείου. </a:t>
            </a:r>
            <a:endParaRPr lang="el-GR" dirty="0"/>
          </a:p>
          <a:p>
            <a:pPr algn="just">
              <a:buFont typeface="Wingdings" panose="05000000000000000000" pitchFamily="2" charset="2"/>
              <a:buChar char="q"/>
            </a:pPr>
            <a:r>
              <a:rPr lang="el-GR" dirty="0"/>
              <a:t>Η ανάπτυξη συνεργασίας μεταξύ δασκάλων-νηπιαγωγών με την ανταλλαγή εμπειριών και με τον από κοινού σχεδιασμό </a:t>
            </a:r>
            <a:r>
              <a:rPr lang="el-GR" dirty="0" smtClean="0"/>
              <a:t>δραστηριοτήτων. </a:t>
            </a:r>
            <a:endParaRPr lang="el-GR" dirty="0"/>
          </a:p>
          <a:p>
            <a:pPr algn="just">
              <a:buFont typeface="Wingdings" panose="05000000000000000000" pitchFamily="2" charset="2"/>
              <a:buChar char="q"/>
            </a:pPr>
            <a:r>
              <a:rPr lang="el-GR" dirty="0"/>
              <a:t>Εξάλειψη του άγχους και της ανησυχίας των νηπἰων για το  άγνωστο ¨μεγάλο σχολείο </a:t>
            </a:r>
            <a:r>
              <a:rPr lang="el-GR" dirty="0" smtClean="0"/>
              <a:t>¨.   </a:t>
            </a:r>
            <a:endParaRPr lang="el-GR" dirty="0"/>
          </a:p>
          <a:p>
            <a:pPr algn="just">
              <a:buFont typeface="Wingdings" panose="05000000000000000000" pitchFamily="2" charset="2"/>
              <a:buChar char="q"/>
            </a:pPr>
            <a:r>
              <a:rPr lang="el-GR" dirty="0"/>
              <a:t>-  Η πρώιμη αντιμετώπιση προβλημάτων προσαρμογής των μαθητών στην Ά  </a:t>
            </a:r>
            <a:r>
              <a:rPr lang="el-GR" dirty="0" smtClean="0"/>
              <a:t>ταξη.                                             </a:t>
            </a:r>
            <a:endParaRPr lang="el-GR" dirty="0"/>
          </a:p>
        </p:txBody>
      </p:sp>
    </p:spTree>
    <p:extLst>
      <p:ext uri="{BB962C8B-B14F-4D97-AF65-F5344CB8AC3E}">
        <p14:creationId xmlns:p14="http://schemas.microsoft.com/office/powerpoint/2010/main" val="1709437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0648"/>
            <a:ext cx="7571184" cy="1440160"/>
          </a:xfrm>
        </p:spPr>
        <p:txBody>
          <a:bodyPr>
            <a:normAutofit fontScale="90000"/>
          </a:bodyPr>
          <a:lstStyle/>
          <a:p>
            <a:pPr algn="ctr"/>
            <a:r>
              <a:rPr lang="el-GR" dirty="0" smtClean="0">
                <a:solidFill>
                  <a:srgbClr val="CC00CC"/>
                </a:solidFill>
              </a:rPr>
              <a:t>Δράση 1η </a:t>
            </a:r>
            <a:r>
              <a:rPr lang="el-GR" dirty="0">
                <a:solidFill>
                  <a:srgbClr val="CC00CC"/>
                </a:solidFill>
              </a:rPr>
              <a:t/>
            </a:r>
            <a:br>
              <a:rPr lang="el-GR" dirty="0">
                <a:solidFill>
                  <a:srgbClr val="CC00CC"/>
                </a:solidFill>
              </a:rPr>
            </a:br>
            <a:r>
              <a:rPr lang="el-GR" sz="4000" dirty="0" smtClean="0">
                <a:solidFill>
                  <a:srgbClr val="CC00CC"/>
                </a:solidFill>
              </a:rPr>
              <a:t>τίτλος</a:t>
            </a:r>
            <a:r>
              <a:rPr lang="en-US" sz="4000" dirty="0" smtClean="0">
                <a:solidFill>
                  <a:srgbClr val="CC00CC"/>
                </a:solidFill>
              </a:rPr>
              <a:t>: </a:t>
            </a:r>
            <a:r>
              <a:rPr lang="el-GR" sz="4000" dirty="0">
                <a:solidFill>
                  <a:srgbClr val="CC00CC"/>
                </a:solidFill>
              </a:rPr>
              <a:t>¨</a:t>
            </a:r>
            <a:r>
              <a:rPr lang="el-GR" sz="4000" dirty="0" smtClean="0">
                <a:solidFill>
                  <a:srgbClr val="CC00CC"/>
                </a:solidFill>
              </a:rPr>
              <a:t> </a:t>
            </a:r>
            <a:r>
              <a:rPr lang="el-GR" sz="4000" dirty="0">
                <a:solidFill>
                  <a:srgbClr val="CC00CC"/>
                </a:solidFill>
              </a:rPr>
              <a:t>Ό</a:t>
            </a:r>
            <a:r>
              <a:rPr lang="el-GR" sz="4000" dirty="0" smtClean="0">
                <a:solidFill>
                  <a:srgbClr val="CC00CC"/>
                </a:solidFill>
              </a:rPr>
              <a:t>λοι μια χαρο</a:t>
            </a:r>
            <a:r>
              <a:rPr lang="el-GR" sz="4000" dirty="0">
                <a:solidFill>
                  <a:srgbClr val="CC00CC"/>
                </a:solidFill>
              </a:rPr>
              <a:t>ύ</a:t>
            </a:r>
            <a:r>
              <a:rPr lang="el-GR" sz="4000" dirty="0" smtClean="0">
                <a:solidFill>
                  <a:srgbClr val="CC00CC"/>
                </a:solidFill>
              </a:rPr>
              <a:t>μενη παρέα¨</a:t>
            </a:r>
            <a:endParaRPr lang="el-GR" sz="4000" dirty="0">
              <a:solidFill>
                <a:srgbClr val="CC00CC"/>
              </a:solidFill>
            </a:endParaRPr>
          </a:p>
        </p:txBody>
      </p:sp>
      <p:sp>
        <p:nvSpPr>
          <p:cNvPr id="3" name="Θέση περιεχομένου 2"/>
          <p:cNvSpPr>
            <a:spLocks noGrp="1"/>
          </p:cNvSpPr>
          <p:nvPr>
            <p:ph idx="1"/>
          </p:nvPr>
        </p:nvSpPr>
        <p:spPr>
          <a:xfrm>
            <a:off x="457200" y="1709393"/>
            <a:ext cx="7427168" cy="4455911"/>
          </a:xfrm>
          <a:solidFill>
            <a:srgbClr val="990099"/>
          </a:solidFill>
        </p:spPr>
        <p:txBody>
          <a:bodyPr>
            <a:noAutofit/>
          </a:bodyPr>
          <a:lstStyle/>
          <a:p>
            <a:pPr algn="just"/>
            <a:r>
              <a:rPr lang="el-GR" sz="1800" dirty="0" smtClean="0">
                <a:solidFill>
                  <a:srgbClr val="00B0F0"/>
                </a:solidFill>
              </a:rPr>
              <a:t>Απευθύνεται</a:t>
            </a:r>
            <a:r>
              <a:rPr lang="el-GR" sz="1800" dirty="0" smtClean="0"/>
              <a:t> – Στους μαθητές του Νηπιαγωγείου και της Ά τάξης.</a:t>
            </a:r>
          </a:p>
          <a:p>
            <a:pPr algn="just"/>
            <a:r>
              <a:rPr lang="el-GR" sz="1800" dirty="0" smtClean="0">
                <a:solidFill>
                  <a:srgbClr val="00B0F0"/>
                </a:solidFill>
              </a:rPr>
              <a:t>Χώρος υλοποίησης- </a:t>
            </a:r>
            <a:r>
              <a:rPr lang="el-GR" sz="1800" dirty="0" smtClean="0"/>
              <a:t>Στο προαύλιο του σχολεἰου μας- κοινό με το Δημοτικὀ.</a:t>
            </a:r>
          </a:p>
          <a:p>
            <a:pPr algn="just"/>
            <a:r>
              <a:rPr lang="el-GR" sz="1800" dirty="0" smtClean="0">
                <a:solidFill>
                  <a:srgbClr val="00B0F0"/>
                </a:solidFill>
              </a:rPr>
              <a:t>Επιμέρους στόχος- </a:t>
            </a:r>
            <a:r>
              <a:rPr lang="el-GR" sz="1800" dirty="0" smtClean="0"/>
              <a:t>Αλληλεπίδραση γυμναστή -μαθητών Ά Δημοτικου- Νηπίων μέσω του μαθήματος της γυμναστικής.</a:t>
            </a:r>
          </a:p>
          <a:p>
            <a:pPr algn="just"/>
            <a:r>
              <a:rPr lang="el-GR" sz="1800" dirty="0" smtClean="0">
                <a:solidFill>
                  <a:srgbClr val="00B0F0"/>
                </a:solidFill>
              </a:rPr>
              <a:t>Διάρκεια</a:t>
            </a:r>
            <a:r>
              <a:rPr lang="el-GR" sz="1800" dirty="0" smtClean="0"/>
              <a:t>- 25΄ λεπτά.</a:t>
            </a:r>
          </a:p>
          <a:p>
            <a:pPr algn="just"/>
            <a:r>
              <a:rPr lang="el-GR" sz="1800" dirty="0" smtClean="0">
                <a:solidFill>
                  <a:srgbClr val="00B0F0"/>
                </a:solidFill>
              </a:rPr>
              <a:t>Περιγραφή δράσης- </a:t>
            </a:r>
            <a:r>
              <a:rPr lang="el-GR" sz="1800" dirty="0" smtClean="0"/>
              <a:t>Λόγω της καθημερινής  επαφής μας στο κοινό προαύλιο γνώριζαν τα νήπια τον γυμναστή και πολλά παιδιά της Ά ταξης. Αφού μας καλωσόρισαν αφιερώσαμε λίγο χρόνο σε παιχνίδια γνωριμίας. Έπειτα ενταχθήκαμε στην ομάδα τους και ξεκινήσαμε τις αθλητικές δραστηριότητες. Παίξαμε σκυταλοδρομία και ἀλλα παιχνίδια στον αύλειο χώρο .</a:t>
            </a:r>
          </a:p>
          <a:p>
            <a:pPr algn="just"/>
            <a:r>
              <a:rPr lang="el-GR" sz="1800" dirty="0" smtClean="0">
                <a:solidFill>
                  <a:srgbClr val="00B0F0"/>
                </a:solidFill>
              </a:rPr>
              <a:t>Αξιολόγηση δράσης- </a:t>
            </a:r>
            <a:r>
              <a:rPr lang="el-GR" sz="1800" dirty="0" smtClean="0"/>
              <a:t>Τα παιδια ενθουσιάστηκαν, συμμετείχαν με πολλή χαρά. Ακολούθησαν πλήρως τις εντολές – οδηγίες του γυμναστή και μας ζήτησαν να το επαναλάβουμε.</a:t>
            </a:r>
            <a:endParaRPr lang="el-GR" sz="1800" dirty="0"/>
          </a:p>
        </p:txBody>
      </p:sp>
    </p:spTree>
    <p:extLst>
      <p:ext uri="{BB962C8B-B14F-4D97-AF65-F5344CB8AC3E}">
        <p14:creationId xmlns:p14="http://schemas.microsoft.com/office/powerpoint/2010/main" val="4254744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Φωτογραφίες δράσης</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035" y="1128886"/>
            <a:ext cx="4589129" cy="287617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9659" y="4090830"/>
            <a:ext cx="3098911" cy="27537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66664" y="4005064"/>
            <a:ext cx="3024336" cy="285293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9165" y="1153619"/>
            <a:ext cx="4299280" cy="2851445"/>
          </a:xfrm>
          <a:prstGeom prst="rect">
            <a:avLst/>
          </a:prstGeom>
        </p:spPr>
      </p:pic>
    </p:spTree>
    <p:extLst>
      <p:ext uri="{BB962C8B-B14F-4D97-AF65-F5344CB8AC3E}">
        <p14:creationId xmlns:p14="http://schemas.microsoft.com/office/powerpoint/2010/main" val="220950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648"/>
            <a:ext cx="8820472" cy="1296144"/>
          </a:xfrm>
        </p:spPr>
        <p:txBody>
          <a:bodyPr>
            <a:normAutofit/>
          </a:bodyPr>
          <a:lstStyle/>
          <a:p>
            <a:pPr algn="ctr"/>
            <a:r>
              <a:rPr lang="el-GR" dirty="0">
                <a:solidFill>
                  <a:srgbClr val="CC00CC"/>
                </a:solidFill>
              </a:rPr>
              <a:t>Δράση </a:t>
            </a:r>
            <a:r>
              <a:rPr lang="el-GR" dirty="0" smtClean="0">
                <a:solidFill>
                  <a:srgbClr val="CC00CC"/>
                </a:solidFill>
              </a:rPr>
              <a:t>2η </a:t>
            </a:r>
            <a:r>
              <a:rPr lang="el-GR" dirty="0">
                <a:solidFill>
                  <a:srgbClr val="CC00CC"/>
                </a:solidFill>
              </a:rPr>
              <a:t/>
            </a:r>
            <a:br>
              <a:rPr lang="el-GR" dirty="0">
                <a:solidFill>
                  <a:srgbClr val="CC00CC"/>
                </a:solidFill>
              </a:rPr>
            </a:br>
            <a:r>
              <a:rPr lang="el-GR" sz="3100" dirty="0" smtClean="0">
                <a:solidFill>
                  <a:srgbClr val="CC00CC"/>
                </a:solidFill>
              </a:rPr>
              <a:t>τίτλος</a:t>
            </a:r>
            <a:r>
              <a:rPr lang="en-US" sz="3100" dirty="0" smtClean="0">
                <a:solidFill>
                  <a:srgbClr val="CC00CC"/>
                </a:solidFill>
              </a:rPr>
              <a:t>:</a:t>
            </a:r>
            <a:r>
              <a:rPr lang="el-GR" sz="3100" dirty="0">
                <a:solidFill>
                  <a:srgbClr val="CC00CC"/>
                </a:solidFill>
              </a:rPr>
              <a:t>¨</a:t>
            </a:r>
            <a:r>
              <a:rPr lang="el-GR" sz="3100" dirty="0" smtClean="0">
                <a:solidFill>
                  <a:srgbClr val="CC00CC"/>
                </a:solidFill>
              </a:rPr>
              <a:t> Ταξιδεύουμε όλοι μαζί με οδηγό την αγάπη</a:t>
            </a:r>
            <a:r>
              <a:rPr lang="el-GR" sz="3100" dirty="0">
                <a:solidFill>
                  <a:srgbClr val="CC00CC"/>
                </a:solidFill>
              </a:rPr>
              <a:t>¨</a:t>
            </a:r>
          </a:p>
        </p:txBody>
      </p:sp>
      <p:sp>
        <p:nvSpPr>
          <p:cNvPr id="3" name="Θέση περιεχομένου 2"/>
          <p:cNvSpPr>
            <a:spLocks noGrp="1"/>
          </p:cNvSpPr>
          <p:nvPr>
            <p:ph idx="1"/>
          </p:nvPr>
        </p:nvSpPr>
        <p:spPr>
          <a:xfrm>
            <a:off x="457200" y="1700808"/>
            <a:ext cx="8363272" cy="4968552"/>
          </a:xfrm>
          <a:solidFill>
            <a:srgbClr val="990099"/>
          </a:solidFill>
        </p:spPr>
        <p:txBody>
          <a:bodyPr>
            <a:normAutofit fontScale="55000" lnSpcReduction="20000"/>
          </a:bodyPr>
          <a:lstStyle/>
          <a:p>
            <a:pPr algn="just"/>
            <a:r>
              <a:rPr lang="el-GR" dirty="0">
                <a:solidFill>
                  <a:srgbClr val="00B0F0"/>
                </a:solidFill>
              </a:rPr>
              <a:t>Απευθύνεται</a:t>
            </a:r>
            <a:r>
              <a:rPr lang="el-GR" dirty="0"/>
              <a:t> </a:t>
            </a:r>
            <a:r>
              <a:rPr lang="el-GR" dirty="0" smtClean="0"/>
              <a:t>– Στους μαθητές του Νηπιαγωγείου και της Ά τάξης. </a:t>
            </a:r>
            <a:endParaRPr lang="el-GR" dirty="0"/>
          </a:p>
          <a:p>
            <a:pPr algn="just"/>
            <a:r>
              <a:rPr lang="el-GR" dirty="0">
                <a:solidFill>
                  <a:srgbClr val="00B0F0"/>
                </a:solidFill>
              </a:rPr>
              <a:t>Χώρος </a:t>
            </a:r>
            <a:r>
              <a:rPr lang="el-GR" dirty="0" smtClean="0">
                <a:solidFill>
                  <a:srgbClr val="00B0F0"/>
                </a:solidFill>
              </a:rPr>
              <a:t>υλοποίησης </a:t>
            </a:r>
            <a:r>
              <a:rPr lang="el-GR" dirty="0" smtClean="0"/>
              <a:t>– Αίθουσα διδασκαλίας της </a:t>
            </a:r>
            <a:r>
              <a:rPr lang="el-GR" dirty="0"/>
              <a:t>Ά</a:t>
            </a:r>
            <a:r>
              <a:rPr lang="el-GR" dirty="0" smtClean="0"/>
              <a:t> τάξης. </a:t>
            </a:r>
            <a:endParaRPr lang="el-GR" dirty="0"/>
          </a:p>
          <a:p>
            <a:pPr algn="just"/>
            <a:r>
              <a:rPr lang="el-GR" dirty="0">
                <a:solidFill>
                  <a:srgbClr val="00B0F0"/>
                </a:solidFill>
              </a:rPr>
              <a:t>Επιμέρους </a:t>
            </a:r>
            <a:r>
              <a:rPr lang="el-GR" dirty="0" smtClean="0">
                <a:solidFill>
                  <a:srgbClr val="00B0F0"/>
                </a:solidFill>
              </a:rPr>
              <a:t>στόχοι </a:t>
            </a:r>
            <a:r>
              <a:rPr lang="el-GR" dirty="0" smtClean="0"/>
              <a:t>– Να καλλιεργήσουν τα νήπια θετική στάση απέναντι στο νέο σχολείο, να εξαλείψουν τυχόν φοβίες τους, να προσδιορίσουν ομοιότητες και διαφορές των δύο σχολείων, να εξοικειωθούν με τον εσωτερικό χώρο του Δημοτικού σχολείου, να αναπτύξουν τη γλώσσα και την επικοινωνία.</a:t>
            </a:r>
            <a:endParaRPr lang="el-GR" dirty="0"/>
          </a:p>
          <a:p>
            <a:pPr algn="just"/>
            <a:r>
              <a:rPr lang="el-GR" dirty="0" smtClean="0">
                <a:solidFill>
                  <a:srgbClr val="00B0F0"/>
                </a:solidFill>
              </a:rPr>
              <a:t>Διάρκεια</a:t>
            </a:r>
            <a:r>
              <a:rPr lang="el-GR" dirty="0" smtClean="0"/>
              <a:t> – 30 λεπτά.</a:t>
            </a:r>
            <a:endParaRPr lang="el-GR" dirty="0"/>
          </a:p>
          <a:p>
            <a:pPr algn="just"/>
            <a:r>
              <a:rPr lang="el-GR" dirty="0">
                <a:solidFill>
                  <a:srgbClr val="00B0F0"/>
                </a:solidFill>
              </a:rPr>
              <a:t>Περιγραφή </a:t>
            </a:r>
            <a:r>
              <a:rPr lang="el-GR" dirty="0" smtClean="0">
                <a:solidFill>
                  <a:srgbClr val="00B0F0"/>
                </a:solidFill>
              </a:rPr>
              <a:t>δράσης </a:t>
            </a:r>
            <a:r>
              <a:rPr lang="el-GR" dirty="0" smtClean="0"/>
              <a:t>– Επισκεφθήκαμε την Ά τάξη ,ήταν μια επίσκεψη γνωριμίας.Αφού μας καλωσόρισαν, τα νήπια κάθισαν στα θρανία μαζί με τους μαθητές της Α τάξης, τα περισσότερα παιδιά γνωρίζονταν μεταξύ τους και στην συνἐχεια τους είπαμε πως θέλαμε να μοιραστούμε μαζί τους ένα βιβλιο που εμείς το είχαμε διαβάσει και μας άρεσε πολύ. Αφού ολοκληρώθηκε η ανάγνωση του βιβλίου  ¨ Το μυστικό του δράκου ¨ τα παιδιά ενθουσιάστηκαν τόσο από την πλοκή του βιβλίου </a:t>
            </a:r>
            <a:r>
              <a:rPr lang="el-GR" dirty="0"/>
              <a:t>ό</a:t>
            </a:r>
            <a:r>
              <a:rPr lang="el-GR" dirty="0" smtClean="0"/>
              <a:t>σο και από την πλούσια εικονογράφηση του ,αλλά περισσότερο απ΄ όλα με το σπουδαίο μήνυμα που έβγαινε μέσα από αυτό, το μήνυμα της Αγάπης. Προσφέρθηκαν ως </a:t>
            </a:r>
            <a:r>
              <a:rPr lang="el-GR" dirty="0"/>
              <a:t>έ</a:t>
            </a:r>
            <a:r>
              <a:rPr lang="el-GR" dirty="0" smtClean="0"/>
              <a:t>νδειξη ευχαρίστησης να μας δώσουν μια ζωγραφιά τους.</a:t>
            </a:r>
            <a:endParaRPr lang="el-GR" dirty="0"/>
          </a:p>
          <a:p>
            <a:pPr algn="just"/>
            <a:r>
              <a:rPr lang="el-GR" dirty="0">
                <a:solidFill>
                  <a:srgbClr val="00B0F0"/>
                </a:solidFill>
              </a:rPr>
              <a:t>Αξιολόγηση </a:t>
            </a:r>
            <a:r>
              <a:rPr lang="el-GR" dirty="0" smtClean="0">
                <a:solidFill>
                  <a:srgbClr val="00B0F0"/>
                </a:solidFill>
              </a:rPr>
              <a:t>δράσης- </a:t>
            </a:r>
            <a:r>
              <a:rPr lang="el-GR" dirty="0" smtClean="0"/>
              <a:t>Το ενδιαφέρον και η συμμετοχή των παιδιών </a:t>
            </a:r>
            <a:r>
              <a:rPr lang="el-GR" dirty="0"/>
              <a:t>ή</a:t>
            </a:r>
            <a:r>
              <a:rPr lang="el-GR" dirty="0" smtClean="0"/>
              <a:t>ταν ιδιαίτερα ικανοποιητικά και ο ενθουσιασμός τους </a:t>
            </a:r>
            <a:r>
              <a:rPr lang="el-GR" dirty="0"/>
              <a:t>ή</a:t>
            </a:r>
            <a:r>
              <a:rPr lang="el-GR" dirty="0" smtClean="0"/>
              <a:t>ταν προφανής. </a:t>
            </a:r>
            <a:endParaRPr lang="el-GR" dirty="0"/>
          </a:p>
          <a:p>
            <a:pPr algn="just"/>
            <a:endParaRPr lang="el-GR" dirty="0">
              <a:solidFill>
                <a:srgbClr val="0033CC"/>
              </a:solidFill>
            </a:endParaRPr>
          </a:p>
        </p:txBody>
      </p:sp>
    </p:spTree>
    <p:extLst>
      <p:ext uri="{BB962C8B-B14F-4D97-AF65-F5344CB8AC3E}">
        <p14:creationId xmlns:p14="http://schemas.microsoft.com/office/powerpoint/2010/main" val="1733671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1138138"/>
          </a:xfrm>
        </p:spPr>
        <p:txBody>
          <a:bodyPr/>
          <a:lstStyle/>
          <a:p>
            <a:pPr algn="ctr"/>
            <a:r>
              <a:rPr lang="el-GR" dirty="0" smtClean="0"/>
              <a:t>Φωτογραφίες δράσης</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1837" y="1268760"/>
            <a:ext cx="4198862" cy="236357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1782" y="1268760"/>
            <a:ext cx="4211961" cy="23709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187" y="3938028"/>
            <a:ext cx="4188237" cy="235759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1782" y="3938028"/>
            <a:ext cx="4309047" cy="2425599"/>
          </a:xfrm>
          <a:prstGeom prst="rect">
            <a:avLst/>
          </a:prstGeom>
        </p:spPr>
      </p:pic>
    </p:spTree>
    <p:extLst>
      <p:ext uri="{BB962C8B-B14F-4D97-AF65-F5344CB8AC3E}">
        <p14:creationId xmlns:p14="http://schemas.microsoft.com/office/powerpoint/2010/main" val="2830879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859216" cy="1138138"/>
          </a:xfrm>
        </p:spPr>
        <p:txBody>
          <a:bodyPr/>
          <a:lstStyle/>
          <a:p>
            <a:pPr algn="ctr"/>
            <a:r>
              <a:rPr lang="el-GR" dirty="0" smtClean="0">
                <a:solidFill>
                  <a:srgbClr val="CC00CC"/>
                </a:solidFill>
              </a:rPr>
              <a:t>Αξιολόγηση </a:t>
            </a:r>
            <a:endParaRPr lang="el-GR" dirty="0">
              <a:solidFill>
                <a:srgbClr val="CC00CC"/>
              </a:solidFill>
            </a:endParaRPr>
          </a:p>
        </p:txBody>
      </p:sp>
      <p:sp>
        <p:nvSpPr>
          <p:cNvPr id="3" name="Θέση περιεχομένου 2"/>
          <p:cNvSpPr>
            <a:spLocks noGrp="1"/>
          </p:cNvSpPr>
          <p:nvPr>
            <p:ph idx="1"/>
          </p:nvPr>
        </p:nvSpPr>
        <p:spPr>
          <a:xfrm>
            <a:off x="277180" y="1196752"/>
            <a:ext cx="8219256" cy="5257800"/>
          </a:xfrm>
          <a:solidFill>
            <a:srgbClr val="990099"/>
          </a:solidFill>
        </p:spPr>
        <p:txBody>
          <a:bodyPr>
            <a:noAutofit/>
          </a:bodyPr>
          <a:lstStyle/>
          <a:p>
            <a:pPr algn="just"/>
            <a:r>
              <a:rPr lang="el-GR" sz="2400" dirty="0" smtClean="0"/>
              <a:t>Το πρόγραμμα ομαλής μετάβασης από το Νηπιαγωγείο στο Δημοτικό μέσα από αυτές τις δραστηριότητες ολοκληρώθηκε με επιτυχία. Ο σκοπός της μετάβασης αξιολογήθηκε θετικά. </a:t>
            </a:r>
            <a:r>
              <a:rPr lang="el-GR" sz="2400" dirty="0"/>
              <a:t>Ο</a:t>
            </a:r>
            <a:r>
              <a:rPr lang="el-GR" sz="2400" dirty="0" smtClean="0"/>
              <a:t>ι στόχοι που θέσαμε υλοποιήθηκαν σε ικανοποιητικό βαθμό.Τα νήπια με την ενθάρρυνση και την παρότρυνσή μας συμμετείχαν με ενθουσιασμό στις δραστηριότητες και αποκόμισαν τις καλύτερες εμπειρίες και συναισθήματα για την συνεργασία τους με τα παιδιά της </a:t>
            </a:r>
            <a:r>
              <a:rPr lang="el-GR" sz="2400" dirty="0"/>
              <a:t>Ά</a:t>
            </a:r>
            <a:r>
              <a:rPr lang="el-GR" sz="2400" dirty="0" smtClean="0"/>
              <a:t> τάξης. Η αλληλεπίδραση μαθητών </a:t>
            </a:r>
            <a:r>
              <a:rPr lang="el-GR" sz="2400" dirty="0"/>
              <a:t>ή</a:t>
            </a:r>
            <a:r>
              <a:rPr lang="el-GR" sz="2400" dirty="0" smtClean="0"/>
              <a:t>ταν επιτυχής. Με το αίσθημα της σιγουριάς ότι μπορούν να τα καταφέρουν τα νήπια πέτυχαν την αποβολή του φόβου και της ανασφάλειας και την προσμονή για την </a:t>
            </a:r>
            <a:r>
              <a:rPr lang="el-GR" sz="2400" dirty="0"/>
              <a:t>ώ</a:t>
            </a:r>
            <a:r>
              <a:rPr lang="el-GR" sz="2400" dirty="0" smtClean="0"/>
              <a:t>ρα που πλἐον θα είναι και αυτά μαθητές του Δημοτικού σχολείου.</a:t>
            </a:r>
            <a:endParaRPr lang="el-GR" sz="2400" dirty="0"/>
          </a:p>
        </p:txBody>
      </p:sp>
    </p:spTree>
    <p:extLst>
      <p:ext uri="{BB962C8B-B14F-4D97-AF65-F5344CB8AC3E}">
        <p14:creationId xmlns:p14="http://schemas.microsoft.com/office/powerpoint/2010/main" val="2494122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Τεχνικό">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305</TotalTime>
  <Words>586</Words>
  <Application>Microsoft Office PowerPoint</Application>
  <PresentationFormat>On-screen Show (4:3)</PresentationFormat>
  <Paragraphs>33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Aharoni</vt:lpstr>
      <vt:lpstr>Arial</vt:lpstr>
      <vt:lpstr>Franklin Gothic Book</vt:lpstr>
      <vt:lpstr>Wingdings</vt:lpstr>
      <vt:lpstr>Wingdings 2</vt:lpstr>
      <vt:lpstr>Τεχνικό</vt:lpstr>
      <vt:lpstr>Μεταβαινοντασ απο το Νηπιαγωγειο στο Δημοτικο Σχολειο</vt:lpstr>
      <vt:lpstr>Ποιοι είμαστε</vt:lpstr>
      <vt:lpstr>Σκοπός και στόχοι</vt:lpstr>
      <vt:lpstr>Δράση 1η  τίτλος: ¨ Όλοι μια χαρούμενη παρέα¨</vt:lpstr>
      <vt:lpstr>Φωτογραφίες δράσης</vt:lpstr>
      <vt:lpstr>Δράση 2η  τίτλος:¨ Ταξιδεύουμε όλοι μαζί με οδηγό την αγάπη¨</vt:lpstr>
      <vt:lpstr>Φωτογραφίες δράσης</vt:lpstr>
      <vt:lpstr>Αξιολόγηση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ΔΙΑΧΕΙΡΙΣΤΗΣ</dc:creator>
  <cp:lastModifiedBy>PC</cp:lastModifiedBy>
  <cp:revision>19</cp:revision>
  <cp:lastPrinted>2019-05-06T09:27:45Z</cp:lastPrinted>
  <dcterms:created xsi:type="dcterms:W3CDTF">2019-05-06T07:25:43Z</dcterms:created>
  <dcterms:modified xsi:type="dcterms:W3CDTF">2019-06-03T15:01:16Z</dcterms:modified>
</cp:coreProperties>
</file>