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slides/slide4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commentAuthors.xml" ContentType="application/vnd.openxmlformats-officedocument.presentationml.commentAuthors+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Default Extension="jpeg" ContentType="image/jpeg"/>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3"/>
  </p:notesMasterIdLst>
  <p:sldIdLst>
    <p:sldId id="256" r:id="rId2"/>
    <p:sldId id="263" r:id="rId3"/>
    <p:sldId id="271" r:id="rId4"/>
    <p:sldId id="272" r:id="rId5"/>
    <p:sldId id="268" r:id="rId6"/>
    <p:sldId id="294" r:id="rId7"/>
    <p:sldId id="292" r:id="rId8"/>
    <p:sldId id="283" r:id="rId9"/>
    <p:sldId id="274" r:id="rId10"/>
    <p:sldId id="295" r:id="rId11"/>
    <p:sldId id="300" r:id="rId12"/>
    <p:sldId id="279" r:id="rId13"/>
    <p:sldId id="302" r:id="rId14"/>
    <p:sldId id="303" r:id="rId15"/>
    <p:sldId id="304" r:id="rId16"/>
    <p:sldId id="305" r:id="rId17"/>
    <p:sldId id="306" r:id="rId18"/>
    <p:sldId id="290" r:id="rId19"/>
    <p:sldId id="307" r:id="rId20"/>
    <p:sldId id="308" r:id="rId21"/>
    <p:sldId id="278" r:id="rId22"/>
    <p:sldId id="299" r:id="rId23"/>
    <p:sldId id="275" r:id="rId24"/>
    <p:sldId id="314" r:id="rId25"/>
    <p:sldId id="276" r:id="rId26"/>
    <p:sldId id="289" r:id="rId27"/>
    <p:sldId id="313" r:id="rId28"/>
    <p:sldId id="312" r:id="rId29"/>
    <p:sldId id="298" r:id="rId30"/>
    <p:sldId id="277" r:id="rId31"/>
    <p:sldId id="309" r:id="rId32"/>
    <p:sldId id="285" r:id="rId33"/>
    <p:sldId id="296" r:id="rId34"/>
    <p:sldId id="269" r:id="rId35"/>
    <p:sldId id="286" r:id="rId36"/>
    <p:sldId id="287" r:id="rId37"/>
    <p:sldId id="297" r:id="rId38"/>
    <p:sldId id="310" r:id="rId39"/>
    <p:sldId id="260" r:id="rId40"/>
    <p:sldId id="291" r:id="rId41"/>
    <p:sldId id="288" r:id="rId4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user1" initials="u" lastIdx="10" clrIdx="0"/>
  <p:cmAuthor id="1" name="Xristina" initials="X" lastIdx="1" clrIdx="1"/>
  <p:cmAuthor id="2" name="VeraV" initials="V" lastIdx="1"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p:restoredTop sz="94660"/>
  </p:normalViewPr>
  <p:slideViewPr>
    <p:cSldViewPr>
      <p:cViewPr varScale="1">
        <p:scale>
          <a:sx n="65" d="100"/>
          <a:sy n="65" d="100"/>
        </p:scale>
        <p:origin x="-1536" y="-96"/>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l-G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07C67CF-DCF7-4A53-B0A1-581348F4F669}" type="datetimeFigureOut">
              <a:rPr lang="el-GR" smtClean="0"/>
              <a:pPr/>
              <a:t>2/7/2025</a:t>
            </a:fld>
            <a:endParaRPr lang="el-GR"/>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l-G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l-G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E87FF42-712F-4187-89A0-4B90ADD960E3}" type="slidenum">
              <a:rPr lang="el-GR" smtClean="0"/>
              <a:pPr/>
              <a:t>‹#›</a:t>
            </a:fld>
            <a:endParaRPr lang="el-GR"/>
          </a:p>
        </p:txBody>
      </p:sp>
    </p:spTree>
    <p:extLst>
      <p:ext uri="{BB962C8B-B14F-4D97-AF65-F5344CB8AC3E}">
        <p14:creationId xmlns:p14="http://schemas.microsoft.com/office/powerpoint/2010/main" xmlns="" val="3508629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5349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9" name="Title 28"/>
          <p:cNvSpPr>
            <a:spLocks noGrp="1"/>
          </p:cNvSpPr>
          <p:nvPr>
            <p:ph type="ctrTitle"/>
          </p:nvPr>
        </p:nvSpPr>
        <p:spPr>
          <a:xfrm>
            <a:off x="381000" y="4853411"/>
            <a:ext cx="8458200" cy="1222375"/>
          </a:xfrm>
        </p:spPr>
        <p:txBody>
          <a:bodyPr anchor="t"/>
          <a:lstStyle/>
          <a:p>
            <a:r>
              <a:rPr kumimoji="0" lang="en-US"/>
              <a:t>Click to edit Master title style</a:t>
            </a:r>
          </a:p>
        </p:txBody>
      </p:sp>
      <p:sp>
        <p:nvSpPr>
          <p:cNvPr id="9" name="Subtitle 8"/>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16" name="Date Placeholder 15"/>
          <p:cNvSpPr>
            <a:spLocks noGrp="1"/>
          </p:cNvSpPr>
          <p:nvPr>
            <p:ph type="dt" sz="half" idx="10"/>
          </p:nvPr>
        </p:nvSpPr>
        <p:spPr/>
        <p:txBody>
          <a:bodyPr/>
          <a:lstStyle/>
          <a:p>
            <a:fld id="{0C52D09C-6068-4578-8819-F45C23D041CF}" type="datetime1">
              <a:rPr lang="en-US" smtClean="0"/>
              <a:pPr/>
              <a:t>7/2/2025</a:t>
            </a:fld>
            <a:endParaRPr lang="en-US"/>
          </a:p>
        </p:txBody>
      </p:sp>
      <p:sp>
        <p:nvSpPr>
          <p:cNvPr id="2" name="Footer Placeholder 1"/>
          <p:cNvSpPr>
            <a:spLocks noGrp="1"/>
          </p:cNvSpPr>
          <p:nvPr>
            <p:ph type="ftr" sz="quarter" idx="11"/>
          </p:nvPr>
        </p:nvSpPr>
        <p:spPr/>
        <p:txBody>
          <a:bodyPr/>
          <a:lstStyle/>
          <a:p>
            <a:endParaRPr lang="en-US"/>
          </a:p>
        </p:txBody>
      </p:sp>
      <p:sp>
        <p:nvSpPr>
          <p:cNvPr id="15" name="Slide Number Placeholder 14"/>
          <p:cNvSpPr>
            <a:spLocks noGrp="1"/>
          </p:cNvSpPr>
          <p:nvPr>
            <p:ph type="sldNum" sz="quarter" idx="12"/>
          </p:nvPr>
        </p:nvSpPr>
        <p:spPr>
          <a:xfrm>
            <a:off x="8229600" y="6473952"/>
            <a:ext cx="758952" cy="246888"/>
          </a:xfrm>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413EE995-3572-4B9C-AFD9-30D5C4B2CF96}" type="datetime1">
              <a:rPr lang="en-US" smtClean="0"/>
              <a:pPr/>
              <a:t>7/2/2025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549276"/>
            <a:ext cx="18288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549276"/>
            <a:ext cx="62484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96934D69-53D1-4A63-B2D8-EB54721619ED}" type="datetime1">
              <a:rPr lang="en-US" smtClean="0"/>
              <a:pPr/>
              <a:t>7/2/2025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2" name="Title 21"/>
          <p:cNvSpPr>
            <a:spLocks noGrp="1"/>
          </p:cNvSpPr>
          <p:nvPr>
            <p:ph type="title"/>
          </p:nvPr>
        </p:nvSpPr>
        <p:spPr/>
        <p:txBody>
          <a:bodyPr/>
          <a:lstStyle/>
          <a:p>
            <a:r>
              <a:rPr kumimoji="0" lang="en-US"/>
              <a:t>Click to edit Master title style</a:t>
            </a:r>
          </a:p>
        </p:txBody>
      </p:sp>
      <p:sp>
        <p:nvSpPr>
          <p:cNvPr id="27" name="Content Placeholder 26"/>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5" name="Date Placeholder 24"/>
          <p:cNvSpPr>
            <a:spLocks noGrp="1"/>
          </p:cNvSpPr>
          <p:nvPr>
            <p:ph type="dt" sz="half" idx="10"/>
          </p:nvPr>
        </p:nvSpPr>
        <p:spPr/>
        <p:txBody>
          <a:bodyPr/>
          <a:lstStyle/>
          <a:p>
            <a:fld id="{77A1C695-9148-42D7-A6FC-CDB591958E2E}" type="datetime1">
              <a:rPr lang="en-US" smtClean="0"/>
              <a:pPr/>
              <a:t>7/2/2025</a:t>
            </a:fld>
            <a:endParaRPr lang="en-US"/>
          </a:p>
        </p:txBody>
      </p:sp>
      <p:sp>
        <p:nvSpPr>
          <p:cNvPr id="19" name="Footer Placeholder 18"/>
          <p:cNvSpPr>
            <a:spLocks noGrp="1"/>
          </p:cNvSpPr>
          <p:nvPr>
            <p:ph type="ftr" sz="quarter" idx="11"/>
          </p:nvPr>
        </p:nvSpPr>
        <p:spPr>
          <a:xfrm>
            <a:off x="3581400" y="76200"/>
            <a:ext cx="2895600" cy="288925"/>
          </a:xfrm>
        </p:spPr>
        <p:txBody>
          <a:bodyPr/>
          <a:lstStyle/>
          <a:p>
            <a:endParaRPr lang="en-US"/>
          </a:p>
        </p:txBody>
      </p:sp>
      <p:sp>
        <p:nvSpPr>
          <p:cNvPr id="16" name="Slide Number Placeholder 15"/>
          <p:cNvSpPr>
            <a:spLocks noGrp="1"/>
          </p:cNvSpPr>
          <p:nvPr>
            <p:ph type="sldNum" sz="quarter" idx="12"/>
          </p:nvPr>
        </p:nvSpPr>
        <p:spPr>
          <a:xfrm>
            <a:off x="8229600" y="6473952"/>
            <a:ext cx="758952" cy="246888"/>
          </a:xfrm>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3444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Text Placeholder 5"/>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19" name="Date Placeholder 18"/>
          <p:cNvSpPr>
            <a:spLocks noGrp="1"/>
          </p:cNvSpPr>
          <p:nvPr>
            <p:ph type="dt" sz="half" idx="10"/>
          </p:nvPr>
        </p:nvSpPr>
        <p:spPr/>
        <p:txBody>
          <a:bodyPr/>
          <a:lstStyle/>
          <a:p>
            <a:fld id="{A1AFF542-7282-48A3-8B5E-CF8DD84CB9BD}" type="datetime1">
              <a:rPr lang="en-US" smtClean="0"/>
              <a:pPr/>
              <a:t>7/2/2025</a:t>
            </a:fld>
            <a:endParaRPr lang="en-US"/>
          </a:p>
        </p:txBody>
      </p:sp>
      <p:sp>
        <p:nvSpPr>
          <p:cNvPr id="11" name="Footer Placeholder 10"/>
          <p:cNvSpPr>
            <a:spLocks noGrp="1"/>
          </p:cNvSpPr>
          <p:nvPr>
            <p:ph type="ftr" sz="quarter" idx="11"/>
          </p:nvPr>
        </p:nvSpPr>
        <p:spPr/>
        <p:txBody>
          <a:bodyPr/>
          <a:lstStyle/>
          <a:p>
            <a:endParaRPr lang="en-US"/>
          </a:p>
        </p:txBody>
      </p:sp>
      <p:sp>
        <p:nvSpPr>
          <p:cNvPr id="16" name="Slide Number Placeholder 15"/>
          <p:cNvSpPr>
            <a:spLocks noGrp="1"/>
          </p:cNvSpPr>
          <p:nvPr>
            <p:ph type="sldNum" sz="quarter" idx="12"/>
          </p:nvPr>
        </p:nvSpPr>
        <p:spPr/>
        <p:txBody>
          <a:bodyPr/>
          <a:lstStyle/>
          <a:p>
            <a:fld id="{B6F15528-21DE-4FAA-801E-634DDDAF4B2B}" type="slidenum">
              <a:rPr lang="en-US" smtClean="0"/>
              <a:pPr/>
              <a:t>‹#›</a:t>
            </a:fld>
            <a:endParaRPr lang="en-US"/>
          </a:p>
        </p:txBody>
      </p:sp>
      <p:sp>
        <p:nvSpPr>
          <p:cNvPr id="8" name="Title 7"/>
          <p:cNvSpPr>
            <a:spLocks noGrp="1"/>
          </p:cNvSpPr>
          <p:nvPr>
            <p:ph type="title"/>
          </p:nvPr>
        </p:nvSpPr>
        <p:spPr>
          <a:xfrm>
            <a:off x="180475" y="2947085"/>
            <a:ext cx="8686800" cy="1184825"/>
          </a:xfrm>
        </p:spPr>
        <p:txBody>
          <a:bodyPr rtlCol="0" anchor="t"/>
          <a:lstStyle>
            <a:lvl1pPr algn="r">
              <a:defRPr/>
            </a:lvl1pPr>
          </a:lstStyle>
          <a:p>
            <a:r>
              <a:rPr kumimoji="0" lang="en-US"/>
              <a:t>Click to edit Master title style</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0" name="Title 19"/>
          <p:cNvSpPr>
            <a:spLocks noGrp="1"/>
          </p:cNvSpPr>
          <p:nvPr>
            <p:ph type="title"/>
          </p:nvPr>
        </p:nvSpPr>
        <p:spPr>
          <a:xfrm>
            <a:off x="301752" y="457200"/>
            <a:ext cx="8686800" cy="841248"/>
          </a:xfrm>
        </p:spPr>
        <p:txBody>
          <a:bodyPr/>
          <a:lstStyle/>
          <a:p>
            <a:r>
              <a:rPr kumimoji="0" lang="en-US"/>
              <a:t>Click to edit Master title style</a:t>
            </a:r>
          </a:p>
        </p:txBody>
      </p:sp>
      <p:sp>
        <p:nvSpPr>
          <p:cNvPr id="14" name="Content Placeholder 13"/>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1" name="Date Placeholder 20"/>
          <p:cNvSpPr>
            <a:spLocks noGrp="1"/>
          </p:cNvSpPr>
          <p:nvPr>
            <p:ph type="dt" sz="half" idx="10"/>
          </p:nvPr>
        </p:nvSpPr>
        <p:spPr/>
        <p:txBody>
          <a:bodyPr/>
          <a:lstStyle/>
          <a:p>
            <a:fld id="{F4F974CD-40D6-4394-BC38-B58ADF9C27BE}" type="datetime1">
              <a:rPr lang="en-US" smtClean="0"/>
              <a:pPr/>
              <a:t>7/2/2025</a:t>
            </a:fld>
            <a:endParaRPr lang="en-US"/>
          </a:p>
        </p:txBody>
      </p:sp>
      <p:sp>
        <p:nvSpPr>
          <p:cNvPr id="10" name="Footer Placeholder 9"/>
          <p:cNvSpPr>
            <a:spLocks noGrp="1"/>
          </p:cNvSpPr>
          <p:nvPr>
            <p:ph type="ftr" sz="quarter" idx="11"/>
          </p:nvPr>
        </p:nvSpPr>
        <p:spPr/>
        <p:txBody>
          <a:bodyPr/>
          <a:lstStyle/>
          <a:p>
            <a:endParaRPr lang="en-US"/>
          </a:p>
        </p:txBody>
      </p:sp>
      <p:sp>
        <p:nvSpPr>
          <p:cNvPr id="31" name="Slide Number Placeholder 30"/>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9" name="Title 28"/>
          <p:cNvSpPr>
            <a:spLocks noGrp="1"/>
          </p:cNvSpPr>
          <p:nvPr>
            <p:ph type="title"/>
          </p:nvPr>
        </p:nvSpPr>
        <p:spPr>
          <a:xfrm>
            <a:off x="304800" y="5410200"/>
            <a:ext cx="8610600" cy="882650"/>
          </a:xfrm>
        </p:spPr>
        <p:txBody>
          <a:bodyPr anchor="ctr"/>
          <a:lstStyle>
            <a:lvl1pPr>
              <a:defRPr/>
            </a:lvl1pPr>
          </a:lstStyle>
          <a:p>
            <a:r>
              <a:rPr kumimoji="0" lang="en-US"/>
              <a:t>Click to edit Master title style</a:t>
            </a:r>
          </a:p>
        </p:txBody>
      </p:sp>
      <p:sp>
        <p:nvSpPr>
          <p:cNvPr id="13" name="Text Placeholder 12"/>
          <p:cNvSpPr>
            <a:spLocks noGrp="1"/>
          </p:cNvSpPr>
          <p:nvPr>
            <p:ph type="body" idx="1"/>
          </p:nvPr>
        </p:nvSpPr>
        <p:spPr>
          <a:xfrm>
            <a:off x="281444"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25" name="Text Placeholder 24"/>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Content Placeholder 3"/>
          <p:cNvSpPr>
            <a:spLocks noGrp="1"/>
          </p:cNvSpPr>
          <p:nvPr>
            <p:ph sz="quarter" idx="2"/>
          </p:nvPr>
        </p:nvSpPr>
        <p:spPr>
          <a:xfrm>
            <a:off x="281444" y="1316037"/>
            <a:ext cx="429055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8" name="Content Placeholder 27"/>
          <p:cNvSpPr>
            <a:spLocks noGrp="1"/>
          </p:cNvSpPr>
          <p:nvPr>
            <p:ph sz="quarter" idx="4"/>
          </p:nvPr>
        </p:nvSpPr>
        <p:spPr>
          <a:xfrm>
            <a:off x="4648730" y="1316037"/>
            <a:ext cx="428853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0" name="Date Placeholder 9"/>
          <p:cNvSpPr>
            <a:spLocks noGrp="1"/>
          </p:cNvSpPr>
          <p:nvPr>
            <p:ph type="dt" sz="half" idx="10"/>
          </p:nvPr>
        </p:nvSpPr>
        <p:spPr/>
        <p:txBody>
          <a:bodyPr/>
          <a:lstStyle/>
          <a:p>
            <a:fld id="{6A038741-2C60-475B-908F-168D1146914D}" type="datetime1">
              <a:rPr lang="en-US" smtClean="0"/>
              <a:pPr/>
              <a:t>7/2/2025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229600" y="6477000"/>
            <a:ext cx="762000" cy="246888"/>
          </a:xfrm>
        </p:spPr>
        <p:txBody>
          <a:bodyPr/>
          <a:lstStyle/>
          <a:p>
            <a:fld id="{B6F15528-21DE-4FAA-801E-634DDDAF4B2B}" type="slidenum">
              <a:rPr lang="en-US" smtClean="0"/>
              <a:pPr/>
              <a:t>‹#›</a:t>
            </a:fld>
            <a:endParaRPr lang="en-US"/>
          </a:p>
        </p:txBody>
      </p:sp>
      <p:sp>
        <p:nvSpPr>
          <p:cNvPr id="11" name="Straight Connector 10"/>
          <p:cNvSpPr>
            <a:spLocks noChangeShapeType="1"/>
          </p:cNvSpPr>
          <p:nvPr/>
        </p:nvSpPr>
        <p:spPr bwMode="auto">
          <a:xfrm>
            <a:off x="514350" y="601980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0" name="Title 29"/>
          <p:cNvSpPr>
            <a:spLocks noGrp="1"/>
          </p:cNvSpPr>
          <p:nvPr>
            <p:ph type="title"/>
          </p:nvPr>
        </p:nvSpPr>
        <p:spPr>
          <a:xfrm>
            <a:off x="301752" y="457200"/>
            <a:ext cx="8686800" cy="841248"/>
          </a:xfrm>
        </p:spPr>
        <p:txBody>
          <a:bodyPr/>
          <a:lstStyle/>
          <a:p>
            <a:r>
              <a:rPr kumimoji="0" lang="en-US"/>
              <a:t>Click to edit Master title style</a:t>
            </a:r>
          </a:p>
        </p:txBody>
      </p:sp>
      <p:sp>
        <p:nvSpPr>
          <p:cNvPr id="12" name="Date Placeholder 11"/>
          <p:cNvSpPr>
            <a:spLocks noGrp="1"/>
          </p:cNvSpPr>
          <p:nvPr>
            <p:ph type="dt" sz="half" idx="10"/>
          </p:nvPr>
        </p:nvSpPr>
        <p:spPr/>
        <p:txBody>
          <a:bodyPr/>
          <a:lstStyle/>
          <a:p>
            <a:fld id="{9584B1B1-7B86-412C-84B7-29D5135320DA}" type="datetime1">
              <a:rPr lang="en-US" smtClean="0"/>
              <a:pPr/>
              <a:t>7/2/2025</a:t>
            </a:fld>
            <a:endParaRPr lang="en-US"/>
          </a:p>
        </p:txBody>
      </p:sp>
      <p:sp>
        <p:nvSpPr>
          <p:cNvPr id="21" name="Footer Placeholder 20"/>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A4A70D1E-C68E-4EDA-9961-EA50612E6173}" type="datetime1">
              <a:rPr lang="en-US" smtClean="0"/>
              <a:pPr/>
              <a:t>7/2/2025</a:t>
            </a:fld>
            <a:endParaRPr lang="en-US"/>
          </a:p>
        </p:txBody>
      </p:sp>
      <p:sp>
        <p:nvSpPr>
          <p:cNvPr id="24" name="Footer Placeholder 23"/>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Straight Connector 7"/>
          <p:cNvSpPr>
            <a:spLocks noChangeShapeType="1"/>
          </p:cNvSpPr>
          <p:nvPr/>
        </p:nvSpPr>
        <p:spPr bwMode="auto">
          <a:xfrm>
            <a:off x="514350" y="5849117"/>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Title 11"/>
          <p:cNvSpPr>
            <a:spLocks noGrp="1"/>
          </p:cNvSpPr>
          <p:nvPr>
            <p:ph type="title"/>
          </p:nvPr>
        </p:nvSpPr>
        <p:spPr>
          <a:xfrm>
            <a:off x="457200" y="5486400"/>
            <a:ext cx="8458200" cy="520700"/>
          </a:xfrm>
        </p:spPr>
        <p:txBody>
          <a:bodyPr anchor="ctr"/>
          <a:lstStyle>
            <a:lvl1pPr algn="l">
              <a:buNone/>
              <a:defRPr sz="2000" b="1"/>
            </a:lvl1pPr>
          </a:lstStyle>
          <a:p>
            <a:r>
              <a:rPr kumimoji="0" lang="en-US"/>
              <a:t>Click to edit Master title style</a:t>
            </a:r>
          </a:p>
        </p:txBody>
      </p:sp>
      <p:sp>
        <p:nvSpPr>
          <p:cNvPr id="26" name="Text Placeholder 25"/>
          <p:cNvSpPr>
            <a:spLocks noGrp="1"/>
          </p:cNvSpPr>
          <p:nvPr>
            <p:ph type="body" idx="2"/>
          </p:nvPr>
        </p:nvSpPr>
        <p:spPr>
          <a:xfrm>
            <a:off x="457200"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14" name="Content Placeholder 13"/>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5" name="Date Placeholder 24"/>
          <p:cNvSpPr>
            <a:spLocks noGrp="1"/>
          </p:cNvSpPr>
          <p:nvPr>
            <p:ph type="dt" sz="half" idx="10"/>
          </p:nvPr>
        </p:nvSpPr>
        <p:spPr/>
        <p:txBody>
          <a:bodyPr/>
          <a:lstStyle/>
          <a:p>
            <a:fld id="{82E17799-78BC-4FEB-96AA-B2AEFAA39EBA}" type="datetime1">
              <a:rPr lang="en-US" smtClean="0"/>
              <a:pPr/>
              <a:t>7/2/2025</a:t>
            </a:fld>
            <a:endParaRPr lang="en-US"/>
          </a:p>
        </p:txBody>
      </p:sp>
      <p:sp>
        <p:nvSpPr>
          <p:cNvPr id="29" name="Footer Placeholder 28"/>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3" name="Picture Placeholder 12"/>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en-US"/>
              <a:t>Click icon to add picture</a:t>
            </a:r>
            <a:endParaRPr kumimoji="0" lang="en-US" dirty="0"/>
          </a:p>
        </p:txBody>
      </p:sp>
      <p:sp>
        <p:nvSpPr>
          <p:cNvPr id="7" name="Date Placeholder 6"/>
          <p:cNvSpPr>
            <a:spLocks noGrp="1"/>
          </p:cNvSpPr>
          <p:nvPr>
            <p:ph type="dt" sz="half" idx="10"/>
          </p:nvPr>
        </p:nvSpPr>
        <p:spPr/>
        <p:txBody>
          <a:bodyPr/>
          <a:lstStyle/>
          <a:p>
            <a:fld id="{DE2E68B3-DBC1-4EC1-BB7C-1354ABD0ED0F}" type="datetime1">
              <a:rPr lang="en-US" smtClean="0"/>
              <a:pPr/>
              <a:t>7/2/2025</a:t>
            </a:fld>
            <a:endParaRPr lang="en-US"/>
          </a:p>
        </p:txBody>
      </p:sp>
      <p:sp>
        <p:nvSpPr>
          <p:cNvPr id="5" name="Footer Placeholder 4"/>
          <p:cNvSpPr>
            <a:spLocks noGrp="1"/>
          </p:cNvSpPr>
          <p:nvPr>
            <p:ph type="ftr" sz="quarter" idx="11"/>
          </p:nvPr>
        </p:nvSpPr>
        <p:spPr/>
        <p:txBody>
          <a:bodyPr/>
          <a:lstStyle/>
          <a:p>
            <a:endParaRPr lang="en-US"/>
          </a:p>
        </p:txBody>
      </p:sp>
      <p:sp>
        <p:nvSpPr>
          <p:cNvPr id="31" name="Slide Number Placeholder 30"/>
          <p:cNvSpPr>
            <a:spLocks noGrp="1"/>
          </p:cNvSpPr>
          <p:nvPr>
            <p:ph type="sldNum" sz="quarter" idx="12"/>
          </p:nvPr>
        </p:nvSpPr>
        <p:spPr/>
        <p:txBody>
          <a:bodyPr/>
          <a:lstStyle/>
          <a:p>
            <a:fld id="{B6F15528-21DE-4FAA-801E-634DDDAF4B2B}" type="slidenum">
              <a:rPr lang="en-US" smtClean="0"/>
              <a:pPr/>
              <a:t>‹#›</a:t>
            </a:fld>
            <a:endParaRPr lang="en-US"/>
          </a:p>
        </p:txBody>
      </p:sp>
      <p:sp>
        <p:nvSpPr>
          <p:cNvPr id="17" name="Title 16"/>
          <p:cNvSpPr>
            <a:spLocks noGrp="1"/>
          </p:cNvSpPr>
          <p:nvPr>
            <p:ph type="title"/>
          </p:nvPr>
        </p:nvSpPr>
        <p:spPr>
          <a:xfrm>
            <a:off x="381000" y="4993760"/>
            <a:ext cx="5867400" cy="522288"/>
          </a:xfrm>
        </p:spPr>
        <p:txBody>
          <a:bodyPr anchor="ctr"/>
          <a:lstStyle>
            <a:lvl1pPr algn="l">
              <a:buNone/>
              <a:defRPr sz="2000" b="1"/>
            </a:lvl1pPr>
          </a:lstStyle>
          <a:p>
            <a:r>
              <a:rPr kumimoji="0" lang="en-US"/>
              <a:t>Click to edit Master title style</a:t>
            </a:r>
          </a:p>
        </p:txBody>
      </p:sp>
      <p:sp>
        <p:nvSpPr>
          <p:cNvPr id="26" name="Text Placeholder 25"/>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3.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alphaModFix amt="34000"/>
            <a:lum/>
          </a:blip>
          <a:srcRect/>
          <a:stretch>
            <a:fillRect t="-57000" b="-57000"/>
          </a:stretch>
        </a:blipFill>
        <a:effectLst/>
      </p:bgPr>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8" name="Text Placeholder 7"/>
          <p:cNvSpPr>
            <a:spLocks noGrp="1"/>
          </p:cNvSpPr>
          <p:nvPr>
            <p:ph type="body" idx="1"/>
          </p:nvPr>
        </p:nvSpPr>
        <p:spPr>
          <a:xfrm>
            <a:off x="304800" y="1554162"/>
            <a:ext cx="8686800" cy="4525963"/>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1" name="Date Placeholder 10"/>
          <p:cNvSpPr>
            <a:spLocks noGrp="1"/>
          </p:cNvSpPr>
          <p:nvPr>
            <p:ph type="dt" sz="half" idx="2"/>
          </p:nvPr>
        </p:nvSpPr>
        <p:spPr>
          <a:xfrm>
            <a:off x="6477000" y="76200"/>
            <a:ext cx="2514600" cy="288925"/>
          </a:xfrm>
          <a:prstGeom prst="rect">
            <a:avLst/>
          </a:prstGeom>
        </p:spPr>
        <p:txBody>
          <a:bodyPr vert="horz"/>
          <a:lstStyle>
            <a:lvl1pPr algn="l" eaLnBrk="1" latinLnBrk="0" hangingPunct="1">
              <a:defRPr kumimoji="0" sz="1200">
                <a:solidFill>
                  <a:schemeClr val="accent1">
                    <a:shade val="75000"/>
                  </a:schemeClr>
                </a:solidFill>
              </a:defRPr>
            </a:lvl1pPr>
          </a:lstStyle>
          <a:p>
            <a:fld id="{DA59EFA9-433C-42BD-9F02-D63FA6AF5E24}" type="datetime1">
              <a:rPr lang="en-US" smtClean="0"/>
              <a:pPr/>
              <a:t>7/2/2025</a:t>
            </a:fld>
            <a:endParaRPr lang="en-US"/>
          </a:p>
        </p:txBody>
      </p:sp>
      <p:sp>
        <p:nvSpPr>
          <p:cNvPr id="28" name="Footer Placeholder 27"/>
          <p:cNvSpPr>
            <a:spLocks noGrp="1"/>
          </p:cNvSpPr>
          <p:nvPr>
            <p:ph type="ftr" sz="quarter" idx="3"/>
          </p:nvPr>
        </p:nvSpPr>
        <p:spPr>
          <a:xfrm>
            <a:off x="3124200" y="76200"/>
            <a:ext cx="3352800" cy="288925"/>
          </a:xfrm>
          <a:prstGeom prst="rect">
            <a:avLst/>
          </a:prstGeom>
        </p:spPr>
        <p:txBody>
          <a:bodyPr vert="horz"/>
          <a:lstStyle>
            <a:lvl1pPr algn="r" eaLnBrk="1" latinLnBrk="0" hangingPunct="1">
              <a:defRPr kumimoji="0" sz="1200">
                <a:solidFill>
                  <a:schemeClr val="accent1">
                    <a:shade val="75000"/>
                  </a:schemeClr>
                </a:solidFill>
              </a:defRPr>
            </a:lvl1pPr>
          </a:lstStyle>
          <a:p>
            <a:endParaRPr lang="en-US"/>
          </a:p>
        </p:txBody>
      </p:sp>
      <p:sp>
        <p:nvSpPr>
          <p:cNvPr id="5" name="Slide Number Placeholder 4"/>
          <p:cNvSpPr>
            <a:spLocks noGrp="1"/>
          </p:cNvSpPr>
          <p:nvPr>
            <p:ph type="sldNum" sz="quarter" idx="4"/>
          </p:nvPr>
        </p:nvSpPr>
        <p:spPr>
          <a:xfrm>
            <a:off x="8229600" y="6477000"/>
            <a:ext cx="762000" cy="244475"/>
          </a:xfrm>
          <a:prstGeom prst="rect">
            <a:avLst/>
          </a:prstGeom>
        </p:spPr>
        <p:txBody>
          <a:bodyPr vert="horz"/>
          <a:lstStyle>
            <a:lvl1pPr algn="r" eaLnBrk="1" latinLnBrk="0" hangingPunct="1">
              <a:defRPr kumimoji="0" sz="1200">
                <a:solidFill>
                  <a:schemeClr val="accent1">
                    <a:shade val="75000"/>
                  </a:schemeClr>
                </a:solidFill>
              </a:defRPr>
            </a:lvl1pPr>
          </a:lstStyle>
          <a:p>
            <a:fld id="{B6F15528-21DE-4FAA-801E-634DDDAF4B2B}" type="slidenum">
              <a:rPr lang="en-US" smtClean="0"/>
              <a:pPr/>
              <a:t>‹#›</a:t>
            </a:fld>
            <a:endParaRPr lang="en-US"/>
          </a:p>
        </p:txBody>
      </p:sp>
      <p:sp>
        <p:nvSpPr>
          <p:cNvPr id="10" name="Title Placeholder 9"/>
          <p:cNvSpPr>
            <a:spLocks noGrp="1"/>
          </p:cNvSpPr>
          <p:nvPr>
            <p:ph type="title"/>
          </p:nvPr>
        </p:nvSpPr>
        <p:spPr>
          <a:xfrm>
            <a:off x="304800" y="457200"/>
            <a:ext cx="8686800" cy="838200"/>
          </a:xfrm>
          <a:prstGeom prst="rect">
            <a:avLst/>
          </a:prstGeom>
        </p:spPr>
        <p:txBody>
          <a:bodyPr vert="horz" anchor="ctr">
            <a:normAutofit/>
          </a:bodyPr>
          <a:lstStyle/>
          <a:p>
            <a:r>
              <a:rPr kumimoji="0" lang="en-US"/>
              <a:t>Click to edit Master title style</a:t>
            </a:r>
          </a:p>
        </p:txBody>
      </p:sp>
      <p:sp>
        <p:nvSpPr>
          <p:cNvPr id="9" name="Straight Connector 8"/>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Straight Connector 11"/>
          <p:cNvSpPr>
            <a:spLocks noChangeShapeType="1"/>
          </p:cNvSpPr>
          <p:nvPr/>
        </p:nvSpPr>
        <p:spPr bwMode="auto">
          <a:xfrm>
            <a:off x="514350" y="105798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hyperlink" Target="http://www.wetransfer.com/" TargetMode="External"/><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hyperlink" Target="mailto:education@eepf.gr" TargetMode="External"/><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7.png"/><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7.png"/><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2.jpe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7.png"/><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s://blogs.sch.gr/6nipchalk/archives/category/oikologika-scholeia" TargetMode="Externa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7.png"/><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hyperlink" Target="https://blogs.sch.gr/6nipchalk/archives/category/acionaid" TargetMode="External"/><Relationship Id="rId7" Type="http://schemas.openxmlformats.org/officeDocument/2006/relationships/image" Target="../media/image6.png"/><Relationship Id="rId2" Type="http://schemas.openxmlformats.org/officeDocument/2006/relationships/hyperlink" Target="https://blogs.sch.gr/6nipchalk/archives/3183" TargetMode="Externa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hyperlink" Target="https://blogs.sch.gr/6nipchalk/archives/3297"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mailto:mail@6nip-chalk.eyv.sch.gr" TargetMode="Externa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hyperlink" Target="https://blogs.sch.gr/6nipchalk/archives/3315" TargetMode="External"/><Relationship Id="rId7" Type="http://schemas.openxmlformats.org/officeDocument/2006/relationships/image" Target="../media/image4.png"/><Relationship Id="rId2" Type="http://schemas.openxmlformats.org/officeDocument/2006/relationships/hyperlink" Target="https://blogs.sch.gr/6nipchalk/archives/category/plastic-clever-schools" TargetMode="External"/><Relationship Id="rId1" Type="http://schemas.openxmlformats.org/officeDocument/2006/relationships/slideLayout" Target="../slideLayouts/slideLayout2.xml"/><Relationship Id="rId6" Type="http://schemas.openxmlformats.org/officeDocument/2006/relationships/hyperlink" Target="https://blogs.sch.gr/6nipchalk/archives/3362" TargetMode="External"/><Relationship Id="rId5" Type="http://schemas.openxmlformats.org/officeDocument/2006/relationships/hyperlink" Target="https://blogs.sch.gr/6nipchalk/archives/3311" TargetMode="External"/><Relationship Id="rId10" Type="http://schemas.openxmlformats.org/officeDocument/2006/relationships/image" Target="../media/image7.png"/><Relationship Id="rId4" Type="http://schemas.openxmlformats.org/officeDocument/2006/relationships/hyperlink" Target="https://blogs.sch.gr/6nipchalk/archives/3218" TargetMode="External"/><Relationship Id="rId9" Type="http://schemas.openxmlformats.org/officeDocument/2006/relationships/image" Target="../media/image6.png"/></Relationships>
</file>

<file path=ppt/slides/_rels/slide21.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5.png"/><Relationship Id="rId7" Type="http://schemas.openxmlformats.org/officeDocument/2006/relationships/image" Target="../media/image15.jpeg"/><Relationship Id="rId2" Type="http://schemas.openxmlformats.org/officeDocument/2006/relationships/image" Target="../media/image4.png"/><Relationship Id="rId1" Type="http://schemas.openxmlformats.org/officeDocument/2006/relationships/slideLayout" Target="../slideLayouts/slideLayout4.xml"/><Relationship Id="rId6" Type="http://schemas.openxmlformats.org/officeDocument/2006/relationships/image" Target="../media/image14.jpe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7.jpeg"/></Relationships>
</file>

<file path=ppt/slides/_rels/slide22.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5.png"/><Relationship Id="rId7" Type="http://schemas.openxmlformats.org/officeDocument/2006/relationships/image" Target="../media/image19.jpeg"/><Relationship Id="rId2" Type="http://schemas.openxmlformats.org/officeDocument/2006/relationships/image" Target="../media/image4.png"/><Relationship Id="rId1" Type="http://schemas.openxmlformats.org/officeDocument/2006/relationships/slideLayout" Target="../slideLayouts/slideLayout4.xml"/><Relationship Id="rId6" Type="http://schemas.openxmlformats.org/officeDocument/2006/relationships/image" Target="../media/image18.jpeg"/><Relationship Id="rId11" Type="http://schemas.openxmlformats.org/officeDocument/2006/relationships/image" Target="../media/image23.jpeg"/><Relationship Id="rId5" Type="http://schemas.openxmlformats.org/officeDocument/2006/relationships/image" Target="../media/image7.png"/><Relationship Id="rId10" Type="http://schemas.openxmlformats.org/officeDocument/2006/relationships/image" Target="../media/image22.png"/><Relationship Id="rId4" Type="http://schemas.openxmlformats.org/officeDocument/2006/relationships/image" Target="../media/image6.png"/><Relationship Id="rId9" Type="http://schemas.openxmlformats.org/officeDocument/2006/relationships/image" Target="../media/image21.jpeg"/></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mailto:gstamatiou28@gmail.com" TargetMode="Externa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hyperlink" Target="https://www.ecoschools.gr/schools/6o-nipiagogeio-halkidas" TargetMode="External"/><Relationship Id="rId7" Type="http://schemas.openxmlformats.org/officeDocument/2006/relationships/image" Target="../media/image6.png"/><Relationship Id="rId2" Type="http://schemas.openxmlformats.org/officeDocument/2006/relationships/hyperlink" Target="https://blogs.sch.gr/6nipchalk/" TargetMode="Externa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hyperlink" Target="https://www.facebook.com/groups/565459050289806/permalink/2919616564874031/"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7.png"/><Relationship Id="rId4" Type="http://schemas.openxmlformats.org/officeDocument/2006/relationships/image" Target="../media/image6.png"/></Relationships>
</file>

<file path=ppt/slides/_rels/slide32.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5.png"/><Relationship Id="rId7" Type="http://schemas.openxmlformats.org/officeDocument/2006/relationships/image" Target="../media/image26.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28.png"/></Relationships>
</file>

<file path=ppt/slides/_rels/slide33.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5.png"/><Relationship Id="rId7" Type="http://schemas.openxmlformats.org/officeDocument/2006/relationships/image" Target="../media/image30.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7.png"/><Relationship Id="rId10" Type="http://schemas.openxmlformats.org/officeDocument/2006/relationships/image" Target="../media/image33.png"/><Relationship Id="rId4" Type="http://schemas.openxmlformats.org/officeDocument/2006/relationships/image" Target="../media/image6.png"/><Relationship Id="rId9" Type="http://schemas.openxmlformats.org/officeDocument/2006/relationships/image" Target="../media/image32.png"/></Relationships>
</file>

<file path=ppt/slides/_rels/slide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34.jpeg"/><Relationship Id="rId5" Type="http://schemas.openxmlformats.org/officeDocument/2006/relationships/image" Target="../media/image7.png"/><Relationship Id="rId4" Type="http://schemas.openxmlformats.org/officeDocument/2006/relationships/image" Target="../media/image6.png"/></Relationships>
</file>

<file path=ppt/slides/_rels/slide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37.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5.png"/><Relationship Id="rId7" Type="http://schemas.openxmlformats.org/officeDocument/2006/relationships/image" Target="../media/image36.jpe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35.jpe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38.jpeg"/></Relationships>
</file>

<file path=ppt/slides/_rels/slide38.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5.png"/><Relationship Id="rId7" Type="http://schemas.openxmlformats.org/officeDocument/2006/relationships/image" Target="../media/image40.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39.jpeg"/><Relationship Id="rId11" Type="http://schemas.openxmlformats.org/officeDocument/2006/relationships/image" Target="../media/image44.png"/><Relationship Id="rId5" Type="http://schemas.openxmlformats.org/officeDocument/2006/relationships/image" Target="../media/image7.png"/><Relationship Id="rId10" Type="http://schemas.openxmlformats.org/officeDocument/2006/relationships/image" Target="../media/image43.jpeg"/><Relationship Id="rId4" Type="http://schemas.openxmlformats.org/officeDocument/2006/relationships/image" Target="../media/image6.png"/><Relationship Id="rId9" Type="http://schemas.openxmlformats.org/officeDocument/2006/relationships/image" Target="../media/image42.jpeg"/></Relationships>
</file>

<file path=ppt/slides/_rels/slide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41.xml.rels><?xml version="1.0" encoding="UTF-8" standalone="yes"?>
<Relationships xmlns="http://schemas.openxmlformats.org/package/2006/relationships"><Relationship Id="rId3" Type="http://schemas.openxmlformats.org/officeDocument/2006/relationships/hyperlink" Target="mailto:contact@dpa.gr" TargetMode="External"/><Relationship Id="rId7" Type="http://schemas.openxmlformats.org/officeDocument/2006/relationships/image" Target="../media/image7.png"/><Relationship Id="rId2" Type="http://schemas.openxmlformats.org/officeDocument/2006/relationships/hyperlink" Target="mailto:eepf@eepf.gr" TargetMode="Externa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42899" y="1772816"/>
            <a:ext cx="8458200" cy="1524000"/>
          </a:xfrm>
        </p:spPr>
        <p:txBody>
          <a:bodyPr>
            <a:normAutofit/>
          </a:bodyPr>
          <a:lstStyle/>
          <a:p>
            <a:r>
              <a:rPr lang="el-GR" b="1" dirty="0">
                <a:solidFill>
                  <a:schemeClr val="bg1"/>
                </a:solidFill>
                <a:latin typeface="Calibri" pitchFamily="34" charset="0"/>
                <a:cs typeface="Calibri" pitchFamily="34" charset="0"/>
              </a:rPr>
              <a:t>Σχολείο </a:t>
            </a:r>
            <a:r>
              <a:rPr lang="en-US" b="1" dirty="0" smtClean="0">
                <a:solidFill>
                  <a:schemeClr val="bg1"/>
                </a:solidFill>
                <a:latin typeface="Calibri" pitchFamily="34" charset="0"/>
                <a:cs typeface="Calibri" pitchFamily="34" charset="0"/>
              </a:rPr>
              <a:t>:</a:t>
            </a:r>
            <a:r>
              <a:rPr lang="el-GR" b="1" dirty="0" smtClean="0">
                <a:solidFill>
                  <a:schemeClr val="bg1"/>
                </a:solidFill>
                <a:latin typeface="Calibri" pitchFamily="34" charset="0"/>
                <a:cs typeface="Calibri" pitchFamily="34" charset="0"/>
              </a:rPr>
              <a:t> 6</a:t>
            </a:r>
            <a:r>
              <a:rPr lang="el-GR" b="1" baseline="30000" dirty="0" smtClean="0">
                <a:solidFill>
                  <a:schemeClr val="bg1"/>
                </a:solidFill>
                <a:latin typeface="Calibri" pitchFamily="34" charset="0"/>
                <a:cs typeface="Calibri" pitchFamily="34" charset="0"/>
              </a:rPr>
              <a:t>ο</a:t>
            </a:r>
            <a:r>
              <a:rPr lang="el-GR" b="1" dirty="0" smtClean="0">
                <a:solidFill>
                  <a:schemeClr val="bg1"/>
                </a:solidFill>
                <a:latin typeface="Calibri" pitchFamily="34" charset="0"/>
                <a:cs typeface="Calibri" pitchFamily="34" charset="0"/>
              </a:rPr>
              <a:t> Νηπιαγωγείο Χαλκίδας</a:t>
            </a:r>
            <a:endParaRPr lang="en-US" b="1" dirty="0">
              <a:solidFill>
                <a:schemeClr val="bg1"/>
              </a:solidFill>
              <a:latin typeface="Calibri" pitchFamily="34" charset="0"/>
              <a:cs typeface="Calibri" pitchFamily="34" charset="0"/>
            </a:endParaRPr>
          </a:p>
          <a:p>
            <a:r>
              <a:rPr lang="el-GR" b="1" dirty="0">
                <a:solidFill>
                  <a:schemeClr val="bg1"/>
                </a:solidFill>
                <a:latin typeface="Calibri" pitchFamily="34" charset="0"/>
                <a:cs typeface="Calibri" pitchFamily="34" charset="0"/>
              </a:rPr>
              <a:t>Διεύθυνση Εκπαίδευσης </a:t>
            </a:r>
            <a:r>
              <a:rPr lang="en-US" b="1" dirty="0">
                <a:solidFill>
                  <a:schemeClr val="bg1"/>
                </a:solidFill>
                <a:latin typeface="Calibri" pitchFamily="34" charset="0"/>
                <a:cs typeface="Calibri" pitchFamily="34" charset="0"/>
              </a:rPr>
              <a:t>: </a:t>
            </a:r>
            <a:r>
              <a:rPr lang="el-GR" b="1" dirty="0" smtClean="0">
                <a:solidFill>
                  <a:schemeClr val="bg1"/>
                </a:solidFill>
                <a:latin typeface="Calibri" pitchFamily="34" charset="0"/>
                <a:cs typeface="Calibri" pitchFamily="34" charset="0"/>
              </a:rPr>
              <a:t>Π.Ε. Ν</a:t>
            </a:r>
            <a:r>
              <a:rPr lang="el-GR" b="1" dirty="0" smtClean="0">
                <a:solidFill>
                  <a:schemeClr val="bg1"/>
                </a:solidFill>
                <a:latin typeface="Calibri" pitchFamily="34" charset="0"/>
                <a:cs typeface="Calibri" pitchFamily="34" charset="0"/>
              </a:rPr>
              <a:t>. Εύβοιας</a:t>
            </a:r>
            <a:endParaRPr lang="el-GR" b="1" dirty="0">
              <a:solidFill>
                <a:schemeClr val="bg1"/>
              </a:solidFill>
              <a:latin typeface="Calibri" pitchFamily="34" charset="0"/>
              <a:cs typeface="Calibri" pitchFamily="34" charset="0"/>
            </a:endParaRPr>
          </a:p>
          <a:p>
            <a:r>
              <a:rPr lang="el-GR" b="1" dirty="0">
                <a:solidFill>
                  <a:schemeClr val="bg1"/>
                </a:solidFill>
                <a:latin typeface="Calibri" pitchFamily="34" charset="0"/>
                <a:cs typeface="Calibri" pitchFamily="34" charset="0"/>
              </a:rPr>
              <a:t>Σχολικό έτος </a:t>
            </a:r>
            <a:r>
              <a:rPr lang="en-US" b="1" dirty="0">
                <a:solidFill>
                  <a:schemeClr val="bg1"/>
                </a:solidFill>
                <a:latin typeface="Calibri" pitchFamily="34" charset="0"/>
                <a:cs typeface="Calibri" pitchFamily="34" charset="0"/>
              </a:rPr>
              <a:t>:  </a:t>
            </a:r>
            <a:r>
              <a:rPr lang="el-GR" b="1" dirty="0">
                <a:solidFill>
                  <a:srgbClr val="0070C0"/>
                </a:solidFill>
                <a:latin typeface="Calibri" pitchFamily="34" charset="0"/>
                <a:cs typeface="Calibri" pitchFamily="34" charset="0"/>
              </a:rPr>
              <a:t>202</a:t>
            </a:r>
            <a:r>
              <a:rPr lang="en-US" b="1" dirty="0">
                <a:solidFill>
                  <a:srgbClr val="0070C0"/>
                </a:solidFill>
                <a:latin typeface="Calibri" pitchFamily="34" charset="0"/>
                <a:cs typeface="Calibri" pitchFamily="34" charset="0"/>
              </a:rPr>
              <a:t>4</a:t>
            </a:r>
            <a:r>
              <a:rPr lang="el-GR" b="1" dirty="0">
                <a:solidFill>
                  <a:srgbClr val="0070C0"/>
                </a:solidFill>
                <a:latin typeface="Calibri" pitchFamily="34" charset="0"/>
                <a:cs typeface="Calibri" pitchFamily="34" charset="0"/>
              </a:rPr>
              <a:t>-20</a:t>
            </a:r>
            <a:r>
              <a:rPr lang="en-US" b="1" dirty="0">
                <a:solidFill>
                  <a:srgbClr val="0070C0"/>
                </a:solidFill>
                <a:latin typeface="Calibri" pitchFamily="34" charset="0"/>
                <a:cs typeface="Calibri" pitchFamily="34" charset="0"/>
              </a:rPr>
              <a:t>25</a:t>
            </a:r>
            <a:endParaRPr lang="el-GR" b="1" dirty="0">
              <a:solidFill>
                <a:srgbClr val="0070C0"/>
              </a:solidFill>
              <a:latin typeface="Calibri" pitchFamily="34" charset="0"/>
              <a:cs typeface="Calibri" pitchFamily="34" charset="0"/>
            </a:endParaRPr>
          </a:p>
        </p:txBody>
      </p:sp>
      <p:sp>
        <p:nvSpPr>
          <p:cNvPr id="11" name="Slide Number Placeholder 10"/>
          <p:cNvSpPr>
            <a:spLocks noGrp="1"/>
          </p:cNvSpPr>
          <p:nvPr>
            <p:ph type="sldNum" sz="quarter" idx="12"/>
          </p:nvPr>
        </p:nvSpPr>
        <p:spPr/>
        <p:txBody>
          <a:bodyPr/>
          <a:lstStyle/>
          <a:p>
            <a:fld id="{B6F15528-21DE-4FAA-801E-634DDDAF4B2B}" type="slidenum">
              <a:rPr lang="en-US" smtClean="0"/>
              <a:pPr/>
              <a:t>1</a:t>
            </a:fld>
            <a:endParaRPr lang="en-US"/>
          </a:p>
        </p:txBody>
      </p:sp>
      <p:sp>
        <p:nvSpPr>
          <p:cNvPr id="14" name="13 - TextBox"/>
          <p:cNvSpPr txBox="1"/>
          <p:nvPr/>
        </p:nvSpPr>
        <p:spPr>
          <a:xfrm>
            <a:off x="155446" y="3516860"/>
            <a:ext cx="8645653" cy="4401205"/>
          </a:xfrm>
          <a:prstGeom prst="rect">
            <a:avLst/>
          </a:prstGeom>
          <a:noFill/>
        </p:spPr>
        <p:txBody>
          <a:bodyPr wrap="square" rtlCol="0">
            <a:spAutoFit/>
          </a:bodyPr>
          <a:lstStyle/>
          <a:p>
            <a:r>
              <a:rPr lang="el-GR" sz="2400" b="1" dirty="0">
                <a:solidFill>
                  <a:schemeClr val="bg1"/>
                </a:solidFill>
                <a:latin typeface="Calibri" pitchFamily="34" charset="0"/>
                <a:cs typeface="Calibri" pitchFamily="34" charset="0"/>
              </a:rPr>
              <a:t>Αναφέρατε τις θεματικές ενότητες του προγράμματος «Οικολογικά</a:t>
            </a:r>
            <a:r>
              <a:rPr lang="el-GR" sz="2400" b="1" i="1" dirty="0">
                <a:solidFill>
                  <a:schemeClr val="bg1"/>
                </a:solidFill>
                <a:latin typeface="Calibri" pitchFamily="34" charset="0"/>
                <a:cs typeface="Calibri" pitchFamily="34" charset="0"/>
              </a:rPr>
              <a:t> </a:t>
            </a:r>
            <a:r>
              <a:rPr lang="el-GR" sz="2400" b="1" dirty="0">
                <a:solidFill>
                  <a:schemeClr val="bg1"/>
                </a:solidFill>
                <a:latin typeface="Calibri" pitchFamily="34" charset="0"/>
                <a:cs typeface="Calibri" pitchFamily="34" charset="0"/>
              </a:rPr>
              <a:t>Σχολεία</a:t>
            </a:r>
            <a:r>
              <a:rPr lang="el-GR" sz="2400" b="1" i="1" dirty="0">
                <a:solidFill>
                  <a:schemeClr val="bg1"/>
                </a:solidFill>
                <a:latin typeface="Calibri" pitchFamily="34" charset="0"/>
                <a:cs typeface="Calibri" pitchFamily="34" charset="0"/>
              </a:rPr>
              <a:t>» </a:t>
            </a:r>
            <a:r>
              <a:rPr lang="el-GR" sz="2400" b="1" dirty="0">
                <a:solidFill>
                  <a:schemeClr val="bg1"/>
                </a:solidFill>
                <a:latin typeface="Calibri" pitchFamily="34" charset="0"/>
                <a:cs typeface="Calibri" pitchFamily="34" charset="0"/>
              </a:rPr>
              <a:t>με τις οποίες  ασχοληθήκατε</a:t>
            </a:r>
            <a:r>
              <a:rPr lang="en-US" sz="2400" b="1" dirty="0">
                <a:solidFill>
                  <a:schemeClr val="bg1"/>
                </a:solidFill>
                <a:latin typeface="Calibri" pitchFamily="34" charset="0"/>
                <a:cs typeface="Calibri" pitchFamily="34" charset="0"/>
              </a:rPr>
              <a:t>:</a:t>
            </a:r>
            <a:r>
              <a:rPr lang="el-GR" sz="2400" b="1" dirty="0">
                <a:solidFill>
                  <a:schemeClr val="bg1"/>
                </a:solidFill>
                <a:latin typeface="Calibri" pitchFamily="34" charset="0"/>
                <a:cs typeface="Calibri" pitchFamily="34" charset="0"/>
              </a:rPr>
              <a:t> </a:t>
            </a:r>
            <a:br>
              <a:rPr lang="el-GR" sz="2400" b="1" dirty="0">
                <a:solidFill>
                  <a:schemeClr val="bg1"/>
                </a:solidFill>
                <a:latin typeface="Calibri" pitchFamily="34" charset="0"/>
                <a:cs typeface="Calibri" pitchFamily="34" charset="0"/>
              </a:rPr>
            </a:br>
            <a:endParaRPr lang="el-GR" sz="2000" b="1" dirty="0" smtClean="0">
              <a:solidFill>
                <a:schemeClr val="bg1"/>
              </a:solidFill>
              <a:latin typeface="Calibri" pitchFamily="34" charset="0"/>
              <a:cs typeface="Calibri" pitchFamily="34" charset="0"/>
            </a:endParaRPr>
          </a:p>
          <a:p>
            <a:r>
              <a:rPr lang="el-GR" sz="2400" b="1" dirty="0" smtClean="0">
                <a:solidFill>
                  <a:schemeClr val="bg1"/>
                </a:solidFill>
                <a:latin typeface="Calibri" pitchFamily="34" charset="0"/>
                <a:cs typeface="Calibri" pitchFamily="34" charset="0"/>
              </a:rPr>
              <a:t>Θεματικές ενότητες για το σχολικό έτος 2024-2025</a:t>
            </a:r>
            <a:r>
              <a:rPr lang="en-US" sz="2400" b="1" dirty="0" smtClean="0">
                <a:solidFill>
                  <a:schemeClr val="bg1"/>
                </a:solidFill>
                <a:latin typeface="Calibri" pitchFamily="34" charset="0"/>
                <a:cs typeface="Calibri" pitchFamily="34" charset="0"/>
              </a:rPr>
              <a:t>:</a:t>
            </a:r>
            <a:endParaRPr lang="el-GR" sz="2400" b="1" dirty="0" smtClean="0">
              <a:solidFill>
                <a:schemeClr val="bg1"/>
              </a:solidFill>
              <a:latin typeface="Calibri" pitchFamily="34" charset="0"/>
              <a:cs typeface="Calibri" pitchFamily="34" charset="0"/>
            </a:endParaRPr>
          </a:p>
          <a:p>
            <a:pPr fontAlgn="base">
              <a:buFont typeface="Wingdings" pitchFamily="2" charset="2"/>
              <a:buChar char="v"/>
            </a:pPr>
            <a:r>
              <a:rPr lang="el-GR" sz="2400" b="1" dirty="0" smtClean="0">
                <a:solidFill>
                  <a:schemeClr val="accent6">
                    <a:lumMod val="50000"/>
                  </a:schemeClr>
                </a:solidFill>
                <a:latin typeface="Calibri" pitchFamily="34" charset="0"/>
                <a:cs typeface="Calibri" pitchFamily="34" charset="0"/>
              </a:rPr>
              <a:t>Απορρίμματα</a:t>
            </a:r>
          </a:p>
          <a:p>
            <a:pPr fontAlgn="base">
              <a:buFont typeface="Wingdings" pitchFamily="2" charset="2"/>
              <a:buChar char="v"/>
            </a:pPr>
            <a:r>
              <a:rPr lang="el-GR" sz="2400" b="1" dirty="0" smtClean="0">
                <a:solidFill>
                  <a:schemeClr val="accent6">
                    <a:lumMod val="50000"/>
                  </a:schemeClr>
                </a:solidFill>
                <a:latin typeface="Calibri" pitchFamily="34" charset="0"/>
                <a:cs typeface="Calibri" pitchFamily="34" charset="0"/>
              </a:rPr>
              <a:t>Αειφόρο Σχολείο</a:t>
            </a:r>
          </a:p>
          <a:p>
            <a:pPr fontAlgn="base">
              <a:buFont typeface="Wingdings" pitchFamily="2" charset="2"/>
              <a:buChar char="v"/>
            </a:pPr>
            <a:r>
              <a:rPr lang="el-GR" sz="2400" b="1" dirty="0" smtClean="0">
                <a:solidFill>
                  <a:schemeClr val="accent6">
                    <a:lumMod val="50000"/>
                  </a:schemeClr>
                </a:solidFill>
                <a:latin typeface="Calibri" pitchFamily="34" charset="0"/>
                <a:cs typeface="Calibri" pitchFamily="34" charset="0"/>
              </a:rPr>
              <a:t>Κλιματική Αλλαγή</a:t>
            </a:r>
          </a:p>
          <a:p>
            <a:pPr>
              <a:buFont typeface="Wingdings" pitchFamily="2" charset="2"/>
              <a:buChar char="v"/>
            </a:pPr>
            <a:endParaRPr lang="el-GR" sz="2000" b="1" dirty="0">
              <a:solidFill>
                <a:schemeClr val="accent6">
                  <a:lumMod val="75000"/>
                </a:schemeClr>
              </a:solidFill>
              <a:latin typeface="Calibri" pitchFamily="34" charset="0"/>
              <a:cs typeface="Calibri" pitchFamily="34" charset="0"/>
            </a:endParaRPr>
          </a:p>
          <a:p>
            <a:pPr algn="just"/>
            <a:endParaRPr lang="el-GR" sz="2400" b="1" dirty="0">
              <a:solidFill>
                <a:schemeClr val="bg1"/>
              </a:solidFill>
              <a:latin typeface="Calibri" pitchFamily="34" charset="0"/>
              <a:cs typeface="Calibri" pitchFamily="34" charset="0"/>
            </a:endParaRPr>
          </a:p>
          <a:p>
            <a:pPr algn="just"/>
            <a:endParaRPr lang="el-GR" sz="2400" b="1" dirty="0">
              <a:solidFill>
                <a:schemeClr val="bg1"/>
              </a:solidFill>
              <a:latin typeface="Calibri" pitchFamily="34" charset="0"/>
              <a:cs typeface="Calibri" pitchFamily="34" charset="0"/>
            </a:endParaRPr>
          </a:p>
          <a:p>
            <a:pPr algn="just"/>
            <a:endParaRPr lang="el-GR" sz="2400" b="1" dirty="0">
              <a:solidFill>
                <a:schemeClr val="bg1"/>
              </a:solidFill>
              <a:latin typeface="Calibri" pitchFamily="34" charset="0"/>
              <a:cs typeface="Calibri" pitchFamily="34" charset="0"/>
            </a:endParaRPr>
          </a:p>
          <a:p>
            <a:pPr algn="just"/>
            <a:endParaRPr lang="el-GR" sz="2400" b="1" dirty="0">
              <a:solidFill>
                <a:schemeClr val="bg1"/>
              </a:solidFill>
              <a:latin typeface="Calibri" pitchFamily="34" charset="0"/>
              <a:cs typeface="Calibri" pitchFamily="34" charset="0"/>
            </a:endParaRPr>
          </a:p>
        </p:txBody>
      </p:sp>
      <p:sp>
        <p:nvSpPr>
          <p:cNvPr id="5" name="Title 1">
            <a:extLst>
              <a:ext uri="{FF2B5EF4-FFF2-40B4-BE49-F238E27FC236}">
                <a16:creationId xmlns:a16="http://schemas.microsoft.com/office/drawing/2014/main" xmlns="" id="{B48D54D3-CDC8-A996-2785-5DE384CFD0B4}"/>
              </a:ext>
            </a:extLst>
          </p:cNvPr>
          <p:cNvSpPr txBox="1">
            <a:spLocks/>
          </p:cNvSpPr>
          <p:nvPr/>
        </p:nvSpPr>
        <p:spPr>
          <a:xfrm>
            <a:off x="1907704" y="1293269"/>
            <a:ext cx="5029200" cy="838200"/>
          </a:xfrm>
          <a:prstGeom prst="rect">
            <a:avLst/>
          </a:prstGeom>
        </p:spPr>
        <p:txBody>
          <a:bodyPr vert="horz" anchor="t">
            <a:normAutofit fontScale="92500"/>
          </a:bodyPr>
          <a:lst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a:lstStyle>
          <a:p>
            <a:pPr algn="ctr"/>
            <a:r>
              <a:rPr lang="el-GR" sz="3000" b="1" dirty="0">
                <a:solidFill>
                  <a:srgbClr val="0070C0"/>
                </a:solidFill>
                <a:latin typeface="Calibri" pitchFamily="34" charset="0"/>
                <a:cs typeface="Calibri" pitchFamily="34" charset="0"/>
              </a:rPr>
              <a:t>ΦΟΡΜΑ ΑΝΑΦΟΡΑΣ ΔΡΑΣΕΩΝ </a:t>
            </a:r>
            <a:r>
              <a:rPr lang="el-GR" sz="3000" b="1" dirty="0">
                <a:solidFill>
                  <a:srgbClr val="FF0000"/>
                </a:solidFill>
                <a:latin typeface="Calibri" pitchFamily="34" charset="0"/>
                <a:cs typeface="Calibri" pitchFamily="34" charset="0"/>
              </a:rPr>
              <a:t>*</a:t>
            </a:r>
          </a:p>
        </p:txBody>
      </p:sp>
      <p:grpSp>
        <p:nvGrpSpPr>
          <p:cNvPr id="18" name="Ομάδα 17">
            <a:extLst>
              <a:ext uri="{FF2B5EF4-FFF2-40B4-BE49-F238E27FC236}">
                <a16:creationId xmlns:a16="http://schemas.microsoft.com/office/drawing/2014/main" xmlns="" id="{BB168D6C-F29A-7072-CFFE-BCB8632F3002}"/>
              </a:ext>
            </a:extLst>
          </p:cNvPr>
          <p:cNvGrpSpPr/>
          <p:nvPr/>
        </p:nvGrpSpPr>
        <p:grpSpPr>
          <a:xfrm>
            <a:off x="650217" y="-838227"/>
            <a:ext cx="8218327" cy="2744317"/>
            <a:chOff x="650217" y="-838227"/>
            <a:chExt cx="8218327" cy="2744317"/>
          </a:xfrm>
        </p:grpSpPr>
        <p:grpSp>
          <p:nvGrpSpPr>
            <p:cNvPr id="16" name="Ομάδα 15">
              <a:extLst>
                <a:ext uri="{FF2B5EF4-FFF2-40B4-BE49-F238E27FC236}">
                  <a16:creationId xmlns:a16="http://schemas.microsoft.com/office/drawing/2014/main" xmlns="" id="{85A8E1F6-2CEA-902B-70A9-6AA869E7A190}"/>
                </a:ext>
              </a:extLst>
            </p:cNvPr>
            <p:cNvGrpSpPr/>
            <p:nvPr/>
          </p:nvGrpSpPr>
          <p:grpSpPr>
            <a:xfrm>
              <a:off x="5148064" y="22408"/>
              <a:ext cx="1973560" cy="1027235"/>
              <a:chOff x="5148064" y="22408"/>
              <a:chExt cx="1973560" cy="1027235"/>
            </a:xfrm>
          </p:grpSpPr>
          <p:pic>
            <p:nvPicPr>
              <p:cNvPr id="9" name="Picture 9" descr="fee-logo"/>
              <p:cNvPicPr>
                <a:picLocks noChangeAspect="1" noChangeArrowheads="1"/>
              </p:cNvPicPr>
              <p:nvPr/>
            </p:nvPicPr>
            <p:blipFill>
              <a:blip r:embed="rId2" cstate="print"/>
              <a:srcRect/>
              <a:stretch>
                <a:fillRect/>
              </a:stretch>
            </p:blipFill>
            <p:spPr bwMode="auto">
              <a:xfrm>
                <a:off x="6588224" y="50538"/>
                <a:ext cx="533400" cy="966788"/>
              </a:xfrm>
              <a:prstGeom prst="rect">
                <a:avLst/>
              </a:prstGeom>
              <a:noFill/>
              <a:ln w="9525">
                <a:noFill/>
                <a:miter lim="800000"/>
                <a:headEnd/>
                <a:tailEnd/>
              </a:ln>
            </p:spPr>
          </p:pic>
          <p:pic>
            <p:nvPicPr>
              <p:cNvPr id="4" name="Εικόνα 3" descr="Εικόνα που περιέχει γραφικά, γραφιστική, σχεδίαση, αφίσα&#10;&#10;Περιγραφή που δημιουργήθηκε αυτόματα">
                <a:extLst>
                  <a:ext uri="{FF2B5EF4-FFF2-40B4-BE49-F238E27FC236}">
                    <a16:creationId xmlns:a16="http://schemas.microsoft.com/office/drawing/2014/main" xmlns="" id="{EB15F165-A85C-F15B-A5A2-E25D4E4B4C33}"/>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148064" y="22408"/>
                <a:ext cx="780699" cy="1027235"/>
              </a:xfrm>
              <a:prstGeom prst="rect">
                <a:avLst/>
              </a:prstGeom>
            </p:spPr>
          </p:pic>
        </p:grpSp>
        <p:pic>
          <p:nvPicPr>
            <p:cNvPr id="7" name="Εικόνα 6" descr="Εικόνα που περιέχει κείμενο, γραφικά, γραμματοσειρά, γραφιστική&#10;&#10;Το περιεχόμενο που δημιουργείται από τεχνολογία AI ενδέχεται να είναι εσφαλμένο.">
              <a:extLst>
                <a:ext uri="{FF2B5EF4-FFF2-40B4-BE49-F238E27FC236}">
                  <a16:creationId xmlns:a16="http://schemas.microsoft.com/office/drawing/2014/main" xmlns="" id="{7D5025C0-AB8D-7702-3175-A34F553A306A}"/>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7441751" y="67368"/>
              <a:ext cx="1426793" cy="793259"/>
            </a:xfrm>
            <a:prstGeom prst="rect">
              <a:avLst/>
            </a:prstGeom>
          </p:spPr>
        </p:pic>
        <p:pic>
          <p:nvPicPr>
            <p:cNvPr id="17" name="Εικόνα 16" descr="Εικόνα που περιέχει γραφιστική, γραφικά, πράσινο, λογότυπο&#10;&#10;Το περιεχόμενο που δημιουργείται από τεχνολογία AI ενδέχεται να είναι εσφαλμένο.">
              <a:extLst>
                <a:ext uri="{FF2B5EF4-FFF2-40B4-BE49-F238E27FC236}">
                  <a16:creationId xmlns:a16="http://schemas.microsoft.com/office/drawing/2014/main" xmlns="" id="{CC6A4D8A-FF1C-2FDE-723E-CD61BEE0C878}"/>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650217" y="-838227"/>
              <a:ext cx="2744317" cy="2744317"/>
            </a:xfrm>
            <a:prstGeom prst="rect">
              <a:avLst/>
            </a:prstGeom>
          </p:spPr>
        </p:pic>
      </p:grpSp>
      <p:sp>
        <p:nvSpPr>
          <p:cNvPr id="6" name="TextBox 5">
            <a:extLst>
              <a:ext uri="{FF2B5EF4-FFF2-40B4-BE49-F238E27FC236}">
                <a16:creationId xmlns:a16="http://schemas.microsoft.com/office/drawing/2014/main" xmlns="" id="{2CB88348-9E97-AFB4-8419-5E5619054F22}"/>
              </a:ext>
            </a:extLst>
          </p:cNvPr>
          <p:cNvSpPr txBox="1"/>
          <p:nvPr/>
        </p:nvSpPr>
        <p:spPr>
          <a:xfrm>
            <a:off x="125760" y="6342154"/>
            <a:ext cx="8892480" cy="523220"/>
          </a:xfrm>
          <a:prstGeom prst="rect">
            <a:avLst/>
          </a:prstGeom>
          <a:noFill/>
        </p:spPr>
        <p:txBody>
          <a:bodyPr wrap="square" rtlCol="0">
            <a:spAutoFit/>
          </a:bodyPr>
          <a:lstStyle/>
          <a:p>
            <a:pPr algn="just"/>
            <a:r>
              <a:rPr lang="el-GR" sz="1400" b="1" i="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l-GR" sz="1400" b="1" i="1" dirty="0">
                <a:solidFill>
                  <a:srgbClr val="FF0000"/>
                </a:solidFill>
                <a:latin typeface="Calibri" panose="020F0502020204030204" pitchFamily="34" charset="0"/>
                <a:ea typeface="Calibri" panose="020F0502020204030204" pitchFamily="34" charset="0"/>
                <a:cs typeface="Calibri" panose="020F0502020204030204" pitchFamily="34" charset="0"/>
              </a:rPr>
              <a:t>Προθεσμία υποβολής της φόρμας </a:t>
            </a:r>
            <a:r>
              <a:rPr lang="el-GR" sz="1400" b="1" i="1" u="sng" dirty="0">
                <a:solidFill>
                  <a:srgbClr val="FF0000"/>
                </a:solidFill>
                <a:latin typeface="Calibri" panose="020F0502020204030204" pitchFamily="34" charset="0"/>
                <a:ea typeface="Calibri" panose="020F0502020204030204" pitchFamily="34" charset="0"/>
                <a:cs typeface="Calibri" panose="020F0502020204030204" pitchFamily="34" charset="0"/>
              </a:rPr>
              <a:t>έως 11 Ιουλίου 202</a:t>
            </a:r>
            <a:r>
              <a:rPr lang="en-US" sz="1400" b="1" i="1" u="sng" dirty="0">
                <a:solidFill>
                  <a:srgbClr val="FF0000"/>
                </a:solidFill>
                <a:latin typeface="Calibri" panose="020F0502020204030204" pitchFamily="34" charset="0"/>
                <a:ea typeface="Calibri" panose="020F0502020204030204" pitchFamily="34" charset="0"/>
                <a:cs typeface="Calibri" panose="020F0502020204030204" pitchFamily="34" charset="0"/>
              </a:rPr>
              <a:t>5</a:t>
            </a:r>
            <a:r>
              <a:rPr lang="el-GR" sz="1400" b="1" i="1" dirty="0">
                <a:solidFill>
                  <a:srgbClr val="FF0000"/>
                </a:solidFill>
                <a:latin typeface="Calibri" panose="020F0502020204030204" pitchFamily="34" charset="0"/>
                <a:ea typeface="Calibri" panose="020F0502020204030204" pitchFamily="34" charset="0"/>
                <a:cs typeface="Calibri" panose="020F0502020204030204" pitchFamily="34" charset="0"/>
              </a:rPr>
              <a:t>, στο </a:t>
            </a:r>
            <a:r>
              <a:rPr lang="en-US" sz="1400" b="1" i="1" dirty="0">
                <a:solidFill>
                  <a:srgbClr val="0070C0"/>
                </a:solidFill>
                <a:latin typeface="Calibri" panose="020F0502020204030204" pitchFamily="34" charset="0"/>
                <a:ea typeface="Calibri" panose="020F0502020204030204" pitchFamily="34" charset="0"/>
                <a:cs typeface="Calibri" panose="020F0502020204030204" pitchFamily="34" charset="0"/>
                <a:hlinkClick r:id="rId6"/>
              </a:rPr>
              <a:t>education@eepf.gr</a:t>
            </a:r>
            <a:r>
              <a:rPr lang="en-US" sz="1400" b="1" i="1"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l-GR" sz="1400" b="1" i="1" dirty="0">
                <a:solidFill>
                  <a:srgbClr val="FF0000"/>
                </a:solidFill>
                <a:latin typeface="Calibri" panose="020F0502020204030204" pitchFamily="34" charset="0"/>
                <a:ea typeface="Calibri" panose="020F0502020204030204" pitchFamily="34" charset="0"/>
                <a:cs typeface="Calibri" panose="020F0502020204030204" pitchFamily="34" charset="0"/>
              </a:rPr>
              <a:t>ή αποστολή με </a:t>
            </a:r>
            <a:r>
              <a:rPr lang="en-US" sz="1400" b="1" i="1" dirty="0">
                <a:solidFill>
                  <a:srgbClr val="0070C0"/>
                </a:solidFill>
                <a:latin typeface="Calibri" panose="020F0502020204030204" pitchFamily="34" charset="0"/>
                <a:ea typeface="Calibri" panose="020F0502020204030204" pitchFamily="34" charset="0"/>
                <a:cs typeface="Calibri" panose="020F0502020204030204" pitchFamily="34" charset="0"/>
                <a:hlinkClick r:id="rId7">
                  <a:extLst>
                    <a:ext uri="{A12FA001-AC4F-418D-AE19-62706E023703}">
                      <ahyp:hlinkClr xmlns:ahyp="http://schemas.microsoft.com/office/drawing/2018/hyperlinkcolor" xmlns="" val="tx"/>
                    </a:ext>
                  </a:extLst>
                </a:hlinkClick>
              </a:rPr>
              <a:t>www.wetransfer.com</a:t>
            </a:r>
            <a:r>
              <a:rPr lang="el-GR" sz="1400" b="1" i="1" dirty="0">
                <a:solidFill>
                  <a:srgbClr val="0070C0"/>
                </a:solidFill>
                <a:latin typeface="Calibri" panose="020F0502020204030204" pitchFamily="34" charset="0"/>
                <a:ea typeface="Calibri" panose="020F0502020204030204" pitchFamily="34" charset="0"/>
                <a:cs typeface="Calibri" panose="020F0502020204030204" pitchFamily="34" charset="0"/>
              </a:rPr>
              <a:t> </a:t>
            </a:r>
            <a:endParaRPr lang="en-US" sz="1400" b="1" dirty="0">
              <a:solidFill>
                <a:srgbClr val="0070C0"/>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FB8DCC71-8B3D-53E6-AA7B-FF962689C9B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xmlns="" id="{D49460A6-C803-8383-CFDB-5F6B2BFE41FF}"/>
              </a:ext>
            </a:extLst>
          </p:cNvPr>
          <p:cNvSpPr>
            <a:spLocks noGrp="1"/>
          </p:cNvSpPr>
          <p:nvPr>
            <p:ph type="title"/>
          </p:nvPr>
        </p:nvSpPr>
        <p:spPr>
          <a:xfrm>
            <a:off x="228600" y="1143000"/>
            <a:ext cx="8686800" cy="720675"/>
          </a:xfrm>
        </p:spPr>
        <p:txBody>
          <a:bodyPr>
            <a:normAutofit/>
          </a:bodyPr>
          <a:lstStyle/>
          <a:p>
            <a:r>
              <a:rPr lang="el-GR" sz="3000" b="1" dirty="0" smtClean="0">
                <a:solidFill>
                  <a:srgbClr val="0070C0"/>
                </a:solidFill>
                <a:latin typeface="Calibri" pitchFamily="34" charset="0"/>
                <a:cs typeface="Calibri" pitchFamily="34" charset="0"/>
              </a:rPr>
              <a:t>ΣΧΕΤΙΚΑ ΜΕ ΤΗΝ ερευνα </a:t>
            </a:r>
            <a:r>
              <a:rPr lang="el-GR" sz="3000" b="1" dirty="0">
                <a:solidFill>
                  <a:srgbClr val="0070C0"/>
                </a:solidFill>
                <a:latin typeface="Calibri" pitchFamily="34" charset="0"/>
                <a:cs typeface="Calibri" pitchFamily="34" charset="0"/>
              </a:rPr>
              <a:t>στο σχολειο </a:t>
            </a:r>
            <a:r>
              <a:rPr lang="el-GR" sz="3000" b="1" dirty="0" smtClean="0">
                <a:solidFill>
                  <a:schemeClr val="bg1"/>
                </a:solidFill>
                <a:latin typeface="Calibri" pitchFamily="34" charset="0"/>
                <a:cs typeface="Calibri" pitchFamily="34" charset="0"/>
              </a:rPr>
              <a:t> </a:t>
            </a:r>
            <a:endParaRPr lang="el-GR" sz="3000" b="1" dirty="0">
              <a:solidFill>
                <a:schemeClr val="bg1"/>
              </a:solidFill>
              <a:latin typeface="Calibri" pitchFamily="34" charset="0"/>
              <a:cs typeface="Calibri" pitchFamily="34" charset="0"/>
            </a:endParaRPr>
          </a:p>
        </p:txBody>
      </p:sp>
      <p:sp>
        <p:nvSpPr>
          <p:cNvPr id="3" name="Content Placeholder 2">
            <a:extLst>
              <a:ext uri="{FF2B5EF4-FFF2-40B4-BE49-F238E27FC236}">
                <a16:creationId xmlns:a16="http://schemas.microsoft.com/office/drawing/2014/main" xmlns="" id="{6006DAF0-DDBC-FFA6-52CD-1E7A15994D87}"/>
              </a:ext>
            </a:extLst>
          </p:cNvPr>
          <p:cNvSpPr>
            <a:spLocks noGrp="1"/>
          </p:cNvSpPr>
          <p:nvPr>
            <p:ph idx="1"/>
          </p:nvPr>
        </p:nvSpPr>
        <p:spPr>
          <a:xfrm>
            <a:off x="96224" y="2116585"/>
            <a:ext cx="8686800" cy="3598415"/>
          </a:xfrm>
        </p:spPr>
        <p:txBody>
          <a:bodyPr>
            <a:normAutofit/>
          </a:bodyPr>
          <a:lstStyle/>
          <a:p>
            <a:pPr>
              <a:buNone/>
            </a:pPr>
            <a:r>
              <a:rPr lang="el-GR" sz="2400" dirty="0" smtClean="0">
                <a:solidFill>
                  <a:schemeClr val="bg1"/>
                </a:solidFill>
              </a:rPr>
              <a:t>      </a:t>
            </a:r>
            <a:r>
              <a:rPr lang="el-GR" sz="1900" dirty="0" smtClean="0">
                <a:solidFill>
                  <a:schemeClr val="bg1"/>
                </a:solidFill>
                <a:latin typeface="Calibri" pitchFamily="34" charset="0"/>
                <a:cs typeface="Calibri" pitchFamily="34" charset="0"/>
              </a:rPr>
              <a:t>Η Περιβαλλοντική Επιτροπή του Νηπιαγωγείου ανέλαβε να σχεδιάσει και να πραγματοποιήσει η ίδια την έρευνα πεδίου στο σχολείο, με ενεργή συμμετοχή των μαθητών. Οι μαθητές συνέβαλαν στον εντοπισμό και την κατανόηση των πραγματικών περιβαλλοντικών προβλημάτων του σχολικού τους περιβάλλοντος, κάτι που οδήγησε σε ένα στοχευμένο και ουσιαστικό σχέδιο δράσης.</a:t>
            </a:r>
          </a:p>
          <a:p>
            <a:pPr>
              <a:buNone/>
            </a:pPr>
            <a:r>
              <a:rPr lang="el-GR" sz="1900" dirty="0" smtClean="0">
                <a:solidFill>
                  <a:schemeClr val="bg1"/>
                </a:solidFill>
                <a:latin typeface="Calibri" pitchFamily="34" charset="0"/>
                <a:cs typeface="Calibri" pitchFamily="34" charset="0"/>
              </a:rPr>
              <a:t>      Ένα αντίγραφο της έρευνας της Επιτροπής αναρτήθηκε στον πίνακα ανακοινώσεων και το Ιστολόγιο του σχολείου, ώστε να εξασφαλιστεί η διαφάνεια και η ενημέρωση της σχολικής κοινότητας. Σε άλλες περιπτώσεις, τα αποτελέσματα ανακοινώθηκαν μέσα από μπροσούρες, φυλλάδια ή παρουσιάστηκαν στο πλαίσιο ανοιχτών εκδηλώσεων προς το κοινό, ενισχύοντας τη διάχυση της δράσης και τη σύνδεση με την ευρύτερη κοινωνία.</a:t>
            </a:r>
          </a:p>
          <a:p>
            <a:pPr>
              <a:buNone/>
            </a:pPr>
            <a:endParaRPr lang="el-GR" sz="2400" dirty="0" smtClean="0">
              <a:solidFill>
                <a:schemeClr val="bg1"/>
              </a:solidFill>
            </a:endParaRPr>
          </a:p>
          <a:p>
            <a:pPr fontAlgn="t"/>
            <a:endParaRPr lang="el-GR" sz="2400" dirty="0">
              <a:solidFill>
                <a:schemeClr val="bg1"/>
              </a:solidFill>
              <a:latin typeface="Calibri" pitchFamily="34" charset="0"/>
              <a:cs typeface="Calibri" pitchFamily="34" charset="0"/>
            </a:endParaRPr>
          </a:p>
          <a:p>
            <a:pPr fontAlgn="t"/>
            <a:endParaRPr lang="el-GR" sz="2400" dirty="0">
              <a:solidFill>
                <a:schemeClr val="bg1"/>
              </a:solidFill>
              <a:latin typeface="Calibri" pitchFamily="34" charset="0"/>
              <a:cs typeface="Calibri" pitchFamily="34" charset="0"/>
            </a:endParaRPr>
          </a:p>
          <a:p>
            <a:pPr fontAlgn="t"/>
            <a:endParaRPr lang="el-GR" sz="2400" dirty="0">
              <a:latin typeface="Calibri" pitchFamily="34" charset="0"/>
              <a:cs typeface="Calibri" pitchFamily="34" charset="0"/>
            </a:endParaRPr>
          </a:p>
          <a:p>
            <a:pPr fontAlgn="t"/>
            <a:endParaRPr lang="el-GR" sz="2400" dirty="0">
              <a:solidFill>
                <a:schemeClr val="bg1"/>
              </a:solidFill>
              <a:latin typeface="Calibri" pitchFamily="34" charset="0"/>
              <a:cs typeface="Calibri" pitchFamily="34" charset="0"/>
            </a:endParaRPr>
          </a:p>
        </p:txBody>
      </p:sp>
      <p:sp>
        <p:nvSpPr>
          <p:cNvPr id="4" name="Slide Number Placeholder 3">
            <a:extLst>
              <a:ext uri="{FF2B5EF4-FFF2-40B4-BE49-F238E27FC236}">
                <a16:creationId xmlns:a16="http://schemas.microsoft.com/office/drawing/2014/main" xmlns="" id="{716B0262-0B8C-E5E8-4A1D-F7456AFBFE6A}"/>
              </a:ext>
            </a:extLst>
          </p:cNvPr>
          <p:cNvSpPr>
            <a:spLocks noGrp="1"/>
          </p:cNvSpPr>
          <p:nvPr>
            <p:ph type="sldNum" sz="quarter" idx="12"/>
          </p:nvPr>
        </p:nvSpPr>
        <p:spPr/>
        <p:txBody>
          <a:bodyPr/>
          <a:lstStyle/>
          <a:p>
            <a:fld id="{B6F15528-21DE-4FAA-801E-634DDDAF4B2B}" type="slidenum">
              <a:rPr lang="en-US" smtClean="0"/>
              <a:pPr/>
              <a:t>10</a:t>
            </a:fld>
            <a:endParaRPr lang="en-US"/>
          </a:p>
        </p:txBody>
      </p:sp>
      <p:sp>
        <p:nvSpPr>
          <p:cNvPr id="13" name="Content Placeholder 2">
            <a:extLst>
              <a:ext uri="{FF2B5EF4-FFF2-40B4-BE49-F238E27FC236}">
                <a16:creationId xmlns:a16="http://schemas.microsoft.com/office/drawing/2014/main" xmlns="" id="{CE02123E-0E68-FB3D-08AB-29C3369D438F}"/>
              </a:ext>
            </a:extLst>
          </p:cNvPr>
          <p:cNvSpPr txBox="1">
            <a:spLocks/>
          </p:cNvSpPr>
          <p:nvPr/>
        </p:nvSpPr>
        <p:spPr>
          <a:xfrm>
            <a:off x="248624" y="2268985"/>
            <a:ext cx="8686800" cy="3598415"/>
          </a:xfrm>
          <a:prstGeom prst="rect">
            <a:avLst/>
          </a:prstGeom>
        </p:spPr>
        <p:txBody>
          <a:bodyPr vert="horz">
            <a:norm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fontAlgn="t"/>
            <a:endParaRPr lang="el-GR" sz="2400" dirty="0">
              <a:solidFill>
                <a:schemeClr val="bg1"/>
              </a:solidFill>
              <a:latin typeface="Calibri" pitchFamily="34" charset="0"/>
              <a:cs typeface="Calibri" pitchFamily="34" charset="0"/>
            </a:endParaRPr>
          </a:p>
        </p:txBody>
      </p:sp>
      <p:grpSp>
        <p:nvGrpSpPr>
          <p:cNvPr id="5" name="Ομάδα 4">
            <a:extLst>
              <a:ext uri="{FF2B5EF4-FFF2-40B4-BE49-F238E27FC236}">
                <a16:creationId xmlns:a16="http://schemas.microsoft.com/office/drawing/2014/main" xmlns="" id="{6EEC1254-D31F-FBD1-E751-260279F50401}"/>
              </a:ext>
            </a:extLst>
          </p:cNvPr>
          <p:cNvGrpSpPr/>
          <p:nvPr/>
        </p:nvGrpSpPr>
        <p:grpSpPr>
          <a:xfrm>
            <a:off x="650217" y="-838227"/>
            <a:ext cx="8218327" cy="2744317"/>
            <a:chOff x="650217" y="-838227"/>
            <a:chExt cx="8218327" cy="2744317"/>
          </a:xfrm>
        </p:grpSpPr>
        <p:grpSp>
          <p:nvGrpSpPr>
            <p:cNvPr id="7" name="Ομάδα 10">
              <a:extLst>
                <a:ext uri="{FF2B5EF4-FFF2-40B4-BE49-F238E27FC236}">
                  <a16:creationId xmlns:a16="http://schemas.microsoft.com/office/drawing/2014/main" xmlns="" id="{6BF6D1F4-3B33-4275-34B2-06DAF9B6CCF9}"/>
                </a:ext>
              </a:extLst>
            </p:cNvPr>
            <p:cNvGrpSpPr/>
            <p:nvPr/>
          </p:nvGrpSpPr>
          <p:grpSpPr>
            <a:xfrm>
              <a:off x="5148064" y="22408"/>
              <a:ext cx="1973560" cy="1027235"/>
              <a:chOff x="5148064" y="22408"/>
              <a:chExt cx="1973560" cy="1027235"/>
            </a:xfrm>
          </p:grpSpPr>
          <p:pic>
            <p:nvPicPr>
              <p:cNvPr id="15" name="Picture 9" descr="fee-logo">
                <a:extLst>
                  <a:ext uri="{FF2B5EF4-FFF2-40B4-BE49-F238E27FC236}">
                    <a16:creationId xmlns:a16="http://schemas.microsoft.com/office/drawing/2014/main" xmlns="" id="{1EDCC373-F858-660E-B83E-B74718391400}"/>
                  </a:ext>
                </a:extLst>
              </p:cNvPr>
              <p:cNvPicPr>
                <a:picLocks noChangeAspect="1" noChangeArrowheads="1"/>
              </p:cNvPicPr>
              <p:nvPr/>
            </p:nvPicPr>
            <p:blipFill>
              <a:blip r:embed="rId2" cstate="print"/>
              <a:srcRect/>
              <a:stretch>
                <a:fillRect/>
              </a:stretch>
            </p:blipFill>
            <p:spPr bwMode="auto">
              <a:xfrm>
                <a:off x="6588224" y="50538"/>
                <a:ext cx="533400" cy="966788"/>
              </a:xfrm>
              <a:prstGeom prst="rect">
                <a:avLst/>
              </a:prstGeom>
              <a:noFill/>
              <a:ln w="9525">
                <a:noFill/>
                <a:miter lim="800000"/>
                <a:headEnd/>
                <a:tailEnd/>
              </a:ln>
            </p:spPr>
          </p:pic>
          <p:pic>
            <p:nvPicPr>
              <p:cNvPr id="16" name="Εικόνα 15" descr="Εικόνα που περιέχει γραφικά, γραφιστική, σχεδίαση, αφίσα&#10;&#10;Περιγραφή που δημιουργήθηκε αυτόματα">
                <a:extLst>
                  <a:ext uri="{FF2B5EF4-FFF2-40B4-BE49-F238E27FC236}">
                    <a16:creationId xmlns:a16="http://schemas.microsoft.com/office/drawing/2014/main" xmlns="" id="{A6EEA315-2639-170D-BD13-2C292DF9E088}"/>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148064" y="22408"/>
                <a:ext cx="780699" cy="1027235"/>
              </a:xfrm>
              <a:prstGeom prst="rect">
                <a:avLst/>
              </a:prstGeom>
            </p:spPr>
          </p:pic>
        </p:grpSp>
        <p:pic>
          <p:nvPicPr>
            <p:cNvPr id="12" name="Εικόνα 11" descr="Εικόνα που περιέχει κείμενο, γραφικά, γραμματοσειρά, γραφιστική&#10;&#10;Το περιεχόμενο που δημιουργείται από τεχνολογία AI ενδέχεται να είναι εσφαλμένο.">
              <a:extLst>
                <a:ext uri="{FF2B5EF4-FFF2-40B4-BE49-F238E27FC236}">
                  <a16:creationId xmlns:a16="http://schemas.microsoft.com/office/drawing/2014/main" xmlns="" id="{3E329A50-7C5B-ABCA-6987-20066A869768}"/>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7441751" y="67368"/>
              <a:ext cx="1426793" cy="793259"/>
            </a:xfrm>
            <a:prstGeom prst="rect">
              <a:avLst/>
            </a:prstGeom>
          </p:spPr>
        </p:pic>
        <p:pic>
          <p:nvPicPr>
            <p:cNvPr id="14" name="Εικόνα 13" descr="Εικόνα που περιέχει γραφιστική, γραφικά, πράσινο, λογότυπο&#10;&#10;Το περιεχόμενο που δημιουργείται από τεχνολογία AI ενδέχεται να είναι εσφαλμένο.">
              <a:extLst>
                <a:ext uri="{FF2B5EF4-FFF2-40B4-BE49-F238E27FC236}">
                  <a16:creationId xmlns:a16="http://schemas.microsoft.com/office/drawing/2014/main" xmlns="" id="{90F09BF9-080E-7A66-8AAA-D2D69DAA0394}"/>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650217" y="-838227"/>
              <a:ext cx="2744317" cy="2744317"/>
            </a:xfrm>
            <a:prstGeom prst="rect">
              <a:avLst/>
            </a:prstGeom>
          </p:spPr>
        </p:pic>
      </p:grpSp>
    </p:spTree>
    <p:extLst>
      <p:ext uri="{BB962C8B-B14F-4D97-AF65-F5344CB8AC3E}">
        <p14:creationId xmlns:p14="http://schemas.microsoft.com/office/powerpoint/2010/main" xmlns="" val="6518072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FB8DCC71-8B3D-53E6-AA7B-FF962689C9B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xmlns="" id="{D49460A6-C803-8383-CFDB-5F6B2BFE41FF}"/>
              </a:ext>
            </a:extLst>
          </p:cNvPr>
          <p:cNvSpPr>
            <a:spLocks noGrp="1"/>
          </p:cNvSpPr>
          <p:nvPr>
            <p:ph type="title"/>
          </p:nvPr>
        </p:nvSpPr>
        <p:spPr>
          <a:xfrm>
            <a:off x="228600" y="1143000"/>
            <a:ext cx="8686800" cy="720675"/>
          </a:xfrm>
        </p:spPr>
        <p:txBody>
          <a:bodyPr>
            <a:normAutofit/>
          </a:bodyPr>
          <a:lstStyle/>
          <a:p>
            <a:r>
              <a:rPr lang="el-GR" sz="3000" b="1" dirty="0" smtClean="0">
                <a:solidFill>
                  <a:srgbClr val="0070C0"/>
                </a:solidFill>
                <a:latin typeface="Calibri" pitchFamily="34" charset="0"/>
                <a:cs typeface="Calibri" pitchFamily="34" charset="0"/>
              </a:rPr>
              <a:t>ΣΧΕΤΙΚΑ ΜΕ ΤΗΝ ερευνα </a:t>
            </a:r>
            <a:r>
              <a:rPr lang="el-GR" sz="3000" b="1" dirty="0">
                <a:solidFill>
                  <a:srgbClr val="0070C0"/>
                </a:solidFill>
                <a:latin typeface="Calibri" pitchFamily="34" charset="0"/>
                <a:cs typeface="Calibri" pitchFamily="34" charset="0"/>
              </a:rPr>
              <a:t>στο σχολειο </a:t>
            </a:r>
            <a:r>
              <a:rPr lang="el-GR" sz="3000" b="1" dirty="0" smtClean="0">
                <a:solidFill>
                  <a:schemeClr val="bg1"/>
                </a:solidFill>
                <a:latin typeface="Calibri" pitchFamily="34" charset="0"/>
                <a:cs typeface="Calibri" pitchFamily="34" charset="0"/>
              </a:rPr>
              <a:t> </a:t>
            </a:r>
            <a:endParaRPr lang="el-GR" sz="3000" b="1" dirty="0">
              <a:solidFill>
                <a:schemeClr val="bg1"/>
              </a:solidFill>
              <a:latin typeface="Calibri" pitchFamily="34" charset="0"/>
              <a:cs typeface="Calibri" pitchFamily="34" charset="0"/>
            </a:endParaRPr>
          </a:p>
        </p:txBody>
      </p:sp>
      <p:sp>
        <p:nvSpPr>
          <p:cNvPr id="3" name="Content Placeholder 2">
            <a:extLst>
              <a:ext uri="{FF2B5EF4-FFF2-40B4-BE49-F238E27FC236}">
                <a16:creationId xmlns:a16="http://schemas.microsoft.com/office/drawing/2014/main" xmlns="" id="{6006DAF0-DDBC-FFA6-52CD-1E7A15994D87}"/>
              </a:ext>
            </a:extLst>
          </p:cNvPr>
          <p:cNvSpPr>
            <a:spLocks noGrp="1"/>
          </p:cNvSpPr>
          <p:nvPr>
            <p:ph idx="1"/>
          </p:nvPr>
        </p:nvSpPr>
        <p:spPr>
          <a:xfrm>
            <a:off x="96224" y="2116585"/>
            <a:ext cx="8686800" cy="3598415"/>
          </a:xfrm>
        </p:spPr>
        <p:txBody>
          <a:bodyPr>
            <a:normAutofit fontScale="25000" lnSpcReduction="20000"/>
          </a:bodyPr>
          <a:lstStyle/>
          <a:p>
            <a:pPr>
              <a:buNone/>
            </a:pPr>
            <a:r>
              <a:rPr lang="el-GR" sz="7200" dirty="0" smtClean="0">
                <a:solidFill>
                  <a:schemeClr val="bg1"/>
                </a:solidFill>
                <a:latin typeface="Calibri" pitchFamily="34" charset="0"/>
                <a:cs typeface="Calibri" pitchFamily="34" charset="0"/>
              </a:rPr>
              <a:t>      Πιο συγκεκριμένα, πραγματοποιήθηκε έρευνα πεδίου με μέθοδο του </a:t>
            </a:r>
            <a:r>
              <a:rPr lang="en-AU" sz="7200" dirty="0" smtClean="0">
                <a:solidFill>
                  <a:schemeClr val="bg1"/>
                </a:solidFill>
                <a:latin typeface="Calibri" pitchFamily="34" charset="0"/>
                <a:cs typeface="Calibri" pitchFamily="34" charset="0"/>
              </a:rPr>
              <a:t>slow looking</a:t>
            </a:r>
            <a:r>
              <a:rPr lang="el-GR" sz="7200" dirty="0" smtClean="0">
                <a:solidFill>
                  <a:schemeClr val="bg1"/>
                </a:solidFill>
                <a:latin typeface="Calibri" pitchFamily="34" charset="0"/>
                <a:cs typeface="Calibri" pitchFamily="34" charset="0"/>
              </a:rPr>
              <a:t> στην </a:t>
            </a:r>
            <a:r>
              <a:rPr lang="el-GR" sz="7200" b="1" dirty="0" smtClean="0">
                <a:solidFill>
                  <a:schemeClr val="bg1"/>
                </a:solidFill>
                <a:latin typeface="Calibri" pitchFamily="34" charset="0"/>
                <a:cs typeface="Calibri" pitchFamily="34" charset="0"/>
              </a:rPr>
              <a:t>αυλή του σχολείου</a:t>
            </a:r>
            <a:r>
              <a:rPr lang="el-GR" sz="7200" dirty="0" smtClean="0">
                <a:solidFill>
                  <a:schemeClr val="bg1"/>
                </a:solidFill>
                <a:latin typeface="Calibri" pitchFamily="34" charset="0"/>
                <a:cs typeface="Calibri" pitchFamily="34" charset="0"/>
              </a:rPr>
              <a:t>, στο </a:t>
            </a:r>
            <a:r>
              <a:rPr lang="el-GR" sz="7200" b="1" dirty="0" smtClean="0">
                <a:solidFill>
                  <a:schemeClr val="bg1"/>
                </a:solidFill>
                <a:latin typeface="Calibri" pitchFamily="34" charset="0"/>
                <a:cs typeface="Calibri" pitchFamily="34" charset="0"/>
              </a:rPr>
              <a:t>πάρκο Μαρδοχαίου Φριζή </a:t>
            </a:r>
            <a:r>
              <a:rPr lang="el-GR" sz="7200" dirty="0" smtClean="0">
                <a:solidFill>
                  <a:schemeClr val="bg1"/>
                </a:solidFill>
                <a:latin typeface="Calibri" pitchFamily="34" charset="0"/>
                <a:cs typeface="Calibri" pitchFamily="34" charset="0"/>
              </a:rPr>
              <a:t>που βρίσκεται κοντά στο σχολείο, καθώς και σε κοντινή παραλία (</a:t>
            </a:r>
            <a:r>
              <a:rPr lang="el-GR" sz="7200" b="1" dirty="0" smtClean="0">
                <a:solidFill>
                  <a:schemeClr val="bg1"/>
                </a:solidFill>
                <a:latin typeface="Calibri" pitchFamily="34" charset="0"/>
                <a:cs typeface="Calibri" pitchFamily="34" charset="0"/>
              </a:rPr>
              <a:t>Πλαζ Σουβάλα</a:t>
            </a:r>
            <a:r>
              <a:rPr lang="el-GR" sz="7200" dirty="0" smtClean="0">
                <a:solidFill>
                  <a:schemeClr val="bg1"/>
                </a:solidFill>
                <a:latin typeface="Calibri" pitchFamily="34" charset="0"/>
                <a:cs typeface="Calibri" pitchFamily="34" charset="0"/>
              </a:rPr>
              <a:t>). Στο πλαίσιο αυτής της δράσης, οι μαθητές και οι μαθήτριες, με τη συνοδεία εκπαιδευτικών, προχώρησαν σε παρατήρηση του περιβάλλοντος χώρου, συλλογή απορριμμάτων και καταγραφή των ευρημάτων.</a:t>
            </a:r>
          </a:p>
          <a:p>
            <a:pPr>
              <a:buNone/>
            </a:pPr>
            <a:r>
              <a:rPr lang="el-GR" sz="7200" dirty="0" smtClean="0">
                <a:solidFill>
                  <a:schemeClr val="bg1"/>
                </a:solidFill>
                <a:latin typeface="Calibri" pitchFamily="34" charset="0"/>
                <a:cs typeface="Calibri" pitchFamily="34" charset="0"/>
              </a:rPr>
              <a:t>      Ακολούθησε διαδικασία διαλογής και κατηγοριοποίησης των σκουπιδιών σε ανακυκλώσιμα, μη ανακυκλώσιμα, επαναχρησιμοποιούμενα και οργανικά υλικά που μπορούσαν να αξιοποιηθούν στην κομποστοποίηση. Κατά τη διάρκεια και μετά την ολοκλήρωση της δράσης, πραγματοποιήθηκε συζήτηση με όλους τους μαθητές, με στόχο να εντοπιστούν τα προβλήματα που παρατηρήθηκαν, να εκφραστούν απορίες και προβληματισμοί, αλλά και να διατυπωθούν ιδέες για τη βελτίωση της κατάστασης στον σχολικό και ευρύτερο χώρο.</a:t>
            </a:r>
          </a:p>
          <a:p>
            <a:pPr>
              <a:buNone/>
            </a:pPr>
            <a:r>
              <a:rPr lang="el-GR" sz="7200" dirty="0" smtClean="0">
                <a:solidFill>
                  <a:schemeClr val="bg1"/>
                </a:solidFill>
                <a:latin typeface="Calibri" pitchFamily="34" charset="0"/>
                <a:cs typeface="Calibri" pitchFamily="34" charset="0"/>
              </a:rPr>
              <a:t>       Τα παιδιά ανέλαβαν ενεργό ρόλο στη διαμόρφωση προτάσεων, όπως η τοποθέτηση κάδων διαφορετικών τύπων, η ενημέρωση της γειτονιάς για την ανάγκη προστασίας του περιβάλλοντος και η δημιουργία σχετικών αφισών ή παρουσιάσεων. Μέσα από αυτή την εμπειρία, ενισχύθηκε η περιβαλλοντική ευαισθητοποίηση και η καλλιέργεια στάσεων υπευθυνότητας και συνεργασίας.</a:t>
            </a:r>
          </a:p>
          <a:p>
            <a:pPr>
              <a:buNone/>
            </a:pPr>
            <a:endParaRPr lang="el-GR" sz="2400" dirty="0" smtClean="0">
              <a:solidFill>
                <a:schemeClr val="bg1"/>
              </a:solidFill>
            </a:endParaRPr>
          </a:p>
          <a:p>
            <a:pPr fontAlgn="t"/>
            <a:endParaRPr lang="el-GR" sz="2400" dirty="0">
              <a:solidFill>
                <a:schemeClr val="bg1"/>
              </a:solidFill>
              <a:latin typeface="Calibri" pitchFamily="34" charset="0"/>
              <a:cs typeface="Calibri" pitchFamily="34" charset="0"/>
            </a:endParaRPr>
          </a:p>
          <a:p>
            <a:pPr fontAlgn="t"/>
            <a:endParaRPr lang="el-GR" sz="2400" dirty="0">
              <a:solidFill>
                <a:schemeClr val="bg1"/>
              </a:solidFill>
              <a:latin typeface="Calibri" pitchFamily="34" charset="0"/>
              <a:cs typeface="Calibri" pitchFamily="34" charset="0"/>
            </a:endParaRPr>
          </a:p>
          <a:p>
            <a:pPr fontAlgn="t"/>
            <a:endParaRPr lang="el-GR" sz="2400" dirty="0">
              <a:latin typeface="Calibri" pitchFamily="34" charset="0"/>
              <a:cs typeface="Calibri" pitchFamily="34" charset="0"/>
            </a:endParaRPr>
          </a:p>
          <a:p>
            <a:pPr fontAlgn="t"/>
            <a:endParaRPr lang="el-GR" sz="2400" dirty="0">
              <a:solidFill>
                <a:schemeClr val="bg1"/>
              </a:solidFill>
              <a:latin typeface="Calibri" pitchFamily="34" charset="0"/>
              <a:cs typeface="Calibri" pitchFamily="34" charset="0"/>
            </a:endParaRPr>
          </a:p>
        </p:txBody>
      </p:sp>
      <p:sp>
        <p:nvSpPr>
          <p:cNvPr id="4" name="Slide Number Placeholder 3">
            <a:extLst>
              <a:ext uri="{FF2B5EF4-FFF2-40B4-BE49-F238E27FC236}">
                <a16:creationId xmlns:a16="http://schemas.microsoft.com/office/drawing/2014/main" xmlns="" id="{716B0262-0B8C-E5E8-4A1D-F7456AFBFE6A}"/>
              </a:ext>
            </a:extLst>
          </p:cNvPr>
          <p:cNvSpPr>
            <a:spLocks noGrp="1"/>
          </p:cNvSpPr>
          <p:nvPr>
            <p:ph type="sldNum" sz="quarter" idx="12"/>
          </p:nvPr>
        </p:nvSpPr>
        <p:spPr/>
        <p:txBody>
          <a:bodyPr/>
          <a:lstStyle/>
          <a:p>
            <a:fld id="{B6F15528-21DE-4FAA-801E-634DDDAF4B2B}" type="slidenum">
              <a:rPr lang="en-US" smtClean="0"/>
              <a:pPr/>
              <a:t>11</a:t>
            </a:fld>
            <a:endParaRPr lang="en-US"/>
          </a:p>
        </p:txBody>
      </p:sp>
      <p:sp>
        <p:nvSpPr>
          <p:cNvPr id="13" name="Content Placeholder 2">
            <a:extLst>
              <a:ext uri="{FF2B5EF4-FFF2-40B4-BE49-F238E27FC236}">
                <a16:creationId xmlns:a16="http://schemas.microsoft.com/office/drawing/2014/main" xmlns="" id="{CE02123E-0E68-FB3D-08AB-29C3369D438F}"/>
              </a:ext>
            </a:extLst>
          </p:cNvPr>
          <p:cNvSpPr txBox="1">
            <a:spLocks/>
          </p:cNvSpPr>
          <p:nvPr/>
        </p:nvSpPr>
        <p:spPr>
          <a:xfrm>
            <a:off x="214282" y="2071678"/>
            <a:ext cx="8686800" cy="3598415"/>
          </a:xfrm>
          <a:prstGeom prst="rect">
            <a:avLst/>
          </a:prstGeom>
        </p:spPr>
        <p:txBody>
          <a:bodyPr vert="horz">
            <a:norm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fontAlgn="t"/>
            <a:endParaRPr lang="el-GR" sz="2400" dirty="0">
              <a:solidFill>
                <a:schemeClr val="bg1"/>
              </a:solidFill>
              <a:latin typeface="Calibri" pitchFamily="34" charset="0"/>
              <a:cs typeface="Calibri" pitchFamily="34" charset="0"/>
            </a:endParaRPr>
          </a:p>
        </p:txBody>
      </p:sp>
      <p:grpSp>
        <p:nvGrpSpPr>
          <p:cNvPr id="5" name="Ομάδα 4">
            <a:extLst>
              <a:ext uri="{FF2B5EF4-FFF2-40B4-BE49-F238E27FC236}">
                <a16:creationId xmlns:a16="http://schemas.microsoft.com/office/drawing/2014/main" xmlns="" id="{6EEC1254-D31F-FBD1-E751-260279F50401}"/>
              </a:ext>
            </a:extLst>
          </p:cNvPr>
          <p:cNvGrpSpPr/>
          <p:nvPr/>
        </p:nvGrpSpPr>
        <p:grpSpPr>
          <a:xfrm>
            <a:off x="650217" y="-838227"/>
            <a:ext cx="8218327" cy="2744317"/>
            <a:chOff x="650217" y="-838227"/>
            <a:chExt cx="8218327" cy="2744317"/>
          </a:xfrm>
        </p:grpSpPr>
        <p:grpSp>
          <p:nvGrpSpPr>
            <p:cNvPr id="6" name="Ομάδα 10">
              <a:extLst>
                <a:ext uri="{FF2B5EF4-FFF2-40B4-BE49-F238E27FC236}">
                  <a16:creationId xmlns:a16="http://schemas.microsoft.com/office/drawing/2014/main" xmlns="" id="{6BF6D1F4-3B33-4275-34B2-06DAF9B6CCF9}"/>
                </a:ext>
              </a:extLst>
            </p:cNvPr>
            <p:cNvGrpSpPr/>
            <p:nvPr/>
          </p:nvGrpSpPr>
          <p:grpSpPr>
            <a:xfrm>
              <a:off x="5148064" y="22408"/>
              <a:ext cx="1973560" cy="1027235"/>
              <a:chOff x="5148064" y="22408"/>
              <a:chExt cx="1973560" cy="1027235"/>
            </a:xfrm>
          </p:grpSpPr>
          <p:pic>
            <p:nvPicPr>
              <p:cNvPr id="15" name="Picture 9" descr="fee-logo">
                <a:extLst>
                  <a:ext uri="{FF2B5EF4-FFF2-40B4-BE49-F238E27FC236}">
                    <a16:creationId xmlns:a16="http://schemas.microsoft.com/office/drawing/2014/main" xmlns="" id="{1EDCC373-F858-660E-B83E-B74718391400}"/>
                  </a:ext>
                </a:extLst>
              </p:cNvPr>
              <p:cNvPicPr>
                <a:picLocks noChangeAspect="1" noChangeArrowheads="1"/>
              </p:cNvPicPr>
              <p:nvPr/>
            </p:nvPicPr>
            <p:blipFill>
              <a:blip r:embed="rId2" cstate="print"/>
              <a:srcRect/>
              <a:stretch>
                <a:fillRect/>
              </a:stretch>
            </p:blipFill>
            <p:spPr bwMode="auto">
              <a:xfrm>
                <a:off x="6588224" y="50538"/>
                <a:ext cx="533400" cy="966788"/>
              </a:xfrm>
              <a:prstGeom prst="rect">
                <a:avLst/>
              </a:prstGeom>
              <a:noFill/>
              <a:ln w="9525">
                <a:noFill/>
                <a:miter lim="800000"/>
                <a:headEnd/>
                <a:tailEnd/>
              </a:ln>
            </p:spPr>
          </p:pic>
          <p:pic>
            <p:nvPicPr>
              <p:cNvPr id="16" name="Εικόνα 15" descr="Εικόνα που περιέχει γραφικά, γραφιστική, σχεδίαση, αφίσα&#10;&#10;Περιγραφή που δημιουργήθηκε αυτόματα">
                <a:extLst>
                  <a:ext uri="{FF2B5EF4-FFF2-40B4-BE49-F238E27FC236}">
                    <a16:creationId xmlns:a16="http://schemas.microsoft.com/office/drawing/2014/main" xmlns="" id="{A6EEA315-2639-170D-BD13-2C292DF9E088}"/>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148064" y="22408"/>
                <a:ext cx="780699" cy="1027235"/>
              </a:xfrm>
              <a:prstGeom prst="rect">
                <a:avLst/>
              </a:prstGeom>
            </p:spPr>
          </p:pic>
        </p:grpSp>
        <p:pic>
          <p:nvPicPr>
            <p:cNvPr id="12" name="Εικόνα 11" descr="Εικόνα που περιέχει κείμενο, γραφικά, γραμματοσειρά, γραφιστική&#10;&#10;Το περιεχόμενο που δημιουργείται από τεχνολογία AI ενδέχεται να είναι εσφαλμένο.">
              <a:extLst>
                <a:ext uri="{FF2B5EF4-FFF2-40B4-BE49-F238E27FC236}">
                  <a16:creationId xmlns:a16="http://schemas.microsoft.com/office/drawing/2014/main" xmlns="" id="{3E329A50-7C5B-ABCA-6987-20066A869768}"/>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7441751" y="67368"/>
              <a:ext cx="1426793" cy="793259"/>
            </a:xfrm>
            <a:prstGeom prst="rect">
              <a:avLst/>
            </a:prstGeom>
          </p:spPr>
        </p:pic>
        <p:pic>
          <p:nvPicPr>
            <p:cNvPr id="14" name="Εικόνα 13" descr="Εικόνα που περιέχει γραφιστική, γραφικά, πράσινο, λογότυπο&#10;&#10;Το περιεχόμενο που δημιουργείται από τεχνολογία AI ενδέχεται να είναι εσφαλμένο.">
              <a:extLst>
                <a:ext uri="{FF2B5EF4-FFF2-40B4-BE49-F238E27FC236}">
                  <a16:creationId xmlns:a16="http://schemas.microsoft.com/office/drawing/2014/main" xmlns="" id="{90F09BF9-080E-7A66-8AAA-D2D69DAA0394}"/>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650217" y="-838227"/>
              <a:ext cx="2744317" cy="2744317"/>
            </a:xfrm>
            <a:prstGeom prst="rect">
              <a:avLst/>
            </a:prstGeom>
          </p:spPr>
        </p:pic>
      </p:grpSp>
    </p:spTree>
    <p:extLst>
      <p:ext uri="{BB962C8B-B14F-4D97-AF65-F5344CB8AC3E}">
        <p14:creationId xmlns:p14="http://schemas.microsoft.com/office/powerpoint/2010/main" xmlns="" val="6518072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282" y="1071546"/>
            <a:ext cx="8686800" cy="1143008"/>
          </a:xfrm>
        </p:spPr>
        <p:txBody>
          <a:bodyPr>
            <a:noAutofit/>
          </a:bodyPr>
          <a:lstStyle/>
          <a:p>
            <a:r>
              <a:rPr lang="el-GR" sz="3000" b="1" dirty="0">
                <a:solidFill>
                  <a:srgbClr val="0070C0"/>
                </a:solidFill>
                <a:latin typeface="Calibri" pitchFamily="34" charset="0"/>
                <a:cs typeface="Calibri" pitchFamily="34" charset="0"/>
              </a:rPr>
              <a:t>Βημα 2 </a:t>
            </a:r>
            <a:r>
              <a:rPr lang="en-US" sz="3000" b="1" dirty="0">
                <a:solidFill>
                  <a:srgbClr val="0070C0"/>
                </a:solidFill>
                <a:latin typeface="Calibri" pitchFamily="34" charset="0"/>
                <a:cs typeface="Calibri" pitchFamily="34" charset="0"/>
              </a:rPr>
              <a:t>: </a:t>
            </a:r>
            <a:r>
              <a:rPr lang="el-GR" sz="3000" b="1" dirty="0" smtClean="0">
                <a:solidFill>
                  <a:srgbClr val="0070C0"/>
                </a:solidFill>
                <a:latin typeface="Calibri" pitchFamily="34" charset="0"/>
                <a:cs typeface="Calibri" pitchFamily="34" charset="0"/>
              </a:rPr>
              <a:t>ερευνα ΠΕΔΙΟΥ </a:t>
            </a:r>
            <a:r>
              <a:rPr lang="el-GR" sz="3000" b="1" dirty="0">
                <a:solidFill>
                  <a:srgbClr val="0070C0"/>
                </a:solidFill>
                <a:latin typeface="Calibri" pitchFamily="34" charset="0"/>
                <a:cs typeface="Calibri" pitchFamily="34" charset="0"/>
              </a:rPr>
              <a:t>στο σχολειο </a:t>
            </a:r>
            <a:endParaRPr lang="el-GR" sz="2400" dirty="0">
              <a:solidFill>
                <a:srgbClr val="0070C0"/>
              </a:solidFill>
              <a:latin typeface="Calibri" pitchFamily="34" charset="0"/>
              <a:cs typeface="Calibri" pitchFamily="34" charset="0"/>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pPr/>
              <a:t>12</a:t>
            </a:fld>
            <a:endParaRPr lang="en-US"/>
          </a:p>
        </p:txBody>
      </p:sp>
      <p:grpSp>
        <p:nvGrpSpPr>
          <p:cNvPr id="8" name="Ομάδα 7">
            <a:extLst>
              <a:ext uri="{FF2B5EF4-FFF2-40B4-BE49-F238E27FC236}">
                <a16:creationId xmlns:a16="http://schemas.microsoft.com/office/drawing/2014/main" xmlns="" id="{76B5132E-E09E-008E-5094-1DC3FB0A719E}"/>
              </a:ext>
            </a:extLst>
          </p:cNvPr>
          <p:cNvGrpSpPr/>
          <p:nvPr/>
        </p:nvGrpSpPr>
        <p:grpSpPr>
          <a:xfrm>
            <a:off x="650217" y="-838227"/>
            <a:ext cx="8218327" cy="2744317"/>
            <a:chOff x="650217" y="-838227"/>
            <a:chExt cx="8218327" cy="2744317"/>
          </a:xfrm>
        </p:grpSpPr>
        <p:grpSp>
          <p:nvGrpSpPr>
            <p:cNvPr id="9" name="Ομάδα 8">
              <a:extLst>
                <a:ext uri="{FF2B5EF4-FFF2-40B4-BE49-F238E27FC236}">
                  <a16:creationId xmlns:a16="http://schemas.microsoft.com/office/drawing/2014/main" xmlns="" id="{AA724806-A9BA-E50B-FAEF-B912FC31F278}"/>
                </a:ext>
              </a:extLst>
            </p:cNvPr>
            <p:cNvGrpSpPr/>
            <p:nvPr/>
          </p:nvGrpSpPr>
          <p:grpSpPr>
            <a:xfrm>
              <a:off x="5148064" y="22408"/>
              <a:ext cx="1973560" cy="1027235"/>
              <a:chOff x="5148064" y="22408"/>
              <a:chExt cx="1973560" cy="1027235"/>
            </a:xfrm>
          </p:grpSpPr>
          <p:pic>
            <p:nvPicPr>
              <p:cNvPr id="12" name="Picture 9" descr="fee-logo">
                <a:extLst>
                  <a:ext uri="{FF2B5EF4-FFF2-40B4-BE49-F238E27FC236}">
                    <a16:creationId xmlns:a16="http://schemas.microsoft.com/office/drawing/2014/main" xmlns="" id="{7B40F3CC-5E96-27C6-D555-3544F6783546}"/>
                  </a:ext>
                </a:extLst>
              </p:cNvPr>
              <p:cNvPicPr>
                <a:picLocks noChangeAspect="1" noChangeArrowheads="1"/>
              </p:cNvPicPr>
              <p:nvPr/>
            </p:nvPicPr>
            <p:blipFill>
              <a:blip r:embed="rId2" cstate="print"/>
              <a:srcRect/>
              <a:stretch>
                <a:fillRect/>
              </a:stretch>
            </p:blipFill>
            <p:spPr bwMode="auto">
              <a:xfrm>
                <a:off x="6588224" y="50538"/>
                <a:ext cx="533400" cy="966788"/>
              </a:xfrm>
              <a:prstGeom prst="rect">
                <a:avLst/>
              </a:prstGeom>
              <a:noFill/>
              <a:ln w="9525">
                <a:noFill/>
                <a:miter lim="800000"/>
                <a:headEnd/>
                <a:tailEnd/>
              </a:ln>
            </p:spPr>
          </p:pic>
          <p:pic>
            <p:nvPicPr>
              <p:cNvPr id="13" name="Εικόνα 12" descr="Εικόνα που περιέχει γραφικά, γραφιστική, σχεδίαση, αφίσα&#10;&#10;Περιγραφή που δημιουργήθηκε αυτόματα">
                <a:extLst>
                  <a:ext uri="{FF2B5EF4-FFF2-40B4-BE49-F238E27FC236}">
                    <a16:creationId xmlns:a16="http://schemas.microsoft.com/office/drawing/2014/main" xmlns="" id="{7C2B6519-09BF-B025-A46F-7DADBAB42194}"/>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148064" y="22408"/>
                <a:ext cx="780699" cy="1027235"/>
              </a:xfrm>
              <a:prstGeom prst="rect">
                <a:avLst/>
              </a:prstGeom>
            </p:spPr>
          </p:pic>
        </p:grpSp>
        <p:pic>
          <p:nvPicPr>
            <p:cNvPr id="10" name="Εικόνα 9" descr="Εικόνα που περιέχει κείμενο, γραφικά, γραμματοσειρά, γραφιστική&#10;&#10;Το περιεχόμενο που δημιουργείται από τεχνολογία AI ενδέχεται να είναι εσφαλμένο.">
              <a:extLst>
                <a:ext uri="{FF2B5EF4-FFF2-40B4-BE49-F238E27FC236}">
                  <a16:creationId xmlns:a16="http://schemas.microsoft.com/office/drawing/2014/main" xmlns="" id="{3652829E-3DCE-02C8-1C56-C83E4C982CD7}"/>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7441751" y="67368"/>
              <a:ext cx="1426793" cy="793259"/>
            </a:xfrm>
            <a:prstGeom prst="rect">
              <a:avLst/>
            </a:prstGeom>
          </p:spPr>
        </p:pic>
        <p:pic>
          <p:nvPicPr>
            <p:cNvPr id="11" name="Εικόνα 10" descr="Εικόνα που περιέχει γραφιστική, γραφικά, πράσινο, λογότυπο&#10;&#10;Το περιεχόμενο που δημιουργείται από τεχνολογία AI ενδέχεται να είναι εσφαλμένο.">
              <a:extLst>
                <a:ext uri="{FF2B5EF4-FFF2-40B4-BE49-F238E27FC236}">
                  <a16:creationId xmlns:a16="http://schemas.microsoft.com/office/drawing/2014/main" xmlns="" id="{BB5472F1-15D1-E4D3-E6FA-058FC036D6AD}"/>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650217" y="-838227"/>
              <a:ext cx="2744317" cy="2744317"/>
            </a:xfrm>
            <a:prstGeom prst="rect">
              <a:avLst/>
            </a:prstGeom>
          </p:spPr>
        </p:pic>
      </p:grpSp>
      <p:pic>
        <p:nvPicPr>
          <p:cNvPr id="14" name="13 - Εικόνα" descr="6o-Nhpiagogeio_.jpg"/>
          <p:cNvPicPr>
            <a:picLocks noChangeAspect="1"/>
          </p:cNvPicPr>
          <p:nvPr/>
        </p:nvPicPr>
        <p:blipFill>
          <a:blip r:embed="rId6"/>
          <a:stretch>
            <a:fillRect/>
          </a:stretch>
        </p:blipFill>
        <p:spPr>
          <a:xfrm>
            <a:off x="1285852" y="2071678"/>
            <a:ext cx="6143668" cy="4345521"/>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71546"/>
            <a:ext cx="9215502" cy="1143008"/>
          </a:xfrm>
        </p:spPr>
        <p:txBody>
          <a:bodyPr>
            <a:noAutofit/>
          </a:bodyPr>
          <a:lstStyle/>
          <a:p>
            <a:r>
              <a:rPr lang="el-GR" sz="2800" b="1" dirty="0">
                <a:solidFill>
                  <a:srgbClr val="0070C0"/>
                </a:solidFill>
                <a:latin typeface="Calibri" pitchFamily="34" charset="0"/>
                <a:cs typeface="Calibri" pitchFamily="34" charset="0"/>
              </a:rPr>
              <a:t>Βημα 2 </a:t>
            </a:r>
            <a:r>
              <a:rPr lang="en-US" sz="2800" b="1" dirty="0">
                <a:solidFill>
                  <a:srgbClr val="0070C0"/>
                </a:solidFill>
                <a:latin typeface="Calibri" pitchFamily="34" charset="0"/>
                <a:cs typeface="Calibri" pitchFamily="34" charset="0"/>
              </a:rPr>
              <a:t>: </a:t>
            </a:r>
            <a:r>
              <a:rPr lang="el-GR" sz="2800" b="1" dirty="0">
                <a:solidFill>
                  <a:srgbClr val="0070C0"/>
                </a:solidFill>
                <a:latin typeface="Calibri" pitchFamily="34" charset="0"/>
                <a:cs typeface="Calibri" pitchFamily="34" charset="0"/>
              </a:rPr>
              <a:t>ερευνα </a:t>
            </a:r>
            <a:r>
              <a:rPr lang="el-GR" sz="2800" b="1" dirty="0" smtClean="0">
                <a:solidFill>
                  <a:srgbClr val="0070C0"/>
                </a:solidFill>
                <a:latin typeface="Calibri" pitchFamily="34" charset="0"/>
                <a:cs typeface="Calibri" pitchFamily="34" charset="0"/>
              </a:rPr>
              <a:t>ΠΕΔΙΟΥ στο ΠΑΡΚΟ ΜΑΡΔΟΧΑΙΟΥ ΦΡΙΖΗ</a:t>
            </a:r>
            <a:endParaRPr lang="el-GR" sz="2800" dirty="0">
              <a:solidFill>
                <a:srgbClr val="0070C0"/>
              </a:solidFill>
              <a:latin typeface="Calibri" pitchFamily="34" charset="0"/>
              <a:cs typeface="Calibri" pitchFamily="34" charset="0"/>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pPr/>
              <a:t>13</a:t>
            </a:fld>
            <a:endParaRPr lang="en-US"/>
          </a:p>
        </p:txBody>
      </p:sp>
      <p:grpSp>
        <p:nvGrpSpPr>
          <p:cNvPr id="3" name="Ομάδα 7">
            <a:extLst>
              <a:ext uri="{FF2B5EF4-FFF2-40B4-BE49-F238E27FC236}">
                <a16:creationId xmlns:a16="http://schemas.microsoft.com/office/drawing/2014/main" xmlns="" id="{76B5132E-E09E-008E-5094-1DC3FB0A719E}"/>
              </a:ext>
            </a:extLst>
          </p:cNvPr>
          <p:cNvGrpSpPr/>
          <p:nvPr/>
        </p:nvGrpSpPr>
        <p:grpSpPr>
          <a:xfrm>
            <a:off x="650217" y="-838227"/>
            <a:ext cx="8218327" cy="2744317"/>
            <a:chOff x="650217" y="-838227"/>
            <a:chExt cx="8218327" cy="2744317"/>
          </a:xfrm>
        </p:grpSpPr>
        <p:grpSp>
          <p:nvGrpSpPr>
            <p:cNvPr id="5" name="Ομάδα 8">
              <a:extLst>
                <a:ext uri="{FF2B5EF4-FFF2-40B4-BE49-F238E27FC236}">
                  <a16:creationId xmlns:a16="http://schemas.microsoft.com/office/drawing/2014/main" xmlns="" id="{AA724806-A9BA-E50B-FAEF-B912FC31F278}"/>
                </a:ext>
              </a:extLst>
            </p:cNvPr>
            <p:cNvGrpSpPr/>
            <p:nvPr/>
          </p:nvGrpSpPr>
          <p:grpSpPr>
            <a:xfrm>
              <a:off x="5148064" y="22408"/>
              <a:ext cx="1973560" cy="1027235"/>
              <a:chOff x="5148064" y="22408"/>
              <a:chExt cx="1973560" cy="1027235"/>
            </a:xfrm>
          </p:grpSpPr>
          <p:pic>
            <p:nvPicPr>
              <p:cNvPr id="12" name="Picture 9" descr="fee-logo">
                <a:extLst>
                  <a:ext uri="{FF2B5EF4-FFF2-40B4-BE49-F238E27FC236}">
                    <a16:creationId xmlns:a16="http://schemas.microsoft.com/office/drawing/2014/main" xmlns="" id="{7B40F3CC-5E96-27C6-D555-3544F6783546}"/>
                  </a:ext>
                </a:extLst>
              </p:cNvPr>
              <p:cNvPicPr>
                <a:picLocks noChangeAspect="1" noChangeArrowheads="1"/>
              </p:cNvPicPr>
              <p:nvPr/>
            </p:nvPicPr>
            <p:blipFill>
              <a:blip r:embed="rId2" cstate="print"/>
              <a:srcRect/>
              <a:stretch>
                <a:fillRect/>
              </a:stretch>
            </p:blipFill>
            <p:spPr bwMode="auto">
              <a:xfrm>
                <a:off x="6588224" y="50538"/>
                <a:ext cx="533400" cy="966788"/>
              </a:xfrm>
              <a:prstGeom prst="rect">
                <a:avLst/>
              </a:prstGeom>
              <a:noFill/>
              <a:ln w="9525">
                <a:noFill/>
                <a:miter lim="800000"/>
                <a:headEnd/>
                <a:tailEnd/>
              </a:ln>
            </p:spPr>
          </p:pic>
          <p:pic>
            <p:nvPicPr>
              <p:cNvPr id="13" name="Εικόνα 12" descr="Εικόνα που περιέχει γραφικά, γραφιστική, σχεδίαση, αφίσα&#10;&#10;Περιγραφή που δημιουργήθηκε αυτόματα">
                <a:extLst>
                  <a:ext uri="{FF2B5EF4-FFF2-40B4-BE49-F238E27FC236}">
                    <a16:creationId xmlns:a16="http://schemas.microsoft.com/office/drawing/2014/main" xmlns="" id="{7C2B6519-09BF-B025-A46F-7DADBAB42194}"/>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148064" y="22408"/>
                <a:ext cx="780699" cy="1027235"/>
              </a:xfrm>
              <a:prstGeom prst="rect">
                <a:avLst/>
              </a:prstGeom>
            </p:spPr>
          </p:pic>
        </p:grpSp>
        <p:pic>
          <p:nvPicPr>
            <p:cNvPr id="10" name="Εικόνα 9" descr="Εικόνα που περιέχει κείμενο, γραφικά, γραμματοσειρά, γραφιστική&#10;&#10;Το περιεχόμενο που δημιουργείται από τεχνολογία AI ενδέχεται να είναι εσφαλμένο.">
              <a:extLst>
                <a:ext uri="{FF2B5EF4-FFF2-40B4-BE49-F238E27FC236}">
                  <a16:creationId xmlns:a16="http://schemas.microsoft.com/office/drawing/2014/main" xmlns="" id="{3652829E-3DCE-02C8-1C56-C83E4C982CD7}"/>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7441751" y="67368"/>
              <a:ext cx="1426793" cy="793259"/>
            </a:xfrm>
            <a:prstGeom prst="rect">
              <a:avLst/>
            </a:prstGeom>
          </p:spPr>
        </p:pic>
        <p:pic>
          <p:nvPicPr>
            <p:cNvPr id="11" name="Εικόνα 10" descr="Εικόνα που περιέχει γραφιστική, γραφικά, πράσινο, λογότυπο&#10;&#10;Το περιεχόμενο που δημιουργείται από τεχνολογία AI ενδέχεται να είναι εσφαλμένο.">
              <a:extLst>
                <a:ext uri="{FF2B5EF4-FFF2-40B4-BE49-F238E27FC236}">
                  <a16:creationId xmlns:a16="http://schemas.microsoft.com/office/drawing/2014/main" xmlns="" id="{BB5472F1-15D1-E4D3-E6FA-058FC036D6AD}"/>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650217" y="-838227"/>
              <a:ext cx="2744317" cy="2744317"/>
            </a:xfrm>
            <a:prstGeom prst="rect">
              <a:avLst/>
            </a:prstGeom>
          </p:spPr>
        </p:pic>
      </p:grpSp>
      <p:pic>
        <p:nvPicPr>
          <p:cNvPr id="15" name="14 - Εικόνα" descr="skoypidia-.jpg"/>
          <p:cNvPicPr>
            <a:picLocks noChangeAspect="1"/>
          </p:cNvPicPr>
          <p:nvPr/>
        </p:nvPicPr>
        <p:blipFill>
          <a:blip r:embed="rId6"/>
          <a:stretch>
            <a:fillRect/>
          </a:stretch>
        </p:blipFill>
        <p:spPr>
          <a:xfrm>
            <a:off x="1571604" y="1996732"/>
            <a:ext cx="6500858" cy="4598167"/>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1472" y="642918"/>
            <a:ext cx="9215502" cy="1143008"/>
          </a:xfrm>
        </p:spPr>
        <p:txBody>
          <a:bodyPr>
            <a:noAutofit/>
          </a:bodyPr>
          <a:lstStyle/>
          <a:p>
            <a:r>
              <a:rPr lang="el-GR" sz="2800" b="1" dirty="0">
                <a:solidFill>
                  <a:srgbClr val="0070C0"/>
                </a:solidFill>
                <a:latin typeface="Calibri" pitchFamily="34" charset="0"/>
                <a:cs typeface="Calibri" pitchFamily="34" charset="0"/>
              </a:rPr>
              <a:t>Βημα 2 </a:t>
            </a:r>
            <a:r>
              <a:rPr lang="en-US" sz="2800" b="1" dirty="0">
                <a:solidFill>
                  <a:srgbClr val="0070C0"/>
                </a:solidFill>
                <a:latin typeface="Calibri" pitchFamily="34" charset="0"/>
                <a:cs typeface="Calibri" pitchFamily="34" charset="0"/>
              </a:rPr>
              <a:t>: </a:t>
            </a:r>
            <a:r>
              <a:rPr lang="el-GR" sz="2800" b="1" dirty="0">
                <a:solidFill>
                  <a:srgbClr val="0070C0"/>
                </a:solidFill>
                <a:latin typeface="Calibri" pitchFamily="34" charset="0"/>
                <a:cs typeface="Calibri" pitchFamily="34" charset="0"/>
              </a:rPr>
              <a:t>ερευνα </a:t>
            </a:r>
            <a:r>
              <a:rPr lang="el-GR" sz="2800" b="1" dirty="0" smtClean="0">
                <a:solidFill>
                  <a:srgbClr val="0070C0"/>
                </a:solidFill>
                <a:latin typeface="Calibri" pitchFamily="34" charset="0"/>
                <a:cs typeface="Calibri" pitchFamily="34" charset="0"/>
              </a:rPr>
              <a:t>ΠΕΔΙΟΥ </a:t>
            </a:r>
            <a:r>
              <a:rPr lang="el-GR" sz="2800" b="1" dirty="0" err="1" smtClean="0">
                <a:solidFill>
                  <a:srgbClr val="0070C0"/>
                </a:solidFill>
                <a:latin typeface="Calibri" pitchFamily="34" charset="0"/>
                <a:cs typeface="Calibri" pitchFamily="34" charset="0"/>
              </a:rPr>
              <a:t>στΗΝ</a:t>
            </a:r>
            <a:r>
              <a:rPr lang="el-GR" sz="2800" b="1" dirty="0" smtClean="0">
                <a:solidFill>
                  <a:srgbClr val="0070C0"/>
                </a:solidFill>
                <a:latin typeface="Calibri" pitchFamily="34" charset="0"/>
                <a:cs typeface="Calibri" pitchFamily="34" charset="0"/>
              </a:rPr>
              <a:t> ΠΛΑΖ ΣΟΥΒΑΛΑ</a:t>
            </a:r>
            <a:endParaRPr lang="el-GR" sz="2800" dirty="0">
              <a:solidFill>
                <a:srgbClr val="0070C0"/>
              </a:solidFill>
              <a:latin typeface="Calibri" pitchFamily="34" charset="0"/>
              <a:cs typeface="Calibri" pitchFamily="34" charset="0"/>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pPr/>
              <a:t>14</a:t>
            </a:fld>
            <a:endParaRPr lang="en-US"/>
          </a:p>
        </p:txBody>
      </p:sp>
      <p:grpSp>
        <p:nvGrpSpPr>
          <p:cNvPr id="3" name="Ομάδα 7">
            <a:extLst>
              <a:ext uri="{FF2B5EF4-FFF2-40B4-BE49-F238E27FC236}">
                <a16:creationId xmlns:a16="http://schemas.microsoft.com/office/drawing/2014/main" xmlns="" id="{76B5132E-E09E-008E-5094-1DC3FB0A719E}"/>
              </a:ext>
            </a:extLst>
          </p:cNvPr>
          <p:cNvGrpSpPr/>
          <p:nvPr/>
        </p:nvGrpSpPr>
        <p:grpSpPr>
          <a:xfrm>
            <a:off x="357158" y="-857280"/>
            <a:ext cx="8218327" cy="2744317"/>
            <a:chOff x="650217" y="-838227"/>
            <a:chExt cx="8218327" cy="2744317"/>
          </a:xfrm>
        </p:grpSpPr>
        <p:grpSp>
          <p:nvGrpSpPr>
            <p:cNvPr id="5" name="Ομάδα 8">
              <a:extLst>
                <a:ext uri="{FF2B5EF4-FFF2-40B4-BE49-F238E27FC236}">
                  <a16:creationId xmlns:a16="http://schemas.microsoft.com/office/drawing/2014/main" xmlns="" id="{AA724806-A9BA-E50B-FAEF-B912FC31F278}"/>
                </a:ext>
              </a:extLst>
            </p:cNvPr>
            <p:cNvGrpSpPr/>
            <p:nvPr/>
          </p:nvGrpSpPr>
          <p:grpSpPr>
            <a:xfrm>
              <a:off x="5148064" y="22408"/>
              <a:ext cx="1973560" cy="1027235"/>
              <a:chOff x="5148064" y="22408"/>
              <a:chExt cx="1973560" cy="1027235"/>
            </a:xfrm>
          </p:grpSpPr>
          <p:pic>
            <p:nvPicPr>
              <p:cNvPr id="12" name="Picture 9" descr="fee-logo">
                <a:extLst>
                  <a:ext uri="{FF2B5EF4-FFF2-40B4-BE49-F238E27FC236}">
                    <a16:creationId xmlns:a16="http://schemas.microsoft.com/office/drawing/2014/main" xmlns="" id="{7B40F3CC-5E96-27C6-D555-3544F6783546}"/>
                  </a:ext>
                </a:extLst>
              </p:cNvPr>
              <p:cNvPicPr>
                <a:picLocks noChangeAspect="1" noChangeArrowheads="1"/>
              </p:cNvPicPr>
              <p:nvPr/>
            </p:nvPicPr>
            <p:blipFill>
              <a:blip r:embed="rId2" cstate="print"/>
              <a:srcRect/>
              <a:stretch>
                <a:fillRect/>
              </a:stretch>
            </p:blipFill>
            <p:spPr bwMode="auto">
              <a:xfrm>
                <a:off x="6588224" y="50538"/>
                <a:ext cx="533400" cy="966788"/>
              </a:xfrm>
              <a:prstGeom prst="rect">
                <a:avLst/>
              </a:prstGeom>
              <a:noFill/>
              <a:ln w="9525">
                <a:noFill/>
                <a:miter lim="800000"/>
                <a:headEnd/>
                <a:tailEnd/>
              </a:ln>
            </p:spPr>
          </p:pic>
          <p:pic>
            <p:nvPicPr>
              <p:cNvPr id="13" name="Εικόνα 12" descr="Εικόνα που περιέχει γραφικά, γραφιστική, σχεδίαση, αφίσα&#10;&#10;Περιγραφή που δημιουργήθηκε αυτόματα">
                <a:extLst>
                  <a:ext uri="{FF2B5EF4-FFF2-40B4-BE49-F238E27FC236}">
                    <a16:creationId xmlns:a16="http://schemas.microsoft.com/office/drawing/2014/main" xmlns="" id="{7C2B6519-09BF-B025-A46F-7DADBAB42194}"/>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148064" y="22408"/>
                <a:ext cx="780699" cy="1027235"/>
              </a:xfrm>
              <a:prstGeom prst="rect">
                <a:avLst/>
              </a:prstGeom>
            </p:spPr>
          </p:pic>
        </p:grpSp>
        <p:pic>
          <p:nvPicPr>
            <p:cNvPr id="10" name="Εικόνα 9" descr="Εικόνα που περιέχει κείμενο, γραφικά, γραμματοσειρά, γραφιστική&#10;&#10;Το περιεχόμενο που δημιουργείται από τεχνολογία AI ενδέχεται να είναι εσφαλμένο.">
              <a:extLst>
                <a:ext uri="{FF2B5EF4-FFF2-40B4-BE49-F238E27FC236}">
                  <a16:creationId xmlns:a16="http://schemas.microsoft.com/office/drawing/2014/main" xmlns="" id="{3652829E-3DCE-02C8-1C56-C83E4C982CD7}"/>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7441751" y="67368"/>
              <a:ext cx="1426793" cy="793259"/>
            </a:xfrm>
            <a:prstGeom prst="rect">
              <a:avLst/>
            </a:prstGeom>
          </p:spPr>
        </p:pic>
        <p:pic>
          <p:nvPicPr>
            <p:cNvPr id="11" name="Εικόνα 10" descr="Εικόνα που περιέχει γραφιστική, γραφικά, πράσινο, λογότυπο&#10;&#10;Το περιεχόμενο που δημιουργείται από τεχνολογία AI ενδέχεται να είναι εσφαλμένο.">
              <a:extLst>
                <a:ext uri="{FF2B5EF4-FFF2-40B4-BE49-F238E27FC236}">
                  <a16:creationId xmlns:a16="http://schemas.microsoft.com/office/drawing/2014/main" xmlns="" id="{BB5472F1-15D1-E4D3-E6FA-058FC036D6AD}"/>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650217" y="-838227"/>
              <a:ext cx="2744317" cy="2744317"/>
            </a:xfrm>
            <a:prstGeom prst="rect">
              <a:avLst/>
            </a:prstGeom>
          </p:spPr>
        </p:pic>
      </p:grpSp>
      <p:pic>
        <p:nvPicPr>
          <p:cNvPr id="14" name="13 - Εικόνα" descr="paralia-1.jpg"/>
          <p:cNvPicPr>
            <a:picLocks noChangeAspect="1"/>
          </p:cNvPicPr>
          <p:nvPr/>
        </p:nvPicPr>
        <p:blipFill>
          <a:blip r:embed="rId6" cstate="print"/>
          <a:stretch>
            <a:fillRect/>
          </a:stretch>
        </p:blipFill>
        <p:spPr>
          <a:xfrm>
            <a:off x="285719" y="1500174"/>
            <a:ext cx="4786347" cy="3385465"/>
          </a:xfrm>
          <a:prstGeom prst="rect">
            <a:avLst/>
          </a:prstGeom>
        </p:spPr>
      </p:pic>
      <p:pic>
        <p:nvPicPr>
          <p:cNvPr id="16" name="15 - Εικόνα" descr="paralia-2.jpg"/>
          <p:cNvPicPr>
            <a:picLocks noChangeAspect="1"/>
          </p:cNvPicPr>
          <p:nvPr/>
        </p:nvPicPr>
        <p:blipFill>
          <a:blip r:embed="rId7" cstate="print"/>
          <a:stretch>
            <a:fillRect/>
          </a:stretch>
        </p:blipFill>
        <p:spPr>
          <a:xfrm>
            <a:off x="4778924" y="3786190"/>
            <a:ext cx="4079324" cy="2885375"/>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19200"/>
            <a:ext cx="8686800" cy="838200"/>
          </a:xfrm>
        </p:spPr>
        <p:txBody>
          <a:bodyPr>
            <a:normAutofit/>
          </a:bodyPr>
          <a:lstStyle/>
          <a:p>
            <a:r>
              <a:rPr lang="el-GR" sz="3000" b="1" dirty="0">
                <a:solidFill>
                  <a:srgbClr val="0070C0"/>
                </a:solidFill>
                <a:latin typeface="Calibri" pitchFamily="34" charset="0"/>
                <a:cs typeface="Calibri" pitchFamily="34" charset="0"/>
              </a:rPr>
              <a:t>Βημα 3 </a:t>
            </a:r>
            <a:r>
              <a:rPr lang="en-US" sz="3000" b="1" dirty="0">
                <a:solidFill>
                  <a:srgbClr val="0070C0"/>
                </a:solidFill>
                <a:latin typeface="Calibri" pitchFamily="34" charset="0"/>
                <a:cs typeface="Calibri" pitchFamily="34" charset="0"/>
              </a:rPr>
              <a:t>: </a:t>
            </a:r>
            <a:r>
              <a:rPr lang="el-GR" sz="3000" b="1" dirty="0">
                <a:solidFill>
                  <a:srgbClr val="0070C0"/>
                </a:solidFill>
                <a:latin typeface="Calibri" pitchFamily="34" charset="0"/>
                <a:cs typeface="Calibri" pitchFamily="34" charset="0"/>
              </a:rPr>
              <a:t>σχεδιο δρασησ</a:t>
            </a:r>
          </a:p>
        </p:txBody>
      </p:sp>
      <p:sp>
        <p:nvSpPr>
          <p:cNvPr id="3" name="Content Placeholder 2"/>
          <p:cNvSpPr>
            <a:spLocks noGrp="1"/>
          </p:cNvSpPr>
          <p:nvPr>
            <p:ph idx="1"/>
          </p:nvPr>
        </p:nvSpPr>
        <p:spPr>
          <a:xfrm>
            <a:off x="228600" y="2000241"/>
            <a:ext cx="8686800" cy="4324360"/>
          </a:xfrm>
        </p:spPr>
        <p:txBody>
          <a:bodyPr>
            <a:noAutofit/>
          </a:bodyPr>
          <a:lstStyle/>
          <a:p>
            <a:pPr fontAlgn="t">
              <a:buNone/>
            </a:pPr>
            <a:r>
              <a:rPr lang="el-GR" sz="1800" dirty="0">
                <a:solidFill>
                  <a:schemeClr val="bg1"/>
                </a:solidFill>
                <a:latin typeface="Calibri" pitchFamily="34" charset="0"/>
                <a:cs typeface="Calibri" pitchFamily="34" charset="0"/>
              </a:rPr>
              <a:t>Έχει δημιουργηθεί Σχέδιο Δράσης</a:t>
            </a:r>
            <a:r>
              <a:rPr lang="en-US" sz="1800" dirty="0">
                <a:solidFill>
                  <a:schemeClr val="bg1"/>
                </a:solidFill>
                <a:latin typeface="Calibri" pitchFamily="34" charset="0"/>
                <a:cs typeface="Calibri" pitchFamily="34" charset="0"/>
              </a:rPr>
              <a:t> </a:t>
            </a:r>
            <a:r>
              <a:rPr lang="el-GR" sz="1800" dirty="0">
                <a:solidFill>
                  <a:schemeClr val="bg1"/>
                </a:solidFill>
                <a:latin typeface="Calibri" pitchFamily="34" charset="0"/>
                <a:cs typeface="Calibri" pitchFamily="34" charset="0"/>
              </a:rPr>
              <a:t>από την </a:t>
            </a:r>
            <a:r>
              <a:rPr lang="el-GR" sz="1800" dirty="0" smtClean="0">
                <a:solidFill>
                  <a:schemeClr val="bg1"/>
                </a:solidFill>
                <a:latin typeface="Calibri" pitchFamily="34" charset="0"/>
                <a:cs typeface="Calibri" pitchFamily="34" charset="0"/>
              </a:rPr>
              <a:t>Περιβαλλοντική Επιτροπή</a:t>
            </a:r>
            <a:r>
              <a:rPr lang="el-GR" sz="1800" dirty="0">
                <a:solidFill>
                  <a:schemeClr val="bg1"/>
                </a:solidFill>
                <a:latin typeface="Calibri" pitchFamily="34" charset="0"/>
                <a:cs typeface="Calibri" pitchFamily="34" charset="0"/>
              </a:rPr>
              <a:t>;</a:t>
            </a:r>
            <a:r>
              <a:rPr lang="en-US" sz="1800" dirty="0">
                <a:solidFill>
                  <a:schemeClr val="bg1"/>
                </a:solidFill>
                <a:latin typeface="Calibri" pitchFamily="34" charset="0"/>
                <a:cs typeface="Calibri" pitchFamily="34" charset="0"/>
              </a:rPr>
              <a:t> </a:t>
            </a:r>
            <a:endParaRPr lang="el-GR" sz="1800" dirty="0">
              <a:solidFill>
                <a:schemeClr val="bg1"/>
              </a:solidFill>
              <a:latin typeface="Calibri" pitchFamily="34" charset="0"/>
              <a:cs typeface="Calibri" pitchFamily="34" charset="0"/>
            </a:endParaRPr>
          </a:p>
          <a:p>
            <a:pPr fontAlgn="t">
              <a:buNone/>
            </a:pPr>
            <a:r>
              <a:rPr lang="el-GR" sz="1800" dirty="0" smtClean="0">
                <a:solidFill>
                  <a:schemeClr val="bg1"/>
                </a:solidFill>
                <a:latin typeface="Calibri" pitchFamily="34" charset="0"/>
                <a:cs typeface="Calibri" pitchFamily="34" charset="0"/>
              </a:rPr>
              <a:t>    </a:t>
            </a:r>
          </a:p>
          <a:p>
            <a:pPr fontAlgn="t">
              <a:buNone/>
            </a:pPr>
            <a:r>
              <a:rPr lang="el-GR" sz="1800" dirty="0" smtClean="0">
                <a:solidFill>
                  <a:schemeClr val="bg1"/>
                </a:solidFill>
                <a:latin typeface="Calibri" pitchFamily="34" charset="0"/>
                <a:cs typeface="Calibri" pitchFamily="34" charset="0"/>
              </a:rPr>
              <a:t>       Έχει δημιουργηθεί Σχέδιο Δράσης από την Περιβαλλοντική Επιτροπή του σχολείου.</a:t>
            </a:r>
            <a:endParaRPr lang="el-GR" sz="1800" dirty="0">
              <a:solidFill>
                <a:schemeClr val="bg1"/>
              </a:solidFill>
              <a:latin typeface="Calibri" pitchFamily="34" charset="0"/>
              <a:cs typeface="Calibri" pitchFamily="34" charset="0"/>
            </a:endParaRPr>
          </a:p>
          <a:p>
            <a:pPr>
              <a:buNone/>
            </a:pPr>
            <a:r>
              <a:rPr lang="el-GR" sz="1800" dirty="0" smtClean="0">
                <a:solidFill>
                  <a:schemeClr val="bg1"/>
                </a:solidFill>
                <a:latin typeface="Calibri" pitchFamily="34" charset="0"/>
                <a:cs typeface="Calibri" pitchFamily="34" charset="0"/>
              </a:rPr>
              <a:t>       Το Σχέδιο εστίαζε στην ευαισθητοποίηση για την κλιματική αλλαγή και τις συνέπειές της στο άμεσο σχολικό περιβάλλον, στην τοπική κοινωνία, αλλά και σε παγκόσμιο επίπεδο. Δόθηκε ιδιαίτερη έμφαση στην ενίσχυση της περιβαλλοντικής υπευθυνότητας των μαθητών, στη δημιουργία ενός βιώσιμου και ασφαλούς σχολείου, καθώς και στη σύνδεση με τους 17 Παγκόσμιους Στόχους της Αειφόρου Ανάπτυξης. Στο πλαίσιο του Σχεδίου, αναδείχθηκε και το ζήτημα της ορθής διαχείρισης απορριμμάτων ως βασικός άξονας της περιβαλλοντικής εκπαίδευσης. Οι μαθητές συμμετείχαν ενεργά σε δράσεις που περιλάμβαναν συλλογή, διαλογή και κατηγοριοποίηση απορριμμάτων σε ανακυκλώσιμα, μη ανακυκλώσιμα, επαναχρησιμοποιούμενα και οργανικά. Μέσα από σχετικές δραστηριότητες και συζητήσεις, συνειδητοποίησαν τον ρόλο τους στην πρόληψη της ρύπανσης και στην προστασία του φυσικού περιβάλλοντος.</a:t>
            </a:r>
            <a:r>
              <a:rPr lang="el-GR" sz="1800" dirty="0" smtClean="0">
                <a:latin typeface="Calibri" pitchFamily="34" charset="0"/>
                <a:cs typeface="Calibri" pitchFamily="34" charset="0"/>
              </a:rPr>
              <a:t> </a:t>
            </a:r>
            <a:endParaRPr lang="el-GR" sz="1800" dirty="0" smtClean="0">
              <a:solidFill>
                <a:schemeClr val="bg1"/>
              </a:solidFill>
              <a:latin typeface="Calibri" pitchFamily="34" charset="0"/>
              <a:cs typeface="Calibri" pitchFamily="34" charset="0"/>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pPr/>
              <a:t>15</a:t>
            </a:fld>
            <a:endParaRPr lang="en-US"/>
          </a:p>
        </p:txBody>
      </p:sp>
      <p:graphicFrame>
        <p:nvGraphicFramePr>
          <p:cNvPr id="5" name="Table 4"/>
          <p:cNvGraphicFramePr>
            <a:graphicFrameLocks noGrp="1"/>
          </p:cNvGraphicFramePr>
          <p:nvPr>
            <p:extLst>
              <p:ext uri="{D42A27DB-BD31-4B8C-83A1-F6EECF244321}">
                <p14:modId xmlns:p14="http://schemas.microsoft.com/office/powerpoint/2010/main" xmlns="" val="725149994"/>
              </p:ext>
            </p:extLst>
          </p:nvPr>
        </p:nvGraphicFramePr>
        <p:xfrm>
          <a:off x="6929454" y="1571612"/>
          <a:ext cx="1905000" cy="731520"/>
        </p:xfrm>
        <a:graphic>
          <a:graphicData uri="http://schemas.openxmlformats.org/drawingml/2006/table">
            <a:tbl>
              <a:tblPr firstRow="1" bandRow="1">
                <a:tableStyleId>{5C22544A-7EE6-4342-B048-85BDC9FD1C3A}</a:tableStyleId>
              </a:tblPr>
              <a:tblGrid>
                <a:gridCol w="952500">
                  <a:extLst>
                    <a:ext uri="{9D8B030D-6E8A-4147-A177-3AD203B41FA5}">
                      <a16:colId xmlns:a16="http://schemas.microsoft.com/office/drawing/2014/main" xmlns="" val="20000"/>
                    </a:ext>
                  </a:extLst>
                </a:gridCol>
                <a:gridCol w="952500">
                  <a:extLst>
                    <a:ext uri="{9D8B030D-6E8A-4147-A177-3AD203B41FA5}">
                      <a16:colId xmlns:a16="http://schemas.microsoft.com/office/drawing/2014/main" xmlns="" val="20001"/>
                    </a:ext>
                  </a:extLst>
                </a:gridCol>
              </a:tblGrid>
              <a:tr h="266700">
                <a:tc>
                  <a:txBody>
                    <a:bodyPr/>
                    <a:lstStyle/>
                    <a:p>
                      <a:r>
                        <a:rPr lang="el-GR" dirty="0">
                          <a:solidFill>
                            <a:schemeClr val="bg1"/>
                          </a:solidFill>
                          <a:effectLst>
                            <a:outerShdw blurRad="38100" dist="38100" dir="2700000" algn="tl">
                              <a:srgbClr val="000000">
                                <a:alpha val="43137"/>
                              </a:srgbClr>
                            </a:outerShdw>
                          </a:effectLst>
                        </a:rPr>
                        <a:t>ΝΑΙ </a:t>
                      </a:r>
                    </a:p>
                  </a:txBody>
                  <a:tcPr/>
                </a:tc>
                <a:tc>
                  <a:txBody>
                    <a:bodyPr/>
                    <a:lstStyle/>
                    <a:p>
                      <a:r>
                        <a:rPr lang="el-GR" smtClean="0">
                          <a:solidFill>
                            <a:schemeClr val="bg1"/>
                          </a:solidFill>
                          <a:effectLst>
                            <a:outerShdw blurRad="38100" dist="38100" dir="2700000" algn="tl">
                              <a:srgbClr val="000000">
                                <a:alpha val="43137"/>
                              </a:srgbClr>
                            </a:outerShdw>
                          </a:effectLst>
                        </a:rPr>
                        <a:t>ΟΧΙ</a:t>
                      </a:r>
                      <a:endParaRPr lang="el-GR" dirty="0">
                        <a:solidFill>
                          <a:schemeClr val="bg1"/>
                        </a:solidFill>
                        <a:effectLst>
                          <a:outerShdw blurRad="38100" dist="38100" dir="2700000" algn="tl">
                            <a:srgbClr val="000000">
                              <a:alpha val="43137"/>
                            </a:srgbClr>
                          </a:outerShdw>
                        </a:effectLst>
                      </a:endParaRPr>
                    </a:p>
                  </a:txBody>
                  <a:tcPr/>
                </a:tc>
                <a:extLst>
                  <a:ext uri="{0D108BD9-81ED-4DB2-BD59-A6C34878D82A}">
                    <a16:rowId xmlns:a16="http://schemas.microsoft.com/office/drawing/2014/main" xmlns="" val="10000"/>
                  </a:ext>
                </a:extLst>
              </a:tr>
              <a:tr h="266700">
                <a:tc>
                  <a:txBody>
                    <a:bodyPr/>
                    <a:lstStyle/>
                    <a:p>
                      <a:pPr>
                        <a:buFont typeface="Wingdings" pitchFamily="2" charset="2"/>
                        <a:buChar char="ü"/>
                      </a:pPr>
                      <a:r>
                        <a:rPr lang="el-GR" smtClean="0"/>
                        <a:t>ΝΑΙ</a:t>
                      </a:r>
                      <a:endParaRPr lang="el-GR" dirty="0"/>
                    </a:p>
                  </a:txBody>
                  <a:tcPr/>
                </a:tc>
                <a:tc>
                  <a:txBody>
                    <a:bodyPr/>
                    <a:lstStyle/>
                    <a:p>
                      <a:endParaRPr lang="el-GR" dirty="0"/>
                    </a:p>
                  </a:txBody>
                  <a:tcPr/>
                </a:tc>
                <a:extLst>
                  <a:ext uri="{0D108BD9-81ED-4DB2-BD59-A6C34878D82A}">
                    <a16:rowId xmlns:a16="http://schemas.microsoft.com/office/drawing/2014/main" xmlns="" val="10001"/>
                  </a:ext>
                </a:extLst>
              </a:tr>
            </a:tbl>
          </a:graphicData>
        </a:graphic>
      </p:graphicFrame>
      <p:grpSp>
        <p:nvGrpSpPr>
          <p:cNvPr id="6" name="Ομάδα 9">
            <a:extLst>
              <a:ext uri="{FF2B5EF4-FFF2-40B4-BE49-F238E27FC236}">
                <a16:creationId xmlns:a16="http://schemas.microsoft.com/office/drawing/2014/main" xmlns="" id="{276FD475-8305-BF9E-AC3C-6CD734D5B741}"/>
              </a:ext>
            </a:extLst>
          </p:cNvPr>
          <p:cNvGrpSpPr/>
          <p:nvPr/>
        </p:nvGrpSpPr>
        <p:grpSpPr>
          <a:xfrm>
            <a:off x="650217" y="-838227"/>
            <a:ext cx="8218327" cy="2744317"/>
            <a:chOff x="650217" y="-838227"/>
            <a:chExt cx="8218327" cy="2744317"/>
          </a:xfrm>
        </p:grpSpPr>
        <p:grpSp>
          <p:nvGrpSpPr>
            <p:cNvPr id="7" name="Ομάδα 10">
              <a:extLst>
                <a:ext uri="{FF2B5EF4-FFF2-40B4-BE49-F238E27FC236}">
                  <a16:creationId xmlns:a16="http://schemas.microsoft.com/office/drawing/2014/main" xmlns="" id="{67E3C3DE-B257-B315-8FC9-ED737444BB05}"/>
                </a:ext>
              </a:extLst>
            </p:cNvPr>
            <p:cNvGrpSpPr/>
            <p:nvPr/>
          </p:nvGrpSpPr>
          <p:grpSpPr>
            <a:xfrm>
              <a:off x="5148064" y="22408"/>
              <a:ext cx="1973560" cy="1027235"/>
              <a:chOff x="5148064" y="22408"/>
              <a:chExt cx="1973560" cy="1027235"/>
            </a:xfrm>
          </p:grpSpPr>
          <p:pic>
            <p:nvPicPr>
              <p:cNvPr id="14" name="Picture 9" descr="fee-logo">
                <a:extLst>
                  <a:ext uri="{FF2B5EF4-FFF2-40B4-BE49-F238E27FC236}">
                    <a16:creationId xmlns:a16="http://schemas.microsoft.com/office/drawing/2014/main" xmlns="" id="{8ABB78F6-48E2-135F-8B37-1F32549A5A93}"/>
                  </a:ext>
                </a:extLst>
              </p:cNvPr>
              <p:cNvPicPr>
                <a:picLocks noChangeAspect="1" noChangeArrowheads="1"/>
              </p:cNvPicPr>
              <p:nvPr/>
            </p:nvPicPr>
            <p:blipFill>
              <a:blip r:embed="rId2" cstate="print"/>
              <a:srcRect/>
              <a:stretch>
                <a:fillRect/>
              </a:stretch>
            </p:blipFill>
            <p:spPr bwMode="auto">
              <a:xfrm>
                <a:off x="6588224" y="50538"/>
                <a:ext cx="533400" cy="966788"/>
              </a:xfrm>
              <a:prstGeom prst="rect">
                <a:avLst/>
              </a:prstGeom>
              <a:noFill/>
              <a:ln w="9525">
                <a:noFill/>
                <a:miter lim="800000"/>
                <a:headEnd/>
                <a:tailEnd/>
              </a:ln>
            </p:spPr>
          </p:pic>
          <p:pic>
            <p:nvPicPr>
              <p:cNvPr id="15" name="Εικόνα 14" descr="Εικόνα που περιέχει γραφικά, γραφιστική, σχεδίαση, αφίσα&#10;&#10;Περιγραφή που δημιουργήθηκε αυτόματα">
                <a:extLst>
                  <a:ext uri="{FF2B5EF4-FFF2-40B4-BE49-F238E27FC236}">
                    <a16:creationId xmlns:a16="http://schemas.microsoft.com/office/drawing/2014/main" xmlns="" id="{8DFAA1F3-DF5B-0E96-605C-10EFC6FA8633}"/>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148064" y="22408"/>
                <a:ext cx="780699" cy="1027235"/>
              </a:xfrm>
              <a:prstGeom prst="rect">
                <a:avLst/>
              </a:prstGeom>
            </p:spPr>
          </p:pic>
        </p:grpSp>
        <p:pic>
          <p:nvPicPr>
            <p:cNvPr id="12" name="Εικόνα 11" descr="Εικόνα που περιέχει κείμενο, γραφικά, γραμματοσειρά, γραφιστική&#10;&#10;Το περιεχόμενο που δημιουργείται από τεχνολογία AI ενδέχεται να είναι εσφαλμένο.">
              <a:extLst>
                <a:ext uri="{FF2B5EF4-FFF2-40B4-BE49-F238E27FC236}">
                  <a16:creationId xmlns:a16="http://schemas.microsoft.com/office/drawing/2014/main" xmlns="" id="{813C26FB-A2D2-684E-CF7B-50F2BBD9A834}"/>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7441751" y="67368"/>
              <a:ext cx="1426793" cy="793259"/>
            </a:xfrm>
            <a:prstGeom prst="rect">
              <a:avLst/>
            </a:prstGeom>
          </p:spPr>
        </p:pic>
        <p:pic>
          <p:nvPicPr>
            <p:cNvPr id="13" name="Εικόνα 12" descr="Εικόνα που περιέχει γραφιστική, γραφικά, πράσινο, λογότυπο&#10;&#10;Το περιεχόμενο που δημιουργείται από τεχνολογία AI ενδέχεται να είναι εσφαλμένο.">
              <a:extLst>
                <a:ext uri="{FF2B5EF4-FFF2-40B4-BE49-F238E27FC236}">
                  <a16:creationId xmlns:a16="http://schemas.microsoft.com/office/drawing/2014/main" xmlns="" id="{DE8BFE1C-69AE-B43A-50AF-BE208575EA70}"/>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650217" y="-838227"/>
              <a:ext cx="2744317" cy="2744317"/>
            </a:xfrm>
            <a:prstGeom prst="rect">
              <a:avLst/>
            </a:prstGeom>
          </p:spPr>
        </p:pic>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28670"/>
            <a:ext cx="8686800" cy="838200"/>
          </a:xfrm>
        </p:spPr>
        <p:txBody>
          <a:bodyPr>
            <a:normAutofit/>
          </a:bodyPr>
          <a:lstStyle/>
          <a:p>
            <a:r>
              <a:rPr lang="el-GR" sz="3000" b="1" dirty="0">
                <a:solidFill>
                  <a:srgbClr val="0070C0"/>
                </a:solidFill>
                <a:latin typeface="Calibri" pitchFamily="34" charset="0"/>
                <a:cs typeface="Calibri" pitchFamily="34" charset="0"/>
              </a:rPr>
              <a:t>Βημα 3 </a:t>
            </a:r>
            <a:r>
              <a:rPr lang="en-US" sz="3000" b="1" dirty="0">
                <a:solidFill>
                  <a:srgbClr val="0070C0"/>
                </a:solidFill>
                <a:latin typeface="Calibri" pitchFamily="34" charset="0"/>
                <a:cs typeface="Calibri" pitchFamily="34" charset="0"/>
              </a:rPr>
              <a:t>: </a:t>
            </a:r>
            <a:r>
              <a:rPr lang="el-GR" sz="3000" b="1" dirty="0">
                <a:solidFill>
                  <a:srgbClr val="0070C0"/>
                </a:solidFill>
                <a:latin typeface="Calibri" pitchFamily="34" charset="0"/>
                <a:cs typeface="Calibri" pitchFamily="34" charset="0"/>
              </a:rPr>
              <a:t>σχεδιο δρασησ</a:t>
            </a:r>
          </a:p>
        </p:txBody>
      </p:sp>
      <p:sp>
        <p:nvSpPr>
          <p:cNvPr id="3" name="Content Placeholder 2"/>
          <p:cNvSpPr>
            <a:spLocks noGrp="1"/>
          </p:cNvSpPr>
          <p:nvPr>
            <p:ph idx="1"/>
          </p:nvPr>
        </p:nvSpPr>
        <p:spPr>
          <a:xfrm>
            <a:off x="214282" y="1714488"/>
            <a:ext cx="8686800" cy="4324360"/>
          </a:xfrm>
        </p:spPr>
        <p:txBody>
          <a:bodyPr>
            <a:noAutofit/>
          </a:bodyPr>
          <a:lstStyle/>
          <a:p>
            <a:pPr fontAlgn="t">
              <a:buNone/>
            </a:pPr>
            <a:r>
              <a:rPr lang="el-GR" sz="1800" dirty="0" smtClean="0">
                <a:solidFill>
                  <a:schemeClr val="bg1"/>
                </a:solidFill>
                <a:latin typeface="Calibri" pitchFamily="34" charset="0"/>
                <a:cs typeface="Calibri" pitchFamily="34" charset="0"/>
              </a:rPr>
              <a:t>      Στα θέματα της καθημερινότητας του σχολείου, που εστίαζε το Σχέδιο Δράσης, περιλαμβάνονταν ο συστηματικός διαχωρισμός των απορριμμάτων σε ανακυκλώσιμα και οργανικά, με στόχο την υιοθέτηση σωστών συνηθειών από μικρή ηλικία. Δημιουργήθηκε οργανωμένη γωνιά ανακύκλωσης, όπου τα παιδιά τοποθετούσαν υλικά όπως χαρτί, πλαστικό και αλουμίνιο, αλλά και γωνιά επαναχρησιμοποίησης άχρηστων υλικών, τα οποία αξιοποιούνταν σε κατασκευές και δημιουργικές δραστηριότητες. Παράλληλα, δημιουργήθηκε σχολικός κήπος στην αυλή του σχολείου, μέσα από συλλογική εργασία μαθητών και εκπαιδευτικών, προσφέροντας στα παιδιά βιωματική επαφή με τη φύση, τη φροντίδα των φυτών και την κατανόηση της έννοιας της αυτάρκειας. Η κομποστοποίηση αποτελούσε τακτική δράση του σχολείου και πραγματοποιούνταν κάθε Τρίτη. Τα οργανικά υπολείμματα από τα γεύματα των παιδιών και τις σχολικές δραστηριότητες συγκεντρώνονταν και τοποθετούνταν στον κομποστοποιητή, προσφέροντας ένα απτό παράδειγμα κυκλικής διαχείρισης υλικών.</a:t>
            </a:r>
          </a:p>
        </p:txBody>
      </p:sp>
      <p:sp>
        <p:nvSpPr>
          <p:cNvPr id="4" name="Slide Number Placeholder 3"/>
          <p:cNvSpPr>
            <a:spLocks noGrp="1"/>
          </p:cNvSpPr>
          <p:nvPr>
            <p:ph type="sldNum" sz="quarter" idx="12"/>
          </p:nvPr>
        </p:nvSpPr>
        <p:spPr/>
        <p:txBody>
          <a:bodyPr/>
          <a:lstStyle/>
          <a:p>
            <a:fld id="{B6F15528-21DE-4FAA-801E-634DDDAF4B2B}" type="slidenum">
              <a:rPr lang="en-US" smtClean="0"/>
              <a:pPr/>
              <a:t>16</a:t>
            </a:fld>
            <a:endParaRPr lang="en-US"/>
          </a:p>
        </p:txBody>
      </p:sp>
      <p:grpSp>
        <p:nvGrpSpPr>
          <p:cNvPr id="6" name="Ομάδα 9">
            <a:extLst>
              <a:ext uri="{FF2B5EF4-FFF2-40B4-BE49-F238E27FC236}">
                <a16:creationId xmlns:a16="http://schemas.microsoft.com/office/drawing/2014/main" xmlns="" id="{276FD475-8305-BF9E-AC3C-6CD734D5B741}"/>
              </a:ext>
            </a:extLst>
          </p:cNvPr>
          <p:cNvGrpSpPr/>
          <p:nvPr/>
        </p:nvGrpSpPr>
        <p:grpSpPr>
          <a:xfrm>
            <a:off x="650217" y="-838227"/>
            <a:ext cx="8218327" cy="2744317"/>
            <a:chOff x="650217" y="-838227"/>
            <a:chExt cx="8218327" cy="2744317"/>
          </a:xfrm>
        </p:grpSpPr>
        <p:grpSp>
          <p:nvGrpSpPr>
            <p:cNvPr id="7" name="Ομάδα 10">
              <a:extLst>
                <a:ext uri="{FF2B5EF4-FFF2-40B4-BE49-F238E27FC236}">
                  <a16:creationId xmlns:a16="http://schemas.microsoft.com/office/drawing/2014/main" xmlns="" id="{67E3C3DE-B257-B315-8FC9-ED737444BB05}"/>
                </a:ext>
              </a:extLst>
            </p:cNvPr>
            <p:cNvGrpSpPr/>
            <p:nvPr/>
          </p:nvGrpSpPr>
          <p:grpSpPr>
            <a:xfrm>
              <a:off x="5148064" y="22408"/>
              <a:ext cx="1973560" cy="1027235"/>
              <a:chOff x="5148064" y="22408"/>
              <a:chExt cx="1973560" cy="1027235"/>
            </a:xfrm>
          </p:grpSpPr>
          <p:pic>
            <p:nvPicPr>
              <p:cNvPr id="14" name="Picture 9" descr="fee-logo">
                <a:extLst>
                  <a:ext uri="{FF2B5EF4-FFF2-40B4-BE49-F238E27FC236}">
                    <a16:creationId xmlns:a16="http://schemas.microsoft.com/office/drawing/2014/main" xmlns="" id="{8ABB78F6-48E2-135F-8B37-1F32549A5A93}"/>
                  </a:ext>
                </a:extLst>
              </p:cNvPr>
              <p:cNvPicPr>
                <a:picLocks noChangeAspect="1" noChangeArrowheads="1"/>
              </p:cNvPicPr>
              <p:nvPr/>
            </p:nvPicPr>
            <p:blipFill>
              <a:blip r:embed="rId2" cstate="print"/>
              <a:srcRect/>
              <a:stretch>
                <a:fillRect/>
              </a:stretch>
            </p:blipFill>
            <p:spPr bwMode="auto">
              <a:xfrm>
                <a:off x="6588224" y="50538"/>
                <a:ext cx="533400" cy="966788"/>
              </a:xfrm>
              <a:prstGeom prst="rect">
                <a:avLst/>
              </a:prstGeom>
              <a:noFill/>
              <a:ln w="9525">
                <a:noFill/>
                <a:miter lim="800000"/>
                <a:headEnd/>
                <a:tailEnd/>
              </a:ln>
            </p:spPr>
          </p:pic>
          <p:pic>
            <p:nvPicPr>
              <p:cNvPr id="15" name="Εικόνα 14" descr="Εικόνα που περιέχει γραφικά, γραφιστική, σχεδίαση, αφίσα&#10;&#10;Περιγραφή που δημιουργήθηκε αυτόματα">
                <a:extLst>
                  <a:ext uri="{FF2B5EF4-FFF2-40B4-BE49-F238E27FC236}">
                    <a16:creationId xmlns:a16="http://schemas.microsoft.com/office/drawing/2014/main" xmlns="" id="{8DFAA1F3-DF5B-0E96-605C-10EFC6FA8633}"/>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148064" y="22408"/>
                <a:ext cx="780699" cy="1027235"/>
              </a:xfrm>
              <a:prstGeom prst="rect">
                <a:avLst/>
              </a:prstGeom>
            </p:spPr>
          </p:pic>
        </p:grpSp>
        <p:pic>
          <p:nvPicPr>
            <p:cNvPr id="12" name="Εικόνα 11" descr="Εικόνα που περιέχει κείμενο, γραφικά, γραμματοσειρά, γραφιστική&#10;&#10;Το περιεχόμενο που δημιουργείται από τεχνολογία AI ενδέχεται να είναι εσφαλμένο.">
              <a:extLst>
                <a:ext uri="{FF2B5EF4-FFF2-40B4-BE49-F238E27FC236}">
                  <a16:creationId xmlns:a16="http://schemas.microsoft.com/office/drawing/2014/main" xmlns="" id="{813C26FB-A2D2-684E-CF7B-50F2BBD9A834}"/>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7441751" y="67368"/>
              <a:ext cx="1426793" cy="793259"/>
            </a:xfrm>
            <a:prstGeom prst="rect">
              <a:avLst/>
            </a:prstGeom>
          </p:spPr>
        </p:pic>
        <p:pic>
          <p:nvPicPr>
            <p:cNvPr id="13" name="Εικόνα 12" descr="Εικόνα που περιέχει γραφιστική, γραφικά, πράσινο, λογότυπο&#10;&#10;Το περιεχόμενο που δημιουργείται από τεχνολογία AI ενδέχεται να είναι εσφαλμένο.">
              <a:extLst>
                <a:ext uri="{FF2B5EF4-FFF2-40B4-BE49-F238E27FC236}">
                  <a16:creationId xmlns:a16="http://schemas.microsoft.com/office/drawing/2014/main" xmlns="" id="{DE8BFE1C-69AE-B43A-50AF-BE208575EA70}"/>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650217" y="-838227"/>
              <a:ext cx="2744317" cy="2744317"/>
            </a:xfrm>
            <a:prstGeom prst="rect">
              <a:avLst/>
            </a:prstGeom>
          </p:spPr>
        </p:pic>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28670"/>
            <a:ext cx="8686800" cy="838200"/>
          </a:xfrm>
        </p:spPr>
        <p:txBody>
          <a:bodyPr>
            <a:normAutofit/>
          </a:bodyPr>
          <a:lstStyle/>
          <a:p>
            <a:r>
              <a:rPr lang="el-GR" sz="3000" b="1" dirty="0">
                <a:solidFill>
                  <a:srgbClr val="0070C0"/>
                </a:solidFill>
                <a:latin typeface="Calibri" pitchFamily="34" charset="0"/>
                <a:cs typeface="Calibri" pitchFamily="34" charset="0"/>
              </a:rPr>
              <a:t>Βημα 3 </a:t>
            </a:r>
            <a:r>
              <a:rPr lang="en-US" sz="3000" b="1" dirty="0">
                <a:solidFill>
                  <a:srgbClr val="0070C0"/>
                </a:solidFill>
                <a:latin typeface="Calibri" pitchFamily="34" charset="0"/>
                <a:cs typeface="Calibri" pitchFamily="34" charset="0"/>
              </a:rPr>
              <a:t>: </a:t>
            </a:r>
            <a:r>
              <a:rPr lang="el-GR" sz="3000" b="1" dirty="0">
                <a:solidFill>
                  <a:srgbClr val="0070C0"/>
                </a:solidFill>
                <a:latin typeface="Calibri" pitchFamily="34" charset="0"/>
                <a:cs typeface="Calibri" pitchFamily="34" charset="0"/>
              </a:rPr>
              <a:t>σχεδιο δρασησ</a:t>
            </a:r>
          </a:p>
        </p:txBody>
      </p:sp>
      <p:sp>
        <p:nvSpPr>
          <p:cNvPr id="3" name="Content Placeholder 2"/>
          <p:cNvSpPr>
            <a:spLocks noGrp="1"/>
          </p:cNvSpPr>
          <p:nvPr>
            <p:ph idx="1"/>
          </p:nvPr>
        </p:nvSpPr>
        <p:spPr>
          <a:xfrm>
            <a:off x="214282" y="1714488"/>
            <a:ext cx="8686800" cy="4324360"/>
          </a:xfrm>
        </p:spPr>
        <p:txBody>
          <a:bodyPr>
            <a:noAutofit/>
          </a:bodyPr>
          <a:lstStyle/>
          <a:p>
            <a:pPr fontAlgn="t">
              <a:buNone/>
            </a:pPr>
            <a:endParaRPr lang="el-GR" sz="1800" dirty="0" smtClean="0">
              <a:solidFill>
                <a:schemeClr val="bg1"/>
              </a:solidFill>
              <a:latin typeface="Calibri" pitchFamily="34" charset="0"/>
              <a:cs typeface="Calibri" pitchFamily="34" charset="0"/>
            </a:endParaRPr>
          </a:p>
          <a:p>
            <a:pPr>
              <a:buNone/>
            </a:pPr>
            <a:r>
              <a:rPr lang="el-GR" sz="1800" dirty="0" smtClean="0">
                <a:solidFill>
                  <a:schemeClr val="bg1"/>
                </a:solidFill>
                <a:latin typeface="Calibri" pitchFamily="34" charset="0"/>
                <a:cs typeface="Calibri" pitchFamily="34" charset="0"/>
              </a:rPr>
              <a:t>       Στη διαμόρφωσή του Σχεδίου Δράσης συμμετείχαν οι μαθητές μέσω της Περιβαλλοντικής Επιτροπής, εκπαιδευτικοί, γονείς και το υπόλοιπο προσωπικό του σχολείου. Η συμμετοχή των μαθητών ήταν ενεργή, καθώς κατέθεσαν ιδέες και ανάγκες που εντοπίζουν στην καθημερινότητά τους. </a:t>
            </a:r>
          </a:p>
          <a:p>
            <a:pPr>
              <a:buNone/>
            </a:pPr>
            <a:r>
              <a:rPr lang="el-GR" sz="1800" dirty="0" smtClean="0">
                <a:solidFill>
                  <a:schemeClr val="bg1"/>
                </a:solidFill>
                <a:latin typeface="Calibri" pitchFamily="34" charset="0"/>
                <a:cs typeface="Calibri" pitchFamily="34" charset="0"/>
              </a:rPr>
              <a:t>       Το Σχέδιο Δράσης κοινοποιήθηκε στο σχολείο μέσω του πίνακα ανακοινώσεων, παρουσιάσεων από τους μαθητές και σχετικών  αναρτήσεων στην ιστοσελίδα του σχολείου</a:t>
            </a:r>
            <a:r>
              <a:rPr lang="en-US" sz="1800" dirty="0" smtClean="0">
                <a:solidFill>
                  <a:schemeClr val="bg1"/>
                </a:solidFill>
                <a:latin typeface="Calibri" pitchFamily="34" charset="0"/>
                <a:cs typeface="Calibri" pitchFamily="34" charset="0"/>
              </a:rPr>
              <a:t>:</a:t>
            </a:r>
          </a:p>
          <a:p>
            <a:pPr>
              <a:buNone/>
            </a:pPr>
            <a:r>
              <a:rPr lang="el-GR" sz="1800" dirty="0" smtClean="0">
                <a:solidFill>
                  <a:schemeClr val="bg1"/>
                </a:solidFill>
                <a:latin typeface="Calibri" pitchFamily="34" charset="0"/>
                <a:cs typeface="Calibri" pitchFamily="34" charset="0"/>
              </a:rPr>
              <a:t>         </a:t>
            </a:r>
            <a:r>
              <a:rPr lang="en-US" sz="1800" dirty="0" smtClean="0">
                <a:solidFill>
                  <a:schemeClr val="bg1"/>
                </a:solidFill>
                <a:latin typeface="Calibri" pitchFamily="34" charset="0"/>
                <a:cs typeface="Calibri" pitchFamily="34" charset="0"/>
                <a:hlinkClick r:id="rId2"/>
              </a:rPr>
              <a:t>https://blogs.sch.gr/6nipchalk/archives/category/oikologika-scholeia#prettyPhoto</a:t>
            </a:r>
            <a:endParaRPr lang="en-US" sz="1800" dirty="0" smtClean="0">
              <a:solidFill>
                <a:schemeClr val="bg1"/>
              </a:solidFill>
              <a:latin typeface="Calibri" pitchFamily="34" charset="0"/>
              <a:cs typeface="Calibri" pitchFamily="34" charset="0"/>
            </a:endParaRPr>
          </a:p>
          <a:p>
            <a:pPr>
              <a:buNone/>
            </a:pPr>
            <a:r>
              <a:rPr lang="el-GR" sz="1800" dirty="0" smtClean="0">
                <a:solidFill>
                  <a:schemeClr val="bg1"/>
                </a:solidFill>
                <a:latin typeface="Calibri" pitchFamily="34" charset="0"/>
                <a:cs typeface="Calibri" pitchFamily="34" charset="0"/>
              </a:rPr>
              <a:t>       Αναρτήσεις έγιναν και στην πλατφόρμα του </a:t>
            </a:r>
            <a:r>
              <a:rPr lang="en-US" sz="1800" dirty="0" smtClean="0">
                <a:solidFill>
                  <a:schemeClr val="bg1"/>
                </a:solidFill>
                <a:latin typeface="Calibri" pitchFamily="34" charset="0"/>
                <a:cs typeface="Calibri" pitchFamily="34" charset="0"/>
              </a:rPr>
              <a:t>esep (Twinspace) </a:t>
            </a:r>
            <a:r>
              <a:rPr lang="el-GR" sz="1800" dirty="0" smtClean="0">
                <a:solidFill>
                  <a:schemeClr val="bg1"/>
                </a:solidFill>
                <a:latin typeface="Calibri" pitchFamily="34" charset="0"/>
                <a:cs typeface="Calibri" pitchFamily="34" charset="0"/>
              </a:rPr>
              <a:t>των περιβαλλοντικών έργων μας που αφορούσαν το </a:t>
            </a:r>
            <a:r>
              <a:rPr lang="en-US" sz="1800" dirty="0" smtClean="0">
                <a:solidFill>
                  <a:schemeClr val="bg1"/>
                </a:solidFill>
                <a:latin typeface="Calibri" pitchFamily="34" charset="0"/>
                <a:cs typeface="Calibri" pitchFamily="34" charset="0"/>
              </a:rPr>
              <a:t>eTwinning </a:t>
            </a:r>
            <a:r>
              <a:rPr lang="el-GR" sz="1800" dirty="0" smtClean="0">
                <a:solidFill>
                  <a:schemeClr val="bg1"/>
                </a:solidFill>
                <a:latin typeface="Calibri" pitchFamily="34" charset="0"/>
                <a:cs typeface="Calibri" pitchFamily="34" charset="0"/>
              </a:rPr>
              <a:t>έργο μας «Οι </a:t>
            </a:r>
            <a:r>
              <a:rPr lang="en-US" sz="1800" dirty="0" smtClean="0">
                <a:solidFill>
                  <a:schemeClr val="bg1"/>
                </a:solidFill>
                <a:latin typeface="Calibri" pitchFamily="34" charset="0"/>
                <a:cs typeface="Calibri" pitchFamily="34" charset="0"/>
              </a:rPr>
              <a:t>Global Travellers </a:t>
            </a:r>
            <a:r>
              <a:rPr lang="el-GR" sz="1800" dirty="0" smtClean="0">
                <a:solidFill>
                  <a:schemeClr val="bg1"/>
                </a:solidFill>
                <a:latin typeface="Calibri" pitchFamily="34" charset="0"/>
                <a:cs typeface="Calibri" pitchFamily="34" charset="0"/>
              </a:rPr>
              <a:t>της Οικοσυμμαχίας»</a:t>
            </a:r>
          </a:p>
          <a:p>
            <a:pPr>
              <a:buNone/>
            </a:pPr>
            <a:endParaRPr lang="el-GR" sz="1800" dirty="0" smtClean="0">
              <a:solidFill>
                <a:schemeClr val="bg1"/>
              </a:solidFill>
              <a:latin typeface="Calibri" pitchFamily="34" charset="0"/>
              <a:cs typeface="Calibri" pitchFamily="34" charset="0"/>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pPr/>
              <a:t>17</a:t>
            </a:fld>
            <a:endParaRPr lang="en-US"/>
          </a:p>
        </p:txBody>
      </p:sp>
      <p:grpSp>
        <p:nvGrpSpPr>
          <p:cNvPr id="5" name="Ομάδα 9">
            <a:extLst>
              <a:ext uri="{FF2B5EF4-FFF2-40B4-BE49-F238E27FC236}">
                <a16:creationId xmlns:a16="http://schemas.microsoft.com/office/drawing/2014/main" xmlns="" id="{276FD475-8305-BF9E-AC3C-6CD734D5B741}"/>
              </a:ext>
            </a:extLst>
          </p:cNvPr>
          <p:cNvGrpSpPr/>
          <p:nvPr/>
        </p:nvGrpSpPr>
        <p:grpSpPr>
          <a:xfrm>
            <a:off x="650217" y="-838227"/>
            <a:ext cx="8218327" cy="2744317"/>
            <a:chOff x="650217" y="-838227"/>
            <a:chExt cx="8218327" cy="2744317"/>
          </a:xfrm>
        </p:grpSpPr>
        <p:grpSp>
          <p:nvGrpSpPr>
            <p:cNvPr id="6" name="Ομάδα 10">
              <a:extLst>
                <a:ext uri="{FF2B5EF4-FFF2-40B4-BE49-F238E27FC236}">
                  <a16:creationId xmlns:a16="http://schemas.microsoft.com/office/drawing/2014/main" xmlns="" id="{67E3C3DE-B257-B315-8FC9-ED737444BB05}"/>
                </a:ext>
              </a:extLst>
            </p:cNvPr>
            <p:cNvGrpSpPr/>
            <p:nvPr/>
          </p:nvGrpSpPr>
          <p:grpSpPr>
            <a:xfrm>
              <a:off x="5148064" y="22408"/>
              <a:ext cx="1973560" cy="1027235"/>
              <a:chOff x="5148064" y="22408"/>
              <a:chExt cx="1973560" cy="1027235"/>
            </a:xfrm>
          </p:grpSpPr>
          <p:pic>
            <p:nvPicPr>
              <p:cNvPr id="14" name="Picture 9" descr="fee-logo">
                <a:extLst>
                  <a:ext uri="{FF2B5EF4-FFF2-40B4-BE49-F238E27FC236}">
                    <a16:creationId xmlns:a16="http://schemas.microsoft.com/office/drawing/2014/main" xmlns="" id="{8ABB78F6-48E2-135F-8B37-1F32549A5A93}"/>
                  </a:ext>
                </a:extLst>
              </p:cNvPr>
              <p:cNvPicPr>
                <a:picLocks noChangeAspect="1" noChangeArrowheads="1"/>
              </p:cNvPicPr>
              <p:nvPr/>
            </p:nvPicPr>
            <p:blipFill>
              <a:blip r:embed="rId3" cstate="print"/>
              <a:srcRect/>
              <a:stretch>
                <a:fillRect/>
              </a:stretch>
            </p:blipFill>
            <p:spPr bwMode="auto">
              <a:xfrm>
                <a:off x="6588224" y="50538"/>
                <a:ext cx="533400" cy="966788"/>
              </a:xfrm>
              <a:prstGeom prst="rect">
                <a:avLst/>
              </a:prstGeom>
              <a:noFill/>
              <a:ln w="9525">
                <a:noFill/>
                <a:miter lim="800000"/>
                <a:headEnd/>
                <a:tailEnd/>
              </a:ln>
            </p:spPr>
          </p:pic>
          <p:pic>
            <p:nvPicPr>
              <p:cNvPr id="15" name="Εικόνα 14" descr="Εικόνα που περιέχει γραφικά, γραφιστική, σχεδίαση, αφίσα&#10;&#10;Περιγραφή που δημιουργήθηκε αυτόματα">
                <a:extLst>
                  <a:ext uri="{FF2B5EF4-FFF2-40B4-BE49-F238E27FC236}">
                    <a16:creationId xmlns:a16="http://schemas.microsoft.com/office/drawing/2014/main" xmlns="" id="{8DFAA1F3-DF5B-0E96-605C-10EFC6FA8633}"/>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5148064" y="22408"/>
                <a:ext cx="780699" cy="1027235"/>
              </a:xfrm>
              <a:prstGeom prst="rect">
                <a:avLst/>
              </a:prstGeom>
            </p:spPr>
          </p:pic>
        </p:grpSp>
        <p:pic>
          <p:nvPicPr>
            <p:cNvPr id="12" name="Εικόνα 11" descr="Εικόνα που περιέχει κείμενο, γραφικά, γραμματοσειρά, γραφιστική&#10;&#10;Το περιεχόμενο που δημιουργείται από τεχνολογία AI ενδέχεται να είναι εσφαλμένο.">
              <a:extLst>
                <a:ext uri="{FF2B5EF4-FFF2-40B4-BE49-F238E27FC236}">
                  <a16:creationId xmlns:a16="http://schemas.microsoft.com/office/drawing/2014/main" xmlns="" id="{813C26FB-A2D2-684E-CF7B-50F2BBD9A834}"/>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7441751" y="67368"/>
              <a:ext cx="1426793" cy="793259"/>
            </a:xfrm>
            <a:prstGeom prst="rect">
              <a:avLst/>
            </a:prstGeom>
          </p:spPr>
        </p:pic>
        <p:pic>
          <p:nvPicPr>
            <p:cNvPr id="13" name="Εικόνα 12" descr="Εικόνα που περιέχει γραφιστική, γραφικά, πράσινο, λογότυπο&#10;&#10;Το περιεχόμενο που δημιουργείται από τεχνολογία AI ενδέχεται να είναι εσφαλμένο.">
              <a:extLst>
                <a:ext uri="{FF2B5EF4-FFF2-40B4-BE49-F238E27FC236}">
                  <a16:creationId xmlns:a16="http://schemas.microsoft.com/office/drawing/2014/main" xmlns="" id="{DE8BFE1C-69AE-B43A-50AF-BE208575EA70}"/>
                </a:ext>
              </a:extLst>
            </p:cNvPr>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650217" y="-838227"/>
              <a:ext cx="2744317" cy="2744317"/>
            </a:xfrm>
            <a:prstGeom prst="rect">
              <a:avLst/>
            </a:prstGeom>
          </p:spPr>
        </p:pic>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214282" y="1214422"/>
            <a:ext cx="8686800" cy="4937141"/>
          </a:xfrm>
        </p:spPr>
        <p:txBody>
          <a:bodyPr>
            <a:normAutofit lnSpcReduction="10000"/>
          </a:bodyPr>
          <a:lstStyle/>
          <a:p>
            <a:pPr>
              <a:buNone/>
            </a:pPr>
            <a:r>
              <a:rPr lang="el-GR" sz="2000" b="1" dirty="0" smtClean="0">
                <a:solidFill>
                  <a:srgbClr val="0070C0"/>
                </a:solidFill>
              </a:rPr>
              <a:t>Δραστηριότητες-δράσεις που υλοποιήθηκαν </a:t>
            </a:r>
            <a:r>
              <a:rPr lang="el-GR" sz="2000" b="1" dirty="0" smtClean="0">
                <a:solidFill>
                  <a:schemeClr val="accent1">
                    <a:lumMod val="50000"/>
                  </a:schemeClr>
                </a:solidFill>
              </a:rPr>
              <a:t>:</a:t>
            </a:r>
          </a:p>
          <a:p>
            <a:pPr>
              <a:buNone/>
            </a:pPr>
            <a:r>
              <a:rPr lang="el-GR" sz="2000" b="1" dirty="0" smtClean="0">
                <a:solidFill>
                  <a:schemeClr val="accent1">
                    <a:lumMod val="50000"/>
                  </a:schemeClr>
                </a:solidFill>
              </a:rPr>
              <a:t>Δραστηριότητες</a:t>
            </a:r>
          </a:p>
          <a:p>
            <a:pPr marL="0" indent="0">
              <a:buClr>
                <a:schemeClr val="accent1">
                  <a:lumMod val="50000"/>
                </a:schemeClr>
              </a:buClr>
              <a:buFont typeface="Wingdings" pitchFamily="2" charset="2"/>
              <a:buChar char="v"/>
            </a:pPr>
            <a:r>
              <a:rPr lang="el-GR" sz="2000" b="1" dirty="0" smtClean="0">
                <a:solidFill>
                  <a:schemeClr val="bg1"/>
                </a:solidFill>
                <a:latin typeface="Calibri" pitchFamily="34" charset="0"/>
                <a:cs typeface="Calibri" pitchFamily="34" charset="0"/>
              </a:rPr>
              <a:t>     </a:t>
            </a:r>
            <a:r>
              <a:rPr lang="el-GR" sz="2000" dirty="0" smtClean="0">
                <a:solidFill>
                  <a:schemeClr val="bg1"/>
                </a:solidFill>
                <a:latin typeface="Calibri" pitchFamily="34" charset="0"/>
                <a:cs typeface="Calibri" pitchFamily="34" charset="0"/>
              </a:rPr>
              <a:t>Έρευνα πεδίου για συλλογή σκουπιδιών.</a:t>
            </a:r>
          </a:p>
          <a:p>
            <a:pPr>
              <a:buClr>
                <a:schemeClr val="accent1">
                  <a:lumMod val="50000"/>
                </a:schemeClr>
              </a:buClr>
              <a:buSzPct val="80000"/>
              <a:buFont typeface="Wingdings" pitchFamily="2" charset="2"/>
              <a:buChar char="v"/>
            </a:pPr>
            <a:r>
              <a:rPr lang="el-GR" sz="2000" dirty="0" smtClean="0">
                <a:solidFill>
                  <a:schemeClr val="bg1"/>
                </a:solidFill>
                <a:latin typeface="Calibri" pitchFamily="34" charset="0"/>
                <a:cs typeface="Calibri" pitchFamily="34" charset="0"/>
              </a:rPr>
              <a:t> Δημιουργία γωνιάς ανακύκλωσης &amp; γωνιά επαναχρησιμοποίησης άχρηστου υλικού.</a:t>
            </a:r>
          </a:p>
          <a:p>
            <a:pPr>
              <a:buClr>
                <a:schemeClr val="accent1">
                  <a:lumMod val="50000"/>
                </a:schemeClr>
              </a:buClr>
              <a:buSzPct val="80000"/>
              <a:buFont typeface="Wingdings" pitchFamily="2" charset="2"/>
              <a:buChar char="v"/>
            </a:pPr>
            <a:r>
              <a:rPr lang="el-GR" sz="2000" dirty="0" smtClean="0">
                <a:solidFill>
                  <a:schemeClr val="bg1"/>
                </a:solidFill>
                <a:latin typeface="Calibri" pitchFamily="34" charset="0"/>
                <a:cs typeface="Calibri" pitchFamily="34" charset="0"/>
              </a:rPr>
              <a:t>Χρήση κάδων για Ανακύκλωση χαρτιού και αλουμινίου και συλλογή καπακιών &amp; μπαταριών σε κάδο Αφής στο σχολείο.</a:t>
            </a:r>
          </a:p>
          <a:p>
            <a:pPr>
              <a:buClr>
                <a:schemeClr val="accent1">
                  <a:lumMod val="50000"/>
                </a:schemeClr>
              </a:buClr>
              <a:buSzPct val="80000"/>
              <a:buFont typeface="Wingdings" pitchFamily="2" charset="2"/>
              <a:buChar char="v"/>
            </a:pPr>
            <a:r>
              <a:rPr lang="el-GR" sz="2000" dirty="0" smtClean="0">
                <a:solidFill>
                  <a:schemeClr val="bg1"/>
                </a:solidFill>
                <a:latin typeface="Calibri" pitchFamily="34" charset="0"/>
                <a:cs typeface="Calibri" pitchFamily="34" charset="0"/>
              </a:rPr>
              <a:t> Ενημέρωση των γονέων και  της ευρύτερης κοινότητας για την Ανακύκλωση και  τις περιβαλλοντικές μας δράσεις μέσω διανομής ενημερωτικών φυλλαδίων.</a:t>
            </a:r>
          </a:p>
          <a:p>
            <a:pPr>
              <a:buClr>
                <a:schemeClr val="accent1">
                  <a:lumMod val="50000"/>
                </a:schemeClr>
              </a:buClr>
              <a:buSzPct val="80000"/>
              <a:buFont typeface="Wingdings" pitchFamily="2" charset="2"/>
              <a:buChar char="v"/>
            </a:pPr>
            <a:r>
              <a:rPr lang="el-GR" sz="2000" dirty="0" smtClean="0">
                <a:solidFill>
                  <a:schemeClr val="bg1"/>
                </a:solidFill>
                <a:latin typeface="Calibri" pitchFamily="34" charset="0"/>
                <a:cs typeface="Calibri" pitchFamily="34" charset="0"/>
              </a:rPr>
              <a:t>Κατασκευές από ανακυκλώσιμα και επαναχρησιμοποιούμενα είδη για όλες τις χρονικές περιόδους στο νηπιαγωγείο ( καθημερινότητα, Χριστούγεννα, Απόκριες, 25 Μαρτίου, Πάσχα, άνοιξη, καλοκαίρι).</a:t>
            </a:r>
          </a:p>
          <a:p>
            <a:pPr>
              <a:buClr>
                <a:schemeClr val="accent1">
                  <a:lumMod val="50000"/>
                </a:schemeClr>
              </a:buClr>
              <a:buSzPct val="80000"/>
              <a:buFont typeface="Wingdings" pitchFamily="2" charset="2"/>
              <a:buChar char="v"/>
            </a:pPr>
            <a:r>
              <a:rPr lang="el-GR" sz="2000" dirty="0" smtClean="0">
                <a:solidFill>
                  <a:schemeClr val="bg1"/>
                </a:solidFill>
                <a:latin typeface="Calibri" pitchFamily="34" charset="0"/>
                <a:cs typeface="Calibri" pitchFamily="34" charset="0"/>
              </a:rPr>
              <a:t> Δημιουργία αινιγμάτων για ανακυκλώσιμα και επαναχρησιμοποιούμενα είδη.</a:t>
            </a:r>
          </a:p>
          <a:p>
            <a:pPr>
              <a:buClr>
                <a:schemeClr val="accent1">
                  <a:lumMod val="50000"/>
                </a:schemeClr>
              </a:buClr>
              <a:buSzPct val="80000"/>
              <a:buFont typeface="Wingdings" pitchFamily="2" charset="2"/>
              <a:buChar char="v"/>
            </a:pPr>
            <a:r>
              <a:rPr lang="el-GR" sz="2000" dirty="0" smtClean="0">
                <a:solidFill>
                  <a:schemeClr val="bg1"/>
                </a:solidFill>
                <a:latin typeface="Calibri" pitchFamily="34" charset="0"/>
                <a:cs typeface="Calibri" pitchFamily="34" charset="0"/>
              </a:rPr>
              <a:t>Φύλλα εργασίας για τις κατηγορίες των ανακυκλώσιμων ειδών.</a:t>
            </a:r>
            <a:endParaRPr lang="el-GR" sz="2000" b="1" dirty="0" smtClean="0">
              <a:solidFill>
                <a:schemeClr val="accent1">
                  <a:lumMod val="50000"/>
                </a:schemeClr>
              </a:solidFill>
            </a:endParaRPr>
          </a:p>
          <a:p>
            <a:pPr>
              <a:buNone/>
            </a:pPr>
            <a:endParaRPr lang="el-GR" sz="2000" dirty="0">
              <a:solidFill>
                <a:schemeClr val="bg1"/>
              </a:solidFill>
            </a:endParaRPr>
          </a:p>
        </p:txBody>
      </p:sp>
      <p:sp>
        <p:nvSpPr>
          <p:cNvPr id="4" name="3 - Θέση αριθμού διαφάνειας"/>
          <p:cNvSpPr>
            <a:spLocks noGrp="1"/>
          </p:cNvSpPr>
          <p:nvPr>
            <p:ph type="sldNum" sz="quarter" idx="12"/>
          </p:nvPr>
        </p:nvSpPr>
        <p:spPr/>
        <p:txBody>
          <a:bodyPr/>
          <a:lstStyle/>
          <a:p>
            <a:fld id="{B6F15528-21DE-4FAA-801E-634DDDAF4B2B}" type="slidenum">
              <a:rPr lang="en-US" smtClean="0"/>
              <a:pPr/>
              <a:t>18</a:t>
            </a:fld>
            <a:endParaRPr lang="en-US"/>
          </a:p>
        </p:txBody>
      </p:sp>
      <p:grpSp>
        <p:nvGrpSpPr>
          <p:cNvPr id="8" name="Ομάδα 7">
            <a:extLst>
              <a:ext uri="{FF2B5EF4-FFF2-40B4-BE49-F238E27FC236}">
                <a16:creationId xmlns:a16="http://schemas.microsoft.com/office/drawing/2014/main" xmlns="" id="{FBEB8466-4650-FD5F-93E1-250A4772E173}"/>
              </a:ext>
            </a:extLst>
          </p:cNvPr>
          <p:cNvGrpSpPr/>
          <p:nvPr/>
        </p:nvGrpSpPr>
        <p:grpSpPr>
          <a:xfrm>
            <a:off x="650217" y="-838227"/>
            <a:ext cx="8218327" cy="2744317"/>
            <a:chOff x="650217" y="-838227"/>
            <a:chExt cx="8218327" cy="2744317"/>
          </a:xfrm>
        </p:grpSpPr>
        <p:grpSp>
          <p:nvGrpSpPr>
            <p:cNvPr id="9" name="Ομάδα 8">
              <a:extLst>
                <a:ext uri="{FF2B5EF4-FFF2-40B4-BE49-F238E27FC236}">
                  <a16:creationId xmlns:a16="http://schemas.microsoft.com/office/drawing/2014/main" xmlns="" id="{1D0FA05F-824A-7EB2-9C29-F84D229CB0AC}"/>
                </a:ext>
              </a:extLst>
            </p:cNvPr>
            <p:cNvGrpSpPr/>
            <p:nvPr/>
          </p:nvGrpSpPr>
          <p:grpSpPr>
            <a:xfrm>
              <a:off x="5148064" y="22408"/>
              <a:ext cx="1973560" cy="1027235"/>
              <a:chOff x="5148064" y="22408"/>
              <a:chExt cx="1973560" cy="1027235"/>
            </a:xfrm>
          </p:grpSpPr>
          <p:pic>
            <p:nvPicPr>
              <p:cNvPr id="12" name="Picture 9" descr="fee-logo">
                <a:extLst>
                  <a:ext uri="{FF2B5EF4-FFF2-40B4-BE49-F238E27FC236}">
                    <a16:creationId xmlns:a16="http://schemas.microsoft.com/office/drawing/2014/main" xmlns="" id="{6A41EB08-86D2-5D2B-2918-6917368094E7}"/>
                  </a:ext>
                </a:extLst>
              </p:cNvPr>
              <p:cNvPicPr>
                <a:picLocks noChangeAspect="1" noChangeArrowheads="1"/>
              </p:cNvPicPr>
              <p:nvPr/>
            </p:nvPicPr>
            <p:blipFill>
              <a:blip r:embed="rId2" cstate="print"/>
              <a:srcRect/>
              <a:stretch>
                <a:fillRect/>
              </a:stretch>
            </p:blipFill>
            <p:spPr bwMode="auto">
              <a:xfrm>
                <a:off x="6588224" y="50538"/>
                <a:ext cx="533400" cy="966788"/>
              </a:xfrm>
              <a:prstGeom prst="rect">
                <a:avLst/>
              </a:prstGeom>
              <a:noFill/>
              <a:ln w="9525">
                <a:noFill/>
                <a:miter lim="800000"/>
                <a:headEnd/>
                <a:tailEnd/>
              </a:ln>
            </p:spPr>
          </p:pic>
          <p:pic>
            <p:nvPicPr>
              <p:cNvPr id="13" name="Εικόνα 12" descr="Εικόνα που περιέχει γραφικά, γραφιστική, σχεδίαση, αφίσα&#10;&#10;Περιγραφή που δημιουργήθηκε αυτόματα">
                <a:extLst>
                  <a:ext uri="{FF2B5EF4-FFF2-40B4-BE49-F238E27FC236}">
                    <a16:creationId xmlns:a16="http://schemas.microsoft.com/office/drawing/2014/main" xmlns="" id="{7072D9A2-C133-3647-9592-EEEAEE63A3C5}"/>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148064" y="22408"/>
                <a:ext cx="780699" cy="1027235"/>
              </a:xfrm>
              <a:prstGeom prst="rect">
                <a:avLst/>
              </a:prstGeom>
            </p:spPr>
          </p:pic>
        </p:grpSp>
        <p:pic>
          <p:nvPicPr>
            <p:cNvPr id="10" name="Εικόνα 9" descr="Εικόνα που περιέχει κείμενο, γραφικά, γραμματοσειρά, γραφιστική&#10;&#10;Το περιεχόμενο που δημιουργείται από τεχνολογία AI ενδέχεται να είναι εσφαλμένο.">
              <a:extLst>
                <a:ext uri="{FF2B5EF4-FFF2-40B4-BE49-F238E27FC236}">
                  <a16:creationId xmlns:a16="http://schemas.microsoft.com/office/drawing/2014/main" xmlns="" id="{97267124-5616-C0F3-D845-56415E16C37E}"/>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7441751" y="67368"/>
              <a:ext cx="1426793" cy="793259"/>
            </a:xfrm>
            <a:prstGeom prst="rect">
              <a:avLst/>
            </a:prstGeom>
          </p:spPr>
        </p:pic>
        <p:pic>
          <p:nvPicPr>
            <p:cNvPr id="11" name="Εικόνα 10" descr="Εικόνα που περιέχει γραφιστική, γραφικά, πράσινο, λογότυπο&#10;&#10;Το περιεχόμενο που δημιουργείται από τεχνολογία AI ενδέχεται να είναι εσφαλμένο.">
              <a:extLst>
                <a:ext uri="{FF2B5EF4-FFF2-40B4-BE49-F238E27FC236}">
                  <a16:creationId xmlns:a16="http://schemas.microsoft.com/office/drawing/2014/main" xmlns="" id="{A5659D4D-4448-B6FD-B3B3-41611DAE9F83}"/>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650217" y="-838227"/>
              <a:ext cx="2744317" cy="2744317"/>
            </a:xfrm>
            <a:prstGeom prst="rect">
              <a:avLst/>
            </a:prstGeom>
          </p:spPr>
        </p:pic>
      </p:grpSp>
      <p:pic>
        <p:nvPicPr>
          <p:cNvPr id="14" name="13 - Εικόνα" descr="462567299_1121232666110639_1044030417539478008_n.jpg"/>
          <p:cNvPicPr>
            <a:picLocks noChangeAspect="1"/>
          </p:cNvPicPr>
          <p:nvPr/>
        </p:nvPicPr>
        <p:blipFill>
          <a:blip r:embed="rId6" cstate="print"/>
          <a:stretch>
            <a:fillRect/>
          </a:stretch>
        </p:blipFill>
        <p:spPr>
          <a:xfrm>
            <a:off x="7358082" y="5572140"/>
            <a:ext cx="1476386" cy="1107290"/>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214282" y="1214422"/>
            <a:ext cx="8686800" cy="4937141"/>
          </a:xfrm>
        </p:spPr>
        <p:txBody>
          <a:bodyPr>
            <a:normAutofit lnSpcReduction="10000"/>
          </a:bodyPr>
          <a:lstStyle/>
          <a:p>
            <a:pPr marL="0" indent="0">
              <a:buNone/>
            </a:pPr>
            <a:r>
              <a:rPr lang="el-GR" sz="2000" b="1" dirty="0" smtClean="0">
                <a:solidFill>
                  <a:schemeClr val="accent1">
                    <a:lumMod val="50000"/>
                  </a:schemeClr>
                </a:solidFill>
              </a:rPr>
              <a:t>Δράσεις:</a:t>
            </a:r>
          </a:p>
          <a:p>
            <a:pPr>
              <a:buClr>
                <a:schemeClr val="accent1">
                  <a:lumMod val="50000"/>
                </a:schemeClr>
              </a:buClr>
              <a:buSzPct val="80000"/>
              <a:buFont typeface="Wingdings" pitchFamily="2" charset="2"/>
              <a:buChar char="v"/>
            </a:pPr>
            <a:r>
              <a:rPr lang="el-GR" sz="2000" dirty="0" smtClean="0">
                <a:solidFill>
                  <a:schemeClr val="bg1"/>
                </a:solidFill>
                <a:hlinkClick r:id="rId2"/>
              </a:rPr>
              <a:t>Συμμετοχή για άλλη μια χρονιά στις Παγκόσμιες Ημέρες Δράσης 2025 </a:t>
            </a:r>
            <a:r>
              <a:rPr lang="el-GR" sz="2000" dirty="0" smtClean="0">
                <a:solidFill>
                  <a:schemeClr val="bg1"/>
                </a:solidFill>
              </a:rPr>
              <a:t>με καθαρισμό του γειτονικού μας πάρκου αλλά και με πρόταση για πρωινό υγιεινό, μικρού αποτυπώματος σε άνθρακα και υψηλής πρωτεϊνικής αξίας.</a:t>
            </a:r>
          </a:p>
          <a:p>
            <a:pPr>
              <a:buClr>
                <a:schemeClr val="accent1">
                  <a:lumMod val="50000"/>
                </a:schemeClr>
              </a:buClr>
              <a:buSzPct val="80000"/>
              <a:buFont typeface="Wingdings" pitchFamily="2" charset="2"/>
              <a:buChar char="v"/>
            </a:pPr>
            <a:r>
              <a:rPr lang="el-GR" sz="2000" dirty="0" smtClean="0">
                <a:solidFill>
                  <a:schemeClr val="bg1"/>
                </a:solidFill>
                <a:latin typeface="Calibri" pitchFamily="34" charset="0"/>
                <a:cs typeface="Calibri" pitchFamily="34" charset="0"/>
                <a:hlinkClick r:id="rId3"/>
              </a:rPr>
              <a:t>Συμμετοχή </a:t>
            </a:r>
            <a:r>
              <a:rPr lang="el-GR" sz="2000" dirty="0" smtClean="0">
                <a:solidFill>
                  <a:schemeClr val="bg1"/>
                </a:solidFill>
                <a:hlinkClick r:id="rId3"/>
              </a:rPr>
              <a:t> στη Μαθητική Εβδομάδα Δράσης της Actionaid</a:t>
            </a:r>
            <a:r>
              <a:rPr lang="el-GR" sz="2000" dirty="0" smtClean="0">
                <a:solidFill>
                  <a:schemeClr val="bg1"/>
                </a:solidFill>
              </a:rPr>
              <a:t>, ενισχύοντας τη φωνή των παιδιών για έναν βιώσιμο πλανήτη η φετινή μαθητική εκστρατεία  έδωσε έμφαση στην σημαντικότητα της βιοποικιλότητας και των οικοσυστημάτων.</a:t>
            </a:r>
            <a:endParaRPr lang="el-GR" sz="2000" dirty="0" smtClean="0">
              <a:solidFill>
                <a:schemeClr val="bg1"/>
              </a:solidFill>
              <a:latin typeface="Calibri" pitchFamily="34" charset="0"/>
              <a:cs typeface="Calibri" pitchFamily="34" charset="0"/>
            </a:endParaRPr>
          </a:p>
          <a:p>
            <a:pPr>
              <a:buClr>
                <a:schemeClr val="accent1">
                  <a:lumMod val="50000"/>
                </a:schemeClr>
              </a:buClr>
              <a:buSzPct val="80000"/>
              <a:buFont typeface="Wingdings" pitchFamily="2" charset="2"/>
              <a:buChar char="v"/>
            </a:pPr>
            <a:r>
              <a:rPr lang="el-GR" sz="2000" dirty="0" smtClean="0">
                <a:solidFill>
                  <a:schemeClr val="bg1"/>
                </a:solidFill>
                <a:hlinkClick r:id="rId4"/>
              </a:rPr>
              <a:t>Συμμετοχή σε δράση της ΕΕΛΑΚ και του ενεργού πολίτη </a:t>
            </a:r>
            <a:r>
              <a:rPr lang="el-GR" sz="2000" dirty="0" smtClean="0">
                <a:solidFill>
                  <a:schemeClr val="bg1"/>
                </a:solidFill>
              </a:rPr>
              <a:t> που εστίαζε στην καλλιέργεια δεξιοτήτων μέσω της ενεργής συμμετοχής των μαθητών και της παρέμβασης στο τοπικό περιβάλλον με γνώμονα την </a:t>
            </a:r>
            <a:r>
              <a:rPr lang="el-GR" sz="2000" dirty="0" err="1" smtClean="0">
                <a:solidFill>
                  <a:schemeClr val="bg1"/>
                </a:solidFill>
              </a:rPr>
              <a:t>αειφορία</a:t>
            </a:r>
            <a:r>
              <a:rPr lang="el-GR" sz="2000" dirty="0" smtClean="0">
                <a:solidFill>
                  <a:schemeClr val="bg1"/>
                </a:solidFill>
              </a:rPr>
              <a:t> .</a:t>
            </a:r>
          </a:p>
          <a:p>
            <a:pPr>
              <a:buClr>
                <a:schemeClr val="accent1">
                  <a:lumMod val="50000"/>
                </a:schemeClr>
              </a:buClr>
              <a:buSzPct val="80000"/>
              <a:buFont typeface="Wingdings" pitchFamily="2" charset="2"/>
              <a:buChar char="v"/>
            </a:pPr>
            <a:r>
              <a:rPr lang="el-GR" sz="2000" dirty="0" smtClean="0">
                <a:solidFill>
                  <a:schemeClr val="bg1"/>
                </a:solidFill>
                <a:latin typeface="Calibri" pitchFamily="34" charset="0"/>
                <a:cs typeface="Calibri" pitchFamily="34" charset="0"/>
              </a:rPr>
              <a:t>Φύτεμα λαχανικών και λουλουδιών στην αυλή μας.</a:t>
            </a:r>
          </a:p>
          <a:p>
            <a:pPr>
              <a:buClr>
                <a:schemeClr val="accent1">
                  <a:lumMod val="50000"/>
                </a:schemeClr>
              </a:buClr>
              <a:buSzPct val="80000"/>
              <a:buFont typeface="Wingdings" pitchFamily="2" charset="2"/>
              <a:buChar char="v"/>
            </a:pPr>
            <a:r>
              <a:rPr lang="el-GR" sz="2000" dirty="0" smtClean="0">
                <a:solidFill>
                  <a:schemeClr val="bg1"/>
                </a:solidFill>
                <a:latin typeface="Calibri" pitchFamily="34" charset="0"/>
                <a:cs typeface="Calibri" pitchFamily="34" charset="0"/>
              </a:rPr>
              <a:t>Δράση για το κλίμα</a:t>
            </a:r>
            <a:r>
              <a:rPr lang="en-US" sz="2000" dirty="0" smtClean="0">
                <a:solidFill>
                  <a:schemeClr val="bg1"/>
                </a:solidFill>
                <a:latin typeface="Calibri" pitchFamily="34" charset="0"/>
                <a:cs typeface="Calibri" pitchFamily="34" charset="0"/>
              </a:rPr>
              <a:t>:</a:t>
            </a:r>
            <a:r>
              <a:rPr lang="el-GR" sz="2000" dirty="0" smtClean="0">
                <a:solidFill>
                  <a:schemeClr val="bg1"/>
                </a:solidFill>
              </a:rPr>
              <a:t>Φτιάξαμε μία αφίσα σε συνεργασία με το 2</a:t>
            </a:r>
            <a:r>
              <a:rPr lang="el-GR" sz="2000" baseline="30000" dirty="0" smtClean="0">
                <a:solidFill>
                  <a:schemeClr val="bg1"/>
                </a:solidFill>
              </a:rPr>
              <a:t>ο</a:t>
            </a:r>
            <a:r>
              <a:rPr lang="el-GR" sz="2000" dirty="0" smtClean="0">
                <a:solidFill>
                  <a:schemeClr val="bg1"/>
                </a:solidFill>
              </a:rPr>
              <a:t> Νηπιαγωγείο Αμαρύνθου με την βοήθεια των παιδιών και της τεχνητής νοημοσύνης και γράψαμε το περιβαλλοντικό μήνυμα που μας πρότειναν οι μαθητές: «Φύτεψε ένα δέντρο μπορείς, από  την πλημμύρα να σωθείς!!»</a:t>
            </a:r>
          </a:p>
          <a:p>
            <a:pPr>
              <a:buClr>
                <a:schemeClr val="accent1">
                  <a:lumMod val="50000"/>
                </a:schemeClr>
              </a:buClr>
              <a:buSzPct val="80000"/>
              <a:buNone/>
            </a:pPr>
            <a:endParaRPr lang="el-GR" sz="2000" dirty="0" smtClean="0">
              <a:solidFill>
                <a:schemeClr val="bg1"/>
              </a:solidFill>
              <a:latin typeface="Calibri" pitchFamily="34" charset="0"/>
              <a:cs typeface="Calibri" pitchFamily="34" charset="0"/>
            </a:endParaRPr>
          </a:p>
          <a:p>
            <a:pPr>
              <a:buNone/>
            </a:pPr>
            <a:endParaRPr lang="el-GR" sz="2000" dirty="0" smtClean="0"/>
          </a:p>
          <a:p>
            <a:pPr>
              <a:buNone/>
            </a:pPr>
            <a:endParaRPr lang="el-GR" sz="2000" dirty="0">
              <a:solidFill>
                <a:schemeClr val="bg1"/>
              </a:solidFill>
            </a:endParaRPr>
          </a:p>
        </p:txBody>
      </p:sp>
      <p:sp>
        <p:nvSpPr>
          <p:cNvPr id="4" name="3 - Θέση αριθμού διαφάνειας"/>
          <p:cNvSpPr>
            <a:spLocks noGrp="1"/>
          </p:cNvSpPr>
          <p:nvPr>
            <p:ph type="sldNum" sz="quarter" idx="12"/>
          </p:nvPr>
        </p:nvSpPr>
        <p:spPr/>
        <p:txBody>
          <a:bodyPr/>
          <a:lstStyle/>
          <a:p>
            <a:fld id="{B6F15528-21DE-4FAA-801E-634DDDAF4B2B}" type="slidenum">
              <a:rPr lang="en-US" smtClean="0"/>
              <a:pPr/>
              <a:t>19</a:t>
            </a:fld>
            <a:endParaRPr lang="en-US"/>
          </a:p>
        </p:txBody>
      </p:sp>
      <p:grpSp>
        <p:nvGrpSpPr>
          <p:cNvPr id="2" name="Ομάδα 7">
            <a:extLst>
              <a:ext uri="{FF2B5EF4-FFF2-40B4-BE49-F238E27FC236}">
                <a16:creationId xmlns:a16="http://schemas.microsoft.com/office/drawing/2014/main" xmlns="" id="{FBEB8466-4650-FD5F-93E1-250A4772E173}"/>
              </a:ext>
            </a:extLst>
          </p:cNvPr>
          <p:cNvGrpSpPr/>
          <p:nvPr/>
        </p:nvGrpSpPr>
        <p:grpSpPr>
          <a:xfrm>
            <a:off x="650217" y="-838227"/>
            <a:ext cx="8218327" cy="2744317"/>
            <a:chOff x="650217" y="-838227"/>
            <a:chExt cx="8218327" cy="2744317"/>
          </a:xfrm>
        </p:grpSpPr>
        <p:grpSp>
          <p:nvGrpSpPr>
            <p:cNvPr id="5" name="Ομάδα 8">
              <a:extLst>
                <a:ext uri="{FF2B5EF4-FFF2-40B4-BE49-F238E27FC236}">
                  <a16:creationId xmlns:a16="http://schemas.microsoft.com/office/drawing/2014/main" xmlns="" id="{1D0FA05F-824A-7EB2-9C29-F84D229CB0AC}"/>
                </a:ext>
              </a:extLst>
            </p:cNvPr>
            <p:cNvGrpSpPr/>
            <p:nvPr/>
          </p:nvGrpSpPr>
          <p:grpSpPr>
            <a:xfrm>
              <a:off x="5148064" y="22408"/>
              <a:ext cx="1973560" cy="1027235"/>
              <a:chOff x="5148064" y="22408"/>
              <a:chExt cx="1973560" cy="1027235"/>
            </a:xfrm>
          </p:grpSpPr>
          <p:pic>
            <p:nvPicPr>
              <p:cNvPr id="12" name="Picture 9" descr="fee-logo">
                <a:extLst>
                  <a:ext uri="{FF2B5EF4-FFF2-40B4-BE49-F238E27FC236}">
                    <a16:creationId xmlns:a16="http://schemas.microsoft.com/office/drawing/2014/main" xmlns="" id="{6A41EB08-86D2-5D2B-2918-6917368094E7}"/>
                  </a:ext>
                </a:extLst>
              </p:cNvPr>
              <p:cNvPicPr>
                <a:picLocks noChangeAspect="1" noChangeArrowheads="1"/>
              </p:cNvPicPr>
              <p:nvPr/>
            </p:nvPicPr>
            <p:blipFill>
              <a:blip r:embed="rId5" cstate="print"/>
              <a:srcRect/>
              <a:stretch>
                <a:fillRect/>
              </a:stretch>
            </p:blipFill>
            <p:spPr bwMode="auto">
              <a:xfrm>
                <a:off x="6588224" y="50538"/>
                <a:ext cx="533400" cy="966788"/>
              </a:xfrm>
              <a:prstGeom prst="rect">
                <a:avLst/>
              </a:prstGeom>
              <a:noFill/>
              <a:ln w="9525">
                <a:noFill/>
                <a:miter lim="800000"/>
                <a:headEnd/>
                <a:tailEnd/>
              </a:ln>
            </p:spPr>
          </p:pic>
          <p:pic>
            <p:nvPicPr>
              <p:cNvPr id="13" name="Εικόνα 12" descr="Εικόνα που περιέχει γραφικά, γραφιστική, σχεδίαση, αφίσα&#10;&#10;Περιγραφή που δημιουργήθηκε αυτόματα">
                <a:extLst>
                  <a:ext uri="{FF2B5EF4-FFF2-40B4-BE49-F238E27FC236}">
                    <a16:creationId xmlns:a16="http://schemas.microsoft.com/office/drawing/2014/main" xmlns="" id="{7072D9A2-C133-3647-9592-EEEAEE63A3C5}"/>
                  </a:ext>
                </a:extLst>
              </p:cNvPr>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5148064" y="22408"/>
                <a:ext cx="780699" cy="1027235"/>
              </a:xfrm>
              <a:prstGeom prst="rect">
                <a:avLst/>
              </a:prstGeom>
            </p:spPr>
          </p:pic>
        </p:grpSp>
        <p:pic>
          <p:nvPicPr>
            <p:cNvPr id="10" name="Εικόνα 9" descr="Εικόνα που περιέχει κείμενο, γραφικά, γραμματοσειρά, γραφιστική&#10;&#10;Το περιεχόμενο που δημιουργείται από τεχνολογία AI ενδέχεται να είναι εσφαλμένο.">
              <a:extLst>
                <a:ext uri="{FF2B5EF4-FFF2-40B4-BE49-F238E27FC236}">
                  <a16:creationId xmlns:a16="http://schemas.microsoft.com/office/drawing/2014/main" xmlns="" id="{97267124-5616-C0F3-D845-56415E16C37E}"/>
                </a:ext>
              </a:extLst>
            </p:cNvPr>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7441751" y="67368"/>
              <a:ext cx="1426793" cy="793259"/>
            </a:xfrm>
            <a:prstGeom prst="rect">
              <a:avLst/>
            </a:prstGeom>
          </p:spPr>
        </p:pic>
        <p:pic>
          <p:nvPicPr>
            <p:cNvPr id="11" name="Εικόνα 10" descr="Εικόνα που περιέχει γραφιστική, γραφικά, πράσινο, λογότυπο&#10;&#10;Το περιεχόμενο που δημιουργείται από τεχνολογία AI ενδέχεται να είναι εσφαλμένο.">
              <a:extLst>
                <a:ext uri="{FF2B5EF4-FFF2-40B4-BE49-F238E27FC236}">
                  <a16:creationId xmlns:a16="http://schemas.microsoft.com/office/drawing/2014/main" xmlns="" id="{A5659D4D-4448-B6FD-B3B3-41611DAE9F83}"/>
                </a:ext>
              </a:extLst>
            </p:cNvPr>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650217" y="-838227"/>
              <a:ext cx="2744317" cy="2744317"/>
            </a:xfrm>
            <a:prstGeom prst="rect">
              <a:avLst/>
            </a:prstGeom>
          </p:spPr>
        </p:pic>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19200"/>
            <a:ext cx="5029200" cy="838200"/>
          </a:xfrm>
        </p:spPr>
        <p:txBody>
          <a:bodyPr>
            <a:normAutofit/>
          </a:bodyPr>
          <a:lstStyle/>
          <a:p>
            <a:r>
              <a:rPr lang="el-GR" sz="3000" b="1" dirty="0">
                <a:solidFill>
                  <a:srgbClr val="0070C0"/>
                </a:solidFill>
                <a:latin typeface="Calibri" pitchFamily="34" charset="0"/>
                <a:cs typeface="Calibri" pitchFamily="34" charset="0"/>
              </a:rPr>
              <a:t>Στοιχεια Σχολειου</a:t>
            </a:r>
          </a:p>
        </p:txBody>
      </p:sp>
      <p:sp>
        <p:nvSpPr>
          <p:cNvPr id="3" name="Content Placeholder 2"/>
          <p:cNvSpPr>
            <a:spLocks noGrp="1"/>
          </p:cNvSpPr>
          <p:nvPr>
            <p:ph idx="1"/>
          </p:nvPr>
        </p:nvSpPr>
        <p:spPr>
          <a:xfrm>
            <a:off x="228600" y="1905000"/>
            <a:ext cx="8686800" cy="4525963"/>
          </a:xfrm>
        </p:spPr>
        <p:txBody>
          <a:bodyPr>
            <a:normAutofit/>
          </a:bodyPr>
          <a:lstStyle/>
          <a:p>
            <a:pPr>
              <a:lnSpc>
                <a:spcPct val="150000"/>
              </a:lnSpc>
            </a:pPr>
            <a:r>
              <a:rPr lang="el-GR" sz="2400" dirty="0">
                <a:solidFill>
                  <a:schemeClr val="bg1"/>
                </a:solidFill>
                <a:latin typeface="Calibri" pitchFamily="34" charset="0"/>
                <a:cs typeface="Calibri" pitchFamily="34" charset="0"/>
              </a:rPr>
              <a:t>Σχολικά έτη συμμετοχής στο Δ.Θ.Δ. «Οικολογικά Σχολεία»</a:t>
            </a:r>
            <a:r>
              <a:rPr lang="en-US" sz="2400" dirty="0">
                <a:solidFill>
                  <a:schemeClr val="bg1"/>
                </a:solidFill>
                <a:latin typeface="Calibri" pitchFamily="34" charset="0"/>
                <a:cs typeface="Calibri" pitchFamily="34" charset="0"/>
              </a:rPr>
              <a:t>:</a:t>
            </a:r>
            <a:endParaRPr lang="el-GR" sz="2400" dirty="0">
              <a:solidFill>
                <a:schemeClr val="bg1"/>
              </a:solidFill>
              <a:latin typeface="Calibri" pitchFamily="34" charset="0"/>
              <a:cs typeface="Calibri" pitchFamily="34" charset="0"/>
            </a:endParaRPr>
          </a:p>
          <a:p>
            <a:pPr>
              <a:lnSpc>
                <a:spcPct val="150000"/>
              </a:lnSpc>
              <a:buNone/>
            </a:pPr>
            <a:r>
              <a:rPr lang="en-US" sz="2400" dirty="0">
                <a:solidFill>
                  <a:schemeClr val="bg1"/>
                </a:solidFill>
                <a:latin typeface="Calibri" pitchFamily="34" charset="0"/>
                <a:cs typeface="Calibri" pitchFamily="34" charset="0"/>
              </a:rPr>
              <a:t> </a:t>
            </a:r>
            <a:r>
              <a:rPr lang="el-GR" sz="2400" dirty="0" smtClean="0">
                <a:solidFill>
                  <a:schemeClr val="bg1"/>
                </a:solidFill>
                <a:latin typeface="Calibri" pitchFamily="34" charset="0"/>
                <a:cs typeface="Calibri" pitchFamily="34" charset="0"/>
              </a:rPr>
              <a:t>Τέσσερα σχολικά έτη από το 2021 έως και το 2025</a:t>
            </a:r>
            <a:endParaRPr lang="el-GR" sz="2400" dirty="0">
              <a:solidFill>
                <a:schemeClr val="bg1"/>
              </a:solidFill>
              <a:latin typeface="Calibri" pitchFamily="34" charset="0"/>
              <a:cs typeface="Calibri" pitchFamily="34" charset="0"/>
            </a:endParaRPr>
          </a:p>
          <a:p>
            <a:pPr>
              <a:lnSpc>
                <a:spcPct val="150000"/>
              </a:lnSpc>
            </a:pPr>
            <a:r>
              <a:rPr lang="el-GR" sz="2400" dirty="0">
                <a:solidFill>
                  <a:schemeClr val="bg1"/>
                </a:solidFill>
                <a:latin typeface="Calibri" pitchFamily="34" charset="0"/>
                <a:cs typeface="Calibri" pitchFamily="34" charset="0"/>
              </a:rPr>
              <a:t>Τηλέφωνο σχολείου </a:t>
            </a:r>
            <a:r>
              <a:rPr lang="en-US" sz="2400" dirty="0" smtClean="0">
                <a:solidFill>
                  <a:schemeClr val="bg1"/>
                </a:solidFill>
                <a:latin typeface="Calibri" pitchFamily="34" charset="0"/>
                <a:cs typeface="Calibri" pitchFamily="34" charset="0"/>
              </a:rPr>
              <a:t>:</a:t>
            </a:r>
            <a:r>
              <a:rPr lang="el-GR" sz="2400" dirty="0" smtClean="0">
                <a:solidFill>
                  <a:schemeClr val="bg1"/>
                </a:solidFill>
                <a:latin typeface="Calibri" pitchFamily="34" charset="0"/>
                <a:cs typeface="Calibri" pitchFamily="34" charset="0"/>
              </a:rPr>
              <a:t>2221025720</a:t>
            </a:r>
            <a:endParaRPr lang="el-GR" sz="2400" dirty="0">
              <a:solidFill>
                <a:schemeClr val="bg1"/>
              </a:solidFill>
              <a:latin typeface="Calibri" pitchFamily="34" charset="0"/>
              <a:cs typeface="Calibri" pitchFamily="34" charset="0"/>
            </a:endParaRPr>
          </a:p>
          <a:p>
            <a:pPr>
              <a:lnSpc>
                <a:spcPct val="150000"/>
              </a:lnSpc>
            </a:pPr>
            <a:r>
              <a:rPr lang="el-GR" sz="2400" dirty="0">
                <a:solidFill>
                  <a:schemeClr val="bg1"/>
                </a:solidFill>
                <a:latin typeface="Calibri" pitchFamily="34" charset="0"/>
                <a:cs typeface="Calibri" pitchFamily="34" charset="0"/>
              </a:rPr>
              <a:t>Ταχυδρομική διεύθυνση σχολείου </a:t>
            </a:r>
            <a:r>
              <a:rPr lang="en-US" sz="2400" dirty="0">
                <a:solidFill>
                  <a:schemeClr val="bg1"/>
                </a:solidFill>
                <a:latin typeface="Calibri" pitchFamily="34" charset="0"/>
                <a:cs typeface="Calibri" pitchFamily="34" charset="0"/>
              </a:rPr>
              <a:t>: </a:t>
            </a:r>
            <a:r>
              <a:rPr lang="el-GR" sz="2400" dirty="0" smtClean="0">
                <a:solidFill>
                  <a:schemeClr val="bg1"/>
                </a:solidFill>
                <a:latin typeface="Calibri" pitchFamily="34" charset="0"/>
                <a:cs typeface="Calibri" pitchFamily="34" charset="0"/>
              </a:rPr>
              <a:t>Κ. Σάββα 11 ,Χαλκίδα </a:t>
            </a:r>
          </a:p>
          <a:p>
            <a:pPr>
              <a:lnSpc>
                <a:spcPct val="150000"/>
              </a:lnSpc>
              <a:buNone/>
            </a:pPr>
            <a:r>
              <a:rPr lang="el-GR" sz="2400" dirty="0" smtClean="0">
                <a:solidFill>
                  <a:schemeClr val="bg1"/>
                </a:solidFill>
                <a:latin typeface="Calibri" pitchFamily="34" charset="0"/>
                <a:cs typeface="Calibri" pitchFamily="34" charset="0"/>
              </a:rPr>
              <a:t>                                                                            Τ.Κ. 34100 </a:t>
            </a:r>
            <a:endParaRPr lang="el-GR" sz="2400" dirty="0">
              <a:solidFill>
                <a:schemeClr val="bg1"/>
              </a:solidFill>
              <a:latin typeface="Calibri" pitchFamily="34" charset="0"/>
              <a:cs typeface="Calibri" pitchFamily="34" charset="0"/>
            </a:endParaRPr>
          </a:p>
          <a:p>
            <a:pPr>
              <a:lnSpc>
                <a:spcPct val="150000"/>
              </a:lnSpc>
            </a:pPr>
            <a:r>
              <a:rPr lang="el-GR" sz="2400" dirty="0">
                <a:solidFill>
                  <a:schemeClr val="bg1"/>
                </a:solidFill>
                <a:latin typeface="Calibri" pitchFamily="34" charset="0"/>
                <a:cs typeface="Calibri" pitchFamily="34" charset="0"/>
              </a:rPr>
              <a:t>Ηλεκτρονική διεύθυνση επικοινωνίας σχολείου </a:t>
            </a:r>
            <a:r>
              <a:rPr lang="en-US" sz="2400" dirty="0" smtClean="0">
                <a:solidFill>
                  <a:schemeClr val="bg1"/>
                </a:solidFill>
                <a:latin typeface="Calibri" pitchFamily="34" charset="0"/>
                <a:cs typeface="Calibri" pitchFamily="34" charset="0"/>
              </a:rPr>
              <a:t>:</a:t>
            </a:r>
            <a:endParaRPr lang="el-GR" sz="2400" dirty="0" smtClean="0">
              <a:solidFill>
                <a:schemeClr val="bg1"/>
              </a:solidFill>
              <a:latin typeface="Calibri" pitchFamily="34" charset="0"/>
              <a:cs typeface="Calibri" pitchFamily="34" charset="0"/>
            </a:endParaRPr>
          </a:p>
          <a:p>
            <a:pPr>
              <a:lnSpc>
                <a:spcPct val="150000"/>
              </a:lnSpc>
              <a:buNone/>
            </a:pPr>
            <a:r>
              <a:rPr lang="el-GR" sz="2400" dirty="0" smtClean="0">
                <a:solidFill>
                  <a:schemeClr val="bg1"/>
                </a:solidFill>
                <a:latin typeface="Calibri" pitchFamily="34" charset="0"/>
                <a:cs typeface="Calibri" pitchFamily="34" charset="0"/>
              </a:rPr>
              <a:t>      </a:t>
            </a:r>
            <a:r>
              <a:rPr lang="en-US" sz="2400" b="1" dirty="0" smtClean="0">
                <a:hlinkClick r:id="rId2"/>
              </a:rPr>
              <a:t>mail@6nip-chalk.eyv.sch.gr</a:t>
            </a:r>
            <a:r>
              <a:rPr lang="el-GR" sz="2400" dirty="0" smtClean="0">
                <a:solidFill>
                  <a:schemeClr val="bg1"/>
                </a:solidFill>
                <a:latin typeface="Calibri" pitchFamily="34" charset="0"/>
                <a:cs typeface="Calibri" pitchFamily="34" charset="0"/>
              </a:rPr>
              <a:t>  </a:t>
            </a:r>
            <a:endParaRPr lang="en-US" sz="2400" dirty="0">
              <a:solidFill>
                <a:schemeClr val="bg1"/>
              </a:solidFill>
              <a:latin typeface="Calibri" pitchFamily="34" charset="0"/>
              <a:cs typeface="Calibri" pitchFamily="34" charset="0"/>
            </a:endParaRPr>
          </a:p>
          <a:p>
            <a:pPr>
              <a:lnSpc>
                <a:spcPct val="150000"/>
              </a:lnSpc>
            </a:pPr>
            <a:endParaRPr lang="el-GR" sz="2400"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2</a:t>
            </a:fld>
            <a:endParaRPr lang="en-US"/>
          </a:p>
        </p:txBody>
      </p:sp>
      <p:grpSp>
        <p:nvGrpSpPr>
          <p:cNvPr id="4" name="Ομάδα 3">
            <a:extLst>
              <a:ext uri="{FF2B5EF4-FFF2-40B4-BE49-F238E27FC236}">
                <a16:creationId xmlns:a16="http://schemas.microsoft.com/office/drawing/2014/main" xmlns="" id="{F9731D75-DB34-C8D3-95DF-B84ABF3C571B}"/>
              </a:ext>
            </a:extLst>
          </p:cNvPr>
          <p:cNvGrpSpPr/>
          <p:nvPr/>
        </p:nvGrpSpPr>
        <p:grpSpPr>
          <a:xfrm>
            <a:off x="650217" y="-838227"/>
            <a:ext cx="8218327" cy="2744317"/>
            <a:chOff x="650217" y="-838227"/>
            <a:chExt cx="8218327" cy="2744317"/>
          </a:xfrm>
        </p:grpSpPr>
        <p:grpSp>
          <p:nvGrpSpPr>
            <p:cNvPr id="5" name="Ομάδα 4">
              <a:extLst>
                <a:ext uri="{FF2B5EF4-FFF2-40B4-BE49-F238E27FC236}">
                  <a16:creationId xmlns:a16="http://schemas.microsoft.com/office/drawing/2014/main" xmlns="" id="{88EF6D37-62FA-1D05-93E8-0D990E0D9D67}"/>
                </a:ext>
              </a:extLst>
            </p:cNvPr>
            <p:cNvGrpSpPr/>
            <p:nvPr/>
          </p:nvGrpSpPr>
          <p:grpSpPr>
            <a:xfrm>
              <a:off x="5148064" y="22408"/>
              <a:ext cx="1973560" cy="1027235"/>
              <a:chOff x="5148064" y="22408"/>
              <a:chExt cx="1973560" cy="1027235"/>
            </a:xfrm>
          </p:grpSpPr>
          <p:pic>
            <p:nvPicPr>
              <p:cNvPr id="11" name="Picture 9" descr="fee-logo">
                <a:extLst>
                  <a:ext uri="{FF2B5EF4-FFF2-40B4-BE49-F238E27FC236}">
                    <a16:creationId xmlns:a16="http://schemas.microsoft.com/office/drawing/2014/main" xmlns="" id="{52D59617-840A-9172-63B8-D3571DC9D9B7}"/>
                  </a:ext>
                </a:extLst>
              </p:cNvPr>
              <p:cNvPicPr>
                <a:picLocks noChangeAspect="1" noChangeArrowheads="1"/>
              </p:cNvPicPr>
              <p:nvPr/>
            </p:nvPicPr>
            <p:blipFill>
              <a:blip r:embed="rId3" cstate="print"/>
              <a:srcRect/>
              <a:stretch>
                <a:fillRect/>
              </a:stretch>
            </p:blipFill>
            <p:spPr bwMode="auto">
              <a:xfrm>
                <a:off x="6588224" y="50538"/>
                <a:ext cx="533400" cy="966788"/>
              </a:xfrm>
              <a:prstGeom prst="rect">
                <a:avLst/>
              </a:prstGeom>
              <a:noFill/>
              <a:ln w="9525">
                <a:noFill/>
                <a:miter lim="800000"/>
                <a:headEnd/>
                <a:tailEnd/>
              </a:ln>
            </p:spPr>
          </p:pic>
          <p:pic>
            <p:nvPicPr>
              <p:cNvPr id="12" name="Εικόνα 11" descr="Εικόνα που περιέχει γραφικά, γραφιστική, σχεδίαση, αφίσα&#10;&#10;Περιγραφή που δημιουργήθηκε αυτόματα">
                <a:extLst>
                  <a:ext uri="{FF2B5EF4-FFF2-40B4-BE49-F238E27FC236}">
                    <a16:creationId xmlns:a16="http://schemas.microsoft.com/office/drawing/2014/main" xmlns="" id="{431940E6-20D5-ADD0-3C48-8D792B2AF977}"/>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5148064" y="22408"/>
                <a:ext cx="780699" cy="1027235"/>
              </a:xfrm>
              <a:prstGeom prst="rect">
                <a:avLst/>
              </a:prstGeom>
            </p:spPr>
          </p:pic>
        </p:grpSp>
        <p:pic>
          <p:nvPicPr>
            <p:cNvPr id="6" name="Εικόνα 5" descr="Εικόνα που περιέχει κείμενο, γραφικά, γραμματοσειρά, γραφιστική&#10;&#10;Το περιεχόμενο που δημιουργείται από τεχνολογία AI ενδέχεται να είναι εσφαλμένο.">
              <a:extLst>
                <a:ext uri="{FF2B5EF4-FFF2-40B4-BE49-F238E27FC236}">
                  <a16:creationId xmlns:a16="http://schemas.microsoft.com/office/drawing/2014/main" xmlns="" id="{C047C1A9-03A7-A73E-9270-57EDCF321975}"/>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7441751" y="67368"/>
              <a:ext cx="1426793" cy="793259"/>
            </a:xfrm>
            <a:prstGeom prst="rect">
              <a:avLst/>
            </a:prstGeom>
          </p:spPr>
        </p:pic>
        <p:pic>
          <p:nvPicPr>
            <p:cNvPr id="8" name="Εικόνα 7" descr="Εικόνα που περιέχει γραφιστική, γραφικά, πράσινο, λογότυπο&#10;&#10;Το περιεχόμενο που δημιουργείται από τεχνολογία AI ενδέχεται να είναι εσφαλμένο.">
              <a:extLst>
                <a:ext uri="{FF2B5EF4-FFF2-40B4-BE49-F238E27FC236}">
                  <a16:creationId xmlns:a16="http://schemas.microsoft.com/office/drawing/2014/main" xmlns="" id="{98F36F61-0619-E9D2-C043-572C63990837}"/>
                </a:ext>
              </a:extLst>
            </p:cNvPr>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650217" y="-838227"/>
              <a:ext cx="2744317" cy="2744317"/>
            </a:xfrm>
            <a:prstGeom prst="rect">
              <a:avLst/>
            </a:prstGeom>
          </p:spPr>
        </p:pic>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457200" y="1357298"/>
            <a:ext cx="8686800" cy="4937141"/>
          </a:xfrm>
        </p:spPr>
        <p:txBody>
          <a:bodyPr>
            <a:normAutofit lnSpcReduction="10000"/>
          </a:bodyPr>
          <a:lstStyle/>
          <a:p>
            <a:pPr marL="0" indent="0">
              <a:buNone/>
            </a:pPr>
            <a:r>
              <a:rPr lang="el-GR" sz="2000" b="1" dirty="0" smtClean="0">
                <a:solidFill>
                  <a:schemeClr val="accent1">
                    <a:lumMod val="50000"/>
                  </a:schemeClr>
                </a:solidFill>
              </a:rPr>
              <a:t>Δράσεις:</a:t>
            </a:r>
          </a:p>
          <a:p>
            <a:pPr>
              <a:buClr>
                <a:schemeClr val="accent1">
                  <a:lumMod val="50000"/>
                </a:schemeClr>
              </a:buClr>
              <a:buSzPct val="80000"/>
              <a:buFont typeface="Wingdings" pitchFamily="2" charset="2"/>
              <a:buChar char="v"/>
            </a:pPr>
            <a:r>
              <a:rPr lang="el-GR" sz="1800" dirty="0" smtClean="0">
                <a:solidFill>
                  <a:schemeClr val="bg1"/>
                </a:solidFill>
                <a:latin typeface="Calibri" pitchFamily="34" charset="0"/>
                <a:cs typeface="Calibri" pitchFamily="34" charset="0"/>
              </a:rPr>
              <a:t>Συμμετοχή  σε δράσεις των</a:t>
            </a:r>
            <a:r>
              <a:rPr lang="en-US" sz="1800" dirty="0" smtClean="0">
                <a:solidFill>
                  <a:schemeClr val="bg1"/>
                </a:solidFill>
                <a:latin typeface="Calibri" pitchFamily="34" charset="0"/>
                <a:cs typeface="Calibri" pitchFamily="34" charset="0"/>
              </a:rPr>
              <a:t> Plastic clever schools</a:t>
            </a:r>
            <a:r>
              <a:rPr lang="el-GR" sz="1800" dirty="0" smtClean="0">
                <a:solidFill>
                  <a:schemeClr val="bg1"/>
                </a:solidFill>
                <a:latin typeface="Calibri" pitchFamily="34" charset="0"/>
                <a:cs typeface="Calibri" pitchFamily="34" charset="0"/>
              </a:rPr>
              <a:t> του  διεθνούς δικτύου σχολείων που εργάζονται για να σταματήσουν τη ροή της πλαστικής ρύπανσης! Το σχολείο όμως δεν αποτελεί πια μέρος μόνο αυτής της κοινότητας αλλά κατάφερε να διακριθεί στο Δημιουργικό Διαγωνισμό της Διεθνούς Ημέρας δράσης </a:t>
            </a:r>
            <a:r>
              <a:rPr lang="en-US" sz="1800" dirty="0" smtClean="0">
                <a:solidFill>
                  <a:schemeClr val="bg1"/>
                </a:solidFill>
                <a:latin typeface="Calibri" pitchFamily="34" charset="0"/>
                <a:cs typeface="Calibri" pitchFamily="34" charset="0"/>
              </a:rPr>
              <a:t>Plastic clever schools</a:t>
            </a:r>
            <a:r>
              <a:rPr lang="el-GR" sz="1800" dirty="0" smtClean="0">
                <a:solidFill>
                  <a:schemeClr val="bg1"/>
                </a:solidFill>
                <a:latin typeface="Calibri" pitchFamily="34" charset="0"/>
                <a:cs typeface="Calibri" pitchFamily="34" charset="0"/>
              </a:rPr>
              <a:t> . Με τη βοήθεια του προγράμματος Plastic Clever Schools και τη χρηματοδότηση  290 ευρώ, που λάβαμε αντικαταστήσαμε τα πλαστικά παιχνίδια με ξύλινα, κάνοντας το παιχνίδι πιο οικολογικό και φιλικό προς το περιβάλλον. Για όλες μας τις δράσεις για τα </a:t>
            </a:r>
            <a:r>
              <a:rPr lang="en-US" sz="1800" dirty="0" smtClean="0">
                <a:solidFill>
                  <a:schemeClr val="bg1"/>
                </a:solidFill>
                <a:latin typeface="Calibri" pitchFamily="34" charset="0"/>
                <a:cs typeface="Calibri" pitchFamily="34" charset="0"/>
              </a:rPr>
              <a:t>Plastic clever schools</a:t>
            </a:r>
            <a:r>
              <a:rPr lang="el-GR" sz="1800" dirty="0" smtClean="0">
                <a:solidFill>
                  <a:schemeClr val="bg1"/>
                </a:solidFill>
                <a:latin typeface="Calibri" pitchFamily="34" charset="0"/>
                <a:cs typeface="Calibri" pitchFamily="34" charset="0"/>
              </a:rPr>
              <a:t> πατήστε </a:t>
            </a:r>
            <a:r>
              <a:rPr lang="el-GR" sz="1800" dirty="0" smtClean="0">
                <a:solidFill>
                  <a:schemeClr val="bg1"/>
                </a:solidFill>
                <a:latin typeface="Calibri" pitchFamily="34" charset="0"/>
                <a:cs typeface="Calibri" pitchFamily="34" charset="0"/>
                <a:hlinkClick r:id="rId2"/>
              </a:rPr>
              <a:t>εδώ.</a:t>
            </a:r>
            <a:endParaRPr lang="el-GR" sz="1800" dirty="0" smtClean="0">
              <a:solidFill>
                <a:schemeClr val="bg1"/>
              </a:solidFill>
              <a:latin typeface="Calibri" pitchFamily="34" charset="0"/>
              <a:cs typeface="Calibri" pitchFamily="34" charset="0"/>
            </a:endParaRPr>
          </a:p>
          <a:p>
            <a:pPr>
              <a:buClr>
                <a:schemeClr val="accent1">
                  <a:lumMod val="50000"/>
                </a:schemeClr>
              </a:buClr>
              <a:buSzPct val="80000"/>
              <a:buFont typeface="Wingdings" pitchFamily="2" charset="2"/>
              <a:buChar char="v"/>
            </a:pPr>
            <a:r>
              <a:rPr lang="el-GR" sz="1800" dirty="0" smtClean="0">
                <a:solidFill>
                  <a:schemeClr val="bg1"/>
                </a:solidFill>
              </a:rPr>
              <a:t>Το Νηπιαγωγείο μας απέκτησε </a:t>
            </a:r>
            <a:r>
              <a:rPr lang="el-GR" sz="1800" dirty="0" smtClean="0">
                <a:solidFill>
                  <a:schemeClr val="bg1"/>
                </a:solidFill>
                <a:hlinkClick r:id="rId3"/>
              </a:rPr>
              <a:t>επίσημη πιστοποίηση </a:t>
            </a:r>
            <a:r>
              <a:rPr lang="el-GR" sz="1800" dirty="0" smtClean="0">
                <a:solidFill>
                  <a:schemeClr val="bg1"/>
                </a:solidFill>
              </a:rPr>
              <a:t>και εντάχθηκε στο Ευρωπαϊκό Δίκτυο Μπλε Σχολείων (Network of European Blue Schools)με δράσεις για τη μείωση της πλαστικής θαλάσσιας ρύπανσης όπως ο </a:t>
            </a:r>
            <a:r>
              <a:rPr lang="el-GR" sz="1800" dirty="0" smtClean="0">
                <a:solidFill>
                  <a:schemeClr val="bg1"/>
                </a:solidFill>
                <a:hlinkClick r:id="rId4"/>
              </a:rPr>
              <a:t>καθαρισμός της κοντινής παραλίας</a:t>
            </a:r>
            <a:r>
              <a:rPr lang="el-GR" sz="1800" dirty="0" smtClean="0">
                <a:solidFill>
                  <a:schemeClr val="bg1"/>
                </a:solidFill>
              </a:rPr>
              <a:t>.</a:t>
            </a:r>
          </a:p>
          <a:p>
            <a:pPr>
              <a:buClr>
                <a:schemeClr val="accent1">
                  <a:lumMod val="50000"/>
                </a:schemeClr>
              </a:buClr>
              <a:buSzPct val="80000"/>
              <a:buFont typeface="Wingdings" pitchFamily="2" charset="2"/>
              <a:buChar char="v"/>
            </a:pPr>
            <a:r>
              <a:rPr lang="el-GR" sz="1800" dirty="0" smtClean="0">
                <a:solidFill>
                  <a:schemeClr val="bg1"/>
                </a:solidFill>
                <a:hlinkClick r:id="rId5"/>
              </a:rPr>
              <a:t>Συμμετοχή  στον πανελλαδικό διαγωνισμό «Κυνηγοί της Χαμένης Μπαταρίας»</a:t>
            </a:r>
            <a:r>
              <a:rPr lang="el-GR" sz="1800" dirty="0" smtClean="0">
                <a:solidFill>
                  <a:schemeClr val="bg1"/>
                </a:solidFill>
              </a:rPr>
              <a:t> που διοργάνωσε η ΑΦΗΣ.</a:t>
            </a:r>
          </a:p>
          <a:p>
            <a:pPr>
              <a:buClr>
                <a:schemeClr val="accent1">
                  <a:lumMod val="50000"/>
                </a:schemeClr>
              </a:buClr>
              <a:buSzPct val="80000"/>
              <a:buFont typeface="Wingdings" pitchFamily="2" charset="2"/>
              <a:buChar char="v"/>
            </a:pPr>
            <a:r>
              <a:rPr lang="el-GR" sz="1800" dirty="0" smtClean="0">
                <a:solidFill>
                  <a:schemeClr val="bg1"/>
                </a:solidFill>
                <a:latin typeface="Calibri" pitchFamily="34" charset="0"/>
                <a:cs typeface="Calibri" pitchFamily="34" charset="0"/>
                <a:hlinkClick r:id="rId6"/>
              </a:rPr>
              <a:t>Συνεργασία με </a:t>
            </a:r>
            <a:r>
              <a:rPr lang="el-GR" sz="1800" dirty="0" smtClean="0">
                <a:solidFill>
                  <a:schemeClr val="bg1"/>
                </a:solidFill>
                <a:hlinkClick r:id="rId6"/>
              </a:rPr>
              <a:t> το Σύλλογο Παραπληγικών και Κινητικά Αναπήρων Ν. Πέλλας </a:t>
            </a:r>
            <a:r>
              <a:rPr lang="el-GR" sz="1800" dirty="0" smtClean="0">
                <a:solidFill>
                  <a:schemeClr val="bg1"/>
                </a:solidFill>
              </a:rPr>
              <a:t>με  τη συλλογή και αποστολή πλαστικών καπακιών  ενισχύοντας με αυτό τον τρόπο την πρωτοβουλία για την προμήθεια αναπηρικών αμαξιδίων.</a:t>
            </a:r>
            <a:endParaRPr lang="el-GR" sz="1800" dirty="0" smtClean="0">
              <a:solidFill>
                <a:schemeClr val="bg1"/>
              </a:solidFill>
              <a:latin typeface="Calibri" pitchFamily="34" charset="0"/>
              <a:cs typeface="Calibri" pitchFamily="34" charset="0"/>
            </a:endParaRPr>
          </a:p>
          <a:p>
            <a:pPr>
              <a:buNone/>
            </a:pPr>
            <a:endParaRPr lang="el-GR" sz="2000" dirty="0" smtClean="0"/>
          </a:p>
          <a:p>
            <a:pPr>
              <a:buNone/>
            </a:pPr>
            <a:endParaRPr lang="el-GR" sz="2000" dirty="0">
              <a:solidFill>
                <a:schemeClr val="bg1"/>
              </a:solidFill>
            </a:endParaRPr>
          </a:p>
        </p:txBody>
      </p:sp>
      <p:sp>
        <p:nvSpPr>
          <p:cNvPr id="4" name="3 - Θέση αριθμού διαφάνειας"/>
          <p:cNvSpPr>
            <a:spLocks noGrp="1"/>
          </p:cNvSpPr>
          <p:nvPr>
            <p:ph type="sldNum" sz="quarter" idx="12"/>
          </p:nvPr>
        </p:nvSpPr>
        <p:spPr/>
        <p:txBody>
          <a:bodyPr/>
          <a:lstStyle/>
          <a:p>
            <a:fld id="{B6F15528-21DE-4FAA-801E-634DDDAF4B2B}" type="slidenum">
              <a:rPr lang="en-US" smtClean="0"/>
              <a:pPr/>
              <a:t>20</a:t>
            </a:fld>
            <a:endParaRPr lang="en-US"/>
          </a:p>
        </p:txBody>
      </p:sp>
      <p:grpSp>
        <p:nvGrpSpPr>
          <p:cNvPr id="2" name="Ομάδα 7">
            <a:extLst>
              <a:ext uri="{FF2B5EF4-FFF2-40B4-BE49-F238E27FC236}">
                <a16:creationId xmlns:a16="http://schemas.microsoft.com/office/drawing/2014/main" xmlns="" id="{FBEB8466-4650-FD5F-93E1-250A4772E173}"/>
              </a:ext>
            </a:extLst>
          </p:cNvPr>
          <p:cNvGrpSpPr/>
          <p:nvPr/>
        </p:nvGrpSpPr>
        <p:grpSpPr>
          <a:xfrm>
            <a:off x="642910" y="-428652"/>
            <a:ext cx="8218327" cy="2744317"/>
            <a:chOff x="650217" y="-838227"/>
            <a:chExt cx="8218327" cy="2744317"/>
          </a:xfrm>
        </p:grpSpPr>
        <p:grpSp>
          <p:nvGrpSpPr>
            <p:cNvPr id="5" name="Ομάδα 8">
              <a:extLst>
                <a:ext uri="{FF2B5EF4-FFF2-40B4-BE49-F238E27FC236}">
                  <a16:creationId xmlns:a16="http://schemas.microsoft.com/office/drawing/2014/main" xmlns="" id="{1D0FA05F-824A-7EB2-9C29-F84D229CB0AC}"/>
                </a:ext>
              </a:extLst>
            </p:cNvPr>
            <p:cNvGrpSpPr/>
            <p:nvPr/>
          </p:nvGrpSpPr>
          <p:grpSpPr>
            <a:xfrm>
              <a:off x="5148064" y="22408"/>
              <a:ext cx="1973560" cy="1027235"/>
              <a:chOff x="5148064" y="22408"/>
              <a:chExt cx="1973560" cy="1027235"/>
            </a:xfrm>
          </p:grpSpPr>
          <p:pic>
            <p:nvPicPr>
              <p:cNvPr id="12" name="Picture 9" descr="fee-logo">
                <a:extLst>
                  <a:ext uri="{FF2B5EF4-FFF2-40B4-BE49-F238E27FC236}">
                    <a16:creationId xmlns:a16="http://schemas.microsoft.com/office/drawing/2014/main" xmlns="" id="{6A41EB08-86D2-5D2B-2918-6917368094E7}"/>
                  </a:ext>
                </a:extLst>
              </p:cNvPr>
              <p:cNvPicPr>
                <a:picLocks noChangeAspect="1" noChangeArrowheads="1"/>
              </p:cNvPicPr>
              <p:nvPr/>
            </p:nvPicPr>
            <p:blipFill>
              <a:blip r:embed="rId7" cstate="print"/>
              <a:srcRect/>
              <a:stretch>
                <a:fillRect/>
              </a:stretch>
            </p:blipFill>
            <p:spPr bwMode="auto">
              <a:xfrm>
                <a:off x="6588224" y="50538"/>
                <a:ext cx="533400" cy="966788"/>
              </a:xfrm>
              <a:prstGeom prst="rect">
                <a:avLst/>
              </a:prstGeom>
              <a:noFill/>
              <a:ln w="9525">
                <a:noFill/>
                <a:miter lim="800000"/>
                <a:headEnd/>
                <a:tailEnd/>
              </a:ln>
            </p:spPr>
          </p:pic>
          <p:pic>
            <p:nvPicPr>
              <p:cNvPr id="13" name="Εικόνα 12" descr="Εικόνα που περιέχει γραφικά, γραφιστική, σχεδίαση, αφίσα&#10;&#10;Περιγραφή που δημιουργήθηκε αυτόματα">
                <a:extLst>
                  <a:ext uri="{FF2B5EF4-FFF2-40B4-BE49-F238E27FC236}">
                    <a16:creationId xmlns:a16="http://schemas.microsoft.com/office/drawing/2014/main" xmlns="" id="{7072D9A2-C133-3647-9592-EEEAEE63A3C5}"/>
                  </a:ext>
                </a:extLst>
              </p:cNvPr>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5148064" y="22408"/>
                <a:ext cx="780699" cy="1027235"/>
              </a:xfrm>
              <a:prstGeom prst="rect">
                <a:avLst/>
              </a:prstGeom>
            </p:spPr>
          </p:pic>
        </p:grpSp>
        <p:pic>
          <p:nvPicPr>
            <p:cNvPr id="10" name="Εικόνα 9" descr="Εικόνα που περιέχει κείμενο, γραφικά, γραμματοσειρά, γραφιστική&#10;&#10;Το περιεχόμενο που δημιουργείται από τεχνολογία AI ενδέχεται να είναι εσφαλμένο.">
              <a:extLst>
                <a:ext uri="{FF2B5EF4-FFF2-40B4-BE49-F238E27FC236}">
                  <a16:creationId xmlns:a16="http://schemas.microsoft.com/office/drawing/2014/main" xmlns="" id="{97267124-5616-C0F3-D845-56415E16C37E}"/>
                </a:ext>
              </a:extLst>
            </p:cNvPr>
            <p:cNvPicPr>
              <a:picLocks noChangeAspect="1"/>
            </p:cNvPicPr>
            <p:nvPr/>
          </p:nvPicPr>
          <p:blipFill>
            <a:blip r:embed="rId9" cstate="print">
              <a:extLst>
                <a:ext uri="{28A0092B-C50C-407E-A947-70E740481C1C}">
                  <a14:useLocalDpi xmlns:a14="http://schemas.microsoft.com/office/drawing/2010/main" xmlns="" val="0"/>
                </a:ext>
              </a:extLst>
            </a:blip>
            <a:stretch>
              <a:fillRect/>
            </a:stretch>
          </p:blipFill>
          <p:spPr>
            <a:xfrm>
              <a:off x="7441751" y="67368"/>
              <a:ext cx="1426793" cy="793259"/>
            </a:xfrm>
            <a:prstGeom prst="rect">
              <a:avLst/>
            </a:prstGeom>
          </p:spPr>
        </p:pic>
        <p:pic>
          <p:nvPicPr>
            <p:cNvPr id="11" name="Εικόνα 10" descr="Εικόνα που περιέχει γραφιστική, γραφικά, πράσινο, λογότυπο&#10;&#10;Το περιεχόμενο που δημιουργείται από τεχνολογία AI ενδέχεται να είναι εσφαλμένο.">
              <a:extLst>
                <a:ext uri="{FF2B5EF4-FFF2-40B4-BE49-F238E27FC236}">
                  <a16:creationId xmlns:a16="http://schemas.microsoft.com/office/drawing/2014/main" xmlns="" id="{A5659D4D-4448-B6FD-B3B3-41611DAE9F83}"/>
                </a:ext>
              </a:extLst>
            </p:cNvPr>
            <p:cNvPicPr>
              <a:picLocks noChangeAspect="1"/>
            </p:cNvPicPr>
            <p:nvPr/>
          </p:nvPicPr>
          <p:blipFill>
            <a:blip r:embed="rId10" cstate="print">
              <a:extLst>
                <a:ext uri="{28A0092B-C50C-407E-A947-70E740481C1C}">
                  <a14:useLocalDpi xmlns:a14="http://schemas.microsoft.com/office/drawing/2010/main" xmlns="" val="0"/>
                </a:ext>
              </a:extLst>
            </a:blip>
            <a:stretch>
              <a:fillRect/>
            </a:stretch>
          </p:blipFill>
          <p:spPr>
            <a:xfrm>
              <a:off x="650217" y="-838227"/>
              <a:ext cx="2744317" cy="2744317"/>
            </a:xfrm>
            <a:prstGeom prst="rect">
              <a:avLst/>
            </a:prstGeom>
          </p:spPr>
        </p:pic>
      </p:gr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57232"/>
            <a:ext cx="8686800" cy="841248"/>
          </a:xfrm>
        </p:spPr>
        <p:txBody>
          <a:bodyPr>
            <a:noAutofit/>
          </a:bodyPr>
          <a:lstStyle/>
          <a:p>
            <a:r>
              <a:rPr lang="el-GR" sz="2400" b="1" dirty="0">
                <a:solidFill>
                  <a:srgbClr val="0070C0"/>
                </a:solidFill>
                <a:latin typeface="Calibri" pitchFamily="34" charset="0"/>
                <a:cs typeface="Calibri" pitchFamily="34" charset="0"/>
              </a:rPr>
              <a:t>Βημα 4 </a:t>
            </a:r>
            <a:r>
              <a:rPr lang="en-US" sz="2400" b="1" dirty="0">
                <a:solidFill>
                  <a:srgbClr val="0070C0"/>
                </a:solidFill>
                <a:latin typeface="Calibri" pitchFamily="34" charset="0"/>
                <a:cs typeface="Calibri" pitchFamily="34" charset="0"/>
              </a:rPr>
              <a:t>: </a:t>
            </a:r>
            <a:r>
              <a:rPr lang="el-GR" sz="2400" b="1" dirty="0">
                <a:solidFill>
                  <a:srgbClr val="0070C0"/>
                </a:solidFill>
                <a:latin typeface="Calibri" pitchFamily="34" charset="0"/>
                <a:cs typeface="Calibri" pitchFamily="34" charset="0"/>
              </a:rPr>
              <a:t>εφαρμογη σχεδιου δρασησ </a:t>
            </a:r>
          </a:p>
        </p:txBody>
      </p:sp>
      <p:sp>
        <p:nvSpPr>
          <p:cNvPr id="7" name="Slide Number Placeholder 6"/>
          <p:cNvSpPr>
            <a:spLocks noGrp="1"/>
          </p:cNvSpPr>
          <p:nvPr>
            <p:ph type="sldNum" sz="quarter" idx="12"/>
          </p:nvPr>
        </p:nvSpPr>
        <p:spPr/>
        <p:txBody>
          <a:bodyPr/>
          <a:lstStyle/>
          <a:p>
            <a:fld id="{B6F15528-21DE-4FAA-801E-634DDDAF4B2B}" type="slidenum">
              <a:rPr lang="en-US" smtClean="0"/>
              <a:pPr/>
              <a:t>21</a:t>
            </a:fld>
            <a:endParaRPr lang="en-US"/>
          </a:p>
        </p:txBody>
      </p:sp>
      <p:grpSp>
        <p:nvGrpSpPr>
          <p:cNvPr id="8" name="Ομάδα 7">
            <a:extLst>
              <a:ext uri="{FF2B5EF4-FFF2-40B4-BE49-F238E27FC236}">
                <a16:creationId xmlns:a16="http://schemas.microsoft.com/office/drawing/2014/main" xmlns="" id="{F3EE93D3-4BEA-5C13-F8F4-573ECDCD3453}"/>
              </a:ext>
            </a:extLst>
          </p:cNvPr>
          <p:cNvGrpSpPr/>
          <p:nvPr/>
        </p:nvGrpSpPr>
        <p:grpSpPr>
          <a:xfrm>
            <a:off x="650217" y="-838227"/>
            <a:ext cx="8218327" cy="2744317"/>
            <a:chOff x="650217" y="-838227"/>
            <a:chExt cx="8218327" cy="2744317"/>
          </a:xfrm>
        </p:grpSpPr>
        <p:grpSp>
          <p:nvGrpSpPr>
            <p:cNvPr id="9" name="Ομάδα 8">
              <a:extLst>
                <a:ext uri="{FF2B5EF4-FFF2-40B4-BE49-F238E27FC236}">
                  <a16:creationId xmlns:a16="http://schemas.microsoft.com/office/drawing/2014/main" xmlns="" id="{68C7A4AB-090D-F97D-8668-3C0A2D8AD3BF}"/>
                </a:ext>
              </a:extLst>
            </p:cNvPr>
            <p:cNvGrpSpPr/>
            <p:nvPr/>
          </p:nvGrpSpPr>
          <p:grpSpPr>
            <a:xfrm>
              <a:off x="5148064" y="22408"/>
              <a:ext cx="1973560" cy="1027235"/>
              <a:chOff x="5148064" y="22408"/>
              <a:chExt cx="1973560" cy="1027235"/>
            </a:xfrm>
          </p:grpSpPr>
          <p:pic>
            <p:nvPicPr>
              <p:cNvPr id="12" name="Picture 9" descr="fee-logo">
                <a:extLst>
                  <a:ext uri="{FF2B5EF4-FFF2-40B4-BE49-F238E27FC236}">
                    <a16:creationId xmlns:a16="http://schemas.microsoft.com/office/drawing/2014/main" xmlns="" id="{D8E7A8EE-76DC-14A4-FE0E-841AA854D7B6}"/>
                  </a:ext>
                </a:extLst>
              </p:cNvPr>
              <p:cNvPicPr>
                <a:picLocks noChangeAspect="1" noChangeArrowheads="1"/>
              </p:cNvPicPr>
              <p:nvPr/>
            </p:nvPicPr>
            <p:blipFill>
              <a:blip r:embed="rId2" cstate="print"/>
              <a:srcRect/>
              <a:stretch>
                <a:fillRect/>
              </a:stretch>
            </p:blipFill>
            <p:spPr bwMode="auto">
              <a:xfrm>
                <a:off x="6588224" y="50538"/>
                <a:ext cx="533400" cy="966788"/>
              </a:xfrm>
              <a:prstGeom prst="rect">
                <a:avLst/>
              </a:prstGeom>
              <a:noFill/>
              <a:ln w="9525">
                <a:noFill/>
                <a:miter lim="800000"/>
                <a:headEnd/>
                <a:tailEnd/>
              </a:ln>
            </p:spPr>
          </p:pic>
          <p:pic>
            <p:nvPicPr>
              <p:cNvPr id="13" name="Εικόνα 12" descr="Εικόνα που περιέχει γραφικά, γραφιστική, σχεδίαση, αφίσα&#10;&#10;Περιγραφή που δημιουργήθηκε αυτόματα">
                <a:extLst>
                  <a:ext uri="{FF2B5EF4-FFF2-40B4-BE49-F238E27FC236}">
                    <a16:creationId xmlns:a16="http://schemas.microsoft.com/office/drawing/2014/main" xmlns="" id="{6A239A0C-930F-FD32-5A7A-E930FDEA8717}"/>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148064" y="22408"/>
                <a:ext cx="780699" cy="1027235"/>
              </a:xfrm>
              <a:prstGeom prst="rect">
                <a:avLst/>
              </a:prstGeom>
            </p:spPr>
          </p:pic>
        </p:grpSp>
        <p:pic>
          <p:nvPicPr>
            <p:cNvPr id="10" name="Εικόνα 9" descr="Εικόνα που περιέχει κείμενο, γραφικά, γραμματοσειρά, γραφιστική&#10;&#10;Το περιεχόμενο που δημιουργείται από τεχνολογία AI ενδέχεται να είναι εσφαλμένο.">
              <a:extLst>
                <a:ext uri="{FF2B5EF4-FFF2-40B4-BE49-F238E27FC236}">
                  <a16:creationId xmlns:a16="http://schemas.microsoft.com/office/drawing/2014/main" xmlns="" id="{97E97D23-0E3A-DC1D-42BD-99F9E9715ADD}"/>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7441751" y="67368"/>
              <a:ext cx="1426793" cy="793259"/>
            </a:xfrm>
            <a:prstGeom prst="rect">
              <a:avLst/>
            </a:prstGeom>
          </p:spPr>
        </p:pic>
        <p:pic>
          <p:nvPicPr>
            <p:cNvPr id="11" name="Εικόνα 10" descr="Εικόνα που περιέχει γραφιστική, γραφικά, πράσινο, λογότυπο&#10;&#10;Το περιεχόμενο που δημιουργείται από τεχνολογία AI ενδέχεται να είναι εσφαλμένο.">
              <a:extLst>
                <a:ext uri="{FF2B5EF4-FFF2-40B4-BE49-F238E27FC236}">
                  <a16:creationId xmlns:a16="http://schemas.microsoft.com/office/drawing/2014/main" xmlns="" id="{73ED4BCF-4ED5-9692-9344-6E730EA8EE9B}"/>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650217" y="-838227"/>
              <a:ext cx="2744317" cy="2744317"/>
            </a:xfrm>
            <a:prstGeom prst="rect">
              <a:avLst/>
            </a:prstGeom>
          </p:spPr>
        </p:pic>
      </p:grpSp>
      <p:pic>
        <p:nvPicPr>
          <p:cNvPr id="14" name="13 - Εικόνα" descr="1-1.jpg"/>
          <p:cNvPicPr>
            <a:picLocks noChangeAspect="1"/>
          </p:cNvPicPr>
          <p:nvPr/>
        </p:nvPicPr>
        <p:blipFill>
          <a:blip r:embed="rId6" cstate="print"/>
          <a:stretch>
            <a:fillRect/>
          </a:stretch>
        </p:blipFill>
        <p:spPr>
          <a:xfrm>
            <a:off x="214282" y="1428736"/>
            <a:ext cx="3571900" cy="2524287"/>
          </a:xfrm>
          <a:prstGeom prst="rect">
            <a:avLst/>
          </a:prstGeom>
        </p:spPr>
      </p:pic>
      <p:pic>
        <p:nvPicPr>
          <p:cNvPr id="15" name="14 - Εικόνα" descr="2 plastic.jpg"/>
          <p:cNvPicPr>
            <a:picLocks noChangeAspect="1"/>
          </p:cNvPicPr>
          <p:nvPr/>
        </p:nvPicPr>
        <p:blipFill>
          <a:blip r:embed="rId7" cstate="print"/>
          <a:stretch>
            <a:fillRect/>
          </a:stretch>
        </p:blipFill>
        <p:spPr>
          <a:xfrm>
            <a:off x="285720" y="4000504"/>
            <a:ext cx="3857652" cy="2726232"/>
          </a:xfrm>
          <a:prstGeom prst="rect">
            <a:avLst/>
          </a:prstGeom>
        </p:spPr>
      </p:pic>
      <p:pic>
        <p:nvPicPr>
          <p:cNvPr id="16" name="15 - Εικόνα" descr="Tmhma-1-1.jpg"/>
          <p:cNvPicPr>
            <a:picLocks noChangeAspect="1"/>
          </p:cNvPicPr>
          <p:nvPr/>
        </p:nvPicPr>
        <p:blipFill>
          <a:blip r:embed="rId8" cstate="print"/>
          <a:stretch>
            <a:fillRect/>
          </a:stretch>
        </p:blipFill>
        <p:spPr>
          <a:xfrm>
            <a:off x="4357686" y="4071942"/>
            <a:ext cx="3740170" cy="2643206"/>
          </a:xfrm>
          <a:prstGeom prst="rect">
            <a:avLst/>
          </a:prstGeom>
        </p:spPr>
      </p:pic>
      <p:pic>
        <p:nvPicPr>
          <p:cNvPr id="17" name="16 - Εικόνα" descr="Τμήμα-1.jpg"/>
          <p:cNvPicPr>
            <a:picLocks noChangeAspect="1"/>
          </p:cNvPicPr>
          <p:nvPr/>
        </p:nvPicPr>
        <p:blipFill>
          <a:blip r:embed="rId9" cstate="print"/>
          <a:stretch>
            <a:fillRect/>
          </a:stretch>
        </p:blipFill>
        <p:spPr>
          <a:xfrm>
            <a:off x="4929190" y="1407784"/>
            <a:ext cx="3590791" cy="2537638"/>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B6F15528-21DE-4FAA-801E-634DDDAF4B2B}" type="slidenum">
              <a:rPr lang="en-US" smtClean="0"/>
              <a:pPr/>
              <a:t>22</a:t>
            </a:fld>
            <a:endParaRPr lang="en-US"/>
          </a:p>
        </p:txBody>
      </p:sp>
      <p:grpSp>
        <p:nvGrpSpPr>
          <p:cNvPr id="3" name="Ομάδα 7">
            <a:extLst>
              <a:ext uri="{FF2B5EF4-FFF2-40B4-BE49-F238E27FC236}">
                <a16:creationId xmlns:a16="http://schemas.microsoft.com/office/drawing/2014/main" xmlns="" id="{F3EE93D3-4BEA-5C13-F8F4-573ECDCD3453}"/>
              </a:ext>
            </a:extLst>
          </p:cNvPr>
          <p:cNvGrpSpPr/>
          <p:nvPr/>
        </p:nvGrpSpPr>
        <p:grpSpPr>
          <a:xfrm>
            <a:off x="650217" y="-838227"/>
            <a:ext cx="8218327" cy="2744317"/>
            <a:chOff x="650217" y="-838227"/>
            <a:chExt cx="8218327" cy="2744317"/>
          </a:xfrm>
        </p:grpSpPr>
        <p:grpSp>
          <p:nvGrpSpPr>
            <p:cNvPr id="4" name="Ομάδα 8">
              <a:extLst>
                <a:ext uri="{FF2B5EF4-FFF2-40B4-BE49-F238E27FC236}">
                  <a16:creationId xmlns:a16="http://schemas.microsoft.com/office/drawing/2014/main" xmlns="" id="{68C7A4AB-090D-F97D-8668-3C0A2D8AD3BF}"/>
                </a:ext>
              </a:extLst>
            </p:cNvPr>
            <p:cNvGrpSpPr/>
            <p:nvPr/>
          </p:nvGrpSpPr>
          <p:grpSpPr>
            <a:xfrm>
              <a:off x="5148064" y="22408"/>
              <a:ext cx="1973560" cy="1027235"/>
              <a:chOff x="5148064" y="22408"/>
              <a:chExt cx="1973560" cy="1027235"/>
            </a:xfrm>
          </p:grpSpPr>
          <p:pic>
            <p:nvPicPr>
              <p:cNvPr id="12" name="Picture 9" descr="fee-logo">
                <a:extLst>
                  <a:ext uri="{FF2B5EF4-FFF2-40B4-BE49-F238E27FC236}">
                    <a16:creationId xmlns:a16="http://schemas.microsoft.com/office/drawing/2014/main" xmlns="" id="{D8E7A8EE-76DC-14A4-FE0E-841AA854D7B6}"/>
                  </a:ext>
                </a:extLst>
              </p:cNvPr>
              <p:cNvPicPr>
                <a:picLocks noChangeAspect="1" noChangeArrowheads="1"/>
              </p:cNvPicPr>
              <p:nvPr/>
            </p:nvPicPr>
            <p:blipFill>
              <a:blip r:embed="rId2" cstate="print"/>
              <a:srcRect/>
              <a:stretch>
                <a:fillRect/>
              </a:stretch>
            </p:blipFill>
            <p:spPr bwMode="auto">
              <a:xfrm>
                <a:off x="6588224" y="50538"/>
                <a:ext cx="533400" cy="966788"/>
              </a:xfrm>
              <a:prstGeom prst="rect">
                <a:avLst/>
              </a:prstGeom>
              <a:noFill/>
              <a:ln w="9525">
                <a:noFill/>
                <a:miter lim="800000"/>
                <a:headEnd/>
                <a:tailEnd/>
              </a:ln>
            </p:spPr>
          </p:pic>
          <p:pic>
            <p:nvPicPr>
              <p:cNvPr id="13" name="Εικόνα 12" descr="Εικόνα που περιέχει γραφικά, γραφιστική, σχεδίαση, αφίσα&#10;&#10;Περιγραφή που δημιουργήθηκε αυτόματα">
                <a:extLst>
                  <a:ext uri="{FF2B5EF4-FFF2-40B4-BE49-F238E27FC236}">
                    <a16:creationId xmlns:a16="http://schemas.microsoft.com/office/drawing/2014/main" xmlns="" id="{6A239A0C-930F-FD32-5A7A-E930FDEA8717}"/>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148064" y="22408"/>
                <a:ext cx="780699" cy="1027235"/>
              </a:xfrm>
              <a:prstGeom prst="rect">
                <a:avLst/>
              </a:prstGeom>
            </p:spPr>
          </p:pic>
        </p:grpSp>
        <p:pic>
          <p:nvPicPr>
            <p:cNvPr id="10" name="Εικόνα 9" descr="Εικόνα που περιέχει κείμενο, γραφικά, γραμματοσειρά, γραφιστική&#10;&#10;Το περιεχόμενο που δημιουργείται από τεχνολογία AI ενδέχεται να είναι εσφαλμένο.">
              <a:extLst>
                <a:ext uri="{FF2B5EF4-FFF2-40B4-BE49-F238E27FC236}">
                  <a16:creationId xmlns:a16="http://schemas.microsoft.com/office/drawing/2014/main" xmlns="" id="{97E97D23-0E3A-DC1D-42BD-99F9E9715ADD}"/>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7441751" y="67368"/>
              <a:ext cx="1426793" cy="793259"/>
            </a:xfrm>
            <a:prstGeom prst="rect">
              <a:avLst/>
            </a:prstGeom>
          </p:spPr>
        </p:pic>
        <p:pic>
          <p:nvPicPr>
            <p:cNvPr id="11" name="Εικόνα 10" descr="Εικόνα που περιέχει γραφιστική, γραφικά, πράσινο, λογότυπο&#10;&#10;Το περιεχόμενο που δημιουργείται από τεχνολογία AI ενδέχεται να είναι εσφαλμένο.">
              <a:extLst>
                <a:ext uri="{FF2B5EF4-FFF2-40B4-BE49-F238E27FC236}">
                  <a16:creationId xmlns:a16="http://schemas.microsoft.com/office/drawing/2014/main" xmlns="" id="{73ED4BCF-4ED5-9692-9344-6E730EA8EE9B}"/>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650217" y="-838227"/>
              <a:ext cx="2744317" cy="2744317"/>
            </a:xfrm>
            <a:prstGeom prst="rect">
              <a:avLst/>
            </a:prstGeom>
          </p:spPr>
        </p:pic>
      </p:grpSp>
      <p:pic>
        <p:nvPicPr>
          <p:cNvPr id="15" name="14 - Εικόνα" descr="6o-Νηπιαγωγείο-Χαλκίδας.jpg"/>
          <p:cNvPicPr>
            <a:picLocks noChangeAspect="1"/>
          </p:cNvPicPr>
          <p:nvPr/>
        </p:nvPicPr>
        <p:blipFill>
          <a:blip r:embed="rId6" cstate="print"/>
          <a:stretch>
            <a:fillRect/>
          </a:stretch>
        </p:blipFill>
        <p:spPr>
          <a:xfrm>
            <a:off x="5143504" y="3857628"/>
            <a:ext cx="3714744" cy="2786058"/>
          </a:xfrm>
          <a:prstGeom prst="rect">
            <a:avLst/>
          </a:prstGeom>
        </p:spPr>
      </p:pic>
      <p:pic>
        <p:nvPicPr>
          <p:cNvPr id="16" name="15 - Εικόνα" descr="1-2-1024x724.jpg"/>
          <p:cNvPicPr>
            <a:picLocks noChangeAspect="1"/>
          </p:cNvPicPr>
          <p:nvPr/>
        </p:nvPicPr>
        <p:blipFill>
          <a:blip r:embed="rId7"/>
          <a:stretch>
            <a:fillRect/>
          </a:stretch>
        </p:blipFill>
        <p:spPr>
          <a:xfrm>
            <a:off x="214282" y="1357298"/>
            <a:ext cx="4041574" cy="2857520"/>
          </a:xfrm>
          <a:prstGeom prst="rect">
            <a:avLst/>
          </a:prstGeom>
        </p:spPr>
      </p:pic>
      <p:pic>
        <p:nvPicPr>
          <p:cNvPr id="17" name="16 - Εικόνα" descr="komp;ost.jpg"/>
          <p:cNvPicPr>
            <a:picLocks noChangeAspect="1"/>
          </p:cNvPicPr>
          <p:nvPr/>
        </p:nvPicPr>
        <p:blipFill>
          <a:blip r:embed="rId8" cstate="print"/>
          <a:stretch>
            <a:fillRect/>
          </a:stretch>
        </p:blipFill>
        <p:spPr>
          <a:xfrm>
            <a:off x="6500826" y="1214422"/>
            <a:ext cx="2428860" cy="2428860"/>
          </a:xfrm>
          <a:prstGeom prst="rect">
            <a:avLst/>
          </a:prstGeom>
        </p:spPr>
      </p:pic>
      <p:pic>
        <p:nvPicPr>
          <p:cNvPr id="19" name="18 - Εικόνα" descr="486411305_24234341696167535_5637458265625340481_n.jpg"/>
          <p:cNvPicPr>
            <a:picLocks noChangeAspect="1"/>
          </p:cNvPicPr>
          <p:nvPr/>
        </p:nvPicPr>
        <p:blipFill>
          <a:blip r:embed="rId9" cstate="print"/>
          <a:stretch>
            <a:fillRect/>
          </a:stretch>
        </p:blipFill>
        <p:spPr>
          <a:xfrm>
            <a:off x="4278191" y="1285860"/>
            <a:ext cx="1865445" cy="2643206"/>
          </a:xfrm>
          <a:prstGeom prst="rect">
            <a:avLst/>
          </a:prstGeom>
        </p:spPr>
      </p:pic>
      <p:pic>
        <p:nvPicPr>
          <p:cNvPr id="21" name="20 - Εικόνα" descr="ανακύκλωση_.png"/>
          <p:cNvPicPr>
            <a:picLocks noChangeAspect="1"/>
          </p:cNvPicPr>
          <p:nvPr/>
        </p:nvPicPr>
        <p:blipFill>
          <a:blip r:embed="rId10" cstate="print"/>
          <a:stretch>
            <a:fillRect/>
          </a:stretch>
        </p:blipFill>
        <p:spPr>
          <a:xfrm>
            <a:off x="214282" y="4357694"/>
            <a:ext cx="3413190" cy="1919294"/>
          </a:xfrm>
          <a:prstGeom prst="rect">
            <a:avLst/>
          </a:prstGeom>
        </p:spPr>
      </p:pic>
      <p:pic>
        <p:nvPicPr>
          <p:cNvPr id="24" name="23 - Εικόνα" descr="6o-Nhpiagogeio-CHalkidas-768x960.jpg"/>
          <p:cNvPicPr>
            <a:picLocks noChangeAspect="1"/>
          </p:cNvPicPr>
          <p:nvPr/>
        </p:nvPicPr>
        <p:blipFill>
          <a:blip r:embed="rId11" cstate="print"/>
          <a:stretch>
            <a:fillRect/>
          </a:stretch>
        </p:blipFill>
        <p:spPr>
          <a:xfrm>
            <a:off x="3714744" y="4714884"/>
            <a:ext cx="1371590" cy="1714488"/>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71600"/>
            <a:ext cx="8686800" cy="838200"/>
          </a:xfrm>
        </p:spPr>
        <p:txBody>
          <a:bodyPr>
            <a:normAutofit/>
          </a:bodyPr>
          <a:lstStyle/>
          <a:p>
            <a:r>
              <a:rPr lang="el-GR" sz="3000" b="1" dirty="0">
                <a:solidFill>
                  <a:srgbClr val="0070C0"/>
                </a:solidFill>
                <a:latin typeface="Calibri" pitchFamily="34" charset="0"/>
                <a:cs typeface="Calibri" pitchFamily="34" charset="0"/>
              </a:rPr>
              <a:t>Βημα 4 </a:t>
            </a:r>
            <a:r>
              <a:rPr lang="en-US" sz="3000" b="1" dirty="0">
                <a:solidFill>
                  <a:srgbClr val="0070C0"/>
                </a:solidFill>
                <a:latin typeface="Calibri" pitchFamily="34" charset="0"/>
                <a:cs typeface="Calibri" pitchFamily="34" charset="0"/>
              </a:rPr>
              <a:t>: </a:t>
            </a:r>
            <a:r>
              <a:rPr lang="el-GR" sz="3000" b="1" dirty="0">
                <a:solidFill>
                  <a:srgbClr val="0070C0"/>
                </a:solidFill>
                <a:latin typeface="Calibri" pitchFamily="34" charset="0"/>
                <a:cs typeface="Calibri" pitchFamily="34" charset="0"/>
              </a:rPr>
              <a:t>εφαρμογη σχεδιου δρασησ</a:t>
            </a:r>
          </a:p>
        </p:txBody>
      </p:sp>
      <p:sp>
        <p:nvSpPr>
          <p:cNvPr id="3" name="Content Placeholder 2"/>
          <p:cNvSpPr>
            <a:spLocks noGrp="1"/>
          </p:cNvSpPr>
          <p:nvPr>
            <p:ph idx="1"/>
          </p:nvPr>
        </p:nvSpPr>
        <p:spPr>
          <a:xfrm>
            <a:off x="228600" y="2332037"/>
            <a:ext cx="8686800" cy="4144963"/>
          </a:xfrm>
        </p:spPr>
        <p:txBody>
          <a:bodyPr>
            <a:normAutofit fontScale="85000" lnSpcReduction="10000"/>
          </a:bodyPr>
          <a:lstStyle/>
          <a:p>
            <a:pPr fontAlgn="t"/>
            <a:r>
              <a:rPr lang="el-GR" sz="2400" dirty="0">
                <a:solidFill>
                  <a:schemeClr val="bg1"/>
                </a:solidFill>
                <a:latin typeface="Calibri" pitchFamily="34" charset="0"/>
                <a:cs typeface="Calibri" pitchFamily="34" charset="0"/>
              </a:rPr>
              <a:t>Αξιολογήθηκαν τα αποτελέσματα του Σχεδίου Δράσης</a:t>
            </a:r>
            <a:r>
              <a:rPr lang="en-US" sz="2400" dirty="0">
                <a:solidFill>
                  <a:schemeClr val="bg1"/>
                </a:solidFill>
                <a:latin typeface="Calibri" pitchFamily="34" charset="0"/>
                <a:cs typeface="Calibri" pitchFamily="34" charset="0"/>
              </a:rPr>
              <a:t>; </a:t>
            </a:r>
          </a:p>
          <a:p>
            <a:pPr fontAlgn="t">
              <a:buNone/>
            </a:pPr>
            <a:endParaRPr lang="el-GR" sz="2400" dirty="0">
              <a:solidFill>
                <a:schemeClr val="bg1"/>
              </a:solidFill>
              <a:latin typeface="Calibri" pitchFamily="34" charset="0"/>
              <a:cs typeface="Calibri" pitchFamily="34" charset="0"/>
            </a:endParaRPr>
          </a:p>
          <a:p>
            <a:pPr fontAlgn="t">
              <a:buNone/>
            </a:pPr>
            <a:endParaRPr lang="el-GR" sz="2400" dirty="0">
              <a:solidFill>
                <a:schemeClr val="bg1"/>
              </a:solidFill>
              <a:latin typeface="Calibri" pitchFamily="34" charset="0"/>
              <a:cs typeface="Calibri" pitchFamily="34" charset="0"/>
            </a:endParaRPr>
          </a:p>
          <a:p>
            <a:pPr marL="0" indent="0" fontAlgn="t">
              <a:buNone/>
            </a:pPr>
            <a:endParaRPr lang="el-GR" sz="2400" dirty="0">
              <a:solidFill>
                <a:schemeClr val="bg1"/>
              </a:solidFill>
              <a:latin typeface="Calibri" pitchFamily="34" charset="0"/>
              <a:cs typeface="Calibri" pitchFamily="34" charset="0"/>
            </a:endParaRPr>
          </a:p>
          <a:p>
            <a:pPr marL="457200" indent="-457200" fontAlgn="t">
              <a:buClr>
                <a:srgbClr val="002060"/>
              </a:buClr>
              <a:buFont typeface="+mj-lt"/>
              <a:buAutoNum type="arabicPeriod"/>
            </a:pPr>
            <a:r>
              <a:rPr lang="el-GR" sz="2400" dirty="0">
                <a:solidFill>
                  <a:schemeClr val="bg1"/>
                </a:solidFill>
                <a:latin typeface="Calibri" pitchFamily="34" charset="0"/>
                <a:cs typeface="Calibri" pitchFamily="34" charset="0"/>
              </a:rPr>
              <a:t>Αναφέρετε τους τρόπους με τους οποίους αξιολογήθηκαν τα αποτελέσματα του Σχεδίου δράσης σας (αν απαντήσατε θετικά στην προηγούμενη ερώτηση)</a:t>
            </a:r>
            <a:r>
              <a:rPr lang="en-US" sz="2400" dirty="0">
                <a:solidFill>
                  <a:schemeClr val="bg1"/>
                </a:solidFill>
                <a:latin typeface="Calibri" pitchFamily="34" charset="0"/>
                <a:cs typeface="Calibri" pitchFamily="34" charset="0"/>
              </a:rPr>
              <a:t>:</a:t>
            </a:r>
            <a:endParaRPr lang="el-GR" sz="2400" dirty="0">
              <a:solidFill>
                <a:schemeClr val="bg1"/>
              </a:solidFill>
              <a:latin typeface="Calibri" pitchFamily="34" charset="0"/>
              <a:cs typeface="Calibri" pitchFamily="34" charset="0"/>
            </a:endParaRPr>
          </a:p>
          <a:p>
            <a:pPr marL="457200" indent="-457200" fontAlgn="t">
              <a:buClr>
                <a:srgbClr val="002060"/>
              </a:buClr>
              <a:buFont typeface="+mj-lt"/>
              <a:buAutoNum type="arabicPeriod"/>
            </a:pPr>
            <a:r>
              <a:rPr lang="el-GR" sz="2400" dirty="0">
                <a:solidFill>
                  <a:schemeClr val="bg1"/>
                </a:solidFill>
                <a:latin typeface="Calibri" pitchFamily="34" charset="0"/>
                <a:cs typeface="Calibri" pitchFamily="34" charset="0"/>
              </a:rPr>
              <a:t>Ποιες ήταν οι επιτυχίες που καταγράψατε στο πλαίσιο εφαρμογής του Σχεδίου Δράσης;</a:t>
            </a:r>
          </a:p>
          <a:p>
            <a:pPr marL="457200" indent="-457200" fontAlgn="t">
              <a:buClr>
                <a:srgbClr val="002060"/>
              </a:buClr>
              <a:buFont typeface="+mj-lt"/>
              <a:buAutoNum type="arabicPeriod"/>
            </a:pPr>
            <a:r>
              <a:rPr lang="el-GR" sz="2400" dirty="0">
                <a:solidFill>
                  <a:schemeClr val="bg1"/>
                </a:solidFill>
                <a:latin typeface="Calibri" pitchFamily="34" charset="0"/>
                <a:cs typeface="Calibri" pitchFamily="34" charset="0"/>
              </a:rPr>
              <a:t>Ποια ήταν τα σημαντικότερα εμπόδια που ανέκυψαν στην εφαρμογή του Σχεδίου Δράσης;</a:t>
            </a:r>
          </a:p>
          <a:p>
            <a:pPr marL="0" indent="0" fontAlgn="t">
              <a:buNone/>
            </a:pPr>
            <a:r>
              <a:rPr lang="el-GR" sz="2400" b="1" dirty="0">
                <a:solidFill>
                  <a:srgbClr val="FF0000"/>
                </a:solidFill>
              </a:rPr>
              <a:t>Παρακαλούμε πολύ οι απαντήσεις σας να είναι συνοπτικές και να απαντηθούν με δημιουργία επόμενης διαφάνειας με τη σχετική αρίθμηση. </a:t>
            </a:r>
            <a:endParaRPr lang="el-GR" sz="2400" dirty="0"/>
          </a:p>
          <a:p>
            <a:pPr fontAlgn="t"/>
            <a:endParaRPr lang="el-GR" sz="2400" dirty="0">
              <a:solidFill>
                <a:schemeClr val="bg1"/>
              </a:solidFill>
              <a:latin typeface="Calibri" pitchFamily="34" charset="0"/>
              <a:cs typeface="Calibri" pitchFamily="34" charset="0"/>
            </a:endParaRPr>
          </a:p>
          <a:p>
            <a:pPr fontAlgn="t"/>
            <a:endParaRPr lang="el-GR" sz="2400" dirty="0">
              <a:solidFill>
                <a:schemeClr val="bg1"/>
              </a:solidFill>
              <a:latin typeface="Calibri" pitchFamily="34" charset="0"/>
              <a:cs typeface="Calibri" pitchFamily="34" charset="0"/>
            </a:endParaRPr>
          </a:p>
          <a:p>
            <a:pPr fontAlgn="t"/>
            <a:endParaRPr lang="el-GR" sz="2400" dirty="0">
              <a:solidFill>
                <a:schemeClr val="bg1"/>
              </a:solidFill>
              <a:latin typeface="Calibri" pitchFamily="34" charset="0"/>
              <a:cs typeface="Calibri" pitchFamily="34" charset="0"/>
            </a:endParaRPr>
          </a:p>
          <a:p>
            <a:pPr fontAlgn="t"/>
            <a:endParaRPr lang="el-GR" sz="2400" dirty="0">
              <a:solidFill>
                <a:schemeClr val="bg1"/>
              </a:solidFill>
              <a:latin typeface="Calibri" pitchFamily="34" charset="0"/>
              <a:cs typeface="Calibri" pitchFamily="34" charset="0"/>
            </a:endParaRPr>
          </a:p>
          <a:p>
            <a:pPr fontAlgn="t"/>
            <a:endParaRPr lang="el-GR" sz="2400" dirty="0">
              <a:solidFill>
                <a:schemeClr val="bg1"/>
              </a:solidFill>
              <a:latin typeface="Calibri" pitchFamily="34" charset="0"/>
              <a:cs typeface="Calibri" pitchFamily="34" charset="0"/>
            </a:endParaRPr>
          </a:p>
          <a:p>
            <a:endParaRPr lang="el-GR" sz="2400" dirty="0">
              <a:latin typeface="Calibri" pitchFamily="34" charset="0"/>
              <a:cs typeface="Calibri" pitchFamily="34" charset="0"/>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pPr/>
              <a:t>23</a:t>
            </a:fld>
            <a:endParaRPr lang="en-US"/>
          </a:p>
        </p:txBody>
      </p:sp>
      <p:graphicFrame>
        <p:nvGraphicFramePr>
          <p:cNvPr id="5" name="Table 4"/>
          <p:cNvGraphicFramePr>
            <a:graphicFrameLocks noGrp="1"/>
          </p:cNvGraphicFramePr>
          <p:nvPr>
            <p:extLst>
              <p:ext uri="{D42A27DB-BD31-4B8C-83A1-F6EECF244321}">
                <p14:modId xmlns:p14="http://schemas.microsoft.com/office/powerpoint/2010/main" xmlns="" val="2786924329"/>
              </p:ext>
            </p:extLst>
          </p:nvPr>
        </p:nvGraphicFramePr>
        <p:xfrm>
          <a:off x="6444208" y="2675275"/>
          <a:ext cx="2232248" cy="731520"/>
        </p:xfrm>
        <a:graphic>
          <a:graphicData uri="http://schemas.openxmlformats.org/drawingml/2006/table">
            <a:tbl>
              <a:tblPr firstRow="1" bandRow="1">
                <a:tableStyleId>{5C22544A-7EE6-4342-B048-85BDC9FD1C3A}</a:tableStyleId>
              </a:tblPr>
              <a:tblGrid>
                <a:gridCol w="1116124">
                  <a:extLst>
                    <a:ext uri="{9D8B030D-6E8A-4147-A177-3AD203B41FA5}">
                      <a16:colId xmlns:a16="http://schemas.microsoft.com/office/drawing/2014/main" xmlns="" val="20000"/>
                    </a:ext>
                  </a:extLst>
                </a:gridCol>
                <a:gridCol w="1116124">
                  <a:extLst>
                    <a:ext uri="{9D8B030D-6E8A-4147-A177-3AD203B41FA5}">
                      <a16:colId xmlns:a16="http://schemas.microsoft.com/office/drawing/2014/main" xmlns="" val="20001"/>
                    </a:ext>
                  </a:extLst>
                </a:gridCol>
              </a:tblGrid>
              <a:tr h="317407">
                <a:tc>
                  <a:txBody>
                    <a:bodyPr/>
                    <a:lstStyle/>
                    <a:p>
                      <a:r>
                        <a:rPr lang="el-GR" dirty="0">
                          <a:solidFill>
                            <a:schemeClr val="bg1"/>
                          </a:solidFill>
                          <a:effectLst>
                            <a:outerShdw blurRad="38100" dist="38100" dir="2700000" algn="tl">
                              <a:srgbClr val="000000">
                                <a:alpha val="43137"/>
                              </a:srgbClr>
                            </a:outerShdw>
                          </a:effectLst>
                        </a:rPr>
                        <a:t>ΝΑΙ </a:t>
                      </a:r>
                    </a:p>
                  </a:txBody>
                  <a:tcPr/>
                </a:tc>
                <a:tc>
                  <a:txBody>
                    <a:bodyPr/>
                    <a:lstStyle/>
                    <a:p>
                      <a:r>
                        <a:rPr lang="el-GR" dirty="0">
                          <a:solidFill>
                            <a:schemeClr val="bg1"/>
                          </a:solidFill>
                          <a:effectLst>
                            <a:outerShdw blurRad="38100" dist="38100" dir="2700000" algn="tl">
                              <a:srgbClr val="000000">
                                <a:alpha val="43137"/>
                              </a:srgbClr>
                            </a:outerShdw>
                          </a:effectLst>
                        </a:rPr>
                        <a:t>ΟΧΙ</a:t>
                      </a:r>
                    </a:p>
                  </a:txBody>
                  <a:tcPr/>
                </a:tc>
                <a:extLst>
                  <a:ext uri="{0D108BD9-81ED-4DB2-BD59-A6C34878D82A}">
                    <a16:rowId xmlns:a16="http://schemas.microsoft.com/office/drawing/2014/main" xmlns="" val="10000"/>
                  </a:ext>
                </a:extLst>
              </a:tr>
              <a:tr h="317407">
                <a:tc>
                  <a:txBody>
                    <a:bodyPr/>
                    <a:lstStyle/>
                    <a:p>
                      <a:r>
                        <a:rPr lang="el-GR" dirty="0" smtClean="0"/>
                        <a:t>ΝΑΙ</a:t>
                      </a:r>
                      <a:endParaRPr lang="el-GR" dirty="0"/>
                    </a:p>
                  </a:txBody>
                  <a:tcPr/>
                </a:tc>
                <a:tc>
                  <a:txBody>
                    <a:bodyPr/>
                    <a:lstStyle/>
                    <a:p>
                      <a:endParaRPr lang="el-GR" dirty="0"/>
                    </a:p>
                  </a:txBody>
                  <a:tcPr/>
                </a:tc>
                <a:extLst>
                  <a:ext uri="{0D108BD9-81ED-4DB2-BD59-A6C34878D82A}">
                    <a16:rowId xmlns:a16="http://schemas.microsoft.com/office/drawing/2014/main" xmlns="" val="10001"/>
                  </a:ext>
                </a:extLst>
              </a:tr>
            </a:tbl>
          </a:graphicData>
        </a:graphic>
      </p:graphicFrame>
      <p:grpSp>
        <p:nvGrpSpPr>
          <p:cNvPr id="10" name="Ομάδα 9">
            <a:extLst>
              <a:ext uri="{FF2B5EF4-FFF2-40B4-BE49-F238E27FC236}">
                <a16:creationId xmlns:a16="http://schemas.microsoft.com/office/drawing/2014/main" xmlns="" id="{45572F47-64F6-AEAC-A188-D4B840F2BE80}"/>
              </a:ext>
            </a:extLst>
          </p:cNvPr>
          <p:cNvGrpSpPr/>
          <p:nvPr/>
        </p:nvGrpSpPr>
        <p:grpSpPr>
          <a:xfrm>
            <a:off x="650217" y="-838227"/>
            <a:ext cx="8218327" cy="2744317"/>
            <a:chOff x="650217" y="-838227"/>
            <a:chExt cx="8218327" cy="2744317"/>
          </a:xfrm>
        </p:grpSpPr>
        <p:grpSp>
          <p:nvGrpSpPr>
            <p:cNvPr id="11" name="Ομάδα 10">
              <a:extLst>
                <a:ext uri="{FF2B5EF4-FFF2-40B4-BE49-F238E27FC236}">
                  <a16:creationId xmlns:a16="http://schemas.microsoft.com/office/drawing/2014/main" xmlns="" id="{DEC331D9-4DBF-FBFF-EACD-3BCD6387836A}"/>
                </a:ext>
              </a:extLst>
            </p:cNvPr>
            <p:cNvGrpSpPr/>
            <p:nvPr/>
          </p:nvGrpSpPr>
          <p:grpSpPr>
            <a:xfrm>
              <a:off x="5148064" y="22408"/>
              <a:ext cx="1973560" cy="1027235"/>
              <a:chOff x="5148064" y="22408"/>
              <a:chExt cx="1973560" cy="1027235"/>
            </a:xfrm>
          </p:grpSpPr>
          <p:pic>
            <p:nvPicPr>
              <p:cNvPr id="14" name="Picture 9" descr="fee-logo">
                <a:extLst>
                  <a:ext uri="{FF2B5EF4-FFF2-40B4-BE49-F238E27FC236}">
                    <a16:creationId xmlns:a16="http://schemas.microsoft.com/office/drawing/2014/main" xmlns="" id="{BB517C2D-44B2-E546-A751-0F39F5D24C73}"/>
                  </a:ext>
                </a:extLst>
              </p:cNvPr>
              <p:cNvPicPr>
                <a:picLocks noChangeAspect="1" noChangeArrowheads="1"/>
              </p:cNvPicPr>
              <p:nvPr/>
            </p:nvPicPr>
            <p:blipFill>
              <a:blip r:embed="rId2" cstate="print"/>
              <a:srcRect/>
              <a:stretch>
                <a:fillRect/>
              </a:stretch>
            </p:blipFill>
            <p:spPr bwMode="auto">
              <a:xfrm>
                <a:off x="6588224" y="50538"/>
                <a:ext cx="533400" cy="966788"/>
              </a:xfrm>
              <a:prstGeom prst="rect">
                <a:avLst/>
              </a:prstGeom>
              <a:noFill/>
              <a:ln w="9525">
                <a:noFill/>
                <a:miter lim="800000"/>
                <a:headEnd/>
                <a:tailEnd/>
              </a:ln>
            </p:spPr>
          </p:pic>
          <p:pic>
            <p:nvPicPr>
              <p:cNvPr id="15" name="Εικόνα 14" descr="Εικόνα που περιέχει γραφικά, γραφιστική, σχεδίαση, αφίσα&#10;&#10;Περιγραφή που δημιουργήθηκε αυτόματα">
                <a:extLst>
                  <a:ext uri="{FF2B5EF4-FFF2-40B4-BE49-F238E27FC236}">
                    <a16:creationId xmlns:a16="http://schemas.microsoft.com/office/drawing/2014/main" xmlns="" id="{CAC2F039-FE4D-C047-D7BC-464F846BFBC9}"/>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148064" y="22408"/>
                <a:ext cx="780699" cy="1027235"/>
              </a:xfrm>
              <a:prstGeom prst="rect">
                <a:avLst/>
              </a:prstGeom>
            </p:spPr>
          </p:pic>
        </p:grpSp>
        <p:pic>
          <p:nvPicPr>
            <p:cNvPr id="12" name="Εικόνα 11" descr="Εικόνα που περιέχει κείμενο, γραφικά, γραμματοσειρά, γραφιστική&#10;&#10;Το περιεχόμενο που δημιουργείται από τεχνολογία AI ενδέχεται να είναι εσφαλμένο.">
              <a:extLst>
                <a:ext uri="{FF2B5EF4-FFF2-40B4-BE49-F238E27FC236}">
                  <a16:creationId xmlns:a16="http://schemas.microsoft.com/office/drawing/2014/main" xmlns="" id="{6B41ACF5-E9D0-24C4-5596-6D44F45A5156}"/>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7441751" y="67368"/>
              <a:ext cx="1426793" cy="793259"/>
            </a:xfrm>
            <a:prstGeom prst="rect">
              <a:avLst/>
            </a:prstGeom>
          </p:spPr>
        </p:pic>
        <p:pic>
          <p:nvPicPr>
            <p:cNvPr id="13" name="Εικόνα 12" descr="Εικόνα που περιέχει γραφιστική, γραφικά, πράσινο, λογότυπο&#10;&#10;Το περιεχόμενο που δημιουργείται από τεχνολογία AI ενδέχεται να είναι εσφαλμένο.">
              <a:extLst>
                <a:ext uri="{FF2B5EF4-FFF2-40B4-BE49-F238E27FC236}">
                  <a16:creationId xmlns:a16="http://schemas.microsoft.com/office/drawing/2014/main" xmlns="" id="{5A0429BE-64AC-4B6A-EBCB-357CD4E48267}"/>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650217" y="-838227"/>
              <a:ext cx="2744317" cy="2744317"/>
            </a:xfrm>
            <a:prstGeom prst="rect">
              <a:avLst/>
            </a:prstGeom>
          </p:spPr>
        </p:pic>
      </p:gr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57232"/>
            <a:ext cx="8686800" cy="838200"/>
          </a:xfrm>
        </p:spPr>
        <p:txBody>
          <a:bodyPr>
            <a:normAutofit/>
          </a:bodyPr>
          <a:lstStyle/>
          <a:p>
            <a:r>
              <a:rPr lang="el-GR" sz="3000" b="1" dirty="0">
                <a:solidFill>
                  <a:srgbClr val="0070C0"/>
                </a:solidFill>
                <a:latin typeface="Calibri" pitchFamily="34" charset="0"/>
                <a:cs typeface="Calibri" pitchFamily="34" charset="0"/>
              </a:rPr>
              <a:t>Βημα 4 </a:t>
            </a:r>
            <a:r>
              <a:rPr lang="en-US" sz="3000" b="1" dirty="0">
                <a:solidFill>
                  <a:srgbClr val="0070C0"/>
                </a:solidFill>
                <a:latin typeface="Calibri" pitchFamily="34" charset="0"/>
                <a:cs typeface="Calibri" pitchFamily="34" charset="0"/>
              </a:rPr>
              <a:t>: </a:t>
            </a:r>
            <a:r>
              <a:rPr lang="el-GR" sz="3000" b="1" dirty="0">
                <a:solidFill>
                  <a:srgbClr val="0070C0"/>
                </a:solidFill>
                <a:latin typeface="Calibri" pitchFamily="34" charset="0"/>
                <a:cs typeface="Calibri" pitchFamily="34" charset="0"/>
              </a:rPr>
              <a:t>εφαρμογη σχεδιου δρασησ</a:t>
            </a:r>
          </a:p>
        </p:txBody>
      </p:sp>
      <p:sp>
        <p:nvSpPr>
          <p:cNvPr id="3" name="Content Placeholder 2"/>
          <p:cNvSpPr>
            <a:spLocks noGrp="1"/>
          </p:cNvSpPr>
          <p:nvPr>
            <p:ph idx="1"/>
          </p:nvPr>
        </p:nvSpPr>
        <p:spPr>
          <a:xfrm>
            <a:off x="214282" y="1500174"/>
            <a:ext cx="8558242" cy="4976826"/>
          </a:xfrm>
        </p:spPr>
        <p:txBody>
          <a:bodyPr>
            <a:normAutofit fontScale="92500" lnSpcReduction="20000"/>
          </a:bodyPr>
          <a:lstStyle/>
          <a:p>
            <a:pPr fontAlgn="t">
              <a:buNone/>
            </a:pPr>
            <a:r>
              <a:rPr lang="el-GR" sz="1800" dirty="0">
                <a:solidFill>
                  <a:schemeClr val="bg1"/>
                </a:solidFill>
                <a:latin typeface="Calibri" pitchFamily="34" charset="0"/>
                <a:cs typeface="Calibri" pitchFamily="34" charset="0"/>
              </a:rPr>
              <a:t>Αξιολογήθηκαν τα αποτελέσματα του Σχεδίου Δράσης</a:t>
            </a:r>
            <a:r>
              <a:rPr lang="en-US" sz="1800" dirty="0">
                <a:solidFill>
                  <a:schemeClr val="bg1"/>
                </a:solidFill>
                <a:latin typeface="Calibri" pitchFamily="34" charset="0"/>
                <a:cs typeface="Calibri" pitchFamily="34" charset="0"/>
              </a:rPr>
              <a:t>; </a:t>
            </a:r>
            <a:endParaRPr lang="el-GR" sz="1800" dirty="0" smtClean="0">
              <a:solidFill>
                <a:schemeClr val="bg1"/>
              </a:solidFill>
              <a:latin typeface="Calibri" pitchFamily="34" charset="0"/>
              <a:cs typeface="Calibri" pitchFamily="34" charset="0"/>
            </a:endParaRPr>
          </a:p>
          <a:p>
            <a:pPr>
              <a:buNone/>
            </a:pPr>
            <a:r>
              <a:rPr lang="en-US" sz="1900" b="1" dirty="0" smtClean="0">
                <a:solidFill>
                  <a:schemeClr val="bg1"/>
                </a:solidFill>
                <a:latin typeface="Calibri" pitchFamily="34" charset="0"/>
                <a:cs typeface="Calibri" pitchFamily="34" charset="0"/>
              </a:rPr>
              <a:t>     </a:t>
            </a:r>
            <a:r>
              <a:rPr lang="el-GR" sz="1900" b="1" dirty="0" smtClean="0">
                <a:solidFill>
                  <a:schemeClr val="bg1"/>
                </a:solidFill>
                <a:latin typeface="Calibri" pitchFamily="34" charset="0"/>
                <a:cs typeface="Calibri" pitchFamily="34" charset="0"/>
              </a:rPr>
              <a:t>Τρόποι αξιολόγησης του Σχεδίου Δράσης:</a:t>
            </a:r>
            <a:r>
              <a:rPr lang="el-GR" sz="1900" dirty="0" smtClean="0">
                <a:solidFill>
                  <a:schemeClr val="bg1"/>
                </a:solidFill>
                <a:latin typeface="Calibri" pitchFamily="34" charset="0"/>
                <a:cs typeface="Calibri" pitchFamily="34" charset="0"/>
              </a:rPr>
              <a:t/>
            </a:r>
            <a:br>
              <a:rPr lang="el-GR" sz="1900" dirty="0" smtClean="0">
                <a:solidFill>
                  <a:schemeClr val="bg1"/>
                </a:solidFill>
                <a:latin typeface="Calibri" pitchFamily="34" charset="0"/>
                <a:cs typeface="Calibri" pitchFamily="34" charset="0"/>
              </a:rPr>
            </a:br>
            <a:r>
              <a:rPr lang="el-GR" sz="1900" dirty="0" smtClean="0">
                <a:solidFill>
                  <a:schemeClr val="bg1"/>
                </a:solidFill>
                <a:latin typeface="Calibri" pitchFamily="34" charset="0"/>
                <a:cs typeface="Calibri" pitchFamily="34" charset="0"/>
              </a:rPr>
              <a:t>Η αξιολόγηση έγινε μέσα από συζητήσεις της Περιβαλλοντικής Επιτροπής με τα μέλη του σχολείου, την παρακολούθηση της συμμετοχής όλων στις δράσεις, την ανακοίνωση των αποτελεσμάτων και τη συμμετοχή σε σχετικές εκδηλώσεις.</a:t>
            </a:r>
            <a:br>
              <a:rPr lang="el-GR" sz="1900" dirty="0" smtClean="0">
                <a:solidFill>
                  <a:schemeClr val="bg1"/>
                </a:solidFill>
                <a:latin typeface="Calibri" pitchFamily="34" charset="0"/>
                <a:cs typeface="Calibri" pitchFamily="34" charset="0"/>
              </a:rPr>
            </a:br>
            <a:r>
              <a:rPr lang="el-GR" sz="1900" dirty="0" smtClean="0">
                <a:solidFill>
                  <a:schemeClr val="bg1"/>
                </a:solidFill>
                <a:latin typeface="Calibri" pitchFamily="34" charset="0"/>
                <a:cs typeface="Calibri" pitchFamily="34" charset="0"/>
              </a:rPr>
              <a:t>Χρησιμοποιήθηκαν επίσης φύλλα αξιολόγησης για τα νήπια και ερωτηματολόγια για τους γονείς. Η ενεργή συμμετοχή των οικογενειών και οι ομαδικές κουβέντες στην τάξη βοήθησαν στο να δούμε τι μάθαμε και πώς μας επηρέασαν οι δράσεις.</a:t>
            </a:r>
          </a:p>
          <a:p>
            <a:pPr>
              <a:buNone/>
            </a:pPr>
            <a:r>
              <a:rPr lang="en-US" sz="1900" b="1" dirty="0" smtClean="0">
                <a:solidFill>
                  <a:schemeClr val="bg1"/>
                </a:solidFill>
                <a:latin typeface="Calibri" pitchFamily="34" charset="0"/>
                <a:cs typeface="Calibri" pitchFamily="34" charset="0"/>
              </a:rPr>
              <a:t>     </a:t>
            </a:r>
            <a:r>
              <a:rPr lang="el-GR" sz="1900" b="1" dirty="0" smtClean="0">
                <a:solidFill>
                  <a:schemeClr val="bg1"/>
                </a:solidFill>
                <a:latin typeface="Calibri" pitchFamily="34" charset="0"/>
                <a:cs typeface="Calibri" pitchFamily="34" charset="0"/>
              </a:rPr>
              <a:t> Επιτυχίες που καταγράφηκαν:</a:t>
            </a:r>
            <a:endParaRPr lang="el-GR" sz="1900" dirty="0" smtClean="0">
              <a:solidFill>
                <a:schemeClr val="bg1"/>
              </a:solidFill>
              <a:latin typeface="Calibri" pitchFamily="34" charset="0"/>
              <a:cs typeface="Calibri" pitchFamily="34" charset="0"/>
            </a:endParaRPr>
          </a:p>
          <a:p>
            <a:pPr>
              <a:buFont typeface="Wingdings" pitchFamily="2" charset="2"/>
              <a:buChar char="Ø"/>
            </a:pPr>
            <a:r>
              <a:rPr lang="en-US" sz="1900" dirty="0" smtClean="0">
                <a:solidFill>
                  <a:schemeClr val="bg1"/>
                </a:solidFill>
                <a:latin typeface="Calibri" pitchFamily="34" charset="0"/>
                <a:cs typeface="Calibri" pitchFamily="34" charset="0"/>
              </a:rPr>
              <a:t> </a:t>
            </a:r>
            <a:r>
              <a:rPr lang="el-GR" sz="1900" dirty="0" smtClean="0">
                <a:solidFill>
                  <a:schemeClr val="bg1"/>
                </a:solidFill>
                <a:latin typeface="Calibri" pitchFamily="34" charset="0"/>
                <a:cs typeface="Calibri" pitchFamily="34" charset="0"/>
              </a:rPr>
              <a:t>Τα παιδιά ευαισθητοποιήθηκαν για τα περιβαλλοντικά προβλήματα και την κλιματική αλλαγή.</a:t>
            </a:r>
          </a:p>
          <a:p>
            <a:pPr>
              <a:buFont typeface="Wingdings" pitchFamily="2" charset="2"/>
              <a:buChar char="Ø"/>
            </a:pPr>
            <a:r>
              <a:rPr lang="el-GR" sz="1900" dirty="0" smtClean="0">
                <a:solidFill>
                  <a:schemeClr val="bg1"/>
                </a:solidFill>
                <a:latin typeface="Calibri" pitchFamily="34" charset="0"/>
                <a:cs typeface="Calibri" pitchFamily="34" charset="0"/>
              </a:rPr>
              <a:t>Έγιναν δημιουργικές και πρωτότυπες προτάσεις, με βάση τους 17 Παγκόσμιους Στόχους, για τη μείωση του οικολογικού αποτυπώματος.</a:t>
            </a:r>
          </a:p>
          <a:p>
            <a:pPr>
              <a:buFont typeface="Wingdings" pitchFamily="2" charset="2"/>
              <a:buChar char="Ø"/>
            </a:pPr>
            <a:r>
              <a:rPr lang="el-GR" sz="1900" dirty="0" smtClean="0">
                <a:solidFill>
                  <a:schemeClr val="bg1"/>
                </a:solidFill>
                <a:latin typeface="Calibri" pitchFamily="34" charset="0"/>
                <a:cs typeface="Calibri" pitchFamily="34" charset="0"/>
              </a:rPr>
              <a:t>Καλλιεργήθηκε η συνεργασία και η υπευθυνότητα.</a:t>
            </a:r>
          </a:p>
          <a:p>
            <a:pPr>
              <a:buFont typeface="Wingdings" pitchFamily="2" charset="2"/>
              <a:buChar char="Ø"/>
            </a:pPr>
            <a:r>
              <a:rPr lang="el-GR" sz="1900" dirty="0" smtClean="0">
                <a:solidFill>
                  <a:schemeClr val="bg1"/>
                </a:solidFill>
                <a:latin typeface="Calibri" pitchFamily="34" charset="0"/>
                <a:cs typeface="Calibri" pitchFamily="34" charset="0"/>
              </a:rPr>
              <a:t>Δημιουργήθηκε ένα πιο ασφαλές και οικολογικό σχολικό περιβάλλον.</a:t>
            </a:r>
          </a:p>
          <a:p>
            <a:pPr>
              <a:buFont typeface="Wingdings" pitchFamily="2" charset="2"/>
              <a:buChar char="Ø"/>
            </a:pPr>
            <a:r>
              <a:rPr lang="el-GR" sz="1900" dirty="0" smtClean="0">
                <a:solidFill>
                  <a:schemeClr val="bg1"/>
                </a:solidFill>
                <a:latin typeface="Calibri" pitchFamily="34" charset="0"/>
                <a:cs typeface="Calibri" pitchFamily="34" charset="0"/>
              </a:rPr>
              <a:t>Ενισχύθηκε η συνεργασία με τους γονείς και δημιουργήθηκε θετικό κλίμα για μελλοντικές δράσεις.</a:t>
            </a:r>
          </a:p>
          <a:p>
            <a:pPr>
              <a:buNone/>
            </a:pPr>
            <a:r>
              <a:rPr lang="en-US" sz="1900" b="1" dirty="0" smtClean="0">
                <a:solidFill>
                  <a:schemeClr val="bg1"/>
                </a:solidFill>
                <a:latin typeface="Calibri" pitchFamily="34" charset="0"/>
                <a:cs typeface="Calibri" pitchFamily="34" charset="0"/>
              </a:rPr>
              <a:t>       </a:t>
            </a:r>
            <a:r>
              <a:rPr lang="el-GR" sz="1900" b="1" dirty="0" smtClean="0">
                <a:solidFill>
                  <a:schemeClr val="bg1"/>
                </a:solidFill>
                <a:latin typeface="Calibri" pitchFamily="34" charset="0"/>
                <a:cs typeface="Calibri" pitchFamily="34" charset="0"/>
              </a:rPr>
              <a:t>Σημαντικότερα εμπόδια:</a:t>
            </a:r>
            <a:endParaRPr lang="el-GR" sz="1900" dirty="0" smtClean="0">
              <a:solidFill>
                <a:schemeClr val="bg1"/>
              </a:solidFill>
              <a:latin typeface="Calibri" pitchFamily="34" charset="0"/>
              <a:cs typeface="Calibri" pitchFamily="34" charset="0"/>
            </a:endParaRPr>
          </a:p>
          <a:p>
            <a:pPr>
              <a:buNone/>
            </a:pPr>
            <a:r>
              <a:rPr lang="en-US" sz="1900" dirty="0" smtClean="0">
                <a:solidFill>
                  <a:schemeClr val="bg1"/>
                </a:solidFill>
                <a:latin typeface="Calibri" pitchFamily="34" charset="0"/>
                <a:cs typeface="Calibri" pitchFamily="34" charset="0"/>
              </a:rPr>
              <a:t>      </a:t>
            </a:r>
            <a:r>
              <a:rPr lang="el-GR" sz="1900" dirty="0" smtClean="0">
                <a:solidFill>
                  <a:schemeClr val="bg1"/>
                </a:solidFill>
                <a:latin typeface="Calibri" pitchFamily="34" charset="0"/>
                <a:cs typeface="Calibri" pitchFamily="34" charset="0"/>
              </a:rPr>
              <a:t>Περιορισμένες τεχνολογικές δυνατότητες, κάτι που δυσκόλεψε ορισμένες δράσεις.</a:t>
            </a:r>
          </a:p>
          <a:p>
            <a:pPr fontAlgn="t">
              <a:buNone/>
            </a:pPr>
            <a:endParaRPr lang="en-US" sz="1800" dirty="0">
              <a:solidFill>
                <a:schemeClr val="bg1"/>
              </a:solidFill>
              <a:latin typeface="Calibri" pitchFamily="34" charset="0"/>
              <a:cs typeface="Calibri" pitchFamily="34" charset="0"/>
            </a:endParaRPr>
          </a:p>
          <a:p>
            <a:pPr fontAlgn="t">
              <a:buNone/>
            </a:pPr>
            <a:endParaRPr lang="el-GR" sz="2400" dirty="0">
              <a:solidFill>
                <a:schemeClr val="bg1"/>
              </a:solidFill>
              <a:latin typeface="Calibri" pitchFamily="34" charset="0"/>
              <a:cs typeface="Calibri" pitchFamily="34" charset="0"/>
            </a:endParaRPr>
          </a:p>
          <a:p>
            <a:pPr fontAlgn="t">
              <a:buNone/>
            </a:pPr>
            <a:endParaRPr lang="el-GR" sz="2400" dirty="0">
              <a:solidFill>
                <a:schemeClr val="bg1"/>
              </a:solidFill>
              <a:latin typeface="Calibri" pitchFamily="34" charset="0"/>
              <a:cs typeface="Calibri" pitchFamily="34" charset="0"/>
            </a:endParaRPr>
          </a:p>
          <a:p>
            <a:pPr marL="0" indent="0" fontAlgn="t">
              <a:buNone/>
            </a:pPr>
            <a:endParaRPr lang="el-GR" sz="2400" dirty="0">
              <a:solidFill>
                <a:schemeClr val="bg1"/>
              </a:solidFill>
              <a:latin typeface="Calibri" pitchFamily="34" charset="0"/>
              <a:cs typeface="Calibri" pitchFamily="34" charset="0"/>
            </a:endParaRPr>
          </a:p>
          <a:p>
            <a:pPr fontAlgn="t"/>
            <a:endParaRPr lang="el-GR" sz="2400" dirty="0">
              <a:solidFill>
                <a:schemeClr val="bg1"/>
              </a:solidFill>
              <a:latin typeface="Calibri" pitchFamily="34" charset="0"/>
              <a:cs typeface="Calibri" pitchFamily="34" charset="0"/>
            </a:endParaRPr>
          </a:p>
          <a:p>
            <a:pPr fontAlgn="t"/>
            <a:endParaRPr lang="el-GR" sz="2400" dirty="0">
              <a:solidFill>
                <a:schemeClr val="bg1"/>
              </a:solidFill>
              <a:latin typeface="Calibri" pitchFamily="34" charset="0"/>
              <a:cs typeface="Calibri" pitchFamily="34" charset="0"/>
            </a:endParaRPr>
          </a:p>
          <a:p>
            <a:pPr fontAlgn="t"/>
            <a:endParaRPr lang="el-GR" sz="2400" dirty="0">
              <a:solidFill>
                <a:schemeClr val="bg1"/>
              </a:solidFill>
              <a:latin typeface="Calibri" pitchFamily="34" charset="0"/>
              <a:cs typeface="Calibri" pitchFamily="34" charset="0"/>
            </a:endParaRPr>
          </a:p>
          <a:p>
            <a:pPr fontAlgn="t"/>
            <a:endParaRPr lang="el-GR" sz="2400" dirty="0">
              <a:solidFill>
                <a:schemeClr val="bg1"/>
              </a:solidFill>
              <a:latin typeface="Calibri" pitchFamily="34" charset="0"/>
              <a:cs typeface="Calibri" pitchFamily="34" charset="0"/>
            </a:endParaRPr>
          </a:p>
          <a:p>
            <a:pPr fontAlgn="t"/>
            <a:endParaRPr lang="el-GR" sz="2400" dirty="0">
              <a:solidFill>
                <a:schemeClr val="bg1"/>
              </a:solidFill>
              <a:latin typeface="Calibri" pitchFamily="34" charset="0"/>
              <a:cs typeface="Calibri" pitchFamily="34" charset="0"/>
            </a:endParaRPr>
          </a:p>
          <a:p>
            <a:endParaRPr lang="el-GR" sz="2400" dirty="0">
              <a:latin typeface="Calibri" pitchFamily="34" charset="0"/>
              <a:cs typeface="Calibri" pitchFamily="34" charset="0"/>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pPr/>
              <a:t>24</a:t>
            </a:fld>
            <a:endParaRPr lang="en-US"/>
          </a:p>
        </p:txBody>
      </p:sp>
      <p:graphicFrame>
        <p:nvGraphicFramePr>
          <p:cNvPr id="5" name="Table 4"/>
          <p:cNvGraphicFramePr>
            <a:graphicFrameLocks noGrp="1"/>
          </p:cNvGraphicFramePr>
          <p:nvPr>
            <p:extLst>
              <p:ext uri="{D42A27DB-BD31-4B8C-83A1-F6EECF244321}">
                <p14:modId xmlns:p14="http://schemas.microsoft.com/office/powerpoint/2010/main" xmlns="" val="2786924329"/>
              </p:ext>
            </p:extLst>
          </p:nvPr>
        </p:nvGraphicFramePr>
        <p:xfrm>
          <a:off x="7000860" y="1285860"/>
          <a:ext cx="1857420" cy="731520"/>
        </p:xfrm>
        <a:graphic>
          <a:graphicData uri="http://schemas.openxmlformats.org/drawingml/2006/table">
            <a:tbl>
              <a:tblPr firstRow="1" bandRow="1">
                <a:tableStyleId>{5C22544A-7EE6-4342-B048-85BDC9FD1C3A}</a:tableStyleId>
              </a:tblPr>
              <a:tblGrid>
                <a:gridCol w="928710">
                  <a:extLst>
                    <a:ext uri="{9D8B030D-6E8A-4147-A177-3AD203B41FA5}">
                      <a16:colId xmlns:a16="http://schemas.microsoft.com/office/drawing/2014/main" xmlns="" val="20000"/>
                    </a:ext>
                  </a:extLst>
                </a:gridCol>
                <a:gridCol w="928710">
                  <a:extLst>
                    <a:ext uri="{9D8B030D-6E8A-4147-A177-3AD203B41FA5}">
                      <a16:colId xmlns:a16="http://schemas.microsoft.com/office/drawing/2014/main" xmlns="" val="20001"/>
                    </a:ext>
                  </a:extLst>
                </a:gridCol>
              </a:tblGrid>
              <a:tr h="285752">
                <a:tc>
                  <a:txBody>
                    <a:bodyPr/>
                    <a:lstStyle/>
                    <a:p>
                      <a:r>
                        <a:rPr lang="el-GR" dirty="0">
                          <a:solidFill>
                            <a:schemeClr val="bg1"/>
                          </a:solidFill>
                          <a:effectLst>
                            <a:outerShdw blurRad="38100" dist="38100" dir="2700000" algn="tl">
                              <a:srgbClr val="000000">
                                <a:alpha val="43137"/>
                              </a:srgbClr>
                            </a:outerShdw>
                          </a:effectLst>
                        </a:rPr>
                        <a:t>ΝΑΙ </a:t>
                      </a:r>
                    </a:p>
                  </a:txBody>
                  <a:tcPr/>
                </a:tc>
                <a:tc>
                  <a:txBody>
                    <a:bodyPr/>
                    <a:lstStyle/>
                    <a:p>
                      <a:r>
                        <a:rPr lang="el-GR" dirty="0">
                          <a:solidFill>
                            <a:schemeClr val="bg1"/>
                          </a:solidFill>
                          <a:effectLst>
                            <a:outerShdw blurRad="38100" dist="38100" dir="2700000" algn="tl">
                              <a:srgbClr val="000000">
                                <a:alpha val="43137"/>
                              </a:srgbClr>
                            </a:outerShdw>
                          </a:effectLst>
                        </a:rPr>
                        <a:t>ΟΧΙ</a:t>
                      </a:r>
                    </a:p>
                  </a:txBody>
                  <a:tcPr/>
                </a:tc>
                <a:extLst>
                  <a:ext uri="{0D108BD9-81ED-4DB2-BD59-A6C34878D82A}">
                    <a16:rowId xmlns:a16="http://schemas.microsoft.com/office/drawing/2014/main" xmlns="" val="10000"/>
                  </a:ext>
                </a:extLst>
              </a:tr>
              <a:tr h="285752">
                <a:tc>
                  <a:txBody>
                    <a:bodyPr/>
                    <a:lstStyle/>
                    <a:p>
                      <a:r>
                        <a:rPr lang="el-GR" dirty="0" smtClean="0"/>
                        <a:t>ΝΑΙ</a:t>
                      </a:r>
                      <a:endParaRPr lang="el-GR" dirty="0"/>
                    </a:p>
                  </a:txBody>
                  <a:tcPr/>
                </a:tc>
                <a:tc>
                  <a:txBody>
                    <a:bodyPr/>
                    <a:lstStyle/>
                    <a:p>
                      <a:endParaRPr lang="el-GR" dirty="0"/>
                    </a:p>
                  </a:txBody>
                  <a:tcPr/>
                </a:tc>
                <a:extLst>
                  <a:ext uri="{0D108BD9-81ED-4DB2-BD59-A6C34878D82A}">
                    <a16:rowId xmlns:a16="http://schemas.microsoft.com/office/drawing/2014/main" xmlns="" val="10001"/>
                  </a:ext>
                </a:extLst>
              </a:tr>
            </a:tbl>
          </a:graphicData>
        </a:graphic>
      </p:graphicFrame>
      <p:grpSp>
        <p:nvGrpSpPr>
          <p:cNvPr id="6" name="Ομάδα 9">
            <a:extLst>
              <a:ext uri="{FF2B5EF4-FFF2-40B4-BE49-F238E27FC236}">
                <a16:creationId xmlns:a16="http://schemas.microsoft.com/office/drawing/2014/main" xmlns="" id="{45572F47-64F6-AEAC-A188-D4B840F2BE80}"/>
              </a:ext>
            </a:extLst>
          </p:cNvPr>
          <p:cNvGrpSpPr/>
          <p:nvPr/>
        </p:nvGrpSpPr>
        <p:grpSpPr>
          <a:xfrm>
            <a:off x="650217" y="-838227"/>
            <a:ext cx="8218327" cy="2744317"/>
            <a:chOff x="650217" y="-838227"/>
            <a:chExt cx="8218327" cy="2744317"/>
          </a:xfrm>
        </p:grpSpPr>
        <p:grpSp>
          <p:nvGrpSpPr>
            <p:cNvPr id="7" name="Ομάδα 10">
              <a:extLst>
                <a:ext uri="{FF2B5EF4-FFF2-40B4-BE49-F238E27FC236}">
                  <a16:creationId xmlns:a16="http://schemas.microsoft.com/office/drawing/2014/main" xmlns="" id="{DEC331D9-4DBF-FBFF-EACD-3BCD6387836A}"/>
                </a:ext>
              </a:extLst>
            </p:cNvPr>
            <p:cNvGrpSpPr/>
            <p:nvPr/>
          </p:nvGrpSpPr>
          <p:grpSpPr>
            <a:xfrm>
              <a:off x="5148064" y="22408"/>
              <a:ext cx="1973560" cy="1027235"/>
              <a:chOff x="5148064" y="22408"/>
              <a:chExt cx="1973560" cy="1027235"/>
            </a:xfrm>
          </p:grpSpPr>
          <p:pic>
            <p:nvPicPr>
              <p:cNvPr id="14" name="Picture 9" descr="fee-logo">
                <a:extLst>
                  <a:ext uri="{FF2B5EF4-FFF2-40B4-BE49-F238E27FC236}">
                    <a16:creationId xmlns:a16="http://schemas.microsoft.com/office/drawing/2014/main" xmlns="" id="{BB517C2D-44B2-E546-A751-0F39F5D24C73}"/>
                  </a:ext>
                </a:extLst>
              </p:cNvPr>
              <p:cNvPicPr>
                <a:picLocks noChangeAspect="1" noChangeArrowheads="1"/>
              </p:cNvPicPr>
              <p:nvPr/>
            </p:nvPicPr>
            <p:blipFill>
              <a:blip r:embed="rId2" cstate="print"/>
              <a:srcRect/>
              <a:stretch>
                <a:fillRect/>
              </a:stretch>
            </p:blipFill>
            <p:spPr bwMode="auto">
              <a:xfrm>
                <a:off x="6588224" y="50538"/>
                <a:ext cx="533400" cy="966788"/>
              </a:xfrm>
              <a:prstGeom prst="rect">
                <a:avLst/>
              </a:prstGeom>
              <a:noFill/>
              <a:ln w="9525">
                <a:noFill/>
                <a:miter lim="800000"/>
                <a:headEnd/>
                <a:tailEnd/>
              </a:ln>
            </p:spPr>
          </p:pic>
          <p:pic>
            <p:nvPicPr>
              <p:cNvPr id="15" name="Εικόνα 14" descr="Εικόνα που περιέχει γραφικά, γραφιστική, σχεδίαση, αφίσα&#10;&#10;Περιγραφή που δημιουργήθηκε αυτόματα">
                <a:extLst>
                  <a:ext uri="{FF2B5EF4-FFF2-40B4-BE49-F238E27FC236}">
                    <a16:creationId xmlns:a16="http://schemas.microsoft.com/office/drawing/2014/main" xmlns="" id="{CAC2F039-FE4D-C047-D7BC-464F846BFBC9}"/>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148064" y="22408"/>
                <a:ext cx="780699" cy="1027235"/>
              </a:xfrm>
              <a:prstGeom prst="rect">
                <a:avLst/>
              </a:prstGeom>
            </p:spPr>
          </p:pic>
        </p:grpSp>
        <p:pic>
          <p:nvPicPr>
            <p:cNvPr id="12" name="Εικόνα 11" descr="Εικόνα που περιέχει κείμενο, γραφικά, γραμματοσειρά, γραφιστική&#10;&#10;Το περιεχόμενο που δημιουργείται από τεχνολογία AI ενδέχεται να είναι εσφαλμένο.">
              <a:extLst>
                <a:ext uri="{FF2B5EF4-FFF2-40B4-BE49-F238E27FC236}">
                  <a16:creationId xmlns:a16="http://schemas.microsoft.com/office/drawing/2014/main" xmlns="" id="{6B41ACF5-E9D0-24C4-5596-6D44F45A5156}"/>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7441751" y="67368"/>
              <a:ext cx="1426793" cy="793259"/>
            </a:xfrm>
            <a:prstGeom prst="rect">
              <a:avLst/>
            </a:prstGeom>
          </p:spPr>
        </p:pic>
        <p:pic>
          <p:nvPicPr>
            <p:cNvPr id="13" name="Εικόνα 12" descr="Εικόνα που περιέχει γραφιστική, γραφικά, πράσινο, λογότυπο&#10;&#10;Το περιεχόμενο που δημιουργείται από τεχνολογία AI ενδέχεται να είναι εσφαλμένο.">
              <a:extLst>
                <a:ext uri="{FF2B5EF4-FFF2-40B4-BE49-F238E27FC236}">
                  <a16:creationId xmlns:a16="http://schemas.microsoft.com/office/drawing/2014/main" xmlns="" id="{5A0429BE-64AC-4B6A-EBCB-357CD4E48267}"/>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650217" y="-838227"/>
              <a:ext cx="2744317" cy="2744317"/>
            </a:xfrm>
            <a:prstGeom prst="rect">
              <a:avLst/>
            </a:prstGeom>
          </p:spPr>
        </p:pic>
      </p:gr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785794"/>
            <a:ext cx="8839200" cy="838200"/>
          </a:xfrm>
        </p:spPr>
        <p:txBody>
          <a:bodyPr>
            <a:noAutofit/>
          </a:bodyPr>
          <a:lstStyle/>
          <a:p>
            <a:r>
              <a:rPr lang="el-GR" sz="3000" b="1" dirty="0">
                <a:solidFill>
                  <a:srgbClr val="0070C0"/>
                </a:solidFill>
                <a:latin typeface="Calibri" pitchFamily="34" charset="0"/>
                <a:cs typeface="Calibri" pitchFamily="34" charset="0"/>
              </a:rPr>
              <a:t>Βημα 5 </a:t>
            </a:r>
            <a:r>
              <a:rPr lang="en-US" sz="3000" b="1" dirty="0">
                <a:solidFill>
                  <a:srgbClr val="0070C0"/>
                </a:solidFill>
                <a:latin typeface="Calibri" pitchFamily="34" charset="0"/>
                <a:cs typeface="Calibri" pitchFamily="34" charset="0"/>
              </a:rPr>
              <a:t>: </a:t>
            </a:r>
            <a:r>
              <a:rPr lang="el-GR" sz="3000" b="1" dirty="0" err="1">
                <a:solidFill>
                  <a:srgbClr val="0070C0"/>
                </a:solidFill>
                <a:latin typeface="Calibri" pitchFamily="34" charset="0"/>
                <a:cs typeface="Calibri" pitchFamily="34" charset="0"/>
              </a:rPr>
              <a:t>συνδεση</a:t>
            </a:r>
            <a:r>
              <a:rPr lang="el-GR" sz="3000" b="1" dirty="0">
                <a:solidFill>
                  <a:srgbClr val="0070C0"/>
                </a:solidFill>
                <a:latin typeface="Calibri" pitchFamily="34" charset="0"/>
                <a:cs typeface="Calibri" pitchFamily="34" charset="0"/>
              </a:rPr>
              <a:t> με το αναλυτικο προγραμμα</a:t>
            </a:r>
          </a:p>
        </p:txBody>
      </p:sp>
      <p:sp>
        <p:nvSpPr>
          <p:cNvPr id="4" name="Slide Number Placeholder 3"/>
          <p:cNvSpPr>
            <a:spLocks noGrp="1"/>
          </p:cNvSpPr>
          <p:nvPr>
            <p:ph type="sldNum" sz="quarter" idx="12"/>
          </p:nvPr>
        </p:nvSpPr>
        <p:spPr/>
        <p:txBody>
          <a:bodyPr/>
          <a:lstStyle/>
          <a:p>
            <a:fld id="{B6F15528-21DE-4FAA-801E-634DDDAF4B2B}" type="slidenum">
              <a:rPr lang="en-US" smtClean="0"/>
              <a:pPr/>
              <a:t>25</a:t>
            </a:fld>
            <a:endParaRPr lang="en-US"/>
          </a:p>
        </p:txBody>
      </p:sp>
      <p:sp>
        <p:nvSpPr>
          <p:cNvPr id="10" name="Content Placeholder 4"/>
          <p:cNvSpPr txBox="1">
            <a:spLocks/>
          </p:cNvSpPr>
          <p:nvPr/>
        </p:nvSpPr>
        <p:spPr>
          <a:xfrm>
            <a:off x="214282" y="1500174"/>
            <a:ext cx="8686800" cy="5000660"/>
          </a:xfrm>
          <a:prstGeom prst="rect">
            <a:avLst/>
          </a:prstGeom>
        </p:spPr>
        <p:txBody>
          <a:bodyPr vert="horz">
            <a:normAutofit fontScale="92500" lnSpcReduction="20000"/>
          </a:bodyPr>
          <a:lstStyle/>
          <a:p>
            <a:pPr marL="342900" marR="0" lvl="0" indent="-342900" algn="l" defTabSz="914400" rtl="0" eaLnBrk="1" fontAlgn="auto" latinLnBrk="0" hangingPunct="1">
              <a:lnSpc>
                <a:spcPct val="100000"/>
              </a:lnSpc>
              <a:spcBef>
                <a:spcPct val="20000"/>
              </a:spcBef>
              <a:spcAft>
                <a:spcPts val="0"/>
              </a:spcAft>
              <a:buClr>
                <a:schemeClr val="accent1"/>
              </a:buClr>
              <a:buSzPct val="70000"/>
              <a:tabLst/>
              <a:defRPr/>
            </a:pPr>
            <a:r>
              <a:rPr kumimoji="0" lang="el-GR" sz="1900" b="0" i="0" u="none" strike="noStrike" kern="1200" cap="none" spc="0" normalizeH="0" baseline="0" noProof="0" dirty="0" smtClean="0">
                <a:ln>
                  <a:noFill/>
                </a:ln>
                <a:solidFill>
                  <a:schemeClr val="bg1"/>
                </a:solidFill>
                <a:effectLst/>
                <a:uLnTx/>
                <a:uFillTx/>
                <a:latin typeface="Calibri" pitchFamily="34" charset="0"/>
                <a:cs typeface="Calibri" pitchFamily="34" charset="0"/>
              </a:rPr>
              <a:t>    Αναφέρετε </a:t>
            </a:r>
            <a:r>
              <a:rPr kumimoji="0" lang="el-GR" sz="1900" b="0" i="0" u="none" strike="noStrike" kern="1200" cap="none" spc="0" normalizeH="0" baseline="0" noProof="0" dirty="0">
                <a:ln>
                  <a:noFill/>
                </a:ln>
                <a:solidFill>
                  <a:schemeClr val="bg1"/>
                </a:solidFill>
                <a:effectLst/>
                <a:uLnTx/>
                <a:uFillTx/>
                <a:latin typeface="Calibri" pitchFamily="34" charset="0"/>
                <a:cs typeface="Calibri" pitchFamily="34" charset="0"/>
              </a:rPr>
              <a:t>τρία παραδείγματα από τα μαθήματα/θέματα  του </a:t>
            </a:r>
            <a:r>
              <a:rPr kumimoji="0" lang="el-GR" sz="1900" b="0" i="0" u="none" strike="noStrike" kern="1200" cap="none" spc="0" normalizeH="0" baseline="0" noProof="0" dirty="0" smtClean="0">
                <a:ln>
                  <a:noFill/>
                </a:ln>
                <a:solidFill>
                  <a:schemeClr val="bg1"/>
                </a:solidFill>
                <a:effectLst/>
                <a:uLnTx/>
                <a:uFillTx/>
                <a:latin typeface="Calibri" pitchFamily="34" charset="0"/>
                <a:cs typeface="Calibri" pitchFamily="34" charset="0"/>
              </a:rPr>
              <a:t>αναλυτικού</a:t>
            </a:r>
            <a:r>
              <a:rPr kumimoji="0" lang="el-GR" sz="1900" b="0" i="0" u="none" strike="noStrike" kern="1200" cap="none" spc="0" normalizeH="0" noProof="0" dirty="0" smtClean="0">
                <a:ln>
                  <a:noFill/>
                </a:ln>
                <a:solidFill>
                  <a:schemeClr val="bg1"/>
                </a:solidFill>
                <a:effectLst/>
                <a:uLnTx/>
                <a:uFillTx/>
                <a:latin typeface="Calibri" pitchFamily="34" charset="0"/>
                <a:cs typeface="Calibri" pitchFamily="34" charset="0"/>
              </a:rPr>
              <a:t> </a:t>
            </a:r>
            <a:r>
              <a:rPr kumimoji="0" lang="el-GR" sz="1900" b="0" i="0" u="none" strike="noStrike" kern="1200" cap="none" spc="0" normalizeH="0" baseline="0" noProof="0" dirty="0" smtClean="0">
                <a:ln>
                  <a:noFill/>
                </a:ln>
                <a:solidFill>
                  <a:schemeClr val="bg1"/>
                </a:solidFill>
                <a:effectLst/>
                <a:uLnTx/>
                <a:uFillTx/>
                <a:latin typeface="Calibri" pitchFamily="34" charset="0"/>
                <a:cs typeface="Calibri" pitchFamily="34" charset="0"/>
              </a:rPr>
              <a:t>προγράμματος </a:t>
            </a:r>
            <a:r>
              <a:rPr kumimoji="0" lang="el-GR" sz="1900" b="0" i="0" u="none" strike="noStrike" kern="1200" cap="none" spc="0" normalizeH="0" baseline="0" noProof="0" dirty="0">
                <a:ln>
                  <a:noFill/>
                </a:ln>
                <a:solidFill>
                  <a:schemeClr val="bg1"/>
                </a:solidFill>
                <a:effectLst/>
                <a:uLnTx/>
                <a:uFillTx/>
                <a:latin typeface="Calibri" pitchFamily="34" charset="0"/>
                <a:cs typeface="Calibri" pitchFamily="34" charset="0"/>
              </a:rPr>
              <a:t>με τα οποία συνδέθηκε το πρόγραμμά</a:t>
            </a:r>
            <a:r>
              <a:rPr kumimoji="0" lang="el-GR" sz="1900" b="0" i="0" u="none" strike="noStrike" kern="1200" cap="none" spc="0" normalizeH="0" noProof="0" dirty="0">
                <a:ln>
                  <a:noFill/>
                </a:ln>
                <a:solidFill>
                  <a:schemeClr val="bg1"/>
                </a:solidFill>
                <a:effectLst/>
                <a:uLnTx/>
                <a:uFillTx/>
                <a:latin typeface="Calibri" pitchFamily="34" charset="0"/>
                <a:cs typeface="Calibri" pitchFamily="34" charset="0"/>
              </a:rPr>
              <a:t> σας </a:t>
            </a:r>
            <a:r>
              <a:rPr kumimoji="0" lang="en-US" sz="1900" b="0" i="0" u="none" strike="noStrike" kern="1200" cap="none" spc="0" normalizeH="0" noProof="0" dirty="0" smtClean="0">
                <a:ln>
                  <a:noFill/>
                </a:ln>
                <a:solidFill>
                  <a:schemeClr val="bg1"/>
                </a:solidFill>
                <a:effectLst/>
                <a:uLnTx/>
                <a:uFillTx/>
                <a:latin typeface="Calibri" pitchFamily="34" charset="0"/>
                <a:cs typeface="Calibri" pitchFamily="34" charset="0"/>
              </a:rPr>
              <a:t>:</a:t>
            </a:r>
            <a:endParaRPr kumimoji="0" lang="el-GR" sz="1900" b="0" i="0" u="none" strike="noStrike" kern="1200" cap="none" spc="0" normalizeH="0" noProof="0" dirty="0" smtClean="0">
              <a:ln>
                <a:noFill/>
              </a:ln>
              <a:solidFill>
                <a:schemeClr val="bg1"/>
              </a:solidFill>
              <a:effectLst/>
              <a:uLnTx/>
              <a:uFillTx/>
              <a:latin typeface="Calibri" pitchFamily="34" charset="0"/>
              <a:cs typeface="Calibri" pitchFamily="34" charset="0"/>
            </a:endParaRPr>
          </a:p>
          <a:p>
            <a:pPr marL="342900" indent="-342900">
              <a:spcBef>
                <a:spcPct val="20000"/>
              </a:spcBef>
              <a:buClr>
                <a:schemeClr val="accent1"/>
              </a:buClr>
              <a:buSzPct val="70000"/>
              <a:defRPr/>
            </a:pPr>
            <a:endParaRPr lang="el-GR" sz="1900" dirty="0" smtClean="0">
              <a:solidFill>
                <a:schemeClr val="bg1"/>
              </a:solidFill>
              <a:latin typeface="Calibri" pitchFamily="34" charset="0"/>
              <a:cs typeface="Calibri" pitchFamily="34" charset="0"/>
            </a:endParaRPr>
          </a:p>
          <a:p>
            <a:pPr marL="342900" indent="-342900">
              <a:spcBef>
                <a:spcPct val="20000"/>
              </a:spcBef>
              <a:buClr>
                <a:schemeClr val="accent1"/>
              </a:buClr>
              <a:buSzPct val="70000"/>
              <a:defRPr/>
            </a:pPr>
            <a:r>
              <a:rPr lang="el-GR" sz="1900" dirty="0" smtClean="0">
                <a:solidFill>
                  <a:schemeClr val="bg1"/>
                </a:solidFill>
                <a:latin typeface="Calibri" pitchFamily="34" charset="0"/>
                <a:cs typeface="Calibri" pitchFamily="34" charset="0"/>
              </a:rPr>
              <a:t>Οι δράσεις συνδέθηκαν με τα παρακάτω θέματα του αναλυτικού προγράμματος:</a:t>
            </a:r>
          </a:p>
          <a:p>
            <a:pPr marL="342900" indent="-342900">
              <a:spcBef>
                <a:spcPct val="20000"/>
              </a:spcBef>
              <a:buClr>
                <a:schemeClr val="accent1"/>
              </a:buClr>
              <a:buSzPct val="70000"/>
              <a:defRPr/>
            </a:pPr>
            <a:endParaRPr lang="el-GR" sz="1900" dirty="0" smtClean="0">
              <a:solidFill>
                <a:schemeClr val="bg1"/>
              </a:solidFill>
              <a:latin typeface="Calibri" pitchFamily="34" charset="0"/>
              <a:cs typeface="Calibri" pitchFamily="34" charset="0"/>
            </a:endParaRPr>
          </a:p>
          <a:p>
            <a:pPr>
              <a:buFont typeface="Wingdings" pitchFamily="2" charset="2"/>
              <a:buChar char="Ø"/>
            </a:pPr>
            <a:r>
              <a:rPr lang="el-GR" sz="1900" b="1" dirty="0" smtClean="0">
                <a:solidFill>
                  <a:schemeClr val="bg1"/>
                </a:solidFill>
                <a:latin typeface="Calibri" pitchFamily="34" charset="0"/>
                <a:cs typeface="Calibri" pitchFamily="34" charset="0"/>
              </a:rPr>
              <a:t>Περιβάλλον και Εκπαίδευση για την </a:t>
            </a:r>
            <a:r>
              <a:rPr lang="el-GR" sz="1900" b="1" dirty="0" err="1" smtClean="0">
                <a:solidFill>
                  <a:schemeClr val="bg1"/>
                </a:solidFill>
                <a:latin typeface="Calibri" pitchFamily="34" charset="0"/>
                <a:cs typeface="Calibri" pitchFamily="34" charset="0"/>
              </a:rPr>
              <a:t>Αειφορία</a:t>
            </a:r>
            <a:r>
              <a:rPr lang="el-GR" sz="1900" b="1" dirty="0" smtClean="0">
                <a:solidFill>
                  <a:schemeClr val="bg1"/>
                </a:solidFill>
                <a:latin typeface="Calibri" pitchFamily="34" charset="0"/>
                <a:cs typeface="Calibri" pitchFamily="34" charset="0"/>
              </a:rPr>
              <a:t>:</a:t>
            </a:r>
            <a:r>
              <a:rPr lang="el-GR" sz="1900" dirty="0" smtClean="0">
                <a:solidFill>
                  <a:schemeClr val="bg1"/>
                </a:solidFill>
                <a:latin typeface="Calibri" pitchFamily="34" charset="0"/>
                <a:cs typeface="Calibri" pitchFamily="34" charset="0"/>
              </a:rPr>
              <a:t/>
            </a:r>
            <a:br>
              <a:rPr lang="el-GR" sz="1900" dirty="0" smtClean="0">
                <a:solidFill>
                  <a:schemeClr val="bg1"/>
                </a:solidFill>
                <a:latin typeface="Calibri" pitchFamily="34" charset="0"/>
                <a:cs typeface="Calibri" pitchFamily="34" charset="0"/>
              </a:rPr>
            </a:br>
            <a:r>
              <a:rPr lang="el-GR" sz="1900" dirty="0" smtClean="0">
                <a:solidFill>
                  <a:schemeClr val="bg1"/>
                </a:solidFill>
                <a:latin typeface="Calibri" pitchFamily="34" charset="0"/>
                <a:cs typeface="Calibri" pitchFamily="34" charset="0"/>
              </a:rPr>
              <a:t>Οι δράσεις εντάχθηκαν σε δραστηριότητες που εστίαζαν στην κλιματική αλλαγή, την προστασία του φυσικού περιβάλλοντος και τη σημασία της βιώσιμης ανάπτυξης. Τα παιδιά συμμετείχαν ενεργά μέσα από παιχνίδια, συζητήσεις και βιωματικές εμπειρίες που ενίσχυσαν την περιβαλλοντική τους συνείδηση.</a:t>
            </a:r>
          </a:p>
          <a:p>
            <a:pPr>
              <a:buFont typeface="Wingdings" pitchFamily="2" charset="2"/>
              <a:buChar char="Ø"/>
            </a:pPr>
            <a:r>
              <a:rPr lang="el-GR" sz="1900" b="1" dirty="0" smtClean="0">
                <a:solidFill>
                  <a:schemeClr val="bg1"/>
                </a:solidFill>
                <a:latin typeface="Calibri" pitchFamily="34" charset="0"/>
                <a:cs typeface="Calibri" pitchFamily="34" charset="0"/>
              </a:rPr>
              <a:t>Δημιουργία και Έκφραση (Εικαστικά – Μουσική – Δραματική Τέχνη):</a:t>
            </a:r>
            <a:r>
              <a:rPr lang="el-GR" sz="1900" dirty="0" smtClean="0">
                <a:solidFill>
                  <a:schemeClr val="bg1"/>
                </a:solidFill>
                <a:latin typeface="Calibri" pitchFamily="34" charset="0"/>
                <a:cs typeface="Calibri" pitchFamily="34" charset="0"/>
              </a:rPr>
              <a:t/>
            </a:r>
            <a:br>
              <a:rPr lang="el-GR" sz="1900" dirty="0" smtClean="0">
                <a:solidFill>
                  <a:schemeClr val="bg1"/>
                </a:solidFill>
                <a:latin typeface="Calibri" pitchFamily="34" charset="0"/>
                <a:cs typeface="Calibri" pitchFamily="34" charset="0"/>
              </a:rPr>
            </a:br>
            <a:r>
              <a:rPr lang="el-GR" sz="1900" dirty="0" smtClean="0">
                <a:solidFill>
                  <a:schemeClr val="bg1"/>
                </a:solidFill>
                <a:latin typeface="Calibri" pitchFamily="34" charset="0"/>
                <a:cs typeface="Calibri" pitchFamily="34" charset="0"/>
              </a:rPr>
              <a:t>Οι μαθητές αποτύπωσαν τις εμπειρίες τους από τις "ταξιδιωτικές" περιπέτειες της μασκότ σε διάφορες χώρες του κόσμου, χρησιμοποιώντας ποικίλα εκφραστικά μέσα. Ζωγράφισαν, δραματοποίησαν, τραγούδησαν και δημιούργησαν έργα που συνδύαζαν φαντασία και γνώση.</a:t>
            </a:r>
          </a:p>
          <a:p>
            <a:pPr>
              <a:buFont typeface="Wingdings" pitchFamily="2" charset="2"/>
              <a:buChar char="Ø"/>
            </a:pPr>
            <a:r>
              <a:rPr lang="el-GR" sz="1900" b="1" dirty="0" smtClean="0">
                <a:solidFill>
                  <a:schemeClr val="bg1"/>
                </a:solidFill>
                <a:latin typeface="Calibri" pitchFamily="34" charset="0"/>
                <a:cs typeface="Calibri" pitchFamily="34" charset="0"/>
              </a:rPr>
              <a:t>Τεχνολογίες και Ψηφιακός Γραμματισμός:</a:t>
            </a:r>
            <a:r>
              <a:rPr lang="el-GR" sz="1900" dirty="0" smtClean="0">
                <a:solidFill>
                  <a:schemeClr val="bg1"/>
                </a:solidFill>
                <a:latin typeface="Calibri" pitchFamily="34" charset="0"/>
                <a:cs typeface="Calibri" pitchFamily="34" charset="0"/>
              </a:rPr>
              <a:t/>
            </a:r>
            <a:br>
              <a:rPr lang="el-GR" sz="1900" dirty="0" smtClean="0">
                <a:solidFill>
                  <a:schemeClr val="bg1"/>
                </a:solidFill>
                <a:latin typeface="Calibri" pitchFamily="34" charset="0"/>
                <a:cs typeface="Calibri" pitchFamily="34" charset="0"/>
              </a:rPr>
            </a:br>
            <a:r>
              <a:rPr lang="el-GR" sz="1900" dirty="0" smtClean="0">
                <a:solidFill>
                  <a:schemeClr val="bg1"/>
                </a:solidFill>
                <a:latin typeface="Calibri" pitchFamily="34" charset="0"/>
                <a:cs typeface="Calibri" pitchFamily="34" charset="0"/>
              </a:rPr>
              <a:t>Η τεχνολογία αξιοποιήθηκε δημιουργικά, καθώς τα παιδιά χρησιμοποίησαν ψηφιακά εργαλεία για να παρουσιάσουν τις δράσεις τους, να συνεργαστούν με άλλα σχολεία και να επικοινωνήσουν τα μηνύματά τους στις τοπικές κοινωνίες. Με αυτόν τον τρόπο, ενισχύθηκε η φωνή τους και η ικανότητα να γίνουν ενεργοί και ενημερωμένοι πολίτες.</a:t>
            </a:r>
          </a:p>
          <a:p>
            <a:pPr marL="342900" marR="0" lvl="0" indent="-342900" algn="l" defTabSz="914400" rtl="0" eaLnBrk="1" fontAlgn="auto" latinLnBrk="0" hangingPunct="1">
              <a:lnSpc>
                <a:spcPct val="100000"/>
              </a:lnSpc>
              <a:spcBef>
                <a:spcPct val="20000"/>
              </a:spcBef>
              <a:spcAft>
                <a:spcPts val="0"/>
              </a:spcAft>
              <a:buClr>
                <a:schemeClr val="accent1"/>
              </a:buClr>
              <a:buSzPct val="70000"/>
              <a:buFont typeface="Wingdings" pitchFamily="2" charset="2"/>
              <a:buChar char="Ø"/>
              <a:tabLst/>
              <a:defRPr/>
            </a:pPr>
            <a:endParaRPr kumimoji="0" lang="el-GR" b="0" i="0" u="none" strike="noStrike" kern="1200" cap="none" spc="0" normalizeH="0" baseline="0" noProof="0" dirty="0">
              <a:ln>
                <a:noFill/>
              </a:ln>
              <a:solidFill>
                <a:schemeClr val="bg1"/>
              </a:solidFill>
              <a:effectLst/>
              <a:uLnTx/>
              <a:uFillTx/>
              <a:latin typeface="Calibri" pitchFamily="34" charset="0"/>
              <a:cs typeface="Calibri" pitchFamily="34" charset="0"/>
            </a:endParaRPr>
          </a:p>
          <a:p>
            <a:pPr marL="342900" marR="0" lvl="0" indent="-342900" algn="l" defTabSz="914400" rtl="0" eaLnBrk="1" fontAlgn="auto" latinLnBrk="0" hangingPunct="1">
              <a:lnSpc>
                <a:spcPct val="100000"/>
              </a:lnSpc>
              <a:spcBef>
                <a:spcPct val="20000"/>
              </a:spcBef>
              <a:spcAft>
                <a:spcPts val="0"/>
              </a:spcAft>
              <a:buClr>
                <a:schemeClr val="accent1"/>
              </a:buClr>
              <a:buSzPct val="70000"/>
              <a:buFont typeface="Wingdings 2"/>
              <a:buChar char=""/>
              <a:tabLst/>
              <a:defRPr/>
            </a:pPr>
            <a:endParaRPr kumimoji="0" lang="el-GR" sz="2400" b="0" i="0" u="none" strike="noStrike" kern="1200" cap="none" spc="0" normalizeH="0" baseline="0" noProof="0" dirty="0">
              <a:ln>
                <a:noFill/>
              </a:ln>
              <a:solidFill>
                <a:schemeClr val="tx2"/>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
                <a:schemeClr val="accent1"/>
              </a:buClr>
              <a:buSzPct val="70000"/>
              <a:buFont typeface="Wingdings 2"/>
              <a:buChar char=""/>
              <a:tabLst/>
              <a:defRPr/>
            </a:pPr>
            <a:endParaRPr kumimoji="0" lang="el-GR" sz="2400" b="0" i="0" u="none" strike="noStrike" kern="1200" cap="none" spc="0" normalizeH="0" baseline="0" noProof="0" dirty="0">
              <a:ln>
                <a:noFill/>
              </a:ln>
              <a:solidFill>
                <a:schemeClr val="tx2"/>
              </a:solidFill>
              <a:effectLst/>
              <a:uLnTx/>
              <a:uFillTx/>
              <a:latin typeface="+mn-lt"/>
              <a:ea typeface="+mn-ea"/>
              <a:cs typeface="+mn-cs"/>
            </a:endParaRPr>
          </a:p>
        </p:txBody>
      </p:sp>
      <p:grpSp>
        <p:nvGrpSpPr>
          <p:cNvPr id="8" name="Ομάδα 7">
            <a:extLst>
              <a:ext uri="{FF2B5EF4-FFF2-40B4-BE49-F238E27FC236}">
                <a16:creationId xmlns:a16="http://schemas.microsoft.com/office/drawing/2014/main" xmlns="" id="{269ACF8E-1B20-5CEE-A6D4-657C570BEABC}"/>
              </a:ext>
            </a:extLst>
          </p:cNvPr>
          <p:cNvGrpSpPr/>
          <p:nvPr/>
        </p:nvGrpSpPr>
        <p:grpSpPr>
          <a:xfrm>
            <a:off x="650217" y="-838227"/>
            <a:ext cx="8218327" cy="2744317"/>
            <a:chOff x="650217" y="-838227"/>
            <a:chExt cx="8218327" cy="2744317"/>
          </a:xfrm>
        </p:grpSpPr>
        <p:grpSp>
          <p:nvGrpSpPr>
            <p:cNvPr id="9" name="Ομάδα 8">
              <a:extLst>
                <a:ext uri="{FF2B5EF4-FFF2-40B4-BE49-F238E27FC236}">
                  <a16:creationId xmlns:a16="http://schemas.microsoft.com/office/drawing/2014/main" xmlns="" id="{A4B6C824-5C64-8941-B6AF-78EEE5E0695A}"/>
                </a:ext>
              </a:extLst>
            </p:cNvPr>
            <p:cNvGrpSpPr/>
            <p:nvPr/>
          </p:nvGrpSpPr>
          <p:grpSpPr>
            <a:xfrm>
              <a:off x="5148064" y="22408"/>
              <a:ext cx="1973560" cy="1027235"/>
              <a:chOff x="5148064" y="22408"/>
              <a:chExt cx="1973560" cy="1027235"/>
            </a:xfrm>
          </p:grpSpPr>
          <p:pic>
            <p:nvPicPr>
              <p:cNvPr id="13" name="Picture 9" descr="fee-logo">
                <a:extLst>
                  <a:ext uri="{FF2B5EF4-FFF2-40B4-BE49-F238E27FC236}">
                    <a16:creationId xmlns:a16="http://schemas.microsoft.com/office/drawing/2014/main" xmlns="" id="{0EF443AE-48DE-7B44-673E-F8BB993DA9FC}"/>
                  </a:ext>
                </a:extLst>
              </p:cNvPr>
              <p:cNvPicPr>
                <a:picLocks noChangeAspect="1" noChangeArrowheads="1"/>
              </p:cNvPicPr>
              <p:nvPr/>
            </p:nvPicPr>
            <p:blipFill>
              <a:blip r:embed="rId2" cstate="print"/>
              <a:srcRect/>
              <a:stretch>
                <a:fillRect/>
              </a:stretch>
            </p:blipFill>
            <p:spPr bwMode="auto">
              <a:xfrm>
                <a:off x="6588224" y="50538"/>
                <a:ext cx="533400" cy="966788"/>
              </a:xfrm>
              <a:prstGeom prst="rect">
                <a:avLst/>
              </a:prstGeom>
              <a:noFill/>
              <a:ln w="9525">
                <a:noFill/>
                <a:miter lim="800000"/>
                <a:headEnd/>
                <a:tailEnd/>
              </a:ln>
            </p:spPr>
          </p:pic>
          <p:pic>
            <p:nvPicPr>
              <p:cNvPr id="14" name="Εικόνα 13" descr="Εικόνα που περιέχει γραφικά, γραφιστική, σχεδίαση, αφίσα&#10;&#10;Περιγραφή που δημιουργήθηκε αυτόματα">
                <a:extLst>
                  <a:ext uri="{FF2B5EF4-FFF2-40B4-BE49-F238E27FC236}">
                    <a16:creationId xmlns:a16="http://schemas.microsoft.com/office/drawing/2014/main" xmlns="" id="{135F2EF9-B683-0AB7-0DA1-3A79F93A9098}"/>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148064" y="22408"/>
                <a:ext cx="780699" cy="1027235"/>
              </a:xfrm>
              <a:prstGeom prst="rect">
                <a:avLst/>
              </a:prstGeom>
            </p:spPr>
          </p:pic>
        </p:grpSp>
        <p:pic>
          <p:nvPicPr>
            <p:cNvPr id="11" name="Εικόνα 10" descr="Εικόνα που περιέχει κείμενο, γραφικά, γραμματοσειρά, γραφιστική&#10;&#10;Το περιεχόμενο που δημιουργείται από τεχνολογία AI ενδέχεται να είναι εσφαλμένο.">
              <a:extLst>
                <a:ext uri="{FF2B5EF4-FFF2-40B4-BE49-F238E27FC236}">
                  <a16:creationId xmlns:a16="http://schemas.microsoft.com/office/drawing/2014/main" xmlns="" id="{A16F573F-65A8-9BA2-0BC1-9B35DF856C43}"/>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7441751" y="67368"/>
              <a:ext cx="1426793" cy="793259"/>
            </a:xfrm>
            <a:prstGeom prst="rect">
              <a:avLst/>
            </a:prstGeom>
          </p:spPr>
        </p:pic>
        <p:pic>
          <p:nvPicPr>
            <p:cNvPr id="12" name="Εικόνα 11" descr="Εικόνα που περιέχει γραφιστική, γραφικά, πράσινο, λογότυπο&#10;&#10;Το περιεχόμενο που δημιουργείται από τεχνολογία AI ενδέχεται να είναι εσφαλμένο.">
              <a:extLst>
                <a:ext uri="{FF2B5EF4-FFF2-40B4-BE49-F238E27FC236}">
                  <a16:creationId xmlns:a16="http://schemas.microsoft.com/office/drawing/2014/main" xmlns="" id="{D4665BB9-63EC-991B-9092-CC13CBEAAA82}"/>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650217" y="-838227"/>
              <a:ext cx="2744317" cy="2744317"/>
            </a:xfrm>
            <a:prstGeom prst="rect">
              <a:avLst/>
            </a:prstGeom>
          </p:spPr>
        </p:pic>
      </p:gr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5625" y="1244081"/>
            <a:ext cx="8839200" cy="838200"/>
          </a:xfrm>
        </p:spPr>
        <p:txBody>
          <a:bodyPr>
            <a:noAutofit/>
          </a:bodyPr>
          <a:lstStyle/>
          <a:p>
            <a:r>
              <a:rPr lang="el-GR" sz="3000" b="1" dirty="0">
                <a:solidFill>
                  <a:srgbClr val="0070C0"/>
                </a:solidFill>
                <a:latin typeface="Calibri" pitchFamily="34" charset="0"/>
                <a:cs typeface="Calibri" pitchFamily="34" charset="0"/>
              </a:rPr>
              <a:t>ΣΥνδεση με τα ΕργαστΗρια ΔεξιοτΗτων </a:t>
            </a:r>
          </a:p>
        </p:txBody>
      </p:sp>
      <p:sp>
        <p:nvSpPr>
          <p:cNvPr id="4" name="Slide Number Placeholder 3"/>
          <p:cNvSpPr>
            <a:spLocks noGrp="1"/>
          </p:cNvSpPr>
          <p:nvPr>
            <p:ph type="sldNum" sz="quarter" idx="12"/>
          </p:nvPr>
        </p:nvSpPr>
        <p:spPr/>
        <p:txBody>
          <a:bodyPr/>
          <a:lstStyle/>
          <a:p>
            <a:fld id="{B6F15528-21DE-4FAA-801E-634DDDAF4B2B}" type="slidenum">
              <a:rPr lang="en-US" smtClean="0"/>
              <a:pPr/>
              <a:t>26</a:t>
            </a:fld>
            <a:endParaRPr lang="en-US"/>
          </a:p>
        </p:txBody>
      </p:sp>
      <p:sp>
        <p:nvSpPr>
          <p:cNvPr id="10" name="Content Placeholder 4"/>
          <p:cNvSpPr txBox="1">
            <a:spLocks/>
          </p:cNvSpPr>
          <p:nvPr/>
        </p:nvSpPr>
        <p:spPr>
          <a:xfrm>
            <a:off x="228600" y="2667000"/>
            <a:ext cx="8686800" cy="3840163"/>
          </a:xfrm>
          <a:prstGeom prst="rect">
            <a:avLst/>
          </a:prstGeom>
        </p:spPr>
        <p:txBody>
          <a:bodyPr vert="horz">
            <a:normAutofit/>
          </a:bodyPr>
          <a:lstStyle/>
          <a:p>
            <a:pPr marL="342900" marR="0" lvl="0" indent="-342900" algn="l" defTabSz="914400" rtl="0" eaLnBrk="1" fontAlgn="auto" latinLnBrk="0" hangingPunct="1">
              <a:lnSpc>
                <a:spcPct val="100000"/>
              </a:lnSpc>
              <a:spcBef>
                <a:spcPct val="20000"/>
              </a:spcBef>
              <a:spcAft>
                <a:spcPts val="0"/>
              </a:spcAft>
              <a:buClr>
                <a:schemeClr val="accent1"/>
              </a:buClr>
              <a:buSzPct val="70000"/>
              <a:buFont typeface="Wingdings 2"/>
              <a:buChar char=""/>
              <a:tabLst/>
              <a:defRPr/>
            </a:pPr>
            <a:endParaRPr kumimoji="0" lang="el-GR" sz="2400" b="0" i="0" u="none" strike="noStrike" kern="1200" cap="none" spc="0" normalizeH="0" baseline="0" noProof="0" dirty="0">
              <a:ln>
                <a:noFill/>
              </a:ln>
              <a:solidFill>
                <a:schemeClr val="tx2"/>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
                <a:schemeClr val="accent1"/>
              </a:buClr>
              <a:buSzPct val="70000"/>
              <a:buFont typeface="Wingdings 2"/>
              <a:buChar char=""/>
              <a:tabLst/>
              <a:defRPr/>
            </a:pPr>
            <a:endParaRPr kumimoji="0" lang="el-GR" sz="2400" b="0" i="0" u="none" strike="noStrike" kern="1200" cap="none" spc="0" normalizeH="0" baseline="0" noProof="0" dirty="0">
              <a:ln>
                <a:noFill/>
              </a:ln>
              <a:solidFill>
                <a:schemeClr val="tx2"/>
              </a:solidFill>
              <a:effectLst/>
              <a:uLnTx/>
              <a:uFillTx/>
              <a:latin typeface="+mn-lt"/>
              <a:ea typeface="+mn-ea"/>
              <a:cs typeface="+mn-cs"/>
            </a:endParaRPr>
          </a:p>
        </p:txBody>
      </p:sp>
      <p:sp>
        <p:nvSpPr>
          <p:cNvPr id="18" name="TextBox 17">
            <a:extLst>
              <a:ext uri="{FF2B5EF4-FFF2-40B4-BE49-F238E27FC236}">
                <a16:creationId xmlns:a16="http://schemas.microsoft.com/office/drawing/2014/main" xmlns="" id="{323BC58E-5DD7-6BF6-56FA-8913E4942224}"/>
              </a:ext>
            </a:extLst>
          </p:cNvPr>
          <p:cNvSpPr txBox="1"/>
          <p:nvPr/>
        </p:nvSpPr>
        <p:spPr>
          <a:xfrm>
            <a:off x="142844" y="2571744"/>
            <a:ext cx="7358114" cy="830997"/>
          </a:xfrm>
          <a:prstGeom prst="rect">
            <a:avLst/>
          </a:prstGeom>
          <a:noFill/>
        </p:spPr>
        <p:txBody>
          <a:bodyPr wrap="square">
            <a:spAutoFit/>
          </a:bodyPr>
          <a:lstStyle/>
          <a:p>
            <a:r>
              <a:rPr lang="el-GR" b="1" dirty="0" smtClean="0">
                <a:solidFill>
                  <a:schemeClr val="bg2"/>
                </a:solidFill>
                <a:latin typeface="Calibri" pitchFamily="34" charset="0"/>
                <a:cs typeface="Calibri" pitchFamily="34" charset="0"/>
              </a:rPr>
              <a:t>Αν ναι, με ποια θεματική</a:t>
            </a:r>
            <a:r>
              <a:rPr lang="el-GR" sz="2400" b="1" dirty="0" smtClean="0">
                <a:solidFill>
                  <a:schemeClr val="bg2"/>
                </a:solidFill>
              </a:rPr>
              <a:t>:</a:t>
            </a:r>
          </a:p>
          <a:p>
            <a:r>
              <a:rPr lang="el-GR" sz="2400" b="1" dirty="0" smtClean="0">
                <a:solidFill>
                  <a:schemeClr val="bg2"/>
                </a:solidFill>
              </a:rPr>
              <a:t>  </a:t>
            </a:r>
            <a:endParaRPr lang="en-US" sz="2400" b="1" dirty="0">
              <a:solidFill>
                <a:schemeClr val="bg2"/>
              </a:solidFill>
            </a:endParaRPr>
          </a:p>
        </p:txBody>
      </p:sp>
      <p:graphicFrame>
        <p:nvGraphicFramePr>
          <p:cNvPr id="19" name="Table 11">
            <a:extLst>
              <a:ext uri="{FF2B5EF4-FFF2-40B4-BE49-F238E27FC236}">
                <a16:creationId xmlns:a16="http://schemas.microsoft.com/office/drawing/2014/main" xmlns="" id="{EB267DCD-4544-C516-1254-C8CF4307ABEB}"/>
              </a:ext>
            </a:extLst>
          </p:cNvPr>
          <p:cNvGraphicFramePr>
            <a:graphicFrameLocks noGrp="1"/>
          </p:cNvGraphicFramePr>
          <p:nvPr>
            <p:extLst>
              <p:ext uri="{D42A27DB-BD31-4B8C-83A1-F6EECF244321}">
                <p14:modId xmlns:p14="http://schemas.microsoft.com/office/powerpoint/2010/main" xmlns="" val="3527936373"/>
              </p:ext>
            </p:extLst>
          </p:nvPr>
        </p:nvGraphicFramePr>
        <p:xfrm>
          <a:off x="1071538" y="1928802"/>
          <a:ext cx="1524000" cy="731520"/>
        </p:xfrm>
        <a:graphic>
          <a:graphicData uri="http://schemas.openxmlformats.org/drawingml/2006/table">
            <a:tbl>
              <a:tblPr firstRow="1" bandRow="1">
                <a:tableStyleId>{5C22544A-7EE6-4342-B048-85BDC9FD1C3A}</a:tableStyleId>
              </a:tblPr>
              <a:tblGrid>
                <a:gridCol w="762000">
                  <a:extLst>
                    <a:ext uri="{9D8B030D-6E8A-4147-A177-3AD203B41FA5}">
                      <a16:colId xmlns:a16="http://schemas.microsoft.com/office/drawing/2014/main" xmlns="" val="20000"/>
                    </a:ext>
                  </a:extLst>
                </a:gridCol>
                <a:gridCol w="762000">
                  <a:extLst>
                    <a:ext uri="{9D8B030D-6E8A-4147-A177-3AD203B41FA5}">
                      <a16:colId xmlns:a16="http://schemas.microsoft.com/office/drawing/2014/main" xmlns="" val="20001"/>
                    </a:ext>
                  </a:extLst>
                </a:gridCol>
              </a:tblGrid>
              <a:tr h="304800">
                <a:tc>
                  <a:txBody>
                    <a:bodyPr/>
                    <a:lstStyle/>
                    <a:p>
                      <a:r>
                        <a:rPr lang="el-GR" dirty="0">
                          <a:solidFill>
                            <a:schemeClr val="accent1">
                              <a:lumMod val="50000"/>
                            </a:schemeClr>
                          </a:solidFill>
                          <a:effectLst>
                            <a:outerShdw blurRad="38100" dist="38100" dir="2700000" algn="tl">
                              <a:srgbClr val="000000">
                                <a:alpha val="43137"/>
                              </a:srgbClr>
                            </a:outerShdw>
                          </a:effectLst>
                        </a:rPr>
                        <a:t>ΝΑΙ</a:t>
                      </a:r>
                    </a:p>
                  </a:txBody>
                  <a:tcPr/>
                </a:tc>
                <a:tc>
                  <a:txBody>
                    <a:bodyPr/>
                    <a:lstStyle/>
                    <a:p>
                      <a:r>
                        <a:rPr lang="el-GR" dirty="0">
                          <a:solidFill>
                            <a:schemeClr val="accent1">
                              <a:lumMod val="50000"/>
                            </a:schemeClr>
                          </a:solidFill>
                          <a:effectLst>
                            <a:outerShdw blurRad="38100" dist="38100" dir="2700000" algn="tl">
                              <a:srgbClr val="000000">
                                <a:alpha val="43137"/>
                              </a:srgbClr>
                            </a:outerShdw>
                          </a:effectLst>
                        </a:rPr>
                        <a:t>ΟΧΙ</a:t>
                      </a:r>
                    </a:p>
                  </a:txBody>
                  <a:tcPr/>
                </a:tc>
                <a:extLst>
                  <a:ext uri="{0D108BD9-81ED-4DB2-BD59-A6C34878D82A}">
                    <a16:rowId xmlns:a16="http://schemas.microsoft.com/office/drawing/2014/main" xmlns="" val="10000"/>
                  </a:ext>
                </a:extLst>
              </a:tr>
              <a:tr h="304800">
                <a:tc>
                  <a:txBody>
                    <a:bodyPr/>
                    <a:lstStyle/>
                    <a:p>
                      <a:r>
                        <a:rPr lang="el-GR" dirty="0" smtClean="0"/>
                        <a:t>ΝΑΙ</a:t>
                      </a:r>
                      <a:endParaRPr lang="el-GR" dirty="0"/>
                    </a:p>
                  </a:txBody>
                  <a:tcPr/>
                </a:tc>
                <a:tc>
                  <a:txBody>
                    <a:bodyPr/>
                    <a:lstStyle/>
                    <a:p>
                      <a:endParaRPr lang="el-GR" dirty="0"/>
                    </a:p>
                  </a:txBody>
                  <a:tcPr/>
                </a:tc>
                <a:extLst>
                  <a:ext uri="{0D108BD9-81ED-4DB2-BD59-A6C34878D82A}">
                    <a16:rowId xmlns:a16="http://schemas.microsoft.com/office/drawing/2014/main" xmlns="" val="10001"/>
                  </a:ext>
                </a:extLst>
              </a:tr>
            </a:tbl>
          </a:graphicData>
        </a:graphic>
      </p:graphicFrame>
      <p:grpSp>
        <p:nvGrpSpPr>
          <p:cNvPr id="8" name="Ομάδα 7">
            <a:extLst>
              <a:ext uri="{FF2B5EF4-FFF2-40B4-BE49-F238E27FC236}">
                <a16:creationId xmlns:a16="http://schemas.microsoft.com/office/drawing/2014/main" xmlns="" id="{362042C5-BB37-72DB-57AE-11CC2DA6CE75}"/>
              </a:ext>
            </a:extLst>
          </p:cNvPr>
          <p:cNvGrpSpPr/>
          <p:nvPr/>
        </p:nvGrpSpPr>
        <p:grpSpPr>
          <a:xfrm>
            <a:off x="650217" y="-838227"/>
            <a:ext cx="8218327" cy="2744317"/>
            <a:chOff x="650217" y="-838227"/>
            <a:chExt cx="8218327" cy="2744317"/>
          </a:xfrm>
        </p:grpSpPr>
        <p:grpSp>
          <p:nvGrpSpPr>
            <p:cNvPr id="9" name="Ομάδα 8">
              <a:extLst>
                <a:ext uri="{FF2B5EF4-FFF2-40B4-BE49-F238E27FC236}">
                  <a16:creationId xmlns:a16="http://schemas.microsoft.com/office/drawing/2014/main" xmlns="" id="{B36E6C67-0BE6-5E5E-62D4-E06213ECF689}"/>
                </a:ext>
              </a:extLst>
            </p:cNvPr>
            <p:cNvGrpSpPr/>
            <p:nvPr/>
          </p:nvGrpSpPr>
          <p:grpSpPr>
            <a:xfrm>
              <a:off x="5148064" y="22408"/>
              <a:ext cx="1973560" cy="1027235"/>
              <a:chOff x="5148064" y="22408"/>
              <a:chExt cx="1973560" cy="1027235"/>
            </a:xfrm>
          </p:grpSpPr>
          <p:pic>
            <p:nvPicPr>
              <p:cNvPr id="13" name="Picture 9" descr="fee-logo">
                <a:extLst>
                  <a:ext uri="{FF2B5EF4-FFF2-40B4-BE49-F238E27FC236}">
                    <a16:creationId xmlns:a16="http://schemas.microsoft.com/office/drawing/2014/main" xmlns="" id="{27F822C0-9574-E43F-A42F-825708F120C1}"/>
                  </a:ext>
                </a:extLst>
              </p:cNvPr>
              <p:cNvPicPr>
                <a:picLocks noChangeAspect="1" noChangeArrowheads="1"/>
              </p:cNvPicPr>
              <p:nvPr/>
            </p:nvPicPr>
            <p:blipFill>
              <a:blip r:embed="rId2" cstate="print"/>
              <a:srcRect/>
              <a:stretch>
                <a:fillRect/>
              </a:stretch>
            </p:blipFill>
            <p:spPr bwMode="auto">
              <a:xfrm>
                <a:off x="6588224" y="50538"/>
                <a:ext cx="533400" cy="966788"/>
              </a:xfrm>
              <a:prstGeom prst="rect">
                <a:avLst/>
              </a:prstGeom>
              <a:noFill/>
              <a:ln w="9525">
                <a:noFill/>
                <a:miter lim="800000"/>
                <a:headEnd/>
                <a:tailEnd/>
              </a:ln>
            </p:spPr>
          </p:pic>
          <p:pic>
            <p:nvPicPr>
              <p:cNvPr id="14" name="Εικόνα 13" descr="Εικόνα που περιέχει γραφικά, γραφιστική, σχεδίαση, αφίσα&#10;&#10;Περιγραφή που δημιουργήθηκε αυτόματα">
                <a:extLst>
                  <a:ext uri="{FF2B5EF4-FFF2-40B4-BE49-F238E27FC236}">
                    <a16:creationId xmlns:a16="http://schemas.microsoft.com/office/drawing/2014/main" xmlns="" id="{C410A4E9-0634-72EB-1B8A-78322FE35351}"/>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148064" y="22408"/>
                <a:ext cx="780699" cy="1027235"/>
              </a:xfrm>
              <a:prstGeom prst="rect">
                <a:avLst/>
              </a:prstGeom>
            </p:spPr>
          </p:pic>
        </p:grpSp>
        <p:pic>
          <p:nvPicPr>
            <p:cNvPr id="11" name="Εικόνα 10" descr="Εικόνα που περιέχει κείμενο, γραφικά, γραμματοσειρά, γραφιστική&#10;&#10;Το περιεχόμενο που δημιουργείται από τεχνολογία AI ενδέχεται να είναι εσφαλμένο.">
              <a:extLst>
                <a:ext uri="{FF2B5EF4-FFF2-40B4-BE49-F238E27FC236}">
                  <a16:creationId xmlns:a16="http://schemas.microsoft.com/office/drawing/2014/main" xmlns="" id="{8D436F8A-F30F-9FAF-9651-F1E12B52A672}"/>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7441751" y="67368"/>
              <a:ext cx="1426793" cy="793259"/>
            </a:xfrm>
            <a:prstGeom prst="rect">
              <a:avLst/>
            </a:prstGeom>
          </p:spPr>
        </p:pic>
        <p:pic>
          <p:nvPicPr>
            <p:cNvPr id="12" name="Εικόνα 11" descr="Εικόνα που περιέχει γραφιστική, γραφικά, πράσινο, λογότυπο&#10;&#10;Το περιεχόμενο που δημιουργείται από τεχνολογία AI ενδέχεται να είναι εσφαλμένο.">
              <a:extLst>
                <a:ext uri="{FF2B5EF4-FFF2-40B4-BE49-F238E27FC236}">
                  <a16:creationId xmlns:a16="http://schemas.microsoft.com/office/drawing/2014/main" xmlns="" id="{128673D8-1FB2-F09C-E770-A4976A198CCA}"/>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650217" y="-838227"/>
              <a:ext cx="2744317" cy="2744317"/>
            </a:xfrm>
            <a:prstGeom prst="rect">
              <a:avLst/>
            </a:prstGeom>
          </p:spPr>
        </p:pic>
      </p:grpSp>
      <p:sp>
        <p:nvSpPr>
          <p:cNvPr id="17" name="16 - Ορθογώνιο"/>
          <p:cNvSpPr/>
          <p:nvPr/>
        </p:nvSpPr>
        <p:spPr>
          <a:xfrm>
            <a:off x="0" y="2928934"/>
            <a:ext cx="9144000" cy="3416320"/>
          </a:xfrm>
          <a:prstGeom prst="rect">
            <a:avLst/>
          </a:prstGeom>
        </p:spPr>
        <p:txBody>
          <a:bodyPr wrap="square">
            <a:spAutoFit/>
          </a:bodyPr>
          <a:lstStyle/>
          <a:p>
            <a:r>
              <a:rPr lang="el-GR" dirty="0" smtClean="0">
                <a:solidFill>
                  <a:schemeClr val="bg1"/>
                </a:solidFill>
                <a:latin typeface="Calibri" pitchFamily="34" charset="0"/>
                <a:cs typeface="Calibri" pitchFamily="34" charset="0"/>
              </a:rPr>
              <a:t>Οι δράσεις της "Οικοσυμμαχίας" του Δικτύου Σχολείων του οποίου είμαστε μέλος συνδέονται πλήρως με τα Εργαστήρια Δεξιοτήτων, καθώς ενισχύουν δεξιότητες όπως:</a:t>
            </a:r>
          </a:p>
          <a:p>
            <a:pPr lvl="0">
              <a:buFont typeface="Wingdings" pitchFamily="2" charset="2"/>
              <a:buChar char="Ø"/>
            </a:pPr>
            <a:r>
              <a:rPr lang="el-GR" b="1" dirty="0" smtClean="0">
                <a:solidFill>
                  <a:schemeClr val="bg1"/>
                </a:solidFill>
                <a:latin typeface="Calibri" pitchFamily="34" charset="0"/>
                <a:cs typeface="Calibri" pitchFamily="34" charset="0"/>
              </a:rPr>
              <a:t>Οικολογική Συνείδηση και Βιωσιμότητα</a:t>
            </a:r>
            <a:r>
              <a:rPr lang="el-GR" dirty="0" smtClean="0">
                <a:solidFill>
                  <a:schemeClr val="bg1"/>
                </a:solidFill>
                <a:latin typeface="Calibri" pitchFamily="34" charset="0"/>
                <a:cs typeface="Calibri" pitchFamily="34" charset="0"/>
              </a:rPr>
              <a:t>, μέσα από την ευαισθητοποίηση για την κλιματική αλλαγή και την προστασία του περιβάλλοντος.</a:t>
            </a:r>
          </a:p>
          <a:p>
            <a:pPr lvl="0">
              <a:buFont typeface="Wingdings" pitchFamily="2" charset="2"/>
              <a:buChar char="Ø"/>
            </a:pPr>
            <a:r>
              <a:rPr lang="el-GR" b="1" dirty="0" smtClean="0">
                <a:solidFill>
                  <a:schemeClr val="bg1"/>
                </a:solidFill>
                <a:latin typeface="Calibri" pitchFamily="34" charset="0"/>
                <a:cs typeface="Calibri" pitchFamily="34" charset="0"/>
              </a:rPr>
              <a:t>Ψηφιακή Πολιτειότητα και Τεχνολογικός Γραμματισμός</a:t>
            </a:r>
            <a:r>
              <a:rPr lang="el-GR" dirty="0" smtClean="0">
                <a:solidFill>
                  <a:schemeClr val="bg1"/>
                </a:solidFill>
                <a:latin typeface="Calibri" pitchFamily="34" charset="0"/>
                <a:cs typeface="Calibri" pitchFamily="34" charset="0"/>
              </a:rPr>
              <a:t>, μέσω της χρήσης ψηφιακών εργαλείων και της επικοινωνίας με σχολεία από άλλες χώρες.</a:t>
            </a:r>
          </a:p>
          <a:p>
            <a:pPr lvl="0">
              <a:buFont typeface="Wingdings" pitchFamily="2" charset="2"/>
              <a:buChar char="Ø"/>
            </a:pPr>
            <a:r>
              <a:rPr lang="el-GR" b="1" dirty="0" smtClean="0">
                <a:solidFill>
                  <a:schemeClr val="bg1"/>
                </a:solidFill>
                <a:latin typeface="Calibri" pitchFamily="34" charset="0"/>
                <a:cs typeface="Calibri" pitchFamily="34" charset="0"/>
              </a:rPr>
              <a:t>Επικοινωνία και Συνεργασία</a:t>
            </a:r>
            <a:r>
              <a:rPr lang="el-GR" dirty="0" smtClean="0">
                <a:solidFill>
                  <a:schemeClr val="bg1"/>
                </a:solidFill>
                <a:latin typeface="Calibri" pitchFamily="34" charset="0"/>
                <a:cs typeface="Calibri" pitchFamily="34" charset="0"/>
              </a:rPr>
              <a:t>, με την ανταλλαγή ιδεών και τη συνεργασία σε ευρωπαϊκό επίπεδο.</a:t>
            </a:r>
          </a:p>
          <a:p>
            <a:pPr lvl="0">
              <a:buFont typeface="Wingdings" pitchFamily="2" charset="2"/>
              <a:buChar char="Ø"/>
            </a:pPr>
            <a:r>
              <a:rPr lang="el-GR" b="1" dirty="0" smtClean="0">
                <a:solidFill>
                  <a:schemeClr val="bg1"/>
                </a:solidFill>
                <a:latin typeface="Calibri" pitchFamily="34" charset="0"/>
                <a:cs typeface="Calibri" pitchFamily="34" charset="0"/>
              </a:rPr>
              <a:t>Δημιουργικότητα και Πολιτιστική Συνείδηση</a:t>
            </a:r>
            <a:r>
              <a:rPr lang="el-GR" dirty="0" smtClean="0">
                <a:solidFill>
                  <a:schemeClr val="bg1"/>
                </a:solidFill>
                <a:latin typeface="Calibri" pitchFamily="34" charset="0"/>
                <a:cs typeface="Calibri" pitchFamily="34" charset="0"/>
              </a:rPr>
              <a:t>, μέσα από τις τέχνες, τη μουσική και την εξερεύνηση πολιτιστικών στοιχείων των συμμετεχόντων χωρών.</a:t>
            </a:r>
          </a:p>
          <a:p>
            <a:r>
              <a:rPr lang="el-GR" dirty="0" smtClean="0">
                <a:solidFill>
                  <a:schemeClr val="bg1"/>
                </a:solidFill>
                <a:latin typeface="Calibri" pitchFamily="34" charset="0"/>
                <a:cs typeface="Calibri" pitchFamily="34" charset="0"/>
              </a:rPr>
              <a:t>Έτσι, το έργο προάγει ολοκληρωμένη μάθηση και ανάπτυξη δεξιοτήτων που σχετίζονται με τους 17 Παγκόσμιους Στόχους Αειφόρου Ανάπτυξης.</a:t>
            </a:r>
            <a:endParaRPr lang="el-GR" dirty="0">
              <a:solidFill>
                <a:schemeClr val="bg1"/>
              </a:solidFill>
              <a:latin typeface="Calibri" pitchFamily="34" charset="0"/>
              <a:cs typeface="Calibri" pitchFamily="34" charset="0"/>
            </a:endParaRPr>
          </a:p>
        </p:txBody>
      </p:sp>
    </p:spTree>
    <p:extLst>
      <p:ext uri="{BB962C8B-B14F-4D97-AF65-F5344CB8AC3E}">
        <p14:creationId xmlns:p14="http://schemas.microsoft.com/office/powerpoint/2010/main" xmlns="" val="12547806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857232"/>
            <a:ext cx="8839200" cy="838200"/>
          </a:xfrm>
        </p:spPr>
        <p:txBody>
          <a:bodyPr>
            <a:noAutofit/>
          </a:bodyPr>
          <a:lstStyle/>
          <a:p>
            <a:r>
              <a:rPr lang="el-GR" sz="3000" b="1" dirty="0">
                <a:solidFill>
                  <a:srgbClr val="0070C0"/>
                </a:solidFill>
                <a:latin typeface="Calibri" pitchFamily="34" charset="0"/>
                <a:cs typeface="Calibri" pitchFamily="34" charset="0"/>
              </a:rPr>
              <a:t>ΣΥνδεση με τα ΕργαστΗρια ΔεξιοτΗτων </a:t>
            </a:r>
          </a:p>
        </p:txBody>
      </p:sp>
      <p:sp>
        <p:nvSpPr>
          <p:cNvPr id="4" name="Slide Number Placeholder 3"/>
          <p:cNvSpPr>
            <a:spLocks noGrp="1"/>
          </p:cNvSpPr>
          <p:nvPr>
            <p:ph type="sldNum" sz="quarter" idx="12"/>
          </p:nvPr>
        </p:nvSpPr>
        <p:spPr/>
        <p:txBody>
          <a:bodyPr/>
          <a:lstStyle/>
          <a:p>
            <a:fld id="{B6F15528-21DE-4FAA-801E-634DDDAF4B2B}" type="slidenum">
              <a:rPr lang="en-US" smtClean="0"/>
              <a:pPr/>
              <a:t>27</a:t>
            </a:fld>
            <a:endParaRPr lang="en-US"/>
          </a:p>
        </p:txBody>
      </p:sp>
      <p:sp>
        <p:nvSpPr>
          <p:cNvPr id="10" name="Content Placeholder 4"/>
          <p:cNvSpPr txBox="1">
            <a:spLocks/>
          </p:cNvSpPr>
          <p:nvPr/>
        </p:nvSpPr>
        <p:spPr>
          <a:xfrm>
            <a:off x="228600" y="2667000"/>
            <a:ext cx="8686800" cy="3840163"/>
          </a:xfrm>
          <a:prstGeom prst="rect">
            <a:avLst/>
          </a:prstGeom>
        </p:spPr>
        <p:txBody>
          <a:bodyPr vert="horz">
            <a:normAutofit/>
          </a:bodyPr>
          <a:lstStyle/>
          <a:p>
            <a:pPr marL="342900" marR="0" lvl="0" indent="-342900" algn="l" defTabSz="914400" rtl="0" eaLnBrk="1" fontAlgn="auto" latinLnBrk="0" hangingPunct="1">
              <a:lnSpc>
                <a:spcPct val="100000"/>
              </a:lnSpc>
              <a:spcBef>
                <a:spcPct val="20000"/>
              </a:spcBef>
              <a:spcAft>
                <a:spcPts val="0"/>
              </a:spcAft>
              <a:buClr>
                <a:schemeClr val="accent1"/>
              </a:buClr>
              <a:buSzPct val="70000"/>
              <a:buFont typeface="Wingdings 2"/>
              <a:buChar char=""/>
              <a:tabLst/>
              <a:defRPr/>
            </a:pPr>
            <a:endParaRPr kumimoji="0" lang="el-GR" sz="2400" b="0" i="0" u="none" strike="noStrike" kern="1200" cap="none" spc="0" normalizeH="0" baseline="0" noProof="0" dirty="0">
              <a:ln>
                <a:noFill/>
              </a:ln>
              <a:solidFill>
                <a:schemeClr val="tx2"/>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
                <a:schemeClr val="accent1"/>
              </a:buClr>
              <a:buSzPct val="70000"/>
              <a:buFont typeface="Wingdings 2"/>
              <a:buChar char=""/>
              <a:tabLst/>
              <a:defRPr/>
            </a:pPr>
            <a:endParaRPr kumimoji="0" lang="el-GR" sz="2400" b="0" i="0" u="none" strike="noStrike" kern="1200" cap="none" spc="0" normalizeH="0" baseline="0" noProof="0" dirty="0">
              <a:ln>
                <a:noFill/>
              </a:ln>
              <a:solidFill>
                <a:schemeClr val="tx2"/>
              </a:solidFill>
              <a:effectLst/>
              <a:uLnTx/>
              <a:uFillTx/>
              <a:latin typeface="+mn-lt"/>
              <a:ea typeface="+mn-ea"/>
              <a:cs typeface="+mn-cs"/>
            </a:endParaRPr>
          </a:p>
        </p:txBody>
      </p:sp>
      <p:grpSp>
        <p:nvGrpSpPr>
          <p:cNvPr id="3" name="Ομάδα 7">
            <a:extLst>
              <a:ext uri="{FF2B5EF4-FFF2-40B4-BE49-F238E27FC236}">
                <a16:creationId xmlns:a16="http://schemas.microsoft.com/office/drawing/2014/main" xmlns="" id="{362042C5-BB37-72DB-57AE-11CC2DA6CE75}"/>
              </a:ext>
            </a:extLst>
          </p:cNvPr>
          <p:cNvGrpSpPr/>
          <p:nvPr/>
        </p:nvGrpSpPr>
        <p:grpSpPr>
          <a:xfrm>
            <a:off x="650217" y="-838227"/>
            <a:ext cx="8218327" cy="2744317"/>
            <a:chOff x="650217" y="-838227"/>
            <a:chExt cx="8218327" cy="2744317"/>
          </a:xfrm>
        </p:grpSpPr>
        <p:grpSp>
          <p:nvGrpSpPr>
            <p:cNvPr id="5" name="Ομάδα 8">
              <a:extLst>
                <a:ext uri="{FF2B5EF4-FFF2-40B4-BE49-F238E27FC236}">
                  <a16:creationId xmlns:a16="http://schemas.microsoft.com/office/drawing/2014/main" xmlns="" id="{B36E6C67-0BE6-5E5E-62D4-E06213ECF689}"/>
                </a:ext>
              </a:extLst>
            </p:cNvPr>
            <p:cNvGrpSpPr/>
            <p:nvPr/>
          </p:nvGrpSpPr>
          <p:grpSpPr>
            <a:xfrm>
              <a:off x="5148064" y="22408"/>
              <a:ext cx="1973560" cy="1027235"/>
              <a:chOff x="5148064" y="22408"/>
              <a:chExt cx="1973560" cy="1027235"/>
            </a:xfrm>
          </p:grpSpPr>
          <p:pic>
            <p:nvPicPr>
              <p:cNvPr id="13" name="Picture 9" descr="fee-logo">
                <a:extLst>
                  <a:ext uri="{FF2B5EF4-FFF2-40B4-BE49-F238E27FC236}">
                    <a16:creationId xmlns:a16="http://schemas.microsoft.com/office/drawing/2014/main" xmlns="" id="{27F822C0-9574-E43F-A42F-825708F120C1}"/>
                  </a:ext>
                </a:extLst>
              </p:cNvPr>
              <p:cNvPicPr>
                <a:picLocks noChangeAspect="1" noChangeArrowheads="1"/>
              </p:cNvPicPr>
              <p:nvPr/>
            </p:nvPicPr>
            <p:blipFill>
              <a:blip r:embed="rId2" cstate="print"/>
              <a:srcRect/>
              <a:stretch>
                <a:fillRect/>
              </a:stretch>
            </p:blipFill>
            <p:spPr bwMode="auto">
              <a:xfrm>
                <a:off x="6588224" y="50538"/>
                <a:ext cx="533400" cy="966788"/>
              </a:xfrm>
              <a:prstGeom prst="rect">
                <a:avLst/>
              </a:prstGeom>
              <a:noFill/>
              <a:ln w="9525">
                <a:noFill/>
                <a:miter lim="800000"/>
                <a:headEnd/>
                <a:tailEnd/>
              </a:ln>
            </p:spPr>
          </p:pic>
          <p:pic>
            <p:nvPicPr>
              <p:cNvPr id="14" name="Εικόνα 13" descr="Εικόνα που περιέχει γραφικά, γραφιστική, σχεδίαση, αφίσα&#10;&#10;Περιγραφή που δημιουργήθηκε αυτόματα">
                <a:extLst>
                  <a:ext uri="{FF2B5EF4-FFF2-40B4-BE49-F238E27FC236}">
                    <a16:creationId xmlns:a16="http://schemas.microsoft.com/office/drawing/2014/main" xmlns="" id="{C410A4E9-0634-72EB-1B8A-78322FE35351}"/>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148064" y="22408"/>
                <a:ext cx="780699" cy="1027235"/>
              </a:xfrm>
              <a:prstGeom prst="rect">
                <a:avLst/>
              </a:prstGeom>
            </p:spPr>
          </p:pic>
        </p:grpSp>
        <p:pic>
          <p:nvPicPr>
            <p:cNvPr id="11" name="Εικόνα 10" descr="Εικόνα που περιέχει κείμενο, γραφικά, γραμματοσειρά, γραφιστική&#10;&#10;Το περιεχόμενο που δημιουργείται από τεχνολογία AI ενδέχεται να είναι εσφαλμένο.">
              <a:extLst>
                <a:ext uri="{FF2B5EF4-FFF2-40B4-BE49-F238E27FC236}">
                  <a16:creationId xmlns:a16="http://schemas.microsoft.com/office/drawing/2014/main" xmlns="" id="{8D436F8A-F30F-9FAF-9651-F1E12B52A672}"/>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7441751" y="67368"/>
              <a:ext cx="1426793" cy="793259"/>
            </a:xfrm>
            <a:prstGeom prst="rect">
              <a:avLst/>
            </a:prstGeom>
          </p:spPr>
        </p:pic>
        <p:pic>
          <p:nvPicPr>
            <p:cNvPr id="12" name="Εικόνα 11" descr="Εικόνα που περιέχει γραφιστική, γραφικά, πράσινο, λογότυπο&#10;&#10;Το περιεχόμενο που δημιουργείται από τεχνολογία AI ενδέχεται να είναι εσφαλμένο.">
              <a:extLst>
                <a:ext uri="{FF2B5EF4-FFF2-40B4-BE49-F238E27FC236}">
                  <a16:creationId xmlns:a16="http://schemas.microsoft.com/office/drawing/2014/main" xmlns="" id="{128673D8-1FB2-F09C-E770-A4976A198CCA}"/>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650217" y="-838227"/>
              <a:ext cx="2744317" cy="2744317"/>
            </a:xfrm>
            <a:prstGeom prst="rect">
              <a:avLst/>
            </a:prstGeom>
          </p:spPr>
        </p:pic>
      </p:grpSp>
      <p:sp>
        <p:nvSpPr>
          <p:cNvPr id="15" name="14 - TextBox"/>
          <p:cNvSpPr txBox="1"/>
          <p:nvPr/>
        </p:nvSpPr>
        <p:spPr>
          <a:xfrm>
            <a:off x="285720" y="1428736"/>
            <a:ext cx="8858280" cy="7201972"/>
          </a:xfrm>
          <a:prstGeom prst="rect">
            <a:avLst/>
          </a:prstGeom>
          <a:noFill/>
        </p:spPr>
        <p:txBody>
          <a:bodyPr wrap="square" rtlCol="0">
            <a:spAutoFit/>
          </a:bodyPr>
          <a:lstStyle/>
          <a:p>
            <a:r>
              <a:rPr lang="el-GR" b="1" dirty="0" smtClean="0">
                <a:solidFill>
                  <a:schemeClr val="bg1"/>
                </a:solidFill>
                <a:latin typeface="Calibri" panose="020F0502020204030204" pitchFamily="34" charset="0"/>
                <a:cs typeface="Calibri" panose="020F0502020204030204" pitchFamily="34" charset="0"/>
              </a:rPr>
              <a:t>Αν ναι, με ποια θεματική:</a:t>
            </a:r>
          </a:p>
          <a:p>
            <a:r>
              <a:rPr lang="el-GR" sz="2400" b="1" dirty="0" smtClean="0">
                <a:solidFill>
                  <a:schemeClr val="bg1"/>
                </a:solidFill>
                <a:latin typeface="Calibri" panose="020F0502020204030204" pitchFamily="34" charset="0"/>
                <a:cs typeface="Calibri" panose="020F0502020204030204" pitchFamily="34" charset="0"/>
              </a:rPr>
              <a:t> </a:t>
            </a:r>
            <a:r>
              <a:rPr lang="el-GR" dirty="0" smtClean="0">
                <a:solidFill>
                  <a:schemeClr val="bg1"/>
                </a:solidFill>
                <a:latin typeface="Calibri" panose="020F0502020204030204" pitchFamily="34" charset="0"/>
                <a:cs typeface="Calibri" panose="020F0502020204030204" pitchFamily="34" charset="0"/>
              </a:rPr>
              <a:t>Οι δράσεις της «Οικοσυμμαχίας», μέλος της οποίας είναι το σχολείο μας,  συνδέονται πλήρως με τα Εργαστήρια Δεξιοτήτων, καθώς ενισχύουν δεξιότητες όπως:</a:t>
            </a:r>
            <a:endParaRPr lang="el-GR" sz="2400" dirty="0" smtClean="0">
              <a:solidFill>
                <a:schemeClr val="bg1"/>
              </a:solidFill>
              <a:latin typeface="Calibri" panose="020F0502020204030204" pitchFamily="34" charset="0"/>
              <a:cs typeface="Calibri" panose="020F0502020204030204" pitchFamily="34" charset="0"/>
            </a:endParaRPr>
          </a:p>
          <a:p>
            <a:pPr marL="285750" indent="-285750" fontAlgn="base">
              <a:buFont typeface="Arial" panose="020B0604020202020204" pitchFamily="34" charset="0"/>
              <a:buChar char="•"/>
            </a:pPr>
            <a:r>
              <a:rPr lang="el-GR" b="1" dirty="0" smtClean="0">
                <a:solidFill>
                  <a:schemeClr val="bg1"/>
                </a:solidFill>
                <a:latin typeface="Calibri" panose="020F0502020204030204" pitchFamily="34" charset="0"/>
                <a:cs typeface="Calibri" panose="020F0502020204030204" pitchFamily="34" charset="0"/>
              </a:rPr>
              <a:t>Οικολογική Συνείδηση και Βιωσιμότητα</a:t>
            </a:r>
            <a:r>
              <a:rPr lang="el-GR" dirty="0" smtClean="0">
                <a:solidFill>
                  <a:schemeClr val="bg1"/>
                </a:solidFill>
                <a:latin typeface="Calibri" panose="020F0502020204030204" pitchFamily="34" charset="0"/>
                <a:cs typeface="Calibri" panose="020F0502020204030204" pitchFamily="34" charset="0"/>
              </a:rPr>
              <a:t>, μέσα από την ευαισθητοποίηση για την κλιματική αλλαγή και την προστασία του περιβάλλοντος.</a:t>
            </a:r>
          </a:p>
          <a:p>
            <a:pPr marL="285750" indent="-285750" fontAlgn="base">
              <a:buFont typeface="Arial" panose="020B0604020202020204" pitchFamily="34" charset="0"/>
              <a:buChar char="•"/>
            </a:pPr>
            <a:r>
              <a:rPr lang="el-GR" b="1" dirty="0" smtClean="0">
                <a:solidFill>
                  <a:schemeClr val="bg1"/>
                </a:solidFill>
                <a:latin typeface="Calibri" panose="020F0502020204030204" pitchFamily="34" charset="0"/>
                <a:cs typeface="Calibri" panose="020F0502020204030204" pitchFamily="34" charset="0"/>
              </a:rPr>
              <a:t>Ψηφιακή Πολιτειότητα και Τεχνολογικός Γραμματισμός</a:t>
            </a:r>
            <a:r>
              <a:rPr lang="el-GR" dirty="0" smtClean="0">
                <a:solidFill>
                  <a:schemeClr val="bg1"/>
                </a:solidFill>
                <a:latin typeface="Calibri" panose="020F0502020204030204" pitchFamily="34" charset="0"/>
                <a:cs typeface="Calibri" panose="020F0502020204030204" pitchFamily="34" charset="0"/>
              </a:rPr>
              <a:t>, μέσω της χρήσης ψηφιακών εργαλείων και της επικοινωνίας με σχολεία από άλλες χώρες.</a:t>
            </a:r>
          </a:p>
          <a:p>
            <a:pPr marL="285750" indent="-285750" fontAlgn="base">
              <a:buFont typeface="Arial" panose="020B0604020202020204" pitchFamily="34" charset="0"/>
              <a:buChar char="•"/>
            </a:pPr>
            <a:r>
              <a:rPr lang="el-GR" b="1" dirty="0" smtClean="0">
                <a:solidFill>
                  <a:schemeClr val="bg1"/>
                </a:solidFill>
                <a:latin typeface="Calibri" panose="020F0502020204030204" pitchFamily="34" charset="0"/>
                <a:cs typeface="Calibri" panose="020F0502020204030204" pitchFamily="34" charset="0"/>
              </a:rPr>
              <a:t>Επικοινωνία και Συνεργασία</a:t>
            </a:r>
            <a:r>
              <a:rPr lang="el-GR" dirty="0" smtClean="0">
                <a:solidFill>
                  <a:schemeClr val="bg1"/>
                </a:solidFill>
                <a:latin typeface="Calibri" panose="020F0502020204030204" pitchFamily="34" charset="0"/>
                <a:cs typeface="Calibri" panose="020F0502020204030204" pitchFamily="34" charset="0"/>
              </a:rPr>
              <a:t>, με την ανταλλαγή ιδεών και τη συνεργασία σε ευρωπαϊκό επίπεδο.</a:t>
            </a:r>
          </a:p>
          <a:p>
            <a:pPr marL="285750" indent="-285750" fontAlgn="base">
              <a:buFont typeface="Arial" panose="020B0604020202020204" pitchFamily="34" charset="0"/>
              <a:buChar char="•"/>
            </a:pPr>
            <a:r>
              <a:rPr lang="el-GR" b="1" dirty="0" smtClean="0">
                <a:solidFill>
                  <a:schemeClr val="bg1"/>
                </a:solidFill>
                <a:latin typeface="Calibri" panose="020F0502020204030204" pitchFamily="34" charset="0"/>
                <a:cs typeface="Calibri" panose="020F0502020204030204" pitchFamily="34" charset="0"/>
              </a:rPr>
              <a:t>Δημιουργικότητα και Πολιτιστική Συνείδηση</a:t>
            </a:r>
            <a:r>
              <a:rPr lang="el-GR" dirty="0" smtClean="0">
                <a:solidFill>
                  <a:schemeClr val="bg1"/>
                </a:solidFill>
                <a:latin typeface="Calibri" panose="020F0502020204030204" pitchFamily="34" charset="0"/>
                <a:cs typeface="Calibri" panose="020F0502020204030204" pitchFamily="34" charset="0"/>
              </a:rPr>
              <a:t>, μέσα από τις τέχνες, τη μουσική και την εξερεύνηση πολιτιστικών στοιχείων των συμμετεχόντων χωρών.</a:t>
            </a:r>
          </a:p>
          <a:p>
            <a:r>
              <a:rPr lang="el-GR" dirty="0" smtClean="0">
                <a:solidFill>
                  <a:schemeClr val="bg1"/>
                </a:solidFill>
                <a:latin typeface="Calibri" panose="020F0502020204030204" pitchFamily="34" charset="0"/>
                <a:cs typeface="Calibri" panose="020F0502020204030204" pitchFamily="34" charset="0"/>
              </a:rPr>
              <a:t>Έτσι, το έργο προάγει ολοκληρωμένη μάθηση και ανάπτυξη δεξιοτήτων που σχετίζονται με τους 17 Παγκόσμιους Στόχους Αειφόρου Ανάπτυξης.</a:t>
            </a:r>
          </a:p>
          <a:p>
            <a:endParaRPr lang="el-GR" sz="2400" dirty="0" smtClean="0">
              <a:solidFill>
                <a:schemeClr val="bg1"/>
              </a:solidFill>
              <a:latin typeface="Calibri" panose="020F0502020204030204" pitchFamily="34" charset="0"/>
              <a:cs typeface="Calibri" panose="020F0502020204030204" pitchFamily="34" charset="0"/>
            </a:endParaRPr>
          </a:p>
          <a:p>
            <a:r>
              <a:rPr lang="en-US" sz="2400" dirty="0" smtClean="0">
                <a:solidFill>
                  <a:schemeClr val="bg1"/>
                </a:solidFill>
                <a:latin typeface="Calibri" panose="020F0502020204030204" pitchFamily="34" charset="0"/>
                <a:cs typeface="Calibri" panose="020F0502020204030204" pitchFamily="34" charset="0"/>
              </a:rPr>
              <a:t> </a:t>
            </a:r>
            <a:r>
              <a:rPr lang="el-GR" dirty="0" smtClean="0">
                <a:solidFill>
                  <a:schemeClr val="bg1"/>
                </a:solidFill>
                <a:latin typeface="Calibri" panose="020F0502020204030204" pitchFamily="34" charset="0"/>
                <a:cs typeface="Calibri" panose="020F0502020204030204" pitchFamily="34" charset="0"/>
              </a:rPr>
              <a:t>Υπήρχε επίσης άμεση σύνδεση με τα εργαστήρια Δεξιοτήτων που δουλέψαμε</a:t>
            </a:r>
            <a:r>
              <a:rPr lang="en-US" dirty="0" smtClean="0">
                <a:solidFill>
                  <a:schemeClr val="bg1"/>
                </a:solidFill>
                <a:latin typeface="Calibri" panose="020F0502020204030204" pitchFamily="34" charset="0"/>
                <a:cs typeface="Calibri" panose="020F0502020204030204" pitchFamily="34" charset="0"/>
              </a:rPr>
              <a:t>:</a:t>
            </a:r>
          </a:p>
          <a:p>
            <a:pPr>
              <a:buFont typeface="Wingdings" pitchFamily="2" charset="2"/>
              <a:buChar char="Ø"/>
            </a:pPr>
            <a:r>
              <a:rPr lang="el-GR" b="1" dirty="0" smtClean="0">
                <a:solidFill>
                  <a:schemeClr val="bg1"/>
                </a:solidFill>
                <a:latin typeface="Calibri" pitchFamily="34" charset="0"/>
                <a:cs typeface="Calibri" pitchFamily="34" charset="0"/>
              </a:rPr>
              <a:t>Τα Ρομπότ στην Υπηρεσία της Ανακύκλωσης </a:t>
            </a:r>
            <a:r>
              <a:rPr lang="el-GR" dirty="0" smtClean="0">
                <a:solidFill>
                  <a:schemeClr val="bg1"/>
                </a:solidFill>
                <a:latin typeface="Calibri" pitchFamily="34" charset="0"/>
                <a:cs typeface="Calibri" pitchFamily="34" charset="0"/>
              </a:rPr>
              <a:t>(Δημιουργώ και Καινοτομώ- Δημιουργική Σκέψη και Πρωτοβουλία) </a:t>
            </a:r>
          </a:p>
          <a:p>
            <a:pPr>
              <a:buFont typeface="Wingdings" pitchFamily="2" charset="2"/>
              <a:buChar char="Ø"/>
            </a:pPr>
            <a:r>
              <a:rPr lang="el-GR" b="1" dirty="0" smtClean="0">
                <a:solidFill>
                  <a:schemeClr val="bg1"/>
                </a:solidFill>
                <a:latin typeface="Calibri" pitchFamily="34" charset="0"/>
                <a:cs typeface="Calibri" pitchFamily="34" charset="0"/>
              </a:rPr>
              <a:t>Προστάτεψε το δάσος-είναι πηγή ζωής </a:t>
            </a:r>
            <a:r>
              <a:rPr lang="el-GR" dirty="0" smtClean="0">
                <a:solidFill>
                  <a:schemeClr val="bg1"/>
                </a:solidFill>
                <a:latin typeface="Calibri" pitchFamily="34" charset="0"/>
                <a:cs typeface="Calibri" pitchFamily="34" charset="0"/>
              </a:rPr>
              <a:t>(Φροντίζω το Περιβάλλον)</a:t>
            </a:r>
          </a:p>
          <a:p>
            <a:endParaRPr lang="el-GR" b="1" dirty="0" smtClean="0"/>
          </a:p>
          <a:p>
            <a:endParaRPr lang="el-GR" b="1" dirty="0" smtClean="0"/>
          </a:p>
          <a:p>
            <a:endParaRPr lang="el-GR" b="1" dirty="0" smtClean="0"/>
          </a:p>
          <a:p>
            <a:endParaRPr lang="el-GR" dirty="0" smtClean="0">
              <a:latin typeface="Calibri" pitchFamily="34" charset="0"/>
              <a:cs typeface="Calibri" pitchFamily="34" charset="0"/>
            </a:endParaRPr>
          </a:p>
          <a:p>
            <a:endParaRPr lang="el-GR" sz="2400" dirty="0" smtClean="0">
              <a:solidFill>
                <a:schemeClr val="bg1"/>
              </a:solidFill>
              <a:latin typeface="Calibri" panose="020F0502020204030204" pitchFamily="34" charset="0"/>
              <a:cs typeface="Calibri" panose="020F0502020204030204" pitchFamily="34" charset="0"/>
            </a:endParaRPr>
          </a:p>
          <a:p>
            <a:endParaRPr lang="el-GR" sz="2400" dirty="0">
              <a:solidFill>
                <a:schemeClr val="bg1"/>
              </a:solidFill>
              <a:latin typeface="Calibri" panose="020F0502020204030204" pitchFamily="34" charset="0"/>
              <a:cs typeface="Calibri" panose="020F0502020204030204" pitchFamily="34" charset="0"/>
            </a:endParaRPr>
          </a:p>
        </p:txBody>
      </p:sp>
      <p:graphicFrame>
        <p:nvGraphicFramePr>
          <p:cNvPr id="16" name="Table 4"/>
          <p:cNvGraphicFramePr>
            <a:graphicFrameLocks noGrp="1"/>
          </p:cNvGraphicFramePr>
          <p:nvPr>
            <p:extLst>
              <p:ext uri="{D42A27DB-BD31-4B8C-83A1-F6EECF244321}">
                <p14:modId xmlns:p14="http://schemas.microsoft.com/office/powerpoint/2010/main" xmlns="" val="2786924329"/>
              </p:ext>
            </p:extLst>
          </p:nvPr>
        </p:nvGraphicFramePr>
        <p:xfrm>
          <a:off x="7429520" y="1071546"/>
          <a:ext cx="1214446" cy="731520"/>
        </p:xfrm>
        <a:graphic>
          <a:graphicData uri="http://schemas.openxmlformats.org/drawingml/2006/table">
            <a:tbl>
              <a:tblPr firstRow="1" bandRow="1">
                <a:tableStyleId>{5C22544A-7EE6-4342-B048-85BDC9FD1C3A}</a:tableStyleId>
              </a:tblPr>
              <a:tblGrid>
                <a:gridCol w="607223">
                  <a:extLst>
                    <a:ext uri="{9D8B030D-6E8A-4147-A177-3AD203B41FA5}">
                      <a16:colId xmlns:a16="http://schemas.microsoft.com/office/drawing/2014/main" xmlns="" val="20000"/>
                    </a:ext>
                  </a:extLst>
                </a:gridCol>
                <a:gridCol w="607223">
                  <a:extLst>
                    <a:ext uri="{9D8B030D-6E8A-4147-A177-3AD203B41FA5}">
                      <a16:colId xmlns:a16="http://schemas.microsoft.com/office/drawing/2014/main" xmlns="" val="20001"/>
                    </a:ext>
                  </a:extLst>
                </a:gridCol>
              </a:tblGrid>
              <a:tr h="321471">
                <a:tc>
                  <a:txBody>
                    <a:bodyPr/>
                    <a:lstStyle/>
                    <a:p>
                      <a:r>
                        <a:rPr lang="el-GR" dirty="0">
                          <a:solidFill>
                            <a:schemeClr val="bg1"/>
                          </a:solidFill>
                          <a:effectLst>
                            <a:outerShdw blurRad="38100" dist="38100" dir="2700000" algn="tl">
                              <a:srgbClr val="000000">
                                <a:alpha val="43137"/>
                              </a:srgbClr>
                            </a:outerShdw>
                          </a:effectLst>
                        </a:rPr>
                        <a:t>ΝΑΙ </a:t>
                      </a:r>
                    </a:p>
                  </a:txBody>
                  <a:tcPr/>
                </a:tc>
                <a:tc>
                  <a:txBody>
                    <a:bodyPr/>
                    <a:lstStyle/>
                    <a:p>
                      <a:r>
                        <a:rPr lang="el-GR" dirty="0">
                          <a:solidFill>
                            <a:schemeClr val="bg1"/>
                          </a:solidFill>
                          <a:effectLst>
                            <a:outerShdw blurRad="38100" dist="38100" dir="2700000" algn="tl">
                              <a:srgbClr val="000000">
                                <a:alpha val="43137"/>
                              </a:srgbClr>
                            </a:outerShdw>
                          </a:effectLst>
                        </a:rPr>
                        <a:t>ΟΧΙ</a:t>
                      </a:r>
                    </a:p>
                  </a:txBody>
                  <a:tcPr/>
                </a:tc>
                <a:extLst>
                  <a:ext uri="{0D108BD9-81ED-4DB2-BD59-A6C34878D82A}">
                    <a16:rowId xmlns:a16="http://schemas.microsoft.com/office/drawing/2014/main" xmlns="" val="10000"/>
                  </a:ext>
                </a:extLst>
              </a:tr>
              <a:tr h="321471">
                <a:tc>
                  <a:txBody>
                    <a:bodyPr/>
                    <a:lstStyle/>
                    <a:p>
                      <a:r>
                        <a:rPr lang="el-GR" dirty="0" smtClean="0"/>
                        <a:t>ΝΑΙ</a:t>
                      </a:r>
                      <a:endParaRPr lang="el-GR" dirty="0"/>
                    </a:p>
                  </a:txBody>
                  <a:tcPr/>
                </a:tc>
                <a:tc>
                  <a:txBody>
                    <a:bodyPr/>
                    <a:lstStyle/>
                    <a:p>
                      <a:endParaRPr lang="el-GR" dirty="0"/>
                    </a:p>
                  </a:txBody>
                  <a:tcPr/>
                </a:tc>
                <a:extLst>
                  <a:ext uri="{0D108BD9-81ED-4DB2-BD59-A6C34878D82A}">
                    <a16:rowId xmlns:a16="http://schemas.microsoft.com/office/drawing/2014/main" xmlns="" val="10001"/>
                  </a:ext>
                </a:extLst>
              </a:tr>
            </a:tbl>
          </a:graphicData>
        </a:graphic>
      </p:graphicFrame>
      <p:sp>
        <p:nvSpPr>
          <p:cNvPr id="16385" name="Rectangle 1"/>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200" b="1" i="0" u="none" strike="noStrike" cap="none" normalizeH="0" baseline="0" smtClean="0">
                <a:ln>
                  <a:noFill/>
                </a:ln>
                <a:solidFill>
                  <a:schemeClr val="tx1"/>
                </a:solidFill>
                <a:effectLst/>
                <a:latin typeface="Calibri" pitchFamily="34" charset="0"/>
                <a:ea typeface="SimSun" pitchFamily="2" charset="-122"/>
                <a:cs typeface="Calibri" pitchFamily="34" charset="0"/>
              </a:rPr>
              <a:t>Προστάτεψε το δάσος-είναι πηγή ζωής</a:t>
            </a:r>
            <a:endParaRPr kumimoji="0" lang="el-GR" sz="1800" b="0" i="0" u="none" strike="noStrike" cap="none" normalizeH="0" baseline="0" smtClean="0">
              <a:ln>
                <a:noFill/>
              </a:ln>
              <a:solidFill>
                <a:schemeClr val="tx1"/>
              </a:solidFill>
              <a:effectLst/>
              <a:latin typeface="Arial" pitchFamily="34" charset="0"/>
              <a:cs typeface="Arial" pitchFamily="34" charset="0"/>
            </a:endParaRPr>
          </a:p>
        </p:txBody>
      </p:sp>
      <p:sp>
        <p:nvSpPr>
          <p:cNvPr id="16386"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200" b="1" i="0" u="none" strike="noStrike" cap="none" normalizeH="0" baseline="0" smtClean="0">
                <a:ln>
                  <a:noFill/>
                </a:ln>
                <a:solidFill>
                  <a:schemeClr val="tx1"/>
                </a:solidFill>
                <a:effectLst/>
                <a:latin typeface="Calibri" pitchFamily="34" charset="0"/>
                <a:ea typeface="SimSun" pitchFamily="2" charset="-122"/>
                <a:cs typeface="Calibri" pitchFamily="34" charset="0"/>
              </a:rPr>
              <a:t>Προστάτεψε το δάσος-είναι πηγή ζωής</a:t>
            </a:r>
            <a:endParaRPr kumimoji="0" lang="el-GR" sz="1800" b="0" i="0" u="none" strike="noStrike" cap="none" normalizeH="0" baseline="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xmlns="" val="12547806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596" y="1071546"/>
            <a:ext cx="8458200" cy="838200"/>
          </a:xfrm>
        </p:spPr>
        <p:txBody>
          <a:bodyPr>
            <a:noAutofit/>
          </a:bodyPr>
          <a:lstStyle/>
          <a:p>
            <a:r>
              <a:rPr lang="el-GR" sz="3000" b="1" dirty="0">
                <a:solidFill>
                  <a:srgbClr val="0070C0"/>
                </a:solidFill>
                <a:latin typeface="Calibri" pitchFamily="34" charset="0"/>
                <a:cs typeface="Calibri" pitchFamily="34" charset="0"/>
              </a:rPr>
              <a:t>Βημα 6 </a:t>
            </a:r>
            <a:r>
              <a:rPr lang="en-US" sz="3000" b="1" dirty="0">
                <a:solidFill>
                  <a:srgbClr val="0070C0"/>
                </a:solidFill>
                <a:latin typeface="Calibri" pitchFamily="34" charset="0"/>
                <a:cs typeface="Calibri" pitchFamily="34" charset="0"/>
              </a:rPr>
              <a:t>: </a:t>
            </a:r>
            <a:r>
              <a:rPr lang="el-GR" sz="3000" b="1" dirty="0">
                <a:solidFill>
                  <a:srgbClr val="0070C0"/>
                </a:solidFill>
                <a:latin typeface="Calibri" pitchFamily="34" charset="0"/>
                <a:cs typeface="Calibri" pitchFamily="34" charset="0"/>
              </a:rPr>
              <a:t>ενημερωση/εμπλοκη σχολικησ κοινοτητασ</a:t>
            </a:r>
          </a:p>
        </p:txBody>
      </p:sp>
      <p:sp>
        <p:nvSpPr>
          <p:cNvPr id="5" name="Content Placeholder 4"/>
          <p:cNvSpPr>
            <a:spLocks noGrp="1"/>
          </p:cNvSpPr>
          <p:nvPr>
            <p:ph idx="1"/>
          </p:nvPr>
        </p:nvSpPr>
        <p:spPr>
          <a:xfrm>
            <a:off x="285720" y="1928802"/>
            <a:ext cx="8572560" cy="4929198"/>
          </a:xfrm>
        </p:spPr>
        <p:txBody>
          <a:bodyPr>
            <a:normAutofit fontScale="25000" lnSpcReduction="20000"/>
          </a:bodyPr>
          <a:lstStyle/>
          <a:p>
            <a:r>
              <a:rPr lang="el-GR" sz="7200" b="1" dirty="0">
                <a:solidFill>
                  <a:schemeClr val="bg1"/>
                </a:solidFill>
                <a:latin typeface="Calibri" pitchFamily="34" charset="0"/>
                <a:cs typeface="Calibri" pitchFamily="34" charset="0"/>
              </a:rPr>
              <a:t>Τάξεις που συμμετείχαν στο πρόγραμμα </a:t>
            </a:r>
            <a:r>
              <a:rPr lang="en-US" sz="7200" dirty="0">
                <a:solidFill>
                  <a:schemeClr val="bg1"/>
                </a:solidFill>
                <a:latin typeface="Calibri" pitchFamily="34" charset="0"/>
                <a:cs typeface="Calibri" pitchFamily="34" charset="0"/>
              </a:rPr>
              <a:t>: </a:t>
            </a:r>
            <a:r>
              <a:rPr lang="el-GR" sz="7200" dirty="0" smtClean="0">
                <a:solidFill>
                  <a:schemeClr val="bg1"/>
                </a:solidFill>
                <a:latin typeface="Calibri" pitchFamily="34" charset="0"/>
                <a:cs typeface="Calibri" pitchFamily="34" charset="0"/>
              </a:rPr>
              <a:t>2 τμήματα νηπίων –προνηπίων ,όλο το σχολείο</a:t>
            </a:r>
            <a:endParaRPr lang="el-GR" sz="7200" dirty="0">
              <a:solidFill>
                <a:schemeClr val="bg1"/>
              </a:solidFill>
              <a:latin typeface="Calibri" pitchFamily="34" charset="0"/>
              <a:cs typeface="Calibri" pitchFamily="34" charset="0"/>
            </a:endParaRPr>
          </a:p>
          <a:p>
            <a:r>
              <a:rPr lang="el-GR" sz="7200" b="1" dirty="0">
                <a:solidFill>
                  <a:schemeClr val="bg1"/>
                </a:solidFill>
                <a:latin typeface="Calibri" pitchFamily="34" charset="0"/>
                <a:cs typeface="Calibri" pitchFamily="34" charset="0"/>
              </a:rPr>
              <a:t>Αριθμός εμπλεκόμενων μαθητών </a:t>
            </a:r>
            <a:r>
              <a:rPr lang="en-US" sz="7200" b="1" dirty="0">
                <a:solidFill>
                  <a:schemeClr val="bg1"/>
                </a:solidFill>
                <a:latin typeface="Calibri" pitchFamily="34" charset="0"/>
                <a:cs typeface="Calibri" pitchFamily="34" charset="0"/>
              </a:rPr>
              <a:t>: </a:t>
            </a:r>
            <a:r>
              <a:rPr lang="el-GR" sz="7200" dirty="0" smtClean="0">
                <a:solidFill>
                  <a:schemeClr val="bg1"/>
                </a:solidFill>
                <a:latin typeface="Calibri" pitchFamily="34" charset="0"/>
                <a:cs typeface="Calibri" pitchFamily="34" charset="0"/>
              </a:rPr>
              <a:t>35</a:t>
            </a:r>
            <a:endParaRPr lang="el-GR" sz="7200" dirty="0">
              <a:solidFill>
                <a:schemeClr val="bg1"/>
              </a:solidFill>
              <a:latin typeface="Calibri" pitchFamily="34" charset="0"/>
              <a:cs typeface="Calibri" pitchFamily="34" charset="0"/>
            </a:endParaRPr>
          </a:p>
          <a:p>
            <a:pPr>
              <a:buNone/>
            </a:pPr>
            <a:r>
              <a:rPr lang="el-GR" sz="7200" dirty="0" smtClean="0">
                <a:solidFill>
                  <a:schemeClr val="bg1"/>
                </a:solidFill>
                <a:latin typeface="Calibri" pitchFamily="34" charset="0"/>
                <a:cs typeface="Calibri" pitchFamily="34" charset="0"/>
              </a:rPr>
              <a:t>      </a:t>
            </a:r>
            <a:r>
              <a:rPr lang="el-GR" sz="7200" b="1" dirty="0" smtClean="0">
                <a:solidFill>
                  <a:schemeClr val="bg1"/>
                </a:solidFill>
                <a:latin typeface="Calibri" pitchFamily="34" charset="0"/>
                <a:cs typeface="Calibri" pitchFamily="34" charset="0"/>
              </a:rPr>
              <a:t>Με ποιούς τρόπους έχει εμπλακεί η σχολική κοινότητα</a:t>
            </a:r>
            <a:r>
              <a:rPr lang="en-US" sz="7200" b="1" dirty="0" smtClean="0">
                <a:solidFill>
                  <a:schemeClr val="bg1"/>
                </a:solidFill>
                <a:latin typeface="Calibri" pitchFamily="34" charset="0"/>
                <a:cs typeface="Calibri" pitchFamily="34" charset="0"/>
              </a:rPr>
              <a:t>;</a:t>
            </a:r>
            <a:endParaRPr lang="el-GR" sz="7200" b="1" dirty="0" smtClean="0">
              <a:solidFill>
                <a:schemeClr val="bg1"/>
              </a:solidFill>
              <a:latin typeface="Calibri" pitchFamily="34" charset="0"/>
              <a:cs typeface="Calibri" pitchFamily="34" charset="0"/>
            </a:endParaRPr>
          </a:p>
          <a:p>
            <a:pPr>
              <a:buNone/>
            </a:pPr>
            <a:r>
              <a:rPr lang="el-GR" sz="7200" dirty="0" smtClean="0">
                <a:solidFill>
                  <a:schemeClr val="bg1"/>
                </a:solidFill>
                <a:latin typeface="Calibri" pitchFamily="34" charset="0"/>
                <a:cs typeface="Calibri" pitchFamily="34" charset="0"/>
              </a:rPr>
              <a:t>      Κατά τη διάρκεια του προγράμματος, όλες οι ομάδες της σχολικής κοινότητας συνέβαλαν ουσιαστικά, αφιερώνοντας χρόνο και ενέργεια:</a:t>
            </a:r>
          </a:p>
          <a:p>
            <a:pPr>
              <a:buFont typeface="Wingdings" pitchFamily="2" charset="2"/>
              <a:buChar char="Ø"/>
            </a:pPr>
            <a:r>
              <a:rPr lang="el-GR" sz="7200" dirty="0" smtClean="0">
                <a:solidFill>
                  <a:schemeClr val="bg1"/>
                </a:solidFill>
                <a:latin typeface="Calibri" pitchFamily="34" charset="0"/>
                <a:cs typeface="Calibri" pitchFamily="34" charset="0"/>
              </a:rPr>
              <a:t>Οι μαθητές συμμετείχαν με ενθουσιασμό, διερευνώντας τις συνέπειες της κλιματικής αλλαγής και προτείνοντας δημιουργικές και βιώσιμες λύσεις.</a:t>
            </a:r>
          </a:p>
          <a:p>
            <a:pPr>
              <a:buFont typeface="Wingdings" pitchFamily="2" charset="2"/>
              <a:buChar char="Ø"/>
            </a:pPr>
            <a:r>
              <a:rPr lang="el-GR" sz="7200" dirty="0" smtClean="0">
                <a:solidFill>
                  <a:schemeClr val="bg1"/>
                </a:solidFill>
                <a:latin typeface="Calibri" pitchFamily="34" charset="0"/>
                <a:cs typeface="Calibri" pitchFamily="34" charset="0"/>
              </a:rPr>
              <a:t>Οι εκπαιδευτικοί σχεδίασαν και υλοποίησαν δράσεις, ενισχύοντας τη συνεργατική μάθηση και την ανταλλαγή εμπειριών μεταξύ μαθητών και τάξεων.</a:t>
            </a:r>
          </a:p>
          <a:p>
            <a:pPr>
              <a:buFont typeface="Wingdings" pitchFamily="2" charset="2"/>
              <a:buChar char="Ø"/>
            </a:pPr>
            <a:r>
              <a:rPr lang="el-GR" sz="7200" dirty="0" smtClean="0">
                <a:solidFill>
                  <a:schemeClr val="bg1"/>
                </a:solidFill>
                <a:latin typeface="Calibri" pitchFamily="34" charset="0"/>
                <a:cs typeface="Calibri" pitchFamily="34" charset="0"/>
              </a:rPr>
              <a:t>Οι γονείς και κηδεμόνες στήριξαν ενεργά το έργο, προσφέροντας φυτά, και προσωπική εργασία για φύτευση, κατασκευάζοντας χρήσιμα αντικείμενα από ανακυκλώσιμα υλικά, φέρνοντας στο σχολείο υλικά και παιχνίδια προς επαναχρησιμοποίηση, καθώς και διαθέτοντας τον χρόνο και τις γνώσεις τους για να ενημερώσουν τη σχολική κοινότητα, όποτε τους ζητήθηκε. </a:t>
            </a:r>
          </a:p>
          <a:p>
            <a:pPr>
              <a:buFont typeface="Wingdings" pitchFamily="2" charset="2"/>
              <a:buChar char="Ø"/>
            </a:pPr>
            <a:r>
              <a:rPr lang="el-GR" sz="7200" dirty="0" smtClean="0">
                <a:solidFill>
                  <a:schemeClr val="bg1"/>
                </a:solidFill>
                <a:latin typeface="Calibri" pitchFamily="34" charset="0"/>
                <a:cs typeface="Calibri" pitchFamily="34" charset="0"/>
              </a:rPr>
              <a:t>Η τοπική κοινωνία συνέβαλε με τη συμμετοχή της σε δράσεις δικτύωσης με σχολεία του εξωτερικού, ενισχύοντας τη συνεργασία και προωθώντας τις αξίες της ενεργού πολιτειότητας και της κοινωνικής υπευθυνότητας.</a:t>
            </a:r>
          </a:p>
          <a:p>
            <a:pPr>
              <a:buFont typeface="Wingdings" pitchFamily="2" charset="2"/>
              <a:buChar char="Ø"/>
            </a:pPr>
            <a:r>
              <a:rPr lang="el-GR" sz="7200" dirty="0" smtClean="0">
                <a:solidFill>
                  <a:schemeClr val="bg1"/>
                </a:solidFill>
                <a:latin typeface="Calibri" pitchFamily="34" charset="0"/>
                <a:cs typeface="Calibri" pitchFamily="34" charset="0"/>
              </a:rPr>
              <a:t>Ο Δήμος ανταποκρίθηκε θετικά σε αιτήματά μας, εκφράζοντας πρόθεση στήριξης και συμβολής στην υλοποίηση των προτάσεων των μαθητών.</a:t>
            </a:r>
          </a:p>
          <a:p>
            <a:pPr>
              <a:buNone/>
            </a:pPr>
            <a:r>
              <a:rPr lang="el-GR" sz="7200" dirty="0" smtClean="0">
                <a:solidFill>
                  <a:schemeClr val="bg1"/>
                </a:solidFill>
                <a:latin typeface="Calibri" pitchFamily="34" charset="0"/>
                <a:cs typeface="Calibri" pitchFamily="34" charset="0"/>
              </a:rPr>
              <a:t/>
            </a:r>
            <a:br>
              <a:rPr lang="el-GR" sz="7200" dirty="0" smtClean="0">
                <a:solidFill>
                  <a:schemeClr val="bg1"/>
                </a:solidFill>
                <a:latin typeface="Calibri" pitchFamily="34" charset="0"/>
                <a:cs typeface="Calibri" pitchFamily="34" charset="0"/>
              </a:rPr>
            </a:br>
            <a:endParaRPr lang="el-GR" sz="7200" dirty="0" smtClean="0">
              <a:solidFill>
                <a:schemeClr val="bg1"/>
              </a:solidFill>
              <a:latin typeface="Calibri" pitchFamily="34" charset="0"/>
              <a:cs typeface="Calibri" pitchFamily="34" charset="0"/>
            </a:endParaRPr>
          </a:p>
          <a:p>
            <a:pPr>
              <a:buNone/>
            </a:pPr>
            <a:r>
              <a:rPr lang="el-GR" sz="7200" dirty="0" smtClean="0">
                <a:solidFill>
                  <a:schemeClr val="bg1"/>
                </a:solidFill>
                <a:latin typeface="Calibri" pitchFamily="34" charset="0"/>
                <a:cs typeface="Calibri" pitchFamily="34" charset="0"/>
              </a:rPr>
              <a:t/>
            </a:r>
            <a:br>
              <a:rPr lang="el-GR" sz="7200" dirty="0" smtClean="0">
                <a:solidFill>
                  <a:schemeClr val="bg1"/>
                </a:solidFill>
                <a:latin typeface="Calibri" pitchFamily="34" charset="0"/>
                <a:cs typeface="Calibri" pitchFamily="34" charset="0"/>
              </a:rPr>
            </a:br>
            <a:r>
              <a:rPr lang="el-GR" sz="7200" dirty="0" smtClean="0">
                <a:solidFill>
                  <a:schemeClr val="bg1"/>
                </a:solidFill>
                <a:latin typeface="Calibri" pitchFamily="34" charset="0"/>
                <a:cs typeface="Calibri" pitchFamily="34" charset="0"/>
              </a:rPr>
              <a:t> </a:t>
            </a:r>
          </a:p>
        </p:txBody>
      </p:sp>
      <p:sp>
        <p:nvSpPr>
          <p:cNvPr id="10" name="Slide Number Placeholder 9"/>
          <p:cNvSpPr>
            <a:spLocks noGrp="1"/>
          </p:cNvSpPr>
          <p:nvPr>
            <p:ph type="sldNum" sz="quarter" idx="12"/>
          </p:nvPr>
        </p:nvSpPr>
        <p:spPr/>
        <p:txBody>
          <a:bodyPr/>
          <a:lstStyle/>
          <a:p>
            <a:fld id="{B6F15528-21DE-4FAA-801E-634DDDAF4B2B}" type="slidenum">
              <a:rPr lang="en-US" smtClean="0"/>
              <a:pPr/>
              <a:t>28</a:t>
            </a:fld>
            <a:endParaRPr lang="en-US"/>
          </a:p>
        </p:txBody>
      </p:sp>
      <p:grpSp>
        <p:nvGrpSpPr>
          <p:cNvPr id="3" name="Ομάδα 8">
            <a:extLst>
              <a:ext uri="{FF2B5EF4-FFF2-40B4-BE49-F238E27FC236}">
                <a16:creationId xmlns:a16="http://schemas.microsoft.com/office/drawing/2014/main" xmlns="" id="{FB0394AB-3520-BDC3-02C8-8C72899A947E}"/>
              </a:ext>
            </a:extLst>
          </p:cNvPr>
          <p:cNvGrpSpPr/>
          <p:nvPr/>
        </p:nvGrpSpPr>
        <p:grpSpPr>
          <a:xfrm>
            <a:off x="650217" y="-838227"/>
            <a:ext cx="8218327" cy="2744317"/>
            <a:chOff x="650217" y="-838227"/>
            <a:chExt cx="8218327" cy="2744317"/>
          </a:xfrm>
        </p:grpSpPr>
        <p:grpSp>
          <p:nvGrpSpPr>
            <p:cNvPr id="4" name="Ομάδα 10">
              <a:extLst>
                <a:ext uri="{FF2B5EF4-FFF2-40B4-BE49-F238E27FC236}">
                  <a16:creationId xmlns:a16="http://schemas.microsoft.com/office/drawing/2014/main" xmlns="" id="{72F72F61-E0AA-AC30-7B62-9A2DB143B3D9}"/>
                </a:ext>
              </a:extLst>
            </p:cNvPr>
            <p:cNvGrpSpPr/>
            <p:nvPr/>
          </p:nvGrpSpPr>
          <p:grpSpPr>
            <a:xfrm>
              <a:off x="5148064" y="22408"/>
              <a:ext cx="1973560" cy="1027235"/>
              <a:chOff x="5148064" y="22408"/>
              <a:chExt cx="1973560" cy="1027235"/>
            </a:xfrm>
          </p:grpSpPr>
          <p:pic>
            <p:nvPicPr>
              <p:cNvPr id="14" name="Picture 9" descr="fee-logo">
                <a:extLst>
                  <a:ext uri="{FF2B5EF4-FFF2-40B4-BE49-F238E27FC236}">
                    <a16:creationId xmlns:a16="http://schemas.microsoft.com/office/drawing/2014/main" xmlns="" id="{CE5AE36B-AE44-1FF8-F837-F771F0B39DA3}"/>
                  </a:ext>
                </a:extLst>
              </p:cNvPr>
              <p:cNvPicPr>
                <a:picLocks noChangeAspect="1" noChangeArrowheads="1"/>
              </p:cNvPicPr>
              <p:nvPr/>
            </p:nvPicPr>
            <p:blipFill>
              <a:blip r:embed="rId2" cstate="print"/>
              <a:srcRect/>
              <a:stretch>
                <a:fillRect/>
              </a:stretch>
            </p:blipFill>
            <p:spPr bwMode="auto">
              <a:xfrm>
                <a:off x="6588224" y="50538"/>
                <a:ext cx="533400" cy="966788"/>
              </a:xfrm>
              <a:prstGeom prst="rect">
                <a:avLst/>
              </a:prstGeom>
              <a:noFill/>
              <a:ln w="9525">
                <a:noFill/>
                <a:miter lim="800000"/>
                <a:headEnd/>
                <a:tailEnd/>
              </a:ln>
            </p:spPr>
          </p:pic>
          <p:pic>
            <p:nvPicPr>
              <p:cNvPr id="15" name="Εικόνα 14" descr="Εικόνα που περιέχει γραφικά, γραφιστική, σχεδίαση, αφίσα&#10;&#10;Περιγραφή που δημιουργήθηκε αυτόματα">
                <a:extLst>
                  <a:ext uri="{FF2B5EF4-FFF2-40B4-BE49-F238E27FC236}">
                    <a16:creationId xmlns:a16="http://schemas.microsoft.com/office/drawing/2014/main" xmlns="" id="{6F9B88A6-8E18-EBEC-A6B5-D60ACB4A8019}"/>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148064" y="22408"/>
                <a:ext cx="780699" cy="1027235"/>
              </a:xfrm>
              <a:prstGeom prst="rect">
                <a:avLst/>
              </a:prstGeom>
            </p:spPr>
          </p:pic>
        </p:grpSp>
        <p:pic>
          <p:nvPicPr>
            <p:cNvPr id="12" name="Εικόνα 11" descr="Εικόνα που περιέχει κείμενο, γραφικά, γραμματοσειρά, γραφιστική&#10;&#10;Το περιεχόμενο που δημιουργείται από τεχνολογία AI ενδέχεται να είναι εσφαλμένο.">
              <a:extLst>
                <a:ext uri="{FF2B5EF4-FFF2-40B4-BE49-F238E27FC236}">
                  <a16:creationId xmlns:a16="http://schemas.microsoft.com/office/drawing/2014/main" xmlns="" id="{FE6E75C8-82B6-4D67-3C6E-3105CE141B10}"/>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7441751" y="67368"/>
              <a:ext cx="1426793" cy="793259"/>
            </a:xfrm>
            <a:prstGeom prst="rect">
              <a:avLst/>
            </a:prstGeom>
          </p:spPr>
        </p:pic>
        <p:pic>
          <p:nvPicPr>
            <p:cNvPr id="13" name="Εικόνα 12" descr="Εικόνα που περιέχει γραφιστική, γραφικά, πράσινο, λογότυπο&#10;&#10;Το περιεχόμενο που δημιουργείται από τεχνολογία AI ενδέχεται να είναι εσφαλμένο.">
              <a:extLst>
                <a:ext uri="{FF2B5EF4-FFF2-40B4-BE49-F238E27FC236}">
                  <a16:creationId xmlns:a16="http://schemas.microsoft.com/office/drawing/2014/main" xmlns="" id="{A8BF8F36-D5A0-6796-6691-503FB0B1B4D7}"/>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650217" y="-838227"/>
              <a:ext cx="2744317" cy="2744317"/>
            </a:xfrm>
            <a:prstGeom prst="rect">
              <a:avLst/>
            </a:prstGeom>
          </p:spPr>
        </p:pic>
      </p:gr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596" y="1071546"/>
            <a:ext cx="8458200" cy="838200"/>
          </a:xfrm>
        </p:spPr>
        <p:txBody>
          <a:bodyPr>
            <a:noAutofit/>
          </a:bodyPr>
          <a:lstStyle/>
          <a:p>
            <a:r>
              <a:rPr lang="el-GR" sz="3000" b="1" dirty="0">
                <a:solidFill>
                  <a:srgbClr val="0070C0"/>
                </a:solidFill>
                <a:latin typeface="Calibri" pitchFamily="34" charset="0"/>
                <a:cs typeface="Calibri" pitchFamily="34" charset="0"/>
              </a:rPr>
              <a:t>Βημα 6 </a:t>
            </a:r>
            <a:r>
              <a:rPr lang="en-US" sz="3000" b="1" dirty="0">
                <a:solidFill>
                  <a:srgbClr val="0070C0"/>
                </a:solidFill>
                <a:latin typeface="Calibri" pitchFamily="34" charset="0"/>
                <a:cs typeface="Calibri" pitchFamily="34" charset="0"/>
              </a:rPr>
              <a:t>: </a:t>
            </a:r>
            <a:r>
              <a:rPr lang="el-GR" sz="3000" b="1" dirty="0">
                <a:solidFill>
                  <a:srgbClr val="0070C0"/>
                </a:solidFill>
                <a:latin typeface="Calibri" pitchFamily="34" charset="0"/>
                <a:cs typeface="Calibri" pitchFamily="34" charset="0"/>
              </a:rPr>
              <a:t>ενημερωση/εμπλοκη σχολικησ κοινοτητασ</a:t>
            </a:r>
          </a:p>
        </p:txBody>
      </p:sp>
      <p:sp>
        <p:nvSpPr>
          <p:cNvPr id="5" name="Content Placeholder 4"/>
          <p:cNvSpPr>
            <a:spLocks noGrp="1"/>
          </p:cNvSpPr>
          <p:nvPr>
            <p:ph idx="1"/>
          </p:nvPr>
        </p:nvSpPr>
        <p:spPr>
          <a:xfrm>
            <a:off x="428596" y="2071678"/>
            <a:ext cx="8239124" cy="3714776"/>
          </a:xfrm>
        </p:spPr>
        <p:txBody>
          <a:bodyPr>
            <a:noAutofit/>
          </a:bodyPr>
          <a:lstStyle/>
          <a:p>
            <a:pPr>
              <a:buNone/>
            </a:pPr>
            <a:r>
              <a:rPr lang="el-GR" sz="1800" dirty="0" smtClean="0">
                <a:solidFill>
                  <a:schemeClr val="bg1"/>
                </a:solidFill>
                <a:latin typeface="Calibri" pitchFamily="34" charset="0"/>
                <a:cs typeface="Calibri" pitchFamily="34" charset="0"/>
              </a:rPr>
              <a:t>      Συνοπτικά οι τρόποι με τους οποίους έχει εμπλακεί η σχολική κοινότητα στις δράσεις περιλαμβάνουν:</a:t>
            </a:r>
          </a:p>
          <a:p>
            <a:pPr>
              <a:buFont typeface="Wingdings" pitchFamily="2" charset="2"/>
              <a:buChar char="Ø"/>
            </a:pPr>
            <a:r>
              <a:rPr lang="el-GR" sz="1800" dirty="0" smtClean="0">
                <a:solidFill>
                  <a:schemeClr val="bg1"/>
                </a:solidFill>
                <a:latin typeface="Calibri" pitchFamily="34" charset="0"/>
                <a:cs typeface="Calibri" pitchFamily="34" charset="0"/>
              </a:rPr>
              <a:t>Συν-σχεδιασμό των δραστηριοτήτων (μαθητές, εκπαιδευτικοί, γονείς κ.ά. συνέβαλαν στον σχεδιασμό).</a:t>
            </a:r>
          </a:p>
          <a:p>
            <a:pPr>
              <a:buFont typeface="Wingdings" pitchFamily="2" charset="2"/>
              <a:buChar char="Ø"/>
            </a:pPr>
            <a:r>
              <a:rPr lang="el-GR" sz="1800" dirty="0" smtClean="0">
                <a:solidFill>
                  <a:schemeClr val="bg1"/>
                </a:solidFill>
                <a:latin typeface="Calibri" pitchFamily="34" charset="0"/>
                <a:cs typeface="Calibri" pitchFamily="34" charset="0"/>
              </a:rPr>
              <a:t>Συνδιοργάνωση εκδηλώσεων και δράσεων.</a:t>
            </a:r>
          </a:p>
          <a:p>
            <a:pPr>
              <a:buFont typeface="Wingdings" pitchFamily="2" charset="2"/>
              <a:buChar char="Ø"/>
            </a:pPr>
            <a:r>
              <a:rPr lang="el-GR" sz="1800" dirty="0" smtClean="0">
                <a:solidFill>
                  <a:schemeClr val="bg1"/>
                </a:solidFill>
                <a:latin typeface="Calibri" pitchFamily="34" charset="0"/>
                <a:cs typeface="Calibri" pitchFamily="34" charset="0"/>
              </a:rPr>
              <a:t>Συμμετοχή σε βιωματικές δραστηριότητες, όπου όλοι οι εμπλεκόμενοι είχαν ενεργό ρόλο.</a:t>
            </a:r>
          </a:p>
          <a:p>
            <a:pPr>
              <a:buFont typeface="Wingdings" pitchFamily="2" charset="2"/>
              <a:buChar char="Ø"/>
            </a:pPr>
            <a:r>
              <a:rPr lang="el-GR" sz="1800" dirty="0" smtClean="0">
                <a:solidFill>
                  <a:schemeClr val="bg1"/>
                </a:solidFill>
                <a:latin typeface="Calibri" pitchFamily="34" charset="0"/>
                <a:cs typeface="Calibri" pitchFamily="34" charset="0"/>
              </a:rPr>
              <a:t>Συνεργασία με την τοπική κοινωνία, φορείς και άλλους οργανισμούς.</a:t>
            </a:r>
          </a:p>
          <a:p>
            <a:pPr>
              <a:buFont typeface="Wingdings" pitchFamily="2" charset="2"/>
              <a:buChar char="Ø"/>
            </a:pPr>
            <a:r>
              <a:rPr lang="el-GR" sz="1800" dirty="0" smtClean="0">
                <a:solidFill>
                  <a:schemeClr val="bg1"/>
                </a:solidFill>
                <a:latin typeface="Calibri" pitchFamily="34" charset="0"/>
                <a:cs typeface="Calibri" pitchFamily="34" charset="0"/>
              </a:rPr>
              <a:t>Ανοιχτές εκδηλώσεις προς το ευρύτερο κοινό (τοπική ή και εθνική εμβέλεια).</a:t>
            </a:r>
          </a:p>
          <a:p>
            <a:pPr>
              <a:buFont typeface="Wingdings" pitchFamily="2" charset="2"/>
              <a:buChar char="Ø"/>
            </a:pPr>
            <a:r>
              <a:rPr lang="el-GR" sz="1800" dirty="0" smtClean="0">
                <a:solidFill>
                  <a:schemeClr val="bg1"/>
                </a:solidFill>
                <a:latin typeface="Calibri" pitchFamily="34" charset="0"/>
                <a:cs typeface="Calibri" pitchFamily="34" charset="0"/>
              </a:rPr>
              <a:t>Ανταλλαγή ιδεών και εμπειριών στο πλαίσιο του έργου.</a:t>
            </a:r>
          </a:p>
          <a:p>
            <a:pPr>
              <a:buNone/>
            </a:pPr>
            <a:r>
              <a:rPr lang="el-GR" sz="1800" b="1" dirty="0" smtClean="0">
                <a:solidFill>
                  <a:schemeClr val="bg1"/>
                </a:solidFill>
                <a:latin typeface="Calibri" pitchFamily="34" charset="0"/>
                <a:cs typeface="Calibri" pitchFamily="34" charset="0"/>
              </a:rPr>
              <a:t>        Βαθμός εμπλοκής σχολικής κοινότητας κατά την άποψή σας </a:t>
            </a:r>
            <a:r>
              <a:rPr lang="en-US" sz="1800" b="1" dirty="0" smtClean="0">
                <a:solidFill>
                  <a:schemeClr val="bg1"/>
                </a:solidFill>
                <a:latin typeface="Calibri" pitchFamily="34" charset="0"/>
                <a:cs typeface="Calibri" pitchFamily="34" charset="0"/>
              </a:rPr>
              <a:t>:</a:t>
            </a:r>
            <a:endParaRPr lang="el-GR" sz="1800" b="1" dirty="0" smtClean="0">
              <a:solidFill>
                <a:schemeClr val="bg1"/>
              </a:solidFill>
              <a:latin typeface="Calibri" pitchFamily="34" charset="0"/>
              <a:cs typeface="Calibri" pitchFamily="34" charset="0"/>
            </a:endParaRPr>
          </a:p>
          <a:p>
            <a:endParaRPr lang="en-US" sz="1800" dirty="0">
              <a:solidFill>
                <a:schemeClr val="bg1"/>
              </a:solidFill>
              <a:latin typeface="Calibri" pitchFamily="34" charset="0"/>
              <a:cs typeface="Calibri" pitchFamily="34" charset="0"/>
            </a:endParaRPr>
          </a:p>
          <a:p>
            <a:pPr>
              <a:buNone/>
            </a:pPr>
            <a:r>
              <a:rPr lang="en-US" sz="1800" dirty="0">
                <a:solidFill>
                  <a:schemeClr val="bg1"/>
                </a:solidFill>
                <a:latin typeface="Calibri" pitchFamily="34" charset="0"/>
                <a:cs typeface="Calibri" pitchFamily="34" charset="0"/>
              </a:rPr>
              <a:t> </a:t>
            </a:r>
            <a:endParaRPr lang="el-GR" sz="1800" dirty="0">
              <a:solidFill>
                <a:schemeClr val="bg1"/>
              </a:solidFill>
              <a:latin typeface="Calibri" pitchFamily="34" charset="0"/>
              <a:cs typeface="Calibri" pitchFamily="34" charset="0"/>
            </a:endParaRPr>
          </a:p>
          <a:p>
            <a:endParaRPr lang="en-US" sz="1800" dirty="0">
              <a:solidFill>
                <a:schemeClr val="bg1"/>
              </a:solidFill>
              <a:latin typeface="Calibri" pitchFamily="34" charset="0"/>
              <a:cs typeface="Calibri" pitchFamily="34" charset="0"/>
            </a:endParaRPr>
          </a:p>
        </p:txBody>
      </p:sp>
      <p:sp>
        <p:nvSpPr>
          <p:cNvPr id="10" name="Slide Number Placeholder 9"/>
          <p:cNvSpPr>
            <a:spLocks noGrp="1"/>
          </p:cNvSpPr>
          <p:nvPr>
            <p:ph type="sldNum" sz="quarter" idx="12"/>
          </p:nvPr>
        </p:nvSpPr>
        <p:spPr/>
        <p:txBody>
          <a:bodyPr/>
          <a:lstStyle/>
          <a:p>
            <a:fld id="{B6F15528-21DE-4FAA-801E-634DDDAF4B2B}" type="slidenum">
              <a:rPr lang="en-US" smtClean="0"/>
              <a:pPr/>
              <a:t>29</a:t>
            </a:fld>
            <a:endParaRPr lang="en-US"/>
          </a:p>
        </p:txBody>
      </p:sp>
      <p:grpSp>
        <p:nvGrpSpPr>
          <p:cNvPr id="3" name="Ομάδα 8">
            <a:extLst>
              <a:ext uri="{FF2B5EF4-FFF2-40B4-BE49-F238E27FC236}">
                <a16:creationId xmlns:a16="http://schemas.microsoft.com/office/drawing/2014/main" xmlns="" id="{FB0394AB-3520-BDC3-02C8-8C72899A947E}"/>
              </a:ext>
            </a:extLst>
          </p:cNvPr>
          <p:cNvGrpSpPr/>
          <p:nvPr/>
        </p:nvGrpSpPr>
        <p:grpSpPr>
          <a:xfrm>
            <a:off x="650217" y="-838227"/>
            <a:ext cx="8218327" cy="2744317"/>
            <a:chOff x="650217" y="-838227"/>
            <a:chExt cx="8218327" cy="2744317"/>
          </a:xfrm>
        </p:grpSpPr>
        <p:grpSp>
          <p:nvGrpSpPr>
            <p:cNvPr id="4" name="Ομάδα 10">
              <a:extLst>
                <a:ext uri="{FF2B5EF4-FFF2-40B4-BE49-F238E27FC236}">
                  <a16:creationId xmlns:a16="http://schemas.microsoft.com/office/drawing/2014/main" xmlns="" id="{72F72F61-E0AA-AC30-7B62-9A2DB143B3D9}"/>
                </a:ext>
              </a:extLst>
            </p:cNvPr>
            <p:cNvGrpSpPr/>
            <p:nvPr/>
          </p:nvGrpSpPr>
          <p:grpSpPr>
            <a:xfrm>
              <a:off x="5148064" y="22408"/>
              <a:ext cx="1973560" cy="1027235"/>
              <a:chOff x="5148064" y="22408"/>
              <a:chExt cx="1973560" cy="1027235"/>
            </a:xfrm>
          </p:grpSpPr>
          <p:pic>
            <p:nvPicPr>
              <p:cNvPr id="14" name="Picture 9" descr="fee-logo">
                <a:extLst>
                  <a:ext uri="{FF2B5EF4-FFF2-40B4-BE49-F238E27FC236}">
                    <a16:creationId xmlns:a16="http://schemas.microsoft.com/office/drawing/2014/main" xmlns="" id="{CE5AE36B-AE44-1FF8-F837-F771F0B39DA3}"/>
                  </a:ext>
                </a:extLst>
              </p:cNvPr>
              <p:cNvPicPr>
                <a:picLocks noChangeAspect="1" noChangeArrowheads="1"/>
              </p:cNvPicPr>
              <p:nvPr/>
            </p:nvPicPr>
            <p:blipFill>
              <a:blip r:embed="rId2" cstate="print"/>
              <a:srcRect/>
              <a:stretch>
                <a:fillRect/>
              </a:stretch>
            </p:blipFill>
            <p:spPr bwMode="auto">
              <a:xfrm>
                <a:off x="6588224" y="50538"/>
                <a:ext cx="533400" cy="966788"/>
              </a:xfrm>
              <a:prstGeom prst="rect">
                <a:avLst/>
              </a:prstGeom>
              <a:noFill/>
              <a:ln w="9525">
                <a:noFill/>
                <a:miter lim="800000"/>
                <a:headEnd/>
                <a:tailEnd/>
              </a:ln>
            </p:spPr>
          </p:pic>
          <p:pic>
            <p:nvPicPr>
              <p:cNvPr id="15" name="Εικόνα 14" descr="Εικόνα που περιέχει γραφικά, γραφιστική, σχεδίαση, αφίσα&#10;&#10;Περιγραφή που δημιουργήθηκε αυτόματα">
                <a:extLst>
                  <a:ext uri="{FF2B5EF4-FFF2-40B4-BE49-F238E27FC236}">
                    <a16:creationId xmlns:a16="http://schemas.microsoft.com/office/drawing/2014/main" xmlns="" id="{6F9B88A6-8E18-EBEC-A6B5-D60ACB4A8019}"/>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148064" y="22408"/>
                <a:ext cx="780699" cy="1027235"/>
              </a:xfrm>
              <a:prstGeom prst="rect">
                <a:avLst/>
              </a:prstGeom>
            </p:spPr>
          </p:pic>
        </p:grpSp>
        <p:pic>
          <p:nvPicPr>
            <p:cNvPr id="12" name="Εικόνα 11" descr="Εικόνα που περιέχει κείμενο, γραφικά, γραμματοσειρά, γραφιστική&#10;&#10;Το περιεχόμενο που δημιουργείται από τεχνολογία AI ενδέχεται να είναι εσφαλμένο.">
              <a:extLst>
                <a:ext uri="{FF2B5EF4-FFF2-40B4-BE49-F238E27FC236}">
                  <a16:creationId xmlns:a16="http://schemas.microsoft.com/office/drawing/2014/main" xmlns="" id="{FE6E75C8-82B6-4D67-3C6E-3105CE141B10}"/>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7441751" y="67368"/>
              <a:ext cx="1426793" cy="793259"/>
            </a:xfrm>
            <a:prstGeom prst="rect">
              <a:avLst/>
            </a:prstGeom>
          </p:spPr>
        </p:pic>
        <p:pic>
          <p:nvPicPr>
            <p:cNvPr id="13" name="Εικόνα 12" descr="Εικόνα που περιέχει γραφιστική, γραφικά, πράσινο, λογότυπο&#10;&#10;Το περιεχόμενο που δημιουργείται από τεχνολογία AI ενδέχεται να είναι εσφαλμένο.">
              <a:extLst>
                <a:ext uri="{FF2B5EF4-FFF2-40B4-BE49-F238E27FC236}">
                  <a16:creationId xmlns:a16="http://schemas.microsoft.com/office/drawing/2014/main" xmlns="" id="{A8BF8F36-D5A0-6796-6691-503FB0B1B4D7}"/>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650217" y="-838227"/>
              <a:ext cx="2744317" cy="2744317"/>
            </a:xfrm>
            <a:prstGeom prst="rect">
              <a:avLst/>
            </a:prstGeom>
          </p:spPr>
        </p:pic>
      </p:grpSp>
      <p:graphicFrame>
        <p:nvGraphicFramePr>
          <p:cNvPr id="11" name="Table 7"/>
          <p:cNvGraphicFramePr>
            <a:graphicFrameLocks noGrp="1"/>
          </p:cNvGraphicFramePr>
          <p:nvPr>
            <p:extLst>
              <p:ext uri="{D42A27DB-BD31-4B8C-83A1-F6EECF244321}">
                <p14:modId xmlns:p14="http://schemas.microsoft.com/office/powerpoint/2010/main" xmlns="" val="2543716298"/>
              </p:ext>
            </p:extLst>
          </p:nvPr>
        </p:nvGraphicFramePr>
        <p:xfrm>
          <a:off x="1000100" y="5857892"/>
          <a:ext cx="6745560" cy="741680"/>
        </p:xfrm>
        <a:graphic>
          <a:graphicData uri="http://schemas.openxmlformats.org/drawingml/2006/table">
            <a:tbl>
              <a:tblPr firstRow="1" bandRow="1">
                <a:tableStyleId>{5C22544A-7EE6-4342-B048-85BDC9FD1C3A}</a:tableStyleId>
              </a:tblPr>
              <a:tblGrid>
                <a:gridCol w="1686390">
                  <a:extLst>
                    <a:ext uri="{9D8B030D-6E8A-4147-A177-3AD203B41FA5}">
                      <a16:colId xmlns:a16="http://schemas.microsoft.com/office/drawing/2014/main" xmlns="" val="20001"/>
                    </a:ext>
                  </a:extLst>
                </a:gridCol>
                <a:gridCol w="1686390">
                  <a:extLst>
                    <a:ext uri="{9D8B030D-6E8A-4147-A177-3AD203B41FA5}">
                      <a16:colId xmlns:a16="http://schemas.microsoft.com/office/drawing/2014/main" xmlns="" val="20002"/>
                    </a:ext>
                  </a:extLst>
                </a:gridCol>
                <a:gridCol w="1686390">
                  <a:extLst>
                    <a:ext uri="{9D8B030D-6E8A-4147-A177-3AD203B41FA5}">
                      <a16:colId xmlns:a16="http://schemas.microsoft.com/office/drawing/2014/main" xmlns="" val="20003"/>
                    </a:ext>
                  </a:extLst>
                </a:gridCol>
                <a:gridCol w="1686390">
                  <a:extLst>
                    <a:ext uri="{9D8B030D-6E8A-4147-A177-3AD203B41FA5}">
                      <a16:colId xmlns:a16="http://schemas.microsoft.com/office/drawing/2014/main" xmlns="" val="20004"/>
                    </a:ext>
                  </a:extLst>
                </a:gridCol>
              </a:tblGrid>
              <a:tr h="370840">
                <a:tc>
                  <a:txBody>
                    <a:bodyPr/>
                    <a:lstStyle/>
                    <a:p>
                      <a:r>
                        <a:rPr lang="el-GR" dirty="0">
                          <a:solidFill>
                            <a:schemeClr val="accent1">
                              <a:lumMod val="50000"/>
                            </a:schemeClr>
                          </a:solidFill>
                          <a:effectLst>
                            <a:outerShdw blurRad="38100" dist="38100" dir="2700000" algn="tl">
                              <a:srgbClr val="000000">
                                <a:alpha val="43137"/>
                              </a:srgbClr>
                            </a:outerShdw>
                          </a:effectLst>
                        </a:rPr>
                        <a:t>μικρός</a:t>
                      </a:r>
                    </a:p>
                  </a:txBody>
                  <a:tcPr/>
                </a:tc>
                <a:tc>
                  <a:txBody>
                    <a:bodyPr/>
                    <a:lstStyle/>
                    <a:p>
                      <a:r>
                        <a:rPr lang="el-GR" dirty="0">
                          <a:solidFill>
                            <a:schemeClr val="accent1">
                              <a:lumMod val="50000"/>
                            </a:schemeClr>
                          </a:solidFill>
                          <a:effectLst>
                            <a:outerShdw blurRad="38100" dist="38100" dir="2700000" algn="tl">
                              <a:srgbClr val="000000">
                                <a:alpha val="43137"/>
                              </a:srgbClr>
                            </a:outerShdw>
                          </a:effectLst>
                        </a:rPr>
                        <a:t>μέτριος</a:t>
                      </a:r>
                    </a:p>
                  </a:txBody>
                  <a:tcPr/>
                </a:tc>
                <a:tc>
                  <a:txBody>
                    <a:bodyPr/>
                    <a:lstStyle/>
                    <a:p>
                      <a:r>
                        <a:rPr lang="el-GR" dirty="0">
                          <a:solidFill>
                            <a:schemeClr val="accent1">
                              <a:lumMod val="50000"/>
                            </a:schemeClr>
                          </a:solidFill>
                          <a:effectLst>
                            <a:outerShdw blurRad="38100" dist="38100" dir="2700000" algn="tl">
                              <a:srgbClr val="000000">
                                <a:alpha val="43137"/>
                              </a:srgbClr>
                            </a:outerShdw>
                          </a:effectLst>
                        </a:rPr>
                        <a:t>μεγάλος</a:t>
                      </a:r>
                    </a:p>
                  </a:txBody>
                  <a:tcPr/>
                </a:tc>
                <a:tc>
                  <a:txBody>
                    <a:bodyPr/>
                    <a:lstStyle/>
                    <a:p>
                      <a:r>
                        <a:rPr lang="el-GR" dirty="0">
                          <a:solidFill>
                            <a:schemeClr val="accent1">
                              <a:lumMod val="50000"/>
                            </a:schemeClr>
                          </a:solidFill>
                          <a:effectLst>
                            <a:outerShdw blurRad="38100" dist="38100" dir="2700000" algn="tl">
                              <a:srgbClr val="000000">
                                <a:alpha val="43137"/>
                              </a:srgbClr>
                            </a:outerShdw>
                          </a:effectLst>
                        </a:rPr>
                        <a:t>π</a:t>
                      </a:r>
                      <a:r>
                        <a:rPr lang="el-GR">
                          <a:solidFill>
                            <a:schemeClr val="accent1">
                              <a:lumMod val="50000"/>
                            </a:schemeClr>
                          </a:solidFill>
                          <a:effectLst>
                            <a:outerShdw blurRad="38100" dist="38100" dir="2700000" algn="tl">
                              <a:srgbClr val="000000">
                                <a:alpha val="43137"/>
                              </a:srgbClr>
                            </a:outerShdw>
                          </a:effectLst>
                        </a:rPr>
                        <a:t>ολύ </a:t>
                      </a:r>
                      <a:r>
                        <a:rPr lang="el-GR" dirty="0">
                          <a:solidFill>
                            <a:schemeClr val="accent1">
                              <a:lumMod val="50000"/>
                            </a:schemeClr>
                          </a:solidFill>
                          <a:effectLst>
                            <a:outerShdw blurRad="38100" dist="38100" dir="2700000" algn="tl">
                              <a:srgbClr val="000000">
                                <a:alpha val="43137"/>
                              </a:srgbClr>
                            </a:outerShdw>
                          </a:effectLst>
                        </a:rPr>
                        <a:t>μεγάλος</a:t>
                      </a:r>
                    </a:p>
                  </a:txBody>
                  <a:tcPr/>
                </a:tc>
                <a:extLst>
                  <a:ext uri="{0D108BD9-81ED-4DB2-BD59-A6C34878D82A}">
                    <a16:rowId xmlns:a16="http://schemas.microsoft.com/office/drawing/2014/main" xmlns="" val="10000"/>
                  </a:ext>
                </a:extLst>
              </a:tr>
              <a:tr h="370840">
                <a:tc>
                  <a:txBody>
                    <a:bodyPr/>
                    <a:lstStyle/>
                    <a:p>
                      <a:endParaRPr lang="el-GR" dirty="0"/>
                    </a:p>
                  </a:txBody>
                  <a:tcPr/>
                </a:tc>
                <a:tc>
                  <a:txBody>
                    <a:bodyPr/>
                    <a:lstStyle/>
                    <a:p>
                      <a:endParaRPr lang="el-GR" dirty="0"/>
                    </a:p>
                  </a:txBody>
                  <a:tcPr/>
                </a:tc>
                <a:tc>
                  <a:txBody>
                    <a:bodyPr/>
                    <a:lstStyle/>
                    <a:p>
                      <a:r>
                        <a:rPr lang="el-GR" dirty="0" smtClean="0"/>
                        <a:t>Ναι</a:t>
                      </a:r>
                      <a:endParaRPr lang="el-GR" dirty="0"/>
                    </a:p>
                  </a:txBody>
                  <a:tcPr/>
                </a:tc>
                <a:tc>
                  <a:txBody>
                    <a:bodyPr/>
                    <a:lstStyle/>
                    <a:p>
                      <a:pPr>
                        <a:buFont typeface="Wingdings" pitchFamily="2" charset="2"/>
                        <a:buNone/>
                      </a:pPr>
                      <a:endParaRPr lang="el-GR" dirty="0"/>
                    </a:p>
                  </a:txBody>
                  <a:tcPr/>
                </a:tc>
                <a:extLst>
                  <a:ext uri="{0D108BD9-81ED-4DB2-BD59-A6C34878D82A}">
                    <a16:rowId xmlns:a16="http://schemas.microsoft.com/office/drawing/2014/main" xmlns="" val="10001"/>
                  </a:ext>
                </a:extLst>
              </a:tr>
            </a:tbl>
          </a:graphicData>
        </a:graphic>
      </p:graphicFrame>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19200"/>
            <a:ext cx="4953000" cy="838200"/>
          </a:xfrm>
        </p:spPr>
        <p:txBody>
          <a:bodyPr>
            <a:normAutofit/>
          </a:bodyPr>
          <a:lstStyle/>
          <a:p>
            <a:r>
              <a:rPr lang="el-GR" sz="3000" b="1" dirty="0">
                <a:solidFill>
                  <a:srgbClr val="0070C0"/>
                </a:solidFill>
                <a:latin typeface="Calibri" pitchFamily="34" charset="0"/>
                <a:cs typeface="Calibri" pitchFamily="34" charset="0"/>
              </a:rPr>
              <a:t>Στοιχεια εκπαιδευτικων</a:t>
            </a:r>
          </a:p>
        </p:txBody>
      </p:sp>
      <p:sp>
        <p:nvSpPr>
          <p:cNvPr id="3" name="Content Placeholder 2"/>
          <p:cNvSpPr>
            <a:spLocks noGrp="1"/>
          </p:cNvSpPr>
          <p:nvPr>
            <p:ph idx="1"/>
          </p:nvPr>
        </p:nvSpPr>
        <p:spPr>
          <a:xfrm>
            <a:off x="228600" y="1905000"/>
            <a:ext cx="8686800" cy="4525963"/>
          </a:xfrm>
        </p:spPr>
        <p:txBody>
          <a:bodyPr>
            <a:normAutofit/>
          </a:bodyPr>
          <a:lstStyle/>
          <a:p>
            <a:endParaRPr lang="en-US" sz="2400" b="1" dirty="0">
              <a:solidFill>
                <a:schemeClr val="bg1"/>
              </a:solidFill>
            </a:endParaRPr>
          </a:p>
          <a:p>
            <a:r>
              <a:rPr lang="el-GR" sz="2400" dirty="0">
                <a:solidFill>
                  <a:schemeClr val="bg1"/>
                </a:solidFill>
                <a:latin typeface="Calibri" pitchFamily="34" charset="0"/>
                <a:cs typeface="Calibri" pitchFamily="34" charset="0"/>
              </a:rPr>
              <a:t>Ονοματεπώνυμο υπεύθυνου εκπαιδευτικού </a:t>
            </a:r>
            <a:r>
              <a:rPr lang="en-US" sz="2400" dirty="0">
                <a:solidFill>
                  <a:schemeClr val="bg1"/>
                </a:solidFill>
                <a:latin typeface="Calibri" pitchFamily="34" charset="0"/>
                <a:cs typeface="Calibri" pitchFamily="34" charset="0"/>
              </a:rPr>
              <a:t>: </a:t>
            </a:r>
            <a:r>
              <a:rPr lang="el-GR" sz="2400" dirty="0" smtClean="0">
                <a:solidFill>
                  <a:schemeClr val="bg1"/>
                </a:solidFill>
                <a:latin typeface="Calibri" pitchFamily="34" charset="0"/>
                <a:cs typeface="Calibri" pitchFamily="34" charset="0"/>
              </a:rPr>
              <a:t>Γεωργία Σταματίου</a:t>
            </a:r>
            <a:endParaRPr lang="el-GR" sz="2400" dirty="0">
              <a:solidFill>
                <a:schemeClr val="bg1"/>
              </a:solidFill>
              <a:latin typeface="Calibri" pitchFamily="34" charset="0"/>
              <a:cs typeface="Calibri" pitchFamily="34" charset="0"/>
            </a:endParaRPr>
          </a:p>
          <a:p>
            <a:endParaRPr lang="en-US" sz="2400" dirty="0">
              <a:solidFill>
                <a:schemeClr val="bg1"/>
              </a:solidFill>
              <a:latin typeface="Calibri" pitchFamily="34" charset="0"/>
              <a:cs typeface="Calibri" pitchFamily="34" charset="0"/>
            </a:endParaRPr>
          </a:p>
          <a:p>
            <a:r>
              <a:rPr lang="el-GR" sz="2400" dirty="0">
                <a:solidFill>
                  <a:schemeClr val="bg1"/>
                </a:solidFill>
                <a:latin typeface="Calibri" pitchFamily="34" charset="0"/>
                <a:cs typeface="Calibri" pitchFamily="34" charset="0"/>
              </a:rPr>
              <a:t>Κινητό τηλέφωνο υπεύθυνου εκπαιδευτικού </a:t>
            </a:r>
            <a:r>
              <a:rPr lang="en-US" sz="2400" dirty="0" smtClean="0">
                <a:solidFill>
                  <a:schemeClr val="bg1"/>
                </a:solidFill>
                <a:latin typeface="Calibri" pitchFamily="34" charset="0"/>
                <a:cs typeface="Calibri" pitchFamily="34" charset="0"/>
              </a:rPr>
              <a:t>:</a:t>
            </a:r>
            <a:r>
              <a:rPr lang="el-GR" sz="2400" dirty="0" smtClean="0">
                <a:solidFill>
                  <a:schemeClr val="bg1"/>
                </a:solidFill>
                <a:latin typeface="Calibri" pitchFamily="34" charset="0"/>
                <a:cs typeface="Calibri" pitchFamily="34" charset="0"/>
              </a:rPr>
              <a:t>6976151984</a:t>
            </a:r>
            <a:endParaRPr lang="el-GR" sz="2400" dirty="0">
              <a:solidFill>
                <a:schemeClr val="bg1"/>
              </a:solidFill>
              <a:latin typeface="Calibri" pitchFamily="34" charset="0"/>
              <a:cs typeface="Calibri" pitchFamily="34" charset="0"/>
            </a:endParaRPr>
          </a:p>
          <a:p>
            <a:endParaRPr lang="el-GR" sz="2400" dirty="0">
              <a:solidFill>
                <a:schemeClr val="bg1"/>
              </a:solidFill>
              <a:latin typeface="Calibri" pitchFamily="34" charset="0"/>
              <a:cs typeface="Calibri" pitchFamily="34" charset="0"/>
            </a:endParaRPr>
          </a:p>
          <a:p>
            <a:r>
              <a:rPr lang="el-GR" sz="2400" dirty="0">
                <a:solidFill>
                  <a:schemeClr val="bg1"/>
                </a:solidFill>
                <a:latin typeface="Calibri" pitchFamily="34" charset="0"/>
                <a:cs typeface="Calibri" pitchFamily="34" charset="0"/>
              </a:rPr>
              <a:t>Ηλεκτρονική διεύθυνση επικοινωνίας υπεύθυνου εκπαιδευτικού</a:t>
            </a:r>
            <a:r>
              <a:rPr lang="el-GR" sz="2400" dirty="0" smtClean="0">
                <a:solidFill>
                  <a:schemeClr val="bg1"/>
                </a:solidFill>
                <a:latin typeface="Calibri" pitchFamily="34" charset="0"/>
                <a:cs typeface="Calibri" pitchFamily="34" charset="0"/>
              </a:rPr>
              <a:t>:</a:t>
            </a:r>
          </a:p>
          <a:p>
            <a:pPr>
              <a:buNone/>
            </a:pPr>
            <a:r>
              <a:rPr lang="el-GR" sz="2400" dirty="0" smtClean="0">
                <a:solidFill>
                  <a:schemeClr val="bg1"/>
                </a:solidFill>
                <a:latin typeface="Calibri" pitchFamily="34" charset="0"/>
                <a:cs typeface="Calibri" pitchFamily="34" charset="0"/>
              </a:rPr>
              <a:t>        </a:t>
            </a:r>
            <a:r>
              <a:rPr lang="el-GR" sz="2400" dirty="0" smtClean="0">
                <a:solidFill>
                  <a:schemeClr val="accent6">
                    <a:lumMod val="75000"/>
                  </a:schemeClr>
                </a:solidFill>
                <a:latin typeface="Calibri" pitchFamily="34" charset="0"/>
                <a:cs typeface="Calibri" pitchFamily="34" charset="0"/>
              </a:rPr>
              <a:t>        </a:t>
            </a:r>
            <a:r>
              <a:rPr lang="en-US" sz="2400" dirty="0" smtClean="0">
                <a:solidFill>
                  <a:schemeClr val="accent6">
                    <a:lumMod val="75000"/>
                  </a:schemeClr>
                </a:solidFill>
                <a:latin typeface="Calibri" pitchFamily="34" charset="0"/>
                <a:cs typeface="Calibri" pitchFamily="34" charset="0"/>
                <a:hlinkClick r:id="rId2"/>
              </a:rPr>
              <a:t>gstamatiou28@gmail.com</a:t>
            </a:r>
            <a:endParaRPr lang="en-US" sz="2400" dirty="0" smtClean="0">
              <a:solidFill>
                <a:schemeClr val="accent6">
                  <a:lumMod val="75000"/>
                </a:schemeClr>
              </a:solidFill>
              <a:latin typeface="Calibri" pitchFamily="34" charset="0"/>
              <a:cs typeface="Calibri" pitchFamily="34" charset="0"/>
            </a:endParaRPr>
          </a:p>
          <a:p>
            <a:endParaRPr lang="el-GR" sz="2400"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3</a:t>
            </a:fld>
            <a:endParaRPr lang="en-US"/>
          </a:p>
        </p:txBody>
      </p:sp>
      <p:grpSp>
        <p:nvGrpSpPr>
          <p:cNvPr id="9" name="Ομάδα 8">
            <a:extLst>
              <a:ext uri="{FF2B5EF4-FFF2-40B4-BE49-F238E27FC236}">
                <a16:creationId xmlns:a16="http://schemas.microsoft.com/office/drawing/2014/main" xmlns="" id="{64D367E4-8164-BD14-8C63-A4BE01681672}"/>
              </a:ext>
            </a:extLst>
          </p:cNvPr>
          <p:cNvGrpSpPr/>
          <p:nvPr/>
        </p:nvGrpSpPr>
        <p:grpSpPr>
          <a:xfrm>
            <a:off x="650217" y="-838227"/>
            <a:ext cx="8218327" cy="2744317"/>
            <a:chOff x="650217" y="-838227"/>
            <a:chExt cx="8218327" cy="2744317"/>
          </a:xfrm>
        </p:grpSpPr>
        <p:grpSp>
          <p:nvGrpSpPr>
            <p:cNvPr id="10" name="Ομάδα 9">
              <a:extLst>
                <a:ext uri="{FF2B5EF4-FFF2-40B4-BE49-F238E27FC236}">
                  <a16:creationId xmlns:a16="http://schemas.microsoft.com/office/drawing/2014/main" xmlns="" id="{B7942B1F-229A-CED6-13A5-0F9A7CA3BB5D}"/>
                </a:ext>
              </a:extLst>
            </p:cNvPr>
            <p:cNvGrpSpPr/>
            <p:nvPr/>
          </p:nvGrpSpPr>
          <p:grpSpPr>
            <a:xfrm>
              <a:off x="5148064" y="22408"/>
              <a:ext cx="1973560" cy="1027235"/>
              <a:chOff x="5148064" y="22408"/>
              <a:chExt cx="1973560" cy="1027235"/>
            </a:xfrm>
          </p:grpSpPr>
          <p:pic>
            <p:nvPicPr>
              <p:cNvPr id="13" name="Picture 9" descr="fee-logo">
                <a:extLst>
                  <a:ext uri="{FF2B5EF4-FFF2-40B4-BE49-F238E27FC236}">
                    <a16:creationId xmlns:a16="http://schemas.microsoft.com/office/drawing/2014/main" xmlns="" id="{5B7C2D12-5767-5FDA-2524-024DD2F46B0D}"/>
                  </a:ext>
                </a:extLst>
              </p:cNvPr>
              <p:cNvPicPr>
                <a:picLocks noChangeAspect="1" noChangeArrowheads="1"/>
              </p:cNvPicPr>
              <p:nvPr/>
            </p:nvPicPr>
            <p:blipFill>
              <a:blip r:embed="rId3" cstate="print"/>
              <a:srcRect/>
              <a:stretch>
                <a:fillRect/>
              </a:stretch>
            </p:blipFill>
            <p:spPr bwMode="auto">
              <a:xfrm>
                <a:off x="6588224" y="50538"/>
                <a:ext cx="533400" cy="966788"/>
              </a:xfrm>
              <a:prstGeom prst="rect">
                <a:avLst/>
              </a:prstGeom>
              <a:noFill/>
              <a:ln w="9525">
                <a:noFill/>
                <a:miter lim="800000"/>
                <a:headEnd/>
                <a:tailEnd/>
              </a:ln>
            </p:spPr>
          </p:pic>
          <p:pic>
            <p:nvPicPr>
              <p:cNvPr id="14" name="Εικόνα 13" descr="Εικόνα που περιέχει γραφικά, γραφιστική, σχεδίαση, αφίσα&#10;&#10;Περιγραφή που δημιουργήθηκε αυτόματα">
                <a:extLst>
                  <a:ext uri="{FF2B5EF4-FFF2-40B4-BE49-F238E27FC236}">
                    <a16:creationId xmlns:a16="http://schemas.microsoft.com/office/drawing/2014/main" xmlns="" id="{9E777D62-73A4-06EC-9646-72FCD6243240}"/>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5148064" y="22408"/>
                <a:ext cx="780699" cy="1027235"/>
              </a:xfrm>
              <a:prstGeom prst="rect">
                <a:avLst/>
              </a:prstGeom>
            </p:spPr>
          </p:pic>
        </p:grpSp>
        <p:pic>
          <p:nvPicPr>
            <p:cNvPr id="11" name="Εικόνα 10" descr="Εικόνα που περιέχει κείμενο, γραφικά, γραμματοσειρά, γραφιστική&#10;&#10;Το περιεχόμενο που δημιουργείται από τεχνολογία AI ενδέχεται να είναι εσφαλμένο.">
              <a:extLst>
                <a:ext uri="{FF2B5EF4-FFF2-40B4-BE49-F238E27FC236}">
                  <a16:creationId xmlns:a16="http://schemas.microsoft.com/office/drawing/2014/main" xmlns="" id="{2451C23D-CC10-8D33-FFD4-BD24CB0DD71F}"/>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7441751" y="67368"/>
              <a:ext cx="1426793" cy="793259"/>
            </a:xfrm>
            <a:prstGeom prst="rect">
              <a:avLst/>
            </a:prstGeom>
          </p:spPr>
        </p:pic>
        <p:pic>
          <p:nvPicPr>
            <p:cNvPr id="12" name="Εικόνα 11" descr="Εικόνα που περιέχει γραφιστική, γραφικά, πράσινο, λογότυπο&#10;&#10;Το περιεχόμενο που δημιουργείται από τεχνολογία AI ενδέχεται να είναι εσφαλμένο.">
              <a:extLst>
                <a:ext uri="{FF2B5EF4-FFF2-40B4-BE49-F238E27FC236}">
                  <a16:creationId xmlns:a16="http://schemas.microsoft.com/office/drawing/2014/main" xmlns="" id="{A9F781C6-92DA-513B-D6B9-83BE7C78BC1A}"/>
                </a:ext>
              </a:extLst>
            </p:cNvPr>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650217" y="-838227"/>
              <a:ext cx="2744317" cy="2744317"/>
            </a:xfrm>
            <a:prstGeom prst="rect">
              <a:avLst/>
            </a:prstGeom>
          </p:spPr>
        </p:pic>
      </p:gr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42984"/>
            <a:ext cx="8686800" cy="838200"/>
          </a:xfrm>
        </p:spPr>
        <p:txBody>
          <a:bodyPr>
            <a:normAutofit/>
          </a:bodyPr>
          <a:lstStyle/>
          <a:p>
            <a:r>
              <a:rPr lang="el-GR" sz="3000" b="1" dirty="0">
                <a:solidFill>
                  <a:srgbClr val="0070C0"/>
                </a:solidFill>
                <a:latin typeface="Calibri" pitchFamily="34" charset="0"/>
                <a:cs typeface="Calibri" pitchFamily="34" charset="0"/>
              </a:rPr>
              <a:t>Βημα 6 ενημερωση – διαχυση αποτελεσματων</a:t>
            </a:r>
          </a:p>
        </p:txBody>
      </p:sp>
      <p:sp>
        <p:nvSpPr>
          <p:cNvPr id="3" name="Content Placeholder 2"/>
          <p:cNvSpPr>
            <a:spLocks noGrp="1"/>
          </p:cNvSpPr>
          <p:nvPr>
            <p:ph idx="1"/>
          </p:nvPr>
        </p:nvSpPr>
        <p:spPr>
          <a:xfrm>
            <a:off x="214282" y="1857364"/>
            <a:ext cx="8686800" cy="4373571"/>
          </a:xfrm>
        </p:spPr>
        <p:txBody>
          <a:bodyPr>
            <a:noAutofit/>
          </a:bodyPr>
          <a:lstStyle/>
          <a:p>
            <a:pPr>
              <a:buNone/>
            </a:pPr>
            <a:r>
              <a:rPr lang="el-GR" sz="1800" dirty="0" smtClean="0">
                <a:solidFill>
                  <a:schemeClr val="bg1"/>
                </a:solidFill>
                <a:latin typeface="Calibri" pitchFamily="34" charset="0"/>
                <a:cs typeface="Calibri" pitchFamily="34" charset="0"/>
              </a:rPr>
              <a:t>Η διάχυση των αποτελεσμάτων πραγματοποιήθηκε με ποικίλους τρόπους:</a:t>
            </a:r>
            <a:br>
              <a:rPr lang="el-GR" sz="1800" dirty="0" smtClean="0">
                <a:solidFill>
                  <a:schemeClr val="bg1"/>
                </a:solidFill>
                <a:latin typeface="Calibri" pitchFamily="34" charset="0"/>
                <a:cs typeface="Calibri" pitchFamily="34" charset="0"/>
              </a:rPr>
            </a:br>
            <a:r>
              <a:rPr lang="el-GR" sz="1800" dirty="0" smtClean="0">
                <a:solidFill>
                  <a:schemeClr val="bg1"/>
                </a:solidFill>
                <a:latin typeface="Calibri" pitchFamily="34" charset="0"/>
                <a:cs typeface="Calibri" pitchFamily="34" charset="0"/>
              </a:rPr>
              <a:t>● Αναρτήθηκαν οι δράσεις και τα αποτελέσματα στον πίνακα ανακοινώσεων του σχολείου.</a:t>
            </a:r>
            <a:br>
              <a:rPr lang="el-GR" sz="1800" dirty="0" smtClean="0">
                <a:solidFill>
                  <a:schemeClr val="bg1"/>
                </a:solidFill>
                <a:latin typeface="Calibri" pitchFamily="34" charset="0"/>
                <a:cs typeface="Calibri" pitchFamily="34" charset="0"/>
              </a:rPr>
            </a:br>
            <a:r>
              <a:rPr lang="el-GR" sz="1800" dirty="0" smtClean="0">
                <a:solidFill>
                  <a:schemeClr val="bg1"/>
                </a:solidFill>
                <a:latin typeface="Calibri" pitchFamily="34" charset="0"/>
                <a:cs typeface="Calibri" pitchFamily="34" charset="0"/>
              </a:rPr>
              <a:t>● Κοινοποιήθηκαν δράσεις στην πλατφόρμα </a:t>
            </a:r>
            <a:r>
              <a:rPr lang="el-GR" sz="1800" dirty="0" err="1" smtClean="0">
                <a:solidFill>
                  <a:schemeClr val="bg1"/>
                </a:solidFill>
                <a:latin typeface="Calibri" pitchFamily="34" charset="0"/>
                <a:cs typeface="Calibri" pitchFamily="34" charset="0"/>
              </a:rPr>
              <a:t>Twinspace</a:t>
            </a:r>
            <a:r>
              <a:rPr lang="el-GR" sz="1800" dirty="0" smtClean="0">
                <a:solidFill>
                  <a:schemeClr val="bg1"/>
                </a:solidFill>
                <a:latin typeface="Calibri" pitchFamily="34" charset="0"/>
                <a:cs typeface="Calibri" pitchFamily="34" charset="0"/>
              </a:rPr>
              <a:t> του συνεργατικού έργου </a:t>
            </a:r>
            <a:r>
              <a:rPr lang="el-GR" sz="1800" dirty="0" err="1" smtClean="0">
                <a:solidFill>
                  <a:schemeClr val="bg1"/>
                </a:solidFill>
                <a:latin typeface="Calibri" pitchFamily="34" charset="0"/>
                <a:cs typeface="Calibri" pitchFamily="34" charset="0"/>
              </a:rPr>
              <a:t>eTwinning</a:t>
            </a:r>
            <a:r>
              <a:rPr lang="el-GR" sz="1800" dirty="0" smtClean="0">
                <a:solidFill>
                  <a:schemeClr val="bg1"/>
                </a:solidFill>
                <a:latin typeface="Calibri" pitchFamily="34" charset="0"/>
                <a:cs typeface="Calibri" pitchFamily="34" charset="0"/>
              </a:rPr>
              <a:t> «Οι </a:t>
            </a:r>
            <a:r>
              <a:rPr lang="en-US" sz="1800" dirty="0" smtClean="0">
                <a:solidFill>
                  <a:schemeClr val="bg1"/>
                </a:solidFill>
                <a:latin typeface="Calibri" pitchFamily="34" charset="0"/>
                <a:cs typeface="Calibri" pitchFamily="34" charset="0"/>
              </a:rPr>
              <a:t>Global </a:t>
            </a:r>
            <a:r>
              <a:rPr lang="en-US" sz="1800" dirty="0" err="1" smtClean="0">
                <a:solidFill>
                  <a:schemeClr val="bg1"/>
                </a:solidFill>
                <a:latin typeface="Calibri" pitchFamily="34" charset="0"/>
                <a:cs typeface="Calibri" pitchFamily="34" charset="0"/>
              </a:rPr>
              <a:t>Travellers</a:t>
            </a:r>
            <a:r>
              <a:rPr lang="en-US" sz="1800" dirty="0" smtClean="0">
                <a:solidFill>
                  <a:schemeClr val="bg1"/>
                </a:solidFill>
                <a:latin typeface="Calibri" pitchFamily="34" charset="0"/>
                <a:cs typeface="Calibri" pitchFamily="34" charset="0"/>
              </a:rPr>
              <a:t> </a:t>
            </a:r>
            <a:r>
              <a:rPr lang="el-GR" sz="1800" dirty="0" smtClean="0">
                <a:solidFill>
                  <a:schemeClr val="bg1"/>
                </a:solidFill>
                <a:latin typeface="Calibri" pitchFamily="34" charset="0"/>
                <a:cs typeface="Calibri" pitchFamily="34" charset="0"/>
              </a:rPr>
              <a:t>της Οικοσυμμαχίας»</a:t>
            </a:r>
            <a:br>
              <a:rPr lang="el-GR" sz="1800" dirty="0" smtClean="0">
                <a:solidFill>
                  <a:schemeClr val="bg1"/>
                </a:solidFill>
                <a:latin typeface="Calibri" pitchFamily="34" charset="0"/>
                <a:cs typeface="Calibri" pitchFamily="34" charset="0"/>
              </a:rPr>
            </a:br>
            <a:r>
              <a:rPr lang="el-GR" sz="1800" dirty="0" smtClean="0">
                <a:solidFill>
                  <a:schemeClr val="bg1"/>
                </a:solidFill>
                <a:latin typeface="Calibri" pitchFamily="34" charset="0"/>
                <a:cs typeface="Calibri" pitchFamily="34" charset="0"/>
              </a:rPr>
              <a:t>● Δημοσιεύτηκαν σχετικές αναρτήσεις στο Ιστολόγιο του σχολείου </a:t>
            </a:r>
            <a:r>
              <a:rPr lang="el-GR" sz="1800" dirty="0" smtClean="0">
                <a:latin typeface="Calibri" pitchFamily="34" charset="0"/>
                <a:cs typeface="Calibri" pitchFamily="34" charset="0"/>
                <a:hlinkClick r:id="rId2"/>
              </a:rPr>
              <a:t>https://blogs.sch.gr/6nipchalk/</a:t>
            </a:r>
            <a:endParaRPr lang="el-GR" sz="1800" dirty="0" smtClean="0">
              <a:solidFill>
                <a:schemeClr val="bg1"/>
              </a:solidFill>
              <a:latin typeface="Calibri" pitchFamily="34" charset="0"/>
              <a:cs typeface="Calibri" pitchFamily="34" charset="0"/>
            </a:endParaRPr>
          </a:p>
          <a:p>
            <a:pPr>
              <a:buNone/>
            </a:pPr>
            <a:r>
              <a:rPr lang="el-GR" sz="1800" dirty="0" smtClean="0">
                <a:solidFill>
                  <a:schemeClr val="bg1"/>
                </a:solidFill>
                <a:latin typeface="Calibri" pitchFamily="34" charset="0"/>
                <a:cs typeface="Calibri" pitchFamily="34" charset="0"/>
              </a:rPr>
              <a:t>     </a:t>
            </a:r>
            <a:r>
              <a:rPr lang="en-US" sz="1800" dirty="0" smtClean="0">
                <a:solidFill>
                  <a:schemeClr val="bg1"/>
                </a:solidFill>
                <a:latin typeface="Calibri" pitchFamily="34" charset="0"/>
                <a:cs typeface="Calibri" pitchFamily="34" charset="0"/>
              </a:rPr>
              <a:t> </a:t>
            </a:r>
            <a:r>
              <a:rPr lang="el-GR" sz="1800" dirty="0" smtClean="0">
                <a:solidFill>
                  <a:schemeClr val="bg1"/>
                </a:solidFill>
                <a:latin typeface="Calibri" pitchFamily="34" charset="0"/>
                <a:cs typeface="Calibri" pitchFamily="34" charset="0"/>
              </a:rPr>
              <a:t>●</a:t>
            </a:r>
            <a:r>
              <a:rPr lang="en-US" sz="1800" dirty="0" smtClean="0">
                <a:solidFill>
                  <a:schemeClr val="bg1"/>
                </a:solidFill>
                <a:latin typeface="Calibri" pitchFamily="34" charset="0"/>
                <a:cs typeface="Calibri" pitchFamily="34" charset="0"/>
              </a:rPr>
              <a:t> </a:t>
            </a:r>
            <a:r>
              <a:rPr lang="el-GR" sz="1800" dirty="0" smtClean="0">
                <a:solidFill>
                  <a:schemeClr val="bg1"/>
                </a:solidFill>
                <a:latin typeface="Calibri" pitchFamily="34" charset="0"/>
                <a:cs typeface="Calibri" pitchFamily="34" charset="0"/>
              </a:rPr>
              <a:t>Δημοσιεύτηκαν σχετικές αναρτήσεις στο Ιστολόγιο των Οικολογικών Σχολείων </a:t>
            </a:r>
            <a:r>
              <a:rPr lang="en-US" sz="1800" dirty="0" smtClean="0">
                <a:solidFill>
                  <a:schemeClr val="bg1"/>
                </a:solidFill>
                <a:latin typeface="Calibri" pitchFamily="34" charset="0"/>
                <a:cs typeface="Calibri" pitchFamily="34" charset="0"/>
                <a:hlinkClick r:id="rId3"/>
              </a:rPr>
              <a:t>https://www.ecoschools.gr/schools/6o-nipiagogeio-halkidas</a:t>
            </a:r>
            <a:r>
              <a:rPr lang="el-GR" sz="1800" dirty="0" smtClean="0">
                <a:solidFill>
                  <a:schemeClr val="bg1"/>
                </a:solidFill>
                <a:latin typeface="Calibri" pitchFamily="34" charset="0"/>
                <a:cs typeface="Calibri" pitchFamily="34" charset="0"/>
              </a:rPr>
              <a:t> και στην πλατφόρμα των </a:t>
            </a:r>
            <a:r>
              <a:rPr lang="en-US" sz="1800" dirty="0" smtClean="0">
                <a:solidFill>
                  <a:schemeClr val="bg1"/>
                </a:solidFill>
                <a:latin typeface="Calibri" pitchFamily="34" charset="0"/>
                <a:cs typeface="Calibri" pitchFamily="34" charset="0"/>
              </a:rPr>
              <a:t>Plastic clever schools.</a:t>
            </a:r>
            <a:r>
              <a:rPr lang="el-GR" sz="1800" dirty="0" smtClean="0">
                <a:solidFill>
                  <a:schemeClr val="bg1"/>
                </a:solidFill>
                <a:latin typeface="Calibri" pitchFamily="34" charset="0"/>
                <a:cs typeface="Calibri" pitchFamily="34" charset="0"/>
              </a:rPr>
              <a:t/>
            </a:r>
            <a:br>
              <a:rPr lang="el-GR" sz="1800" dirty="0" smtClean="0">
                <a:solidFill>
                  <a:schemeClr val="bg1"/>
                </a:solidFill>
                <a:latin typeface="Calibri" pitchFamily="34" charset="0"/>
                <a:cs typeface="Calibri" pitchFamily="34" charset="0"/>
              </a:rPr>
            </a:br>
            <a:r>
              <a:rPr lang="el-GR" sz="1800" dirty="0" smtClean="0">
                <a:solidFill>
                  <a:schemeClr val="bg1"/>
                </a:solidFill>
                <a:latin typeface="Calibri" pitchFamily="34" charset="0"/>
                <a:cs typeface="Calibri" pitchFamily="34" charset="0"/>
              </a:rPr>
              <a:t>● Πραγματοποιήθηκαν ανακοινώσεις μέσω των κοινωνικών δικτύων.</a:t>
            </a:r>
            <a:r>
              <a:rPr lang="en-US" sz="1800" dirty="0" smtClean="0">
                <a:solidFill>
                  <a:schemeClr val="bg1"/>
                </a:solidFill>
                <a:latin typeface="Calibri" pitchFamily="34" charset="0"/>
                <a:cs typeface="Calibri" pitchFamily="34" charset="0"/>
              </a:rPr>
              <a:t> </a:t>
            </a:r>
            <a:r>
              <a:rPr lang="en-US" sz="1800" dirty="0" smtClean="0">
                <a:solidFill>
                  <a:schemeClr val="bg1"/>
                </a:solidFill>
                <a:latin typeface="Calibri" pitchFamily="34" charset="0"/>
                <a:cs typeface="Calibri" pitchFamily="34" charset="0"/>
                <a:hlinkClick r:id="rId4"/>
              </a:rPr>
              <a:t>https://www.facebook.com/groups/565459050289806/permalink/2919616564874031/</a:t>
            </a:r>
            <a:endParaRPr lang="el-GR" sz="1800" dirty="0" smtClean="0">
              <a:solidFill>
                <a:schemeClr val="bg1"/>
              </a:solidFill>
              <a:latin typeface="Calibri" pitchFamily="34" charset="0"/>
              <a:cs typeface="Calibri" pitchFamily="34" charset="0"/>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pPr/>
              <a:t>30</a:t>
            </a:fld>
            <a:endParaRPr lang="en-US"/>
          </a:p>
        </p:txBody>
      </p:sp>
      <p:grpSp>
        <p:nvGrpSpPr>
          <p:cNvPr id="9" name="Ομάδα 8">
            <a:extLst>
              <a:ext uri="{FF2B5EF4-FFF2-40B4-BE49-F238E27FC236}">
                <a16:creationId xmlns:a16="http://schemas.microsoft.com/office/drawing/2014/main" xmlns="" id="{8FB3921C-CD31-F97D-AA67-CD7A26ACCB85}"/>
              </a:ext>
            </a:extLst>
          </p:cNvPr>
          <p:cNvGrpSpPr/>
          <p:nvPr/>
        </p:nvGrpSpPr>
        <p:grpSpPr>
          <a:xfrm>
            <a:off x="650217" y="-838227"/>
            <a:ext cx="8218327" cy="2744317"/>
            <a:chOff x="650217" y="-838227"/>
            <a:chExt cx="8218327" cy="2744317"/>
          </a:xfrm>
        </p:grpSpPr>
        <p:grpSp>
          <p:nvGrpSpPr>
            <p:cNvPr id="10" name="Ομάδα 9">
              <a:extLst>
                <a:ext uri="{FF2B5EF4-FFF2-40B4-BE49-F238E27FC236}">
                  <a16:creationId xmlns:a16="http://schemas.microsoft.com/office/drawing/2014/main" xmlns="" id="{25AA8848-222D-4E5A-C01E-C2B3EBF74D59}"/>
                </a:ext>
              </a:extLst>
            </p:cNvPr>
            <p:cNvGrpSpPr/>
            <p:nvPr/>
          </p:nvGrpSpPr>
          <p:grpSpPr>
            <a:xfrm>
              <a:off x="5148064" y="22408"/>
              <a:ext cx="1973560" cy="1027235"/>
              <a:chOff x="5148064" y="22408"/>
              <a:chExt cx="1973560" cy="1027235"/>
            </a:xfrm>
          </p:grpSpPr>
          <p:pic>
            <p:nvPicPr>
              <p:cNvPr id="13" name="Picture 9" descr="fee-logo">
                <a:extLst>
                  <a:ext uri="{FF2B5EF4-FFF2-40B4-BE49-F238E27FC236}">
                    <a16:creationId xmlns:a16="http://schemas.microsoft.com/office/drawing/2014/main" xmlns="" id="{440F0C00-978D-E9D7-23BC-E0FD2F933574}"/>
                  </a:ext>
                </a:extLst>
              </p:cNvPr>
              <p:cNvPicPr>
                <a:picLocks noChangeAspect="1" noChangeArrowheads="1"/>
              </p:cNvPicPr>
              <p:nvPr/>
            </p:nvPicPr>
            <p:blipFill>
              <a:blip r:embed="rId5" cstate="print"/>
              <a:srcRect/>
              <a:stretch>
                <a:fillRect/>
              </a:stretch>
            </p:blipFill>
            <p:spPr bwMode="auto">
              <a:xfrm>
                <a:off x="6588224" y="50538"/>
                <a:ext cx="533400" cy="966788"/>
              </a:xfrm>
              <a:prstGeom prst="rect">
                <a:avLst/>
              </a:prstGeom>
              <a:noFill/>
              <a:ln w="9525">
                <a:noFill/>
                <a:miter lim="800000"/>
                <a:headEnd/>
                <a:tailEnd/>
              </a:ln>
            </p:spPr>
          </p:pic>
          <p:pic>
            <p:nvPicPr>
              <p:cNvPr id="14" name="Εικόνα 13" descr="Εικόνα που περιέχει γραφικά, γραφιστική, σχεδίαση, αφίσα&#10;&#10;Περιγραφή που δημιουργήθηκε αυτόματα">
                <a:extLst>
                  <a:ext uri="{FF2B5EF4-FFF2-40B4-BE49-F238E27FC236}">
                    <a16:creationId xmlns:a16="http://schemas.microsoft.com/office/drawing/2014/main" xmlns="" id="{A7ED5152-55E9-FB34-6573-C3CAE019F7FF}"/>
                  </a:ext>
                </a:extLst>
              </p:cNvPr>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5148064" y="22408"/>
                <a:ext cx="780699" cy="1027235"/>
              </a:xfrm>
              <a:prstGeom prst="rect">
                <a:avLst/>
              </a:prstGeom>
            </p:spPr>
          </p:pic>
        </p:grpSp>
        <p:pic>
          <p:nvPicPr>
            <p:cNvPr id="11" name="Εικόνα 10" descr="Εικόνα που περιέχει κείμενο, γραφικά, γραμματοσειρά, γραφιστική&#10;&#10;Το περιεχόμενο που δημιουργείται από τεχνολογία AI ενδέχεται να είναι εσφαλμένο.">
              <a:extLst>
                <a:ext uri="{FF2B5EF4-FFF2-40B4-BE49-F238E27FC236}">
                  <a16:creationId xmlns:a16="http://schemas.microsoft.com/office/drawing/2014/main" xmlns="" id="{736CB501-19A6-FFF5-929E-464CB678204C}"/>
                </a:ext>
              </a:extLst>
            </p:cNvPr>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7441751" y="67368"/>
              <a:ext cx="1426793" cy="793259"/>
            </a:xfrm>
            <a:prstGeom prst="rect">
              <a:avLst/>
            </a:prstGeom>
          </p:spPr>
        </p:pic>
        <p:pic>
          <p:nvPicPr>
            <p:cNvPr id="12" name="Εικόνα 11" descr="Εικόνα που περιέχει γραφιστική, γραφικά, πράσινο, λογότυπο&#10;&#10;Το περιεχόμενο που δημιουργείται από τεχνολογία AI ενδέχεται να είναι εσφαλμένο.">
              <a:extLst>
                <a:ext uri="{FF2B5EF4-FFF2-40B4-BE49-F238E27FC236}">
                  <a16:creationId xmlns:a16="http://schemas.microsoft.com/office/drawing/2014/main" xmlns="" id="{F6D2389B-A3B2-C0DB-72EB-0BA50CB9EC4F}"/>
                </a:ext>
              </a:extLst>
            </p:cNvPr>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650217" y="-838227"/>
              <a:ext cx="2744317" cy="2744317"/>
            </a:xfrm>
            <a:prstGeom prst="rect">
              <a:avLst/>
            </a:prstGeom>
          </p:spPr>
        </p:pic>
      </p:gr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42984"/>
            <a:ext cx="8686800" cy="838200"/>
          </a:xfrm>
        </p:spPr>
        <p:txBody>
          <a:bodyPr>
            <a:normAutofit/>
          </a:bodyPr>
          <a:lstStyle/>
          <a:p>
            <a:r>
              <a:rPr lang="el-GR" sz="3000" b="1" dirty="0">
                <a:solidFill>
                  <a:srgbClr val="0070C0"/>
                </a:solidFill>
                <a:latin typeface="Calibri" pitchFamily="34" charset="0"/>
                <a:cs typeface="Calibri" pitchFamily="34" charset="0"/>
              </a:rPr>
              <a:t>Βημα 6 ενημερωση – διαχυση αποτελεσματων</a:t>
            </a:r>
          </a:p>
        </p:txBody>
      </p:sp>
      <p:sp>
        <p:nvSpPr>
          <p:cNvPr id="3" name="Content Placeholder 2"/>
          <p:cNvSpPr>
            <a:spLocks noGrp="1"/>
          </p:cNvSpPr>
          <p:nvPr>
            <p:ph idx="1"/>
          </p:nvPr>
        </p:nvSpPr>
        <p:spPr>
          <a:xfrm>
            <a:off x="214282" y="2143116"/>
            <a:ext cx="8686800" cy="4373571"/>
          </a:xfrm>
        </p:spPr>
        <p:txBody>
          <a:bodyPr>
            <a:noAutofit/>
          </a:bodyPr>
          <a:lstStyle/>
          <a:p>
            <a:pPr>
              <a:buNone/>
            </a:pPr>
            <a:r>
              <a:rPr lang="el-GR" sz="1800" dirty="0" smtClean="0">
                <a:solidFill>
                  <a:schemeClr val="bg1"/>
                </a:solidFill>
                <a:latin typeface="Calibri" pitchFamily="34" charset="0"/>
                <a:cs typeface="Calibri" pitchFamily="34" charset="0"/>
              </a:rPr>
              <a:t>● Οι μαθητές παρουσίασαν τις δράσεις τους σε σχολικές εκδηλώσεις και συναντήσεις με τη σχολική κοινότητα.</a:t>
            </a:r>
            <a:br>
              <a:rPr lang="el-GR" sz="1800" dirty="0" smtClean="0">
                <a:solidFill>
                  <a:schemeClr val="bg1"/>
                </a:solidFill>
                <a:latin typeface="Calibri" pitchFamily="34" charset="0"/>
                <a:cs typeface="Calibri" pitchFamily="34" charset="0"/>
              </a:rPr>
            </a:br>
            <a:r>
              <a:rPr lang="el-GR" sz="1800" dirty="0" smtClean="0">
                <a:solidFill>
                  <a:schemeClr val="bg1"/>
                </a:solidFill>
                <a:latin typeface="Calibri" pitchFamily="34" charset="0"/>
                <a:cs typeface="Calibri" pitchFamily="34" charset="0"/>
              </a:rPr>
              <a:t>● Έγινε ανταλλαγή εμπειριών και καλών πρακτικών με συνεργαζόμενα σχολεία του εξωτερικού μέσω διαδικτυακών συναντήσεων.</a:t>
            </a:r>
            <a:br>
              <a:rPr lang="el-GR" sz="1800" dirty="0" smtClean="0">
                <a:solidFill>
                  <a:schemeClr val="bg1"/>
                </a:solidFill>
                <a:latin typeface="Calibri" pitchFamily="34" charset="0"/>
                <a:cs typeface="Calibri" pitchFamily="34" charset="0"/>
              </a:rPr>
            </a:br>
            <a:r>
              <a:rPr lang="el-GR" sz="1800" dirty="0" smtClean="0">
                <a:solidFill>
                  <a:schemeClr val="bg1"/>
                </a:solidFill>
                <a:latin typeface="Calibri" pitchFamily="34" charset="0"/>
                <a:cs typeface="Calibri" pitchFamily="34" charset="0"/>
              </a:rPr>
              <a:t>● Δημιουργήθηκε και διαμοιράστηκε ψηφιακό υλικό (όπως βίντεο, αφίσες και παρουσιάσεις) που αποτύπωσε τα αποτελέσματα και πρότεινε μελλοντικές δράσεις.</a:t>
            </a:r>
            <a:br>
              <a:rPr lang="el-GR" sz="1800" dirty="0" smtClean="0">
                <a:solidFill>
                  <a:schemeClr val="bg1"/>
                </a:solidFill>
                <a:latin typeface="Calibri" pitchFamily="34" charset="0"/>
                <a:cs typeface="Calibri" pitchFamily="34" charset="0"/>
              </a:rPr>
            </a:br>
            <a:r>
              <a:rPr lang="el-GR" sz="1800" dirty="0" smtClean="0">
                <a:solidFill>
                  <a:schemeClr val="bg1"/>
                </a:solidFill>
                <a:latin typeface="Calibri" pitchFamily="34" charset="0"/>
                <a:cs typeface="Calibri" pitchFamily="34" charset="0"/>
              </a:rPr>
              <a:t>● Διοργανώθηκαν ανοιχτές ημέρες και εκδηλώσεις, με στόχο την ευαισθητοποίηση και ενεργή συμμετοχή της τοπικής κοινωνίας.</a:t>
            </a:r>
            <a:endParaRPr lang="el-GR" sz="1800" dirty="0">
              <a:solidFill>
                <a:schemeClr val="bg1"/>
              </a:solidFill>
              <a:latin typeface="Calibri" pitchFamily="34" charset="0"/>
              <a:cs typeface="Calibri" pitchFamily="34" charset="0"/>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pPr/>
              <a:t>31</a:t>
            </a:fld>
            <a:endParaRPr lang="en-US"/>
          </a:p>
        </p:txBody>
      </p:sp>
      <p:grpSp>
        <p:nvGrpSpPr>
          <p:cNvPr id="5" name="Ομάδα 8">
            <a:extLst>
              <a:ext uri="{FF2B5EF4-FFF2-40B4-BE49-F238E27FC236}">
                <a16:creationId xmlns:a16="http://schemas.microsoft.com/office/drawing/2014/main" xmlns="" id="{8FB3921C-CD31-F97D-AA67-CD7A26ACCB85}"/>
              </a:ext>
            </a:extLst>
          </p:cNvPr>
          <p:cNvGrpSpPr/>
          <p:nvPr/>
        </p:nvGrpSpPr>
        <p:grpSpPr>
          <a:xfrm>
            <a:off x="650217" y="-838227"/>
            <a:ext cx="8218327" cy="2744317"/>
            <a:chOff x="650217" y="-838227"/>
            <a:chExt cx="8218327" cy="2744317"/>
          </a:xfrm>
        </p:grpSpPr>
        <p:grpSp>
          <p:nvGrpSpPr>
            <p:cNvPr id="6" name="Ομάδα 9">
              <a:extLst>
                <a:ext uri="{FF2B5EF4-FFF2-40B4-BE49-F238E27FC236}">
                  <a16:creationId xmlns:a16="http://schemas.microsoft.com/office/drawing/2014/main" xmlns="" id="{25AA8848-222D-4E5A-C01E-C2B3EBF74D59}"/>
                </a:ext>
              </a:extLst>
            </p:cNvPr>
            <p:cNvGrpSpPr/>
            <p:nvPr/>
          </p:nvGrpSpPr>
          <p:grpSpPr>
            <a:xfrm>
              <a:off x="5148064" y="22408"/>
              <a:ext cx="1973560" cy="1027235"/>
              <a:chOff x="5148064" y="22408"/>
              <a:chExt cx="1973560" cy="1027235"/>
            </a:xfrm>
          </p:grpSpPr>
          <p:pic>
            <p:nvPicPr>
              <p:cNvPr id="13" name="Picture 9" descr="fee-logo">
                <a:extLst>
                  <a:ext uri="{FF2B5EF4-FFF2-40B4-BE49-F238E27FC236}">
                    <a16:creationId xmlns:a16="http://schemas.microsoft.com/office/drawing/2014/main" xmlns="" id="{440F0C00-978D-E9D7-23BC-E0FD2F933574}"/>
                  </a:ext>
                </a:extLst>
              </p:cNvPr>
              <p:cNvPicPr>
                <a:picLocks noChangeAspect="1" noChangeArrowheads="1"/>
              </p:cNvPicPr>
              <p:nvPr/>
            </p:nvPicPr>
            <p:blipFill>
              <a:blip r:embed="rId2" cstate="print"/>
              <a:srcRect/>
              <a:stretch>
                <a:fillRect/>
              </a:stretch>
            </p:blipFill>
            <p:spPr bwMode="auto">
              <a:xfrm>
                <a:off x="6588224" y="50538"/>
                <a:ext cx="533400" cy="966788"/>
              </a:xfrm>
              <a:prstGeom prst="rect">
                <a:avLst/>
              </a:prstGeom>
              <a:noFill/>
              <a:ln w="9525">
                <a:noFill/>
                <a:miter lim="800000"/>
                <a:headEnd/>
                <a:tailEnd/>
              </a:ln>
            </p:spPr>
          </p:pic>
          <p:pic>
            <p:nvPicPr>
              <p:cNvPr id="14" name="Εικόνα 13" descr="Εικόνα που περιέχει γραφικά, γραφιστική, σχεδίαση, αφίσα&#10;&#10;Περιγραφή που δημιουργήθηκε αυτόματα">
                <a:extLst>
                  <a:ext uri="{FF2B5EF4-FFF2-40B4-BE49-F238E27FC236}">
                    <a16:creationId xmlns:a16="http://schemas.microsoft.com/office/drawing/2014/main" xmlns="" id="{A7ED5152-55E9-FB34-6573-C3CAE019F7FF}"/>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148064" y="22408"/>
                <a:ext cx="780699" cy="1027235"/>
              </a:xfrm>
              <a:prstGeom prst="rect">
                <a:avLst/>
              </a:prstGeom>
            </p:spPr>
          </p:pic>
        </p:grpSp>
        <p:pic>
          <p:nvPicPr>
            <p:cNvPr id="11" name="Εικόνα 10" descr="Εικόνα που περιέχει κείμενο, γραφικά, γραμματοσειρά, γραφιστική&#10;&#10;Το περιεχόμενο που δημιουργείται από τεχνολογία AI ενδέχεται να είναι εσφαλμένο.">
              <a:extLst>
                <a:ext uri="{FF2B5EF4-FFF2-40B4-BE49-F238E27FC236}">
                  <a16:creationId xmlns:a16="http://schemas.microsoft.com/office/drawing/2014/main" xmlns="" id="{736CB501-19A6-FFF5-929E-464CB678204C}"/>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7441751" y="67368"/>
              <a:ext cx="1426793" cy="793259"/>
            </a:xfrm>
            <a:prstGeom prst="rect">
              <a:avLst/>
            </a:prstGeom>
          </p:spPr>
        </p:pic>
        <p:pic>
          <p:nvPicPr>
            <p:cNvPr id="12" name="Εικόνα 11" descr="Εικόνα που περιέχει γραφιστική, γραφικά, πράσινο, λογότυπο&#10;&#10;Το περιεχόμενο που δημιουργείται από τεχνολογία AI ενδέχεται να είναι εσφαλμένο.">
              <a:extLst>
                <a:ext uri="{FF2B5EF4-FFF2-40B4-BE49-F238E27FC236}">
                  <a16:creationId xmlns:a16="http://schemas.microsoft.com/office/drawing/2014/main" xmlns="" id="{F6D2389B-A3B2-C0DB-72EB-0BA50CB9EC4F}"/>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650217" y="-838227"/>
              <a:ext cx="2744317" cy="2744317"/>
            </a:xfrm>
            <a:prstGeom prst="rect">
              <a:avLst/>
            </a:prstGeom>
          </p:spPr>
        </p:pic>
      </p:grpSp>
      <p:pic>
        <p:nvPicPr>
          <p:cNvPr id="15" name="14 - Εικόνα" descr="Υιοθετήστε.png"/>
          <p:cNvPicPr>
            <a:picLocks noChangeAspect="1"/>
          </p:cNvPicPr>
          <p:nvPr/>
        </p:nvPicPr>
        <p:blipFill>
          <a:blip r:embed="rId6" cstate="print"/>
          <a:stretch>
            <a:fillRect/>
          </a:stretch>
        </p:blipFill>
        <p:spPr>
          <a:xfrm>
            <a:off x="6786578" y="4143380"/>
            <a:ext cx="1812696" cy="2564988"/>
          </a:xfrm>
          <a:prstGeom prst="rect">
            <a:avLst/>
          </a:prstGeom>
          <a:ln w="57150">
            <a:solidFill>
              <a:schemeClr val="tx1"/>
            </a:solid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71546"/>
            <a:ext cx="8686800" cy="838200"/>
          </a:xfrm>
        </p:spPr>
        <p:txBody>
          <a:bodyPr>
            <a:noAutofit/>
          </a:bodyPr>
          <a:lstStyle/>
          <a:p>
            <a:r>
              <a:rPr lang="el-GR" sz="3000" b="1" dirty="0">
                <a:solidFill>
                  <a:srgbClr val="0070C0"/>
                </a:solidFill>
                <a:latin typeface="Calibri" pitchFamily="34" charset="0"/>
                <a:cs typeface="Calibri" pitchFamily="34" charset="0"/>
              </a:rPr>
              <a:t>Βημα 6 ενημερωση – διαχυση αποτελεσματων </a:t>
            </a:r>
          </a:p>
        </p:txBody>
      </p:sp>
      <p:sp>
        <p:nvSpPr>
          <p:cNvPr id="4" name="Slide Number Placeholder 3"/>
          <p:cNvSpPr>
            <a:spLocks noGrp="1"/>
          </p:cNvSpPr>
          <p:nvPr>
            <p:ph type="sldNum" sz="quarter" idx="12"/>
          </p:nvPr>
        </p:nvSpPr>
        <p:spPr/>
        <p:txBody>
          <a:bodyPr/>
          <a:lstStyle/>
          <a:p>
            <a:fld id="{B6F15528-21DE-4FAA-801E-634DDDAF4B2B}" type="slidenum">
              <a:rPr lang="en-US" smtClean="0"/>
              <a:pPr/>
              <a:t>32</a:t>
            </a:fld>
            <a:endParaRPr lang="en-US"/>
          </a:p>
        </p:txBody>
      </p:sp>
      <p:grpSp>
        <p:nvGrpSpPr>
          <p:cNvPr id="8" name="Ομάδα 7">
            <a:extLst>
              <a:ext uri="{FF2B5EF4-FFF2-40B4-BE49-F238E27FC236}">
                <a16:creationId xmlns:a16="http://schemas.microsoft.com/office/drawing/2014/main" xmlns="" id="{74DEF717-9F81-B731-E916-70F2A87CE71D}"/>
              </a:ext>
            </a:extLst>
          </p:cNvPr>
          <p:cNvGrpSpPr/>
          <p:nvPr/>
        </p:nvGrpSpPr>
        <p:grpSpPr>
          <a:xfrm>
            <a:off x="650217" y="-838227"/>
            <a:ext cx="8218327" cy="2744317"/>
            <a:chOff x="650217" y="-838227"/>
            <a:chExt cx="8218327" cy="2744317"/>
          </a:xfrm>
        </p:grpSpPr>
        <p:grpSp>
          <p:nvGrpSpPr>
            <p:cNvPr id="9" name="Ομάδα 8">
              <a:extLst>
                <a:ext uri="{FF2B5EF4-FFF2-40B4-BE49-F238E27FC236}">
                  <a16:creationId xmlns:a16="http://schemas.microsoft.com/office/drawing/2014/main" xmlns="" id="{4EBCC779-8B16-58F7-5EFC-05F2913A9D95}"/>
                </a:ext>
              </a:extLst>
            </p:cNvPr>
            <p:cNvGrpSpPr/>
            <p:nvPr/>
          </p:nvGrpSpPr>
          <p:grpSpPr>
            <a:xfrm>
              <a:off x="5148064" y="22408"/>
              <a:ext cx="1973560" cy="1027235"/>
              <a:chOff x="5148064" y="22408"/>
              <a:chExt cx="1973560" cy="1027235"/>
            </a:xfrm>
          </p:grpSpPr>
          <p:pic>
            <p:nvPicPr>
              <p:cNvPr id="12" name="Picture 9" descr="fee-logo">
                <a:extLst>
                  <a:ext uri="{FF2B5EF4-FFF2-40B4-BE49-F238E27FC236}">
                    <a16:creationId xmlns:a16="http://schemas.microsoft.com/office/drawing/2014/main" xmlns="" id="{75B21967-41D8-4A71-F21E-3E5C87FE64A8}"/>
                  </a:ext>
                </a:extLst>
              </p:cNvPr>
              <p:cNvPicPr>
                <a:picLocks noChangeAspect="1" noChangeArrowheads="1"/>
              </p:cNvPicPr>
              <p:nvPr/>
            </p:nvPicPr>
            <p:blipFill>
              <a:blip r:embed="rId2" cstate="print"/>
              <a:srcRect/>
              <a:stretch>
                <a:fillRect/>
              </a:stretch>
            </p:blipFill>
            <p:spPr bwMode="auto">
              <a:xfrm>
                <a:off x="6588224" y="50538"/>
                <a:ext cx="533400" cy="966788"/>
              </a:xfrm>
              <a:prstGeom prst="rect">
                <a:avLst/>
              </a:prstGeom>
              <a:noFill/>
              <a:ln w="9525">
                <a:noFill/>
                <a:miter lim="800000"/>
                <a:headEnd/>
                <a:tailEnd/>
              </a:ln>
            </p:spPr>
          </p:pic>
          <p:pic>
            <p:nvPicPr>
              <p:cNvPr id="13" name="Εικόνα 12" descr="Εικόνα που περιέχει γραφικά, γραφιστική, σχεδίαση, αφίσα&#10;&#10;Περιγραφή που δημιουργήθηκε αυτόματα">
                <a:extLst>
                  <a:ext uri="{FF2B5EF4-FFF2-40B4-BE49-F238E27FC236}">
                    <a16:creationId xmlns:a16="http://schemas.microsoft.com/office/drawing/2014/main" xmlns="" id="{1EE78879-EF87-7EA8-5EC0-2B10C6E6FBF8}"/>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148064" y="22408"/>
                <a:ext cx="780699" cy="1027235"/>
              </a:xfrm>
              <a:prstGeom prst="rect">
                <a:avLst/>
              </a:prstGeom>
            </p:spPr>
          </p:pic>
        </p:grpSp>
        <p:pic>
          <p:nvPicPr>
            <p:cNvPr id="10" name="Εικόνα 9" descr="Εικόνα που περιέχει κείμενο, γραφικά, γραμματοσειρά, γραφιστική&#10;&#10;Το περιεχόμενο που δημιουργείται από τεχνολογία AI ενδέχεται να είναι εσφαλμένο.">
              <a:extLst>
                <a:ext uri="{FF2B5EF4-FFF2-40B4-BE49-F238E27FC236}">
                  <a16:creationId xmlns:a16="http://schemas.microsoft.com/office/drawing/2014/main" xmlns="" id="{AC1066EE-6689-AFDE-2EE9-36C04ADF72FB}"/>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7441751" y="67368"/>
              <a:ext cx="1426793" cy="793259"/>
            </a:xfrm>
            <a:prstGeom prst="rect">
              <a:avLst/>
            </a:prstGeom>
          </p:spPr>
        </p:pic>
        <p:pic>
          <p:nvPicPr>
            <p:cNvPr id="11" name="Εικόνα 10" descr="Εικόνα που περιέχει γραφιστική, γραφικά, πράσινο, λογότυπο&#10;&#10;Το περιεχόμενο που δημιουργείται από τεχνολογία AI ενδέχεται να είναι εσφαλμένο.">
              <a:extLst>
                <a:ext uri="{FF2B5EF4-FFF2-40B4-BE49-F238E27FC236}">
                  <a16:creationId xmlns:a16="http://schemas.microsoft.com/office/drawing/2014/main" xmlns="" id="{91A50D16-C757-5975-3F5F-66A82D09FD68}"/>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650217" y="-838227"/>
              <a:ext cx="2744317" cy="2744317"/>
            </a:xfrm>
            <a:prstGeom prst="rect">
              <a:avLst/>
            </a:prstGeom>
          </p:spPr>
        </p:pic>
      </p:grpSp>
      <p:pic>
        <p:nvPicPr>
          <p:cNvPr id="14" name="13 - Εικόνα" descr="Στιγμιότυπο οθόνης (168).png"/>
          <p:cNvPicPr>
            <a:picLocks noChangeAspect="1"/>
          </p:cNvPicPr>
          <p:nvPr/>
        </p:nvPicPr>
        <p:blipFill>
          <a:blip r:embed="rId6"/>
          <a:stretch>
            <a:fillRect/>
          </a:stretch>
        </p:blipFill>
        <p:spPr>
          <a:xfrm>
            <a:off x="357158" y="1785926"/>
            <a:ext cx="3357584" cy="2118899"/>
          </a:xfrm>
          <a:prstGeom prst="rect">
            <a:avLst/>
          </a:prstGeom>
        </p:spPr>
      </p:pic>
      <p:pic>
        <p:nvPicPr>
          <p:cNvPr id="15" name="14 - Εικόνα" descr="Στιγμιότυπο οθόνης (170).png"/>
          <p:cNvPicPr>
            <a:picLocks noChangeAspect="1"/>
          </p:cNvPicPr>
          <p:nvPr/>
        </p:nvPicPr>
        <p:blipFill>
          <a:blip r:embed="rId7"/>
          <a:stretch>
            <a:fillRect/>
          </a:stretch>
        </p:blipFill>
        <p:spPr>
          <a:xfrm>
            <a:off x="214282" y="4589923"/>
            <a:ext cx="3500462" cy="2189178"/>
          </a:xfrm>
          <a:prstGeom prst="rect">
            <a:avLst/>
          </a:prstGeom>
        </p:spPr>
      </p:pic>
      <p:pic>
        <p:nvPicPr>
          <p:cNvPr id="16" name="15 - Εικόνα" descr="Screenshot_3.png"/>
          <p:cNvPicPr>
            <a:picLocks noChangeAspect="1"/>
          </p:cNvPicPr>
          <p:nvPr/>
        </p:nvPicPr>
        <p:blipFill>
          <a:blip r:embed="rId8" cstate="print"/>
          <a:stretch>
            <a:fillRect/>
          </a:stretch>
        </p:blipFill>
        <p:spPr>
          <a:xfrm>
            <a:off x="4071934" y="1643050"/>
            <a:ext cx="4733420" cy="2214578"/>
          </a:xfrm>
          <a:prstGeom prst="rect">
            <a:avLst/>
          </a:prstGeom>
        </p:spPr>
      </p:pic>
      <p:pic>
        <p:nvPicPr>
          <p:cNvPr id="17" name="16 - Εικόνα" descr="Screenshot_2.png"/>
          <p:cNvPicPr>
            <a:picLocks noChangeAspect="1"/>
          </p:cNvPicPr>
          <p:nvPr/>
        </p:nvPicPr>
        <p:blipFill>
          <a:blip r:embed="rId9"/>
          <a:stretch>
            <a:fillRect/>
          </a:stretch>
        </p:blipFill>
        <p:spPr>
          <a:xfrm>
            <a:off x="4000496" y="4286256"/>
            <a:ext cx="4903593" cy="2362641"/>
          </a:xfrm>
          <a:prstGeom prst="rect">
            <a:avLst/>
          </a:prstGeom>
        </p:spPr>
      </p:pic>
      <p:sp>
        <p:nvSpPr>
          <p:cNvPr id="18" name="17 - TextBox"/>
          <p:cNvSpPr txBox="1"/>
          <p:nvPr/>
        </p:nvSpPr>
        <p:spPr>
          <a:xfrm>
            <a:off x="0" y="3857628"/>
            <a:ext cx="4429156" cy="646331"/>
          </a:xfrm>
          <a:prstGeom prst="rect">
            <a:avLst/>
          </a:prstGeom>
          <a:noFill/>
        </p:spPr>
        <p:txBody>
          <a:bodyPr wrap="square" rtlCol="0">
            <a:spAutoFit/>
          </a:bodyPr>
          <a:lstStyle/>
          <a:p>
            <a:pPr algn="ctr"/>
            <a:r>
              <a:rPr lang="el-GR" dirty="0" smtClean="0">
                <a:solidFill>
                  <a:schemeClr val="accent5">
                    <a:lumMod val="50000"/>
                  </a:schemeClr>
                </a:solidFill>
                <a:latin typeface="Calibri" pitchFamily="34" charset="0"/>
                <a:cs typeface="Calibri" pitchFamily="34" charset="0"/>
              </a:rPr>
              <a:t>Αναρτήσεις στο Ιστολόγιο </a:t>
            </a:r>
          </a:p>
          <a:p>
            <a:pPr algn="ctr"/>
            <a:r>
              <a:rPr lang="el-GR" dirty="0" smtClean="0">
                <a:solidFill>
                  <a:schemeClr val="accent5">
                    <a:lumMod val="50000"/>
                  </a:schemeClr>
                </a:solidFill>
                <a:latin typeface="Calibri" pitchFamily="34" charset="0"/>
                <a:cs typeface="Calibri" pitchFamily="34" charset="0"/>
              </a:rPr>
              <a:t>των Οικολογικών Σχολείων </a:t>
            </a:r>
            <a:endParaRPr lang="el-GR" dirty="0">
              <a:solidFill>
                <a:schemeClr val="accent5">
                  <a:lumMod val="50000"/>
                </a:schemeClr>
              </a:solidFill>
              <a:latin typeface="Calibri" pitchFamily="34" charset="0"/>
              <a:cs typeface="Calibri" pitchFamily="34" charset="0"/>
            </a:endParaRPr>
          </a:p>
        </p:txBody>
      </p:sp>
      <p:sp>
        <p:nvSpPr>
          <p:cNvPr id="19" name="18 - TextBox"/>
          <p:cNvSpPr txBox="1"/>
          <p:nvPr/>
        </p:nvSpPr>
        <p:spPr>
          <a:xfrm>
            <a:off x="4643438" y="3857628"/>
            <a:ext cx="4071966" cy="646331"/>
          </a:xfrm>
          <a:prstGeom prst="rect">
            <a:avLst/>
          </a:prstGeom>
          <a:noFill/>
        </p:spPr>
        <p:txBody>
          <a:bodyPr wrap="square" rtlCol="0">
            <a:spAutoFit/>
          </a:bodyPr>
          <a:lstStyle/>
          <a:p>
            <a:pPr algn="ctr"/>
            <a:r>
              <a:rPr lang="el-GR" dirty="0" smtClean="0">
                <a:solidFill>
                  <a:schemeClr val="accent5">
                    <a:lumMod val="50000"/>
                  </a:schemeClr>
                </a:solidFill>
                <a:latin typeface="Calibri" pitchFamily="34" charset="0"/>
                <a:cs typeface="Calibri" pitchFamily="34" charset="0"/>
              </a:rPr>
              <a:t>Αναρτήσεις στο Ιστολόγιο του σχολείου </a:t>
            </a:r>
          </a:p>
          <a:p>
            <a:pPr algn="ctr"/>
            <a:r>
              <a:rPr lang="el-GR" dirty="0" smtClean="0">
                <a:solidFill>
                  <a:schemeClr val="accent5">
                    <a:lumMod val="50000"/>
                  </a:schemeClr>
                </a:solidFill>
              </a:rPr>
              <a:t> </a:t>
            </a:r>
            <a:endParaRPr lang="el-GR" dirty="0">
              <a:solidFill>
                <a:schemeClr val="accent5">
                  <a:lumMod val="50000"/>
                </a:schemeClr>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282" y="1071546"/>
            <a:ext cx="8686800" cy="838200"/>
          </a:xfrm>
        </p:spPr>
        <p:txBody>
          <a:bodyPr>
            <a:noAutofit/>
          </a:bodyPr>
          <a:lstStyle/>
          <a:p>
            <a:r>
              <a:rPr lang="el-GR" sz="3000" b="1" dirty="0">
                <a:solidFill>
                  <a:srgbClr val="0070C0"/>
                </a:solidFill>
                <a:latin typeface="Calibri" pitchFamily="34" charset="0"/>
                <a:cs typeface="Calibri" pitchFamily="34" charset="0"/>
              </a:rPr>
              <a:t>Βημα 6 ενημερωση – διαχυση αποτελεσματων </a:t>
            </a:r>
          </a:p>
        </p:txBody>
      </p:sp>
      <p:sp>
        <p:nvSpPr>
          <p:cNvPr id="4" name="Slide Number Placeholder 3"/>
          <p:cNvSpPr>
            <a:spLocks noGrp="1"/>
          </p:cNvSpPr>
          <p:nvPr>
            <p:ph type="sldNum" sz="quarter" idx="12"/>
          </p:nvPr>
        </p:nvSpPr>
        <p:spPr/>
        <p:txBody>
          <a:bodyPr/>
          <a:lstStyle/>
          <a:p>
            <a:fld id="{B6F15528-21DE-4FAA-801E-634DDDAF4B2B}" type="slidenum">
              <a:rPr lang="en-US" smtClean="0"/>
              <a:pPr/>
              <a:t>33</a:t>
            </a:fld>
            <a:endParaRPr lang="en-US"/>
          </a:p>
        </p:txBody>
      </p:sp>
      <p:grpSp>
        <p:nvGrpSpPr>
          <p:cNvPr id="3" name="Ομάδα 7">
            <a:extLst>
              <a:ext uri="{FF2B5EF4-FFF2-40B4-BE49-F238E27FC236}">
                <a16:creationId xmlns:a16="http://schemas.microsoft.com/office/drawing/2014/main" xmlns="" id="{74DEF717-9F81-B731-E916-70F2A87CE71D}"/>
              </a:ext>
            </a:extLst>
          </p:cNvPr>
          <p:cNvGrpSpPr/>
          <p:nvPr/>
        </p:nvGrpSpPr>
        <p:grpSpPr>
          <a:xfrm>
            <a:off x="650217" y="-838227"/>
            <a:ext cx="8218327" cy="2744317"/>
            <a:chOff x="650217" y="-838227"/>
            <a:chExt cx="8218327" cy="2744317"/>
          </a:xfrm>
        </p:grpSpPr>
        <p:grpSp>
          <p:nvGrpSpPr>
            <p:cNvPr id="5" name="Ομάδα 8">
              <a:extLst>
                <a:ext uri="{FF2B5EF4-FFF2-40B4-BE49-F238E27FC236}">
                  <a16:creationId xmlns:a16="http://schemas.microsoft.com/office/drawing/2014/main" xmlns="" id="{4EBCC779-8B16-58F7-5EFC-05F2913A9D95}"/>
                </a:ext>
              </a:extLst>
            </p:cNvPr>
            <p:cNvGrpSpPr/>
            <p:nvPr/>
          </p:nvGrpSpPr>
          <p:grpSpPr>
            <a:xfrm>
              <a:off x="5148064" y="22408"/>
              <a:ext cx="1973560" cy="1027235"/>
              <a:chOff x="5148064" y="22408"/>
              <a:chExt cx="1973560" cy="1027235"/>
            </a:xfrm>
          </p:grpSpPr>
          <p:pic>
            <p:nvPicPr>
              <p:cNvPr id="12" name="Picture 9" descr="fee-logo">
                <a:extLst>
                  <a:ext uri="{FF2B5EF4-FFF2-40B4-BE49-F238E27FC236}">
                    <a16:creationId xmlns:a16="http://schemas.microsoft.com/office/drawing/2014/main" xmlns="" id="{75B21967-41D8-4A71-F21E-3E5C87FE64A8}"/>
                  </a:ext>
                </a:extLst>
              </p:cNvPr>
              <p:cNvPicPr>
                <a:picLocks noChangeAspect="1" noChangeArrowheads="1"/>
              </p:cNvPicPr>
              <p:nvPr/>
            </p:nvPicPr>
            <p:blipFill>
              <a:blip r:embed="rId2" cstate="print"/>
              <a:srcRect/>
              <a:stretch>
                <a:fillRect/>
              </a:stretch>
            </p:blipFill>
            <p:spPr bwMode="auto">
              <a:xfrm>
                <a:off x="6588224" y="50538"/>
                <a:ext cx="533400" cy="966788"/>
              </a:xfrm>
              <a:prstGeom prst="rect">
                <a:avLst/>
              </a:prstGeom>
              <a:noFill/>
              <a:ln w="9525">
                <a:noFill/>
                <a:miter lim="800000"/>
                <a:headEnd/>
                <a:tailEnd/>
              </a:ln>
            </p:spPr>
          </p:pic>
          <p:pic>
            <p:nvPicPr>
              <p:cNvPr id="13" name="Εικόνα 12" descr="Εικόνα που περιέχει γραφικά, γραφιστική, σχεδίαση, αφίσα&#10;&#10;Περιγραφή που δημιουργήθηκε αυτόματα">
                <a:extLst>
                  <a:ext uri="{FF2B5EF4-FFF2-40B4-BE49-F238E27FC236}">
                    <a16:creationId xmlns:a16="http://schemas.microsoft.com/office/drawing/2014/main" xmlns="" id="{1EE78879-EF87-7EA8-5EC0-2B10C6E6FBF8}"/>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148064" y="22408"/>
                <a:ext cx="780699" cy="1027235"/>
              </a:xfrm>
              <a:prstGeom prst="rect">
                <a:avLst/>
              </a:prstGeom>
            </p:spPr>
          </p:pic>
        </p:grpSp>
        <p:pic>
          <p:nvPicPr>
            <p:cNvPr id="10" name="Εικόνα 9" descr="Εικόνα που περιέχει κείμενο, γραφικά, γραμματοσειρά, γραφιστική&#10;&#10;Το περιεχόμενο που δημιουργείται από τεχνολογία AI ενδέχεται να είναι εσφαλμένο.">
              <a:extLst>
                <a:ext uri="{FF2B5EF4-FFF2-40B4-BE49-F238E27FC236}">
                  <a16:creationId xmlns:a16="http://schemas.microsoft.com/office/drawing/2014/main" xmlns="" id="{AC1066EE-6689-AFDE-2EE9-36C04ADF72FB}"/>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7441751" y="67368"/>
              <a:ext cx="1426793" cy="793259"/>
            </a:xfrm>
            <a:prstGeom prst="rect">
              <a:avLst/>
            </a:prstGeom>
          </p:spPr>
        </p:pic>
        <p:pic>
          <p:nvPicPr>
            <p:cNvPr id="11" name="Εικόνα 10" descr="Εικόνα που περιέχει γραφιστική, γραφικά, πράσινο, λογότυπο&#10;&#10;Το περιεχόμενο που δημιουργείται από τεχνολογία AI ενδέχεται να είναι εσφαλμένο.">
              <a:extLst>
                <a:ext uri="{FF2B5EF4-FFF2-40B4-BE49-F238E27FC236}">
                  <a16:creationId xmlns:a16="http://schemas.microsoft.com/office/drawing/2014/main" xmlns="" id="{91A50D16-C757-5975-3F5F-66A82D09FD68}"/>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650217" y="-838227"/>
              <a:ext cx="2744317" cy="2744317"/>
            </a:xfrm>
            <a:prstGeom prst="rect">
              <a:avLst/>
            </a:prstGeom>
          </p:spPr>
        </p:pic>
      </p:grpSp>
      <p:pic>
        <p:nvPicPr>
          <p:cNvPr id="14" name="13 - Εικόνα" descr="Screenshot_4.png"/>
          <p:cNvPicPr>
            <a:picLocks noChangeAspect="1"/>
          </p:cNvPicPr>
          <p:nvPr/>
        </p:nvPicPr>
        <p:blipFill>
          <a:blip r:embed="rId6" cstate="print"/>
          <a:stretch>
            <a:fillRect/>
          </a:stretch>
        </p:blipFill>
        <p:spPr>
          <a:xfrm>
            <a:off x="285721" y="1785926"/>
            <a:ext cx="3786214" cy="1891543"/>
          </a:xfrm>
          <a:prstGeom prst="rect">
            <a:avLst/>
          </a:prstGeom>
        </p:spPr>
      </p:pic>
      <p:pic>
        <p:nvPicPr>
          <p:cNvPr id="16" name="15 - Εικόνα" descr="Screenshot_6.png"/>
          <p:cNvPicPr>
            <a:picLocks noChangeAspect="1"/>
          </p:cNvPicPr>
          <p:nvPr/>
        </p:nvPicPr>
        <p:blipFill>
          <a:blip r:embed="rId7" cstate="print"/>
          <a:stretch>
            <a:fillRect/>
          </a:stretch>
        </p:blipFill>
        <p:spPr>
          <a:xfrm>
            <a:off x="5214942" y="1785926"/>
            <a:ext cx="3285364" cy="1928826"/>
          </a:xfrm>
          <a:prstGeom prst="rect">
            <a:avLst/>
          </a:prstGeom>
        </p:spPr>
      </p:pic>
      <p:pic>
        <p:nvPicPr>
          <p:cNvPr id="17" name="16 - Εικόνα" descr="Screenshot_7.png"/>
          <p:cNvPicPr>
            <a:picLocks noChangeAspect="1"/>
          </p:cNvPicPr>
          <p:nvPr/>
        </p:nvPicPr>
        <p:blipFill>
          <a:blip r:embed="rId8" cstate="print"/>
          <a:stretch>
            <a:fillRect/>
          </a:stretch>
        </p:blipFill>
        <p:spPr>
          <a:xfrm>
            <a:off x="2285984" y="4000504"/>
            <a:ext cx="2857520" cy="1740489"/>
          </a:xfrm>
          <a:prstGeom prst="rect">
            <a:avLst/>
          </a:prstGeom>
        </p:spPr>
      </p:pic>
      <p:pic>
        <p:nvPicPr>
          <p:cNvPr id="18" name="17 - Εικόνα" descr="Screenshot_8.png"/>
          <p:cNvPicPr>
            <a:picLocks noChangeAspect="1"/>
          </p:cNvPicPr>
          <p:nvPr/>
        </p:nvPicPr>
        <p:blipFill>
          <a:blip r:embed="rId9" cstate="print"/>
          <a:stretch>
            <a:fillRect/>
          </a:stretch>
        </p:blipFill>
        <p:spPr>
          <a:xfrm>
            <a:off x="4643438" y="4722750"/>
            <a:ext cx="4317342" cy="1920960"/>
          </a:xfrm>
          <a:prstGeom prst="rect">
            <a:avLst/>
          </a:prstGeom>
        </p:spPr>
      </p:pic>
      <p:pic>
        <p:nvPicPr>
          <p:cNvPr id="19" name="18 - Εικόνα" descr="αφίσα.png"/>
          <p:cNvPicPr>
            <a:picLocks noChangeAspect="1"/>
          </p:cNvPicPr>
          <p:nvPr/>
        </p:nvPicPr>
        <p:blipFill>
          <a:blip r:embed="rId10" cstate="print"/>
          <a:stretch>
            <a:fillRect/>
          </a:stretch>
        </p:blipFill>
        <p:spPr>
          <a:xfrm>
            <a:off x="214282" y="3786190"/>
            <a:ext cx="2000264" cy="2827959"/>
          </a:xfrm>
          <a:prstGeom prst="rect">
            <a:avLst/>
          </a:prstGeom>
        </p:spPr>
      </p:pic>
      <p:sp>
        <p:nvSpPr>
          <p:cNvPr id="20" name="19 - TextBox"/>
          <p:cNvSpPr txBox="1"/>
          <p:nvPr/>
        </p:nvSpPr>
        <p:spPr>
          <a:xfrm>
            <a:off x="4857720" y="3643314"/>
            <a:ext cx="4286280" cy="646331"/>
          </a:xfrm>
          <a:prstGeom prst="rect">
            <a:avLst/>
          </a:prstGeom>
          <a:noFill/>
        </p:spPr>
        <p:txBody>
          <a:bodyPr wrap="square" rtlCol="0">
            <a:spAutoFit/>
          </a:bodyPr>
          <a:lstStyle/>
          <a:p>
            <a:pPr algn="ctr"/>
            <a:r>
              <a:rPr lang="el-GR" dirty="0" smtClean="0">
                <a:solidFill>
                  <a:schemeClr val="accent5">
                    <a:lumMod val="50000"/>
                  </a:schemeClr>
                </a:solidFill>
                <a:latin typeface="Calibri" pitchFamily="34" charset="0"/>
                <a:cs typeface="Calibri" pitchFamily="34" charset="0"/>
              </a:rPr>
              <a:t>Αναρτήσεις σε μέσα κοινωνικής δικτύωσης, περιοδικά και τοπικό τύπο </a:t>
            </a:r>
            <a:endParaRPr lang="el-GR" dirty="0"/>
          </a:p>
        </p:txBody>
      </p:sp>
      <p:sp>
        <p:nvSpPr>
          <p:cNvPr id="21" name="20 - TextBox"/>
          <p:cNvSpPr txBox="1"/>
          <p:nvPr/>
        </p:nvSpPr>
        <p:spPr>
          <a:xfrm>
            <a:off x="1928794" y="2643182"/>
            <a:ext cx="2143140" cy="923330"/>
          </a:xfrm>
          <a:prstGeom prst="rect">
            <a:avLst/>
          </a:prstGeom>
          <a:noFill/>
        </p:spPr>
        <p:txBody>
          <a:bodyPr wrap="square" rtlCol="0">
            <a:spAutoFit/>
          </a:bodyPr>
          <a:lstStyle/>
          <a:p>
            <a:pPr algn="ctr"/>
            <a:r>
              <a:rPr lang="el-GR" dirty="0" smtClean="0">
                <a:latin typeface="Calibri" pitchFamily="34" charset="0"/>
                <a:cs typeface="Calibri" pitchFamily="34" charset="0"/>
              </a:rPr>
              <a:t>Αναρτήσεις στην πλατφόρμα των </a:t>
            </a:r>
            <a:r>
              <a:rPr lang="en-US" dirty="0" smtClean="0">
                <a:latin typeface="Calibri" pitchFamily="34" charset="0"/>
                <a:cs typeface="Calibri" pitchFamily="34" charset="0"/>
              </a:rPr>
              <a:t>Plastic clever schools</a:t>
            </a:r>
            <a:endParaRPr lang="el-GR" dirty="0"/>
          </a:p>
        </p:txBody>
      </p:sp>
      <p:sp>
        <p:nvSpPr>
          <p:cNvPr id="23" name="22 - TextBox"/>
          <p:cNvSpPr txBox="1"/>
          <p:nvPr/>
        </p:nvSpPr>
        <p:spPr>
          <a:xfrm>
            <a:off x="2428860" y="5657671"/>
            <a:ext cx="2071702" cy="1200329"/>
          </a:xfrm>
          <a:prstGeom prst="rect">
            <a:avLst/>
          </a:prstGeom>
          <a:noFill/>
        </p:spPr>
        <p:txBody>
          <a:bodyPr wrap="square" rtlCol="0">
            <a:spAutoFit/>
          </a:bodyPr>
          <a:lstStyle/>
          <a:p>
            <a:pPr algn="ctr"/>
            <a:r>
              <a:rPr lang="el-GR" dirty="0" smtClean="0">
                <a:solidFill>
                  <a:srgbClr val="002060"/>
                </a:solidFill>
              </a:rPr>
              <a:t>Αφίσα που διανεμήθηκε στους γονείς και στην τοπική κοινωνία</a:t>
            </a:r>
            <a:endParaRPr lang="el-GR" dirty="0">
              <a:solidFill>
                <a:srgbClr val="002060"/>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143000"/>
            <a:ext cx="8686800" cy="838200"/>
          </a:xfrm>
        </p:spPr>
        <p:txBody>
          <a:bodyPr>
            <a:normAutofit/>
          </a:bodyPr>
          <a:lstStyle/>
          <a:p>
            <a:r>
              <a:rPr lang="el-GR" sz="3000" b="1" dirty="0">
                <a:solidFill>
                  <a:srgbClr val="0070C0"/>
                </a:solidFill>
                <a:latin typeface="Calibri" pitchFamily="34" charset="0"/>
                <a:cs typeface="Calibri" pitchFamily="34" charset="0"/>
              </a:rPr>
              <a:t>Βημα 7 </a:t>
            </a:r>
            <a:r>
              <a:rPr lang="en-US" sz="3000" b="1" dirty="0">
                <a:solidFill>
                  <a:srgbClr val="0070C0"/>
                </a:solidFill>
                <a:latin typeface="Calibri" pitchFamily="34" charset="0"/>
                <a:cs typeface="Calibri" pitchFamily="34" charset="0"/>
              </a:rPr>
              <a:t>: </a:t>
            </a:r>
            <a:r>
              <a:rPr lang="el-GR" sz="3000" b="1" dirty="0">
                <a:solidFill>
                  <a:srgbClr val="0070C0"/>
                </a:solidFill>
                <a:latin typeface="Calibri" pitchFamily="34" charset="0"/>
                <a:cs typeface="Calibri" pitchFamily="34" charset="0"/>
              </a:rPr>
              <a:t>Δημιουργια οικοκωδικα</a:t>
            </a:r>
          </a:p>
        </p:txBody>
      </p:sp>
      <p:sp>
        <p:nvSpPr>
          <p:cNvPr id="5" name="Content Placeholder 4"/>
          <p:cNvSpPr>
            <a:spLocks noGrp="1"/>
          </p:cNvSpPr>
          <p:nvPr>
            <p:ph idx="1"/>
          </p:nvPr>
        </p:nvSpPr>
        <p:spPr>
          <a:xfrm>
            <a:off x="152400" y="2133600"/>
            <a:ext cx="8686800" cy="4525963"/>
          </a:xfrm>
        </p:spPr>
        <p:txBody>
          <a:bodyPr>
            <a:normAutofit/>
          </a:bodyPr>
          <a:lstStyle/>
          <a:p>
            <a:pPr fontAlgn="t">
              <a:buFont typeface="Wingdings" pitchFamily="2" charset="2"/>
              <a:buChar char="q"/>
            </a:pPr>
            <a:r>
              <a:rPr lang="el-GR" sz="1800" dirty="0" smtClean="0">
                <a:solidFill>
                  <a:schemeClr val="bg1"/>
                </a:solidFill>
                <a:latin typeface="Calibri" pitchFamily="34" charset="0"/>
                <a:cs typeface="Calibri" pitchFamily="34" charset="0"/>
              </a:rPr>
              <a:t>Από </a:t>
            </a:r>
            <a:r>
              <a:rPr lang="el-GR" sz="1800" dirty="0">
                <a:solidFill>
                  <a:schemeClr val="bg1"/>
                </a:solidFill>
                <a:latin typeface="Calibri" pitchFamily="34" charset="0"/>
                <a:cs typeface="Calibri" pitchFamily="34" charset="0"/>
              </a:rPr>
              <a:t>ποιούς διαμορφώθηκε ο Οικοκώδικας</a:t>
            </a:r>
            <a:r>
              <a:rPr lang="en-US" sz="1800" dirty="0">
                <a:solidFill>
                  <a:schemeClr val="bg1"/>
                </a:solidFill>
                <a:latin typeface="Calibri" pitchFamily="34" charset="0"/>
                <a:cs typeface="Calibri" pitchFamily="34" charset="0"/>
              </a:rPr>
              <a:t>; </a:t>
            </a:r>
            <a:r>
              <a:rPr lang="el-GR" sz="1800" dirty="0" smtClean="0">
                <a:solidFill>
                  <a:schemeClr val="bg1"/>
                </a:solidFill>
                <a:latin typeface="Calibri" pitchFamily="34" charset="0"/>
                <a:cs typeface="Calibri" pitchFamily="34" charset="0"/>
              </a:rPr>
              <a:t>                                        </a:t>
            </a:r>
            <a:endParaRPr lang="en-US" sz="1800" dirty="0" smtClean="0">
              <a:solidFill>
                <a:schemeClr val="bg1"/>
              </a:solidFill>
              <a:latin typeface="Calibri" pitchFamily="34" charset="0"/>
              <a:cs typeface="Calibri" pitchFamily="34" charset="0"/>
            </a:endParaRPr>
          </a:p>
          <a:p>
            <a:pPr fontAlgn="t">
              <a:buFont typeface="Wingdings" pitchFamily="2" charset="2"/>
              <a:buChar char="q"/>
            </a:pPr>
            <a:r>
              <a:rPr lang="el-GR" sz="1800" dirty="0" smtClean="0">
                <a:solidFill>
                  <a:schemeClr val="bg1"/>
                </a:solidFill>
                <a:latin typeface="Calibri" pitchFamily="34" charset="0"/>
                <a:cs typeface="Calibri" pitchFamily="34" charset="0"/>
              </a:rPr>
              <a:t>Ο Οικοκώδικας διαμορφώθηκε από την Περιβαλλοντική Επιτροπή, με ενεργή και ουσιαστική συμμετοχή όλων των μαθητών του Νηπιαγωγείου. Τα παιδιά εξέφρασαν τις σκέψεις και τις ιδέες τους μέσα από δημιουργικές δραστηριότητες, όπως συζητήσεις, εικαστικά έργα και παιχνίδια ρόλων, συμβάλλοντας στην καταγραφή απλών αλλά σημαντικών κανόνων που προωθούν τον σεβασμό προς το περιβάλλον. Μέσα από αυτή τη διαδικασία, ενισχύθηκε το αίσθημα ευθύνης και συνεργασίας, ενώ ο Οικοκώδικας αποτέλεσε το αποτέλεσμα συλλογικής προσπάθειας και συμφωνίας της σχολικής κοινότητας.</a:t>
            </a:r>
            <a:endParaRPr lang="el-GR" sz="1800" dirty="0">
              <a:solidFill>
                <a:schemeClr val="bg1"/>
              </a:solidFill>
              <a:latin typeface="Calibri" pitchFamily="34" charset="0"/>
              <a:cs typeface="Calibri" pitchFamily="34" charset="0"/>
            </a:endParaRPr>
          </a:p>
          <a:p>
            <a:pPr fontAlgn="t">
              <a:buFont typeface="Wingdings" pitchFamily="2" charset="2"/>
              <a:buChar char="q"/>
            </a:pPr>
            <a:r>
              <a:rPr lang="el-GR" sz="1800" dirty="0">
                <a:solidFill>
                  <a:schemeClr val="bg1"/>
                </a:solidFill>
                <a:latin typeface="Calibri" pitchFamily="34" charset="0"/>
                <a:cs typeface="Calibri" pitchFamily="34" charset="0"/>
              </a:rPr>
              <a:t> </a:t>
            </a:r>
            <a:r>
              <a:rPr lang="el-GR" sz="1800" dirty="0" smtClean="0">
                <a:solidFill>
                  <a:schemeClr val="bg1"/>
                </a:solidFill>
                <a:latin typeface="Calibri" pitchFamily="34" charset="0"/>
                <a:cs typeface="Calibri" pitchFamily="34" charset="0"/>
              </a:rPr>
              <a:t>  Δημοσιοποιήθηκε </a:t>
            </a:r>
            <a:r>
              <a:rPr lang="el-GR" sz="1800" dirty="0">
                <a:solidFill>
                  <a:schemeClr val="bg1"/>
                </a:solidFill>
                <a:latin typeface="Calibri" pitchFamily="34" charset="0"/>
                <a:cs typeface="Calibri" pitchFamily="34" charset="0"/>
              </a:rPr>
              <a:t>ο Οικοκώδικας</a:t>
            </a:r>
            <a:r>
              <a:rPr lang="en-US" sz="1800" dirty="0">
                <a:solidFill>
                  <a:schemeClr val="bg1"/>
                </a:solidFill>
                <a:latin typeface="Calibri" pitchFamily="34" charset="0"/>
                <a:cs typeface="Calibri" pitchFamily="34" charset="0"/>
              </a:rPr>
              <a:t> </a:t>
            </a:r>
            <a:r>
              <a:rPr lang="el-GR" sz="1800" dirty="0">
                <a:solidFill>
                  <a:schemeClr val="bg1"/>
                </a:solidFill>
                <a:latin typeface="Calibri" pitchFamily="34" charset="0"/>
                <a:cs typeface="Calibri" pitchFamily="34" charset="0"/>
              </a:rPr>
              <a:t>και πού </a:t>
            </a:r>
            <a:r>
              <a:rPr lang="en-US" sz="1800" dirty="0">
                <a:solidFill>
                  <a:schemeClr val="bg1"/>
                </a:solidFill>
                <a:latin typeface="Calibri" pitchFamily="34" charset="0"/>
                <a:cs typeface="Calibri" pitchFamily="34" charset="0"/>
              </a:rPr>
              <a:t>: </a:t>
            </a:r>
            <a:endParaRPr lang="el-GR" sz="1800" dirty="0" smtClean="0">
              <a:solidFill>
                <a:schemeClr val="bg1"/>
              </a:solidFill>
              <a:latin typeface="Calibri" pitchFamily="34" charset="0"/>
              <a:cs typeface="Calibri" pitchFamily="34" charset="0"/>
            </a:endParaRPr>
          </a:p>
          <a:p>
            <a:pPr fontAlgn="t">
              <a:buNone/>
            </a:pPr>
            <a:r>
              <a:rPr lang="el-GR" sz="1800" dirty="0" smtClean="0">
                <a:solidFill>
                  <a:schemeClr val="bg1"/>
                </a:solidFill>
                <a:latin typeface="Calibri" pitchFamily="34" charset="0"/>
                <a:cs typeface="Calibri" pitchFamily="34" charset="0"/>
              </a:rPr>
              <a:t>     Ο Οικοκώδικας</a:t>
            </a:r>
            <a:r>
              <a:rPr lang="en-US" sz="1800" dirty="0" smtClean="0">
                <a:solidFill>
                  <a:schemeClr val="bg1"/>
                </a:solidFill>
                <a:latin typeface="Calibri" pitchFamily="34" charset="0"/>
                <a:cs typeface="Calibri" pitchFamily="34" charset="0"/>
              </a:rPr>
              <a:t> </a:t>
            </a:r>
            <a:r>
              <a:rPr lang="el-GR" sz="1800" dirty="0" smtClean="0">
                <a:solidFill>
                  <a:schemeClr val="bg1"/>
                </a:solidFill>
                <a:latin typeface="Calibri" pitchFamily="34" charset="0"/>
                <a:cs typeface="Calibri" pitchFamily="34" charset="0"/>
              </a:rPr>
              <a:t>δημοσιοποιήθηκε στο Ιστολόγιο του σχολείου</a:t>
            </a:r>
            <a:endParaRPr lang="el-GR" sz="1800" dirty="0">
              <a:solidFill>
                <a:schemeClr val="bg1"/>
              </a:solidFill>
              <a:latin typeface="Calibri" pitchFamily="34" charset="0"/>
              <a:cs typeface="Calibri" pitchFamily="34" charset="0"/>
            </a:endParaRPr>
          </a:p>
          <a:p>
            <a:pPr fontAlgn="t"/>
            <a:endParaRPr lang="el-GR" sz="2400" dirty="0">
              <a:latin typeface="Calibri" pitchFamily="34" charset="0"/>
              <a:cs typeface="Calibri" pitchFamily="34" charset="0"/>
            </a:endParaRPr>
          </a:p>
          <a:p>
            <a:pPr fontAlgn="t"/>
            <a:endParaRPr lang="el-GR" sz="2400" dirty="0">
              <a:latin typeface="Calibri" pitchFamily="34" charset="0"/>
              <a:cs typeface="Calibri" pitchFamily="34" charset="0"/>
            </a:endParaRPr>
          </a:p>
          <a:p>
            <a:pPr fontAlgn="t"/>
            <a:endParaRPr lang="el-GR" sz="2400" dirty="0">
              <a:latin typeface="Calibri" pitchFamily="34" charset="0"/>
              <a:cs typeface="Calibri" pitchFamily="34" charset="0"/>
            </a:endParaRPr>
          </a:p>
          <a:p>
            <a:pPr fontAlgn="t">
              <a:buNone/>
            </a:pPr>
            <a:endParaRPr lang="el-GR" sz="2400" b="1" dirty="0">
              <a:latin typeface="Calibri" pitchFamily="34" charset="0"/>
              <a:cs typeface="Calibri" pitchFamily="34" charset="0"/>
            </a:endParaRPr>
          </a:p>
          <a:p>
            <a:pPr fontAlgn="t"/>
            <a:endParaRPr lang="el-GR" sz="2400" dirty="0">
              <a:latin typeface="Calibri" pitchFamily="34" charset="0"/>
              <a:cs typeface="Calibri" pitchFamily="34" charset="0"/>
            </a:endParaRPr>
          </a:p>
          <a:p>
            <a:pPr fontAlgn="t"/>
            <a:endParaRPr lang="el-GR" sz="2400" dirty="0">
              <a:latin typeface="Calibri" pitchFamily="34" charset="0"/>
              <a:cs typeface="Calibri" pitchFamily="34" charset="0"/>
            </a:endParaRPr>
          </a:p>
          <a:p>
            <a:pPr fontAlgn="t"/>
            <a:endParaRPr lang="el-GR" sz="2400" b="1" dirty="0">
              <a:latin typeface="Calibri" pitchFamily="34" charset="0"/>
              <a:cs typeface="Calibri" pitchFamily="34" charset="0"/>
            </a:endParaRPr>
          </a:p>
          <a:p>
            <a:pPr fontAlgn="t"/>
            <a:endParaRPr lang="el-GR" sz="2400" dirty="0">
              <a:latin typeface="Calibri" pitchFamily="34" charset="0"/>
              <a:cs typeface="Calibri" pitchFamily="34" charset="0"/>
            </a:endParaRPr>
          </a:p>
          <a:p>
            <a:pPr fontAlgn="t"/>
            <a:endParaRPr lang="el-GR" sz="2400" dirty="0">
              <a:latin typeface="Calibri" pitchFamily="34" charset="0"/>
              <a:cs typeface="Calibri" pitchFamily="34" charset="0"/>
            </a:endParaRPr>
          </a:p>
          <a:p>
            <a:pPr fontAlgn="t"/>
            <a:endParaRPr lang="el-GR" sz="2400" dirty="0">
              <a:latin typeface="Calibri" pitchFamily="34" charset="0"/>
              <a:cs typeface="Calibri" pitchFamily="34" charset="0"/>
            </a:endParaRPr>
          </a:p>
          <a:p>
            <a:endParaRPr lang="el-GR" sz="2400" dirty="0">
              <a:latin typeface="Calibri" pitchFamily="34" charset="0"/>
              <a:cs typeface="Calibri" pitchFamily="34" charset="0"/>
            </a:endParaRPr>
          </a:p>
          <a:p>
            <a:pPr>
              <a:buNone/>
            </a:pPr>
            <a:endParaRPr lang="el-GR" sz="2400" dirty="0">
              <a:latin typeface="Calibri" pitchFamily="34" charset="0"/>
              <a:cs typeface="Calibri" pitchFamily="34" charset="0"/>
            </a:endParaRPr>
          </a:p>
        </p:txBody>
      </p:sp>
      <p:graphicFrame>
        <p:nvGraphicFramePr>
          <p:cNvPr id="12" name="Table 11"/>
          <p:cNvGraphicFramePr>
            <a:graphicFrameLocks noGrp="1"/>
          </p:cNvGraphicFramePr>
          <p:nvPr/>
        </p:nvGraphicFramePr>
        <p:xfrm>
          <a:off x="6500826" y="1142984"/>
          <a:ext cx="1905000" cy="870257"/>
        </p:xfrm>
        <a:graphic>
          <a:graphicData uri="http://schemas.openxmlformats.org/drawingml/2006/table">
            <a:tbl>
              <a:tblPr firstRow="1" bandRow="1">
                <a:tableStyleId>{5C22544A-7EE6-4342-B048-85BDC9FD1C3A}</a:tableStyleId>
              </a:tblPr>
              <a:tblGrid>
                <a:gridCol w="952500">
                  <a:extLst>
                    <a:ext uri="{9D8B030D-6E8A-4147-A177-3AD203B41FA5}">
                      <a16:colId xmlns:a16="http://schemas.microsoft.com/office/drawing/2014/main" xmlns="" val="20000"/>
                    </a:ext>
                  </a:extLst>
                </a:gridCol>
                <a:gridCol w="952500">
                  <a:extLst>
                    <a:ext uri="{9D8B030D-6E8A-4147-A177-3AD203B41FA5}">
                      <a16:colId xmlns:a16="http://schemas.microsoft.com/office/drawing/2014/main" xmlns="" val="20001"/>
                    </a:ext>
                  </a:extLst>
                </a:gridCol>
              </a:tblGrid>
              <a:tr h="504497">
                <a:tc>
                  <a:txBody>
                    <a:bodyPr/>
                    <a:lstStyle/>
                    <a:p>
                      <a:r>
                        <a:rPr lang="el-GR" dirty="0">
                          <a:solidFill>
                            <a:schemeClr val="accent1">
                              <a:lumMod val="50000"/>
                            </a:schemeClr>
                          </a:solidFill>
                          <a:effectLst>
                            <a:outerShdw blurRad="38100" dist="38100" dir="2700000" algn="tl">
                              <a:srgbClr val="000000">
                                <a:alpha val="43137"/>
                              </a:srgbClr>
                            </a:outerShdw>
                          </a:effectLst>
                        </a:rPr>
                        <a:t>ΝΑΙ</a:t>
                      </a:r>
                    </a:p>
                  </a:txBody>
                  <a:tcPr/>
                </a:tc>
                <a:tc>
                  <a:txBody>
                    <a:bodyPr/>
                    <a:lstStyle/>
                    <a:p>
                      <a:r>
                        <a:rPr lang="el-GR" dirty="0">
                          <a:solidFill>
                            <a:schemeClr val="accent1">
                              <a:lumMod val="50000"/>
                            </a:schemeClr>
                          </a:solidFill>
                          <a:effectLst>
                            <a:outerShdw blurRad="38100" dist="38100" dir="2700000" algn="tl">
                              <a:srgbClr val="000000">
                                <a:alpha val="43137"/>
                              </a:srgbClr>
                            </a:outerShdw>
                          </a:effectLst>
                        </a:rPr>
                        <a:t>ΟΧΙ</a:t>
                      </a:r>
                    </a:p>
                  </a:txBody>
                  <a:tcPr/>
                </a:tc>
                <a:extLst>
                  <a:ext uri="{0D108BD9-81ED-4DB2-BD59-A6C34878D82A}">
                    <a16:rowId xmlns:a16="http://schemas.microsoft.com/office/drawing/2014/main" xmlns="" val="10000"/>
                  </a:ext>
                </a:extLst>
              </a:tr>
              <a:tr h="0">
                <a:tc>
                  <a:txBody>
                    <a:bodyPr/>
                    <a:lstStyle/>
                    <a:p>
                      <a:r>
                        <a:rPr lang="el-GR" dirty="0" smtClean="0"/>
                        <a:t>ΝΑΙ</a:t>
                      </a:r>
                      <a:endParaRPr lang="el-GR" dirty="0"/>
                    </a:p>
                  </a:txBody>
                  <a:tcPr/>
                </a:tc>
                <a:tc>
                  <a:txBody>
                    <a:bodyPr/>
                    <a:lstStyle/>
                    <a:p>
                      <a:endParaRPr lang="el-GR" dirty="0"/>
                    </a:p>
                  </a:txBody>
                  <a:tcPr/>
                </a:tc>
                <a:extLst>
                  <a:ext uri="{0D108BD9-81ED-4DB2-BD59-A6C34878D82A}">
                    <a16:rowId xmlns:a16="http://schemas.microsoft.com/office/drawing/2014/main" xmlns="" val="10001"/>
                  </a:ext>
                </a:extLst>
              </a:tr>
            </a:tbl>
          </a:graphicData>
        </a:graphic>
      </p:graphicFrame>
      <p:sp>
        <p:nvSpPr>
          <p:cNvPr id="11" name="Slide Number Placeholder 10"/>
          <p:cNvSpPr>
            <a:spLocks noGrp="1"/>
          </p:cNvSpPr>
          <p:nvPr>
            <p:ph type="sldNum" sz="quarter" idx="12"/>
          </p:nvPr>
        </p:nvSpPr>
        <p:spPr/>
        <p:txBody>
          <a:bodyPr/>
          <a:lstStyle/>
          <a:p>
            <a:fld id="{B6F15528-21DE-4FAA-801E-634DDDAF4B2B}" type="slidenum">
              <a:rPr lang="en-US" smtClean="0"/>
              <a:pPr/>
              <a:t>34</a:t>
            </a:fld>
            <a:endParaRPr lang="en-US"/>
          </a:p>
        </p:txBody>
      </p:sp>
      <p:grpSp>
        <p:nvGrpSpPr>
          <p:cNvPr id="8" name="Ομάδα 7">
            <a:extLst>
              <a:ext uri="{FF2B5EF4-FFF2-40B4-BE49-F238E27FC236}">
                <a16:creationId xmlns:a16="http://schemas.microsoft.com/office/drawing/2014/main" xmlns="" id="{1E8DAB03-4B11-506E-9393-6F4F6C48BD23}"/>
              </a:ext>
            </a:extLst>
          </p:cNvPr>
          <p:cNvGrpSpPr/>
          <p:nvPr/>
        </p:nvGrpSpPr>
        <p:grpSpPr>
          <a:xfrm>
            <a:off x="650217" y="-838227"/>
            <a:ext cx="8218327" cy="2744317"/>
            <a:chOff x="650217" y="-838227"/>
            <a:chExt cx="8218327" cy="2744317"/>
          </a:xfrm>
        </p:grpSpPr>
        <p:grpSp>
          <p:nvGrpSpPr>
            <p:cNvPr id="9" name="Ομάδα 8">
              <a:extLst>
                <a:ext uri="{FF2B5EF4-FFF2-40B4-BE49-F238E27FC236}">
                  <a16:creationId xmlns:a16="http://schemas.microsoft.com/office/drawing/2014/main" xmlns="" id="{A0272C10-DEA5-BE9C-B6F1-1EFCC1E2A0DF}"/>
                </a:ext>
              </a:extLst>
            </p:cNvPr>
            <p:cNvGrpSpPr/>
            <p:nvPr/>
          </p:nvGrpSpPr>
          <p:grpSpPr>
            <a:xfrm>
              <a:off x="5148064" y="22408"/>
              <a:ext cx="1973560" cy="1027235"/>
              <a:chOff x="5148064" y="22408"/>
              <a:chExt cx="1973560" cy="1027235"/>
            </a:xfrm>
          </p:grpSpPr>
          <p:pic>
            <p:nvPicPr>
              <p:cNvPr id="14" name="Picture 9" descr="fee-logo">
                <a:extLst>
                  <a:ext uri="{FF2B5EF4-FFF2-40B4-BE49-F238E27FC236}">
                    <a16:creationId xmlns:a16="http://schemas.microsoft.com/office/drawing/2014/main" xmlns="" id="{548F5B0C-7C7B-0643-E745-4A1C8EBBB0C5}"/>
                  </a:ext>
                </a:extLst>
              </p:cNvPr>
              <p:cNvPicPr>
                <a:picLocks noChangeAspect="1" noChangeArrowheads="1"/>
              </p:cNvPicPr>
              <p:nvPr/>
            </p:nvPicPr>
            <p:blipFill>
              <a:blip r:embed="rId2" cstate="print"/>
              <a:srcRect/>
              <a:stretch>
                <a:fillRect/>
              </a:stretch>
            </p:blipFill>
            <p:spPr bwMode="auto">
              <a:xfrm>
                <a:off x="6588224" y="50538"/>
                <a:ext cx="533400" cy="966788"/>
              </a:xfrm>
              <a:prstGeom prst="rect">
                <a:avLst/>
              </a:prstGeom>
              <a:noFill/>
              <a:ln w="9525">
                <a:noFill/>
                <a:miter lim="800000"/>
                <a:headEnd/>
                <a:tailEnd/>
              </a:ln>
            </p:spPr>
          </p:pic>
          <p:pic>
            <p:nvPicPr>
              <p:cNvPr id="15" name="Εικόνα 14" descr="Εικόνα που περιέχει γραφικά, γραφιστική, σχεδίαση, αφίσα&#10;&#10;Περιγραφή που δημιουργήθηκε αυτόματα">
                <a:extLst>
                  <a:ext uri="{FF2B5EF4-FFF2-40B4-BE49-F238E27FC236}">
                    <a16:creationId xmlns:a16="http://schemas.microsoft.com/office/drawing/2014/main" xmlns="" id="{B585E30F-22D8-63AE-ABBA-56E7EAB7470D}"/>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148064" y="22408"/>
                <a:ext cx="780699" cy="1027235"/>
              </a:xfrm>
              <a:prstGeom prst="rect">
                <a:avLst/>
              </a:prstGeom>
            </p:spPr>
          </p:pic>
        </p:grpSp>
        <p:pic>
          <p:nvPicPr>
            <p:cNvPr id="10" name="Εικόνα 9" descr="Εικόνα που περιέχει κείμενο, γραφικά, γραμματοσειρά, γραφιστική&#10;&#10;Το περιεχόμενο που δημιουργείται από τεχνολογία AI ενδέχεται να είναι εσφαλμένο.">
              <a:extLst>
                <a:ext uri="{FF2B5EF4-FFF2-40B4-BE49-F238E27FC236}">
                  <a16:creationId xmlns:a16="http://schemas.microsoft.com/office/drawing/2014/main" xmlns="" id="{B1754EF5-2765-9628-BFC9-E0AE216A8617}"/>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7441751" y="67368"/>
              <a:ext cx="1426793" cy="793259"/>
            </a:xfrm>
            <a:prstGeom prst="rect">
              <a:avLst/>
            </a:prstGeom>
          </p:spPr>
        </p:pic>
        <p:pic>
          <p:nvPicPr>
            <p:cNvPr id="13" name="Εικόνα 12" descr="Εικόνα που περιέχει γραφιστική, γραφικά, πράσινο, λογότυπο&#10;&#10;Το περιεχόμενο που δημιουργείται από τεχνολογία AI ενδέχεται να είναι εσφαλμένο.">
              <a:extLst>
                <a:ext uri="{FF2B5EF4-FFF2-40B4-BE49-F238E27FC236}">
                  <a16:creationId xmlns:a16="http://schemas.microsoft.com/office/drawing/2014/main" xmlns="" id="{E0802980-5815-4240-5E46-787D7C82532D}"/>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650217" y="-838227"/>
              <a:ext cx="2744317" cy="2744317"/>
            </a:xfrm>
            <a:prstGeom prst="rect">
              <a:avLst/>
            </a:prstGeom>
          </p:spPr>
        </p:pic>
      </p:gr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00108"/>
            <a:ext cx="8686800" cy="838200"/>
          </a:xfrm>
        </p:spPr>
        <p:txBody>
          <a:bodyPr>
            <a:noAutofit/>
          </a:bodyPr>
          <a:lstStyle/>
          <a:p>
            <a:r>
              <a:rPr lang="el-GR" sz="3000" b="1" dirty="0">
                <a:solidFill>
                  <a:srgbClr val="0070C0"/>
                </a:solidFill>
                <a:latin typeface="Calibri" pitchFamily="34" charset="0"/>
                <a:cs typeface="Calibri" pitchFamily="34" charset="0"/>
              </a:rPr>
              <a:t>Βημα 7 </a:t>
            </a:r>
            <a:r>
              <a:rPr lang="en-US" sz="3000" b="1" dirty="0">
                <a:solidFill>
                  <a:srgbClr val="0070C0"/>
                </a:solidFill>
                <a:latin typeface="Calibri" pitchFamily="34" charset="0"/>
                <a:cs typeface="Calibri" pitchFamily="34" charset="0"/>
              </a:rPr>
              <a:t>: </a:t>
            </a:r>
            <a:r>
              <a:rPr lang="el-GR" sz="3000" b="1" dirty="0" err="1">
                <a:solidFill>
                  <a:srgbClr val="0070C0"/>
                </a:solidFill>
                <a:latin typeface="Calibri" pitchFamily="34" charset="0"/>
                <a:cs typeface="Calibri" pitchFamily="34" charset="0"/>
              </a:rPr>
              <a:t>Δημιουργια</a:t>
            </a:r>
            <a:r>
              <a:rPr lang="el-GR" sz="3000" b="1" dirty="0">
                <a:solidFill>
                  <a:srgbClr val="0070C0"/>
                </a:solidFill>
                <a:latin typeface="Calibri" pitchFamily="34" charset="0"/>
                <a:cs typeface="Calibri" pitchFamily="34" charset="0"/>
              </a:rPr>
              <a:t> </a:t>
            </a:r>
            <a:r>
              <a:rPr lang="el-GR" sz="3000" b="1" dirty="0" err="1" smtClean="0">
                <a:solidFill>
                  <a:srgbClr val="0070C0"/>
                </a:solidFill>
                <a:latin typeface="Calibri" pitchFamily="34" charset="0"/>
                <a:cs typeface="Calibri" pitchFamily="34" charset="0"/>
              </a:rPr>
              <a:t>οικοκωδικα</a:t>
            </a:r>
            <a:endParaRPr lang="el-GR" sz="2400" b="1" dirty="0">
              <a:solidFill>
                <a:srgbClr val="0070C0"/>
              </a:solidFill>
              <a:latin typeface="Calibri" pitchFamily="34" charset="0"/>
              <a:cs typeface="Calibri" pitchFamily="34" charset="0"/>
            </a:endParaRPr>
          </a:p>
        </p:txBody>
      </p:sp>
      <p:sp>
        <p:nvSpPr>
          <p:cNvPr id="5" name="Content Placeholder 4"/>
          <p:cNvSpPr>
            <a:spLocks noGrp="1"/>
          </p:cNvSpPr>
          <p:nvPr>
            <p:ph idx="1"/>
          </p:nvPr>
        </p:nvSpPr>
        <p:spPr>
          <a:xfrm>
            <a:off x="304800" y="2500306"/>
            <a:ext cx="8686800" cy="3824294"/>
          </a:xfrm>
        </p:spPr>
        <p:txBody>
          <a:bodyPr>
            <a:normAutofit/>
          </a:bodyPr>
          <a:lstStyle/>
          <a:p>
            <a:pPr fontAlgn="t"/>
            <a:endParaRPr lang="el-GR" dirty="0"/>
          </a:p>
          <a:p>
            <a:pPr fontAlgn="t"/>
            <a:endParaRPr lang="el-GR" dirty="0"/>
          </a:p>
          <a:p>
            <a:pPr fontAlgn="t"/>
            <a:endParaRPr lang="el-GR" dirty="0"/>
          </a:p>
          <a:p>
            <a:pPr fontAlgn="t">
              <a:buNone/>
            </a:pPr>
            <a:endParaRPr lang="el-GR" b="1" dirty="0"/>
          </a:p>
          <a:p>
            <a:pPr fontAlgn="t"/>
            <a:endParaRPr lang="el-GR" dirty="0"/>
          </a:p>
          <a:p>
            <a:pPr fontAlgn="t"/>
            <a:endParaRPr lang="el-GR" dirty="0"/>
          </a:p>
          <a:p>
            <a:pPr fontAlgn="t"/>
            <a:endParaRPr lang="el-GR" b="1" dirty="0"/>
          </a:p>
          <a:p>
            <a:pPr fontAlgn="t"/>
            <a:endParaRPr lang="el-GR" dirty="0"/>
          </a:p>
          <a:p>
            <a:pPr fontAlgn="t"/>
            <a:endParaRPr lang="el-GR" dirty="0"/>
          </a:p>
          <a:p>
            <a:pPr fontAlgn="t"/>
            <a:endParaRPr lang="el-GR" dirty="0"/>
          </a:p>
          <a:p>
            <a:endParaRPr lang="el-GR" dirty="0"/>
          </a:p>
          <a:p>
            <a:pPr>
              <a:buNone/>
            </a:pPr>
            <a:endParaRPr lang="el-GR" dirty="0"/>
          </a:p>
        </p:txBody>
      </p:sp>
      <p:sp>
        <p:nvSpPr>
          <p:cNvPr id="11" name="Slide Number Placeholder 10"/>
          <p:cNvSpPr>
            <a:spLocks noGrp="1"/>
          </p:cNvSpPr>
          <p:nvPr>
            <p:ph type="sldNum" sz="quarter" idx="12"/>
          </p:nvPr>
        </p:nvSpPr>
        <p:spPr/>
        <p:txBody>
          <a:bodyPr/>
          <a:lstStyle/>
          <a:p>
            <a:fld id="{B6F15528-21DE-4FAA-801E-634DDDAF4B2B}" type="slidenum">
              <a:rPr lang="en-US" smtClean="0"/>
              <a:pPr/>
              <a:t>35</a:t>
            </a:fld>
            <a:endParaRPr lang="en-US"/>
          </a:p>
        </p:txBody>
      </p:sp>
      <p:grpSp>
        <p:nvGrpSpPr>
          <p:cNvPr id="8" name="Ομάδα 7">
            <a:extLst>
              <a:ext uri="{FF2B5EF4-FFF2-40B4-BE49-F238E27FC236}">
                <a16:creationId xmlns:a16="http://schemas.microsoft.com/office/drawing/2014/main" xmlns="" id="{EC241FD7-5F30-C53F-BB7D-29B75E6714C2}"/>
              </a:ext>
            </a:extLst>
          </p:cNvPr>
          <p:cNvGrpSpPr/>
          <p:nvPr/>
        </p:nvGrpSpPr>
        <p:grpSpPr>
          <a:xfrm>
            <a:off x="650217" y="-838227"/>
            <a:ext cx="8218327" cy="2744317"/>
            <a:chOff x="650217" y="-838227"/>
            <a:chExt cx="8218327" cy="2744317"/>
          </a:xfrm>
        </p:grpSpPr>
        <p:grpSp>
          <p:nvGrpSpPr>
            <p:cNvPr id="9" name="Ομάδα 8">
              <a:extLst>
                <a:ext uri="{FF2B5EF4-FFF2-40B4-BE49-F238E27FC236}">
                  <a16:creationId xmlns:a16="http://schemas.microsoft.com/office/drawing/2014/main" xmlns="" id="{AF3723E1-92D2-6841-C2A4-9207672F5E90}"/>
                </a:ext>
              </a:extLst>
            </p:cNvPr>
            <p:cNvGrpSpPr/>
            <p:nvPr/>
          </p:nvGrpSpPr>
          <p:grpSpPr>
            <a:xfrm>
              <a:off x="5148064" y="22408"/>
              <a:ext cx="1973560" cy="1027235"/>
              <a:chOff x="5148064" y="22408"/>
              <a:chExt cx="1973560" cy="1027235"/>
            </a:xfrm>
          </p:grpSpPr>
          <p:pic>
            <p:nvPicPr>
              <p:cNvPr id="13" name="Picture 9" descr="fee-logo">
                <a:extLst>
                  <a:ext uri="{FF2B5EF4-FFF2-40B4-BE49-F238E27FC236}">
                    <a16:creationId xmlns:a16="http://schemas.microsoft.com/office/drawing/2014/main" xmlns="" id="{120CF629-A2B4-30F1-6567-BC9F8D4CA96E}"/>
                  </a:ext>
                </a:extLst>
              </p:cNvPr>
              <p:cNvPicPr>
                <a:picLocks noChangeAspect="1" noChangeArrowheads="1"/>
              </p:cNvPicPr>
              <p:nvPr/>
            </p:nvPicPr>
            <p:blipFill>
              <a:blip r:embed="rId2" cstate="print"/>
              <a:srcRect/>
              <a:stretch>
                <a:fillRect/>
              </a:stretch>
            </p:blipFill>
            <p:spPr bwMode="auto">
              <a:xfrm>
                <a:off x="6588224" y="50538"/>
                <a:ext cx="533400" cy="966788"/>
              </a:xfrm>
              <a:prstGeom prst="rect">
                <a:avLst/>
              </a:prstGeom>
              <a:noFill/>
              <a:ln w="9525">
                <a:noFill/>
                <a:miter lim="800000"/>
                <a:headEnd/>
                <a:tailEnd/>
              </a:ln>
            </p:spPr>
          </p:pic>
          <p:pic>
            <p:nvPicPr>
              <p:cNvPr id="14" name="Εικόνα 13" descr="Εικόνα που περιέχει γραφικά, γραφιστική, σχεδίαση, αφίσα&#10;&#10;Περιγραφή που δημιουργήθηκε αυτόματα">
                <a:extLst>
                  <a:ext uri="{FF2B5EF4-FFF2-40B4-BE49-F238E27FC236}">
                    <a16:creationId xmlns:a16="http://schemas.microsoft.com/office/drawing/2014/main" xmlns="" id="{579D448E-8433-2A7F-4F79-4991CD78E598}"/>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148064" y="22408"/>
                <a:ext cx="780699" cy="1027235"/>
              </a:xfrm>
              <a:prstGeom prst="rect">
                <a:avLst/>
              </a:prstGeom>
            </p:spPr>
          </p:pic>
        </p:grpSp>
        <p:pic>
          <p:nvPicPr>
            <p:cNvPr id="10" name="Εικόνα 9" descr="Εικόνα που περιέχει κείμενο, γραφικά, γραμματοσειρά, γραφιστική&#10;&#10;Το περιεχόμενο που δημιουργείται από τεχνολογία AI ενδέχεται να είναι εσφαλμένο.">
              <a:extLst>
                <a:ext uri="{FF2B5EF4-FFF2-40B4-BE49-F238E27FC236}">
                  <a16:creationId xmlns:a16="http://schemas.microsoft.com/office/drawing/2014/main" xmlns="" id="{D1317D71-A77B-6D76-F6C1-053859CDCD74}"/>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7441751" y="67368"/>
              <a:ext cx="1426793" cy="793259"/>
            </a:xfrm>
            <a:prstGeom prst="rect">
              <a:avLst/>
            </a:prstGeom>
          </p:spPr>
        </p:pic>
        <p:pic>
          <p:nvPicPr>
            <p:cNvPr id="12" name="Εικόνα 11" descr="Εικόνα που περιέχει γραφιστική, γραφικά, πράσινο, λογότυπο&#10;&#10;Το περιεχόμενο που δημιουργείται από τεχνολογία AI ενδέχεται να είναι εσφαλμένο.">
              <a:extLst>
                <a:ext uri="{FF2B5EF4-FFF2-40B4-BE49-F238E27FC236}">
                  <a16:creationId xmlns:a16="http://schemas.microsoft.com/office/drawing/2014/main" xmlns="" id="{C7FEEF64-138B-89A1-0639-E9FE8E0AEE3A}"/>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650217" y="-838227"/>
              <a:ext cx="2744317" cy="2744317"/>
            </a:xfrm>
            <a:prstGeom prst="rect">
              <a:avLst/>
            </a:prstGeom>
          </p:spPr>
        </p:pic>
      </p:grpSp>
      <p:pic>
        <p:nvPicPr>
          <p:cNvPr id="15" name="14 - Εικόνα" descr="ΟΙΚΟΚΩΔΙΚΑΣ ΟΙΚΟΣΥΜΜΑΧΙΑΣ 2024-2025.jpg"/>
          <p:cNvPicPr>
            <a:picLocks noChangeAspect="1"/>
          </p:cNvPicPr>
          <p:nvPr/>
        </p:nvPicPr>
        <p:blipFill>
          <a:blip r:embed="rId6"/>
          <a:stretch>
            <a:fillRect/>
          </a:stretch>
        </p:blipFill>
        <p:spPr>
          <a:xfrm>
            <a:off x="285720" y="1785926"/>
            <a:ext cx="8509059" cy="4786346"/>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14422"/>
            <a:ext cx="8686800" cy="838200"/>
          </a:xfrm>
        </p:spPr>
        <p:txBody>
          <a:bodyPr>
            <a:noAutofit/>
          </a:bodyPr>
          <a:lstStyle/>
          <a:p>
            <a:r>
              <a:rPr lang="el-GR" sz="3000" b="1" dirty="0">
                <a:solidFill>
                  <a:srgbClr val="0070C0"/>
                </a:solidFill>
                <a:latin typeface="Calibri" pitchFamily="34" charset="0"/>
                <a:cs typeface="Calibri" pitchFamily="34" charset="0"/>
              </a:rPr>
              <a:t>Συνεργασια με δημο / φορεισ </a:t>
            </a:r>
          </a:p>
        </p:txBody>
      </p:sp>
      <p:sp>
        <p:nvSpPr>
          <p:cNvPr id="7" name="Slide Number Placeholder 6"/>
          <p:cNvSpPr>
            <a:spLocks noGrp="1"/>
          </p:cNvSpPr>
          <p:nvPr>
            <p:ph type="sldNum" sz="quarter" idx="12"/>
          </p:nvPr>
        </p:nvSpPr>
        <p:spPr/>
        <p:txBody>
          <a:bodyPr/>
          <a:lstStyle/>
          <a:p>
            <a:fld id="{B6F15528-21DE-4FAA-801E-634DDDAF4B2B}" type="slidenum">
              <a:rPr lang="en-US" smtClean="0"/>
              <a:pPr/>
              <a:t>36</a:t>
            </a:fld>
            <a:endParaRPr lang="en-US"/>
          </a:p>
        </p:txBody>
      </p:sp>
      <p:sp>
        <p:nvSpPr>
          <p:cNvPr id="14" name="Content Placeholder 4"/>
          <p:cNvSpPr txBox="1">
            <a:spLocks/>
          </p:cNvSpPr>
          <p:nvPr/>
        </p:nvSpPr>
        <p:spPr>
          <a:xfrm>
            <a:off x="304800" y="1798637"/>
            <a:ext cx="8686800" cy="4525963"/>
          </a:xfrm>
          <a:prstGeom prst="rect">
            <a:avLst/>
          </a:prstGeom>
        </p:spPr>
        <p:txBody>
          <a:bodyPr vert="horz">
            <a:normAutofit/>
          </a:bodyPr>
          <a:lstStyle/>
          <a:p>
            <a:pPr marL="342900" marR="0" lvl="0" indent="-342900" algn="l" defTabSz="914400" rtl="0" eaLnBrk="1" fontAlgn="t" latinLnBrk="0" hangingPunct="1">
              <a:lnSpc>
                <a:spcPct val="100000"/>
              </a:lnSpc>
              <a:spcBef>
                <a:spcPct val="20000"/>
              </a:spcBef>
              <a:spcAft>
                <a:spcPts val="0"/>
              </a:spcAft>
              <a:buClr>
                <a:schemeClr val="accent1"/>
              </a:buClr>
              <a:buSzPct val="70000"/>
              <a:buFont typeface="Wingdings 2"/>
              <a:buChar char=""/>
              <a:tabLst/>
              <a:defRPr/>
            </a:pPr>
            <a:endParaRPr kumimoji="0" lang="el-GR" sz="3200" b="0" i="0" u="none" strike="noStrike" kern="1200" cap="none" spc="0" normalizeH="0" baseline="0" noProof="0" dirty="0">
              <a:ln>
                <a:noFill/>
              </a:ln>
              <a:solidFill>
                <a:schemeClr val="tx2"/>
              </a:solidFill>
              <a:effectLst/>
              <a:uLnTx/>
              <a:uFillTx/>
              <a:latin typeface="+mn-lt"/>
              <a:ea typeface="+mn-ea"/>
              <a:cs typeface="+mn-cs"/>
            </a:endParaRPr>
          </a:p>
          <a:p>
            <a:pPr marL="342900" marR="0" lvl="0" indent="-342900" algn="l" defTabSz="914400" rtl="0" eaLnBrk="1" fontAlgn="t" latinLnBrk="0" hangingPunct="1">
              <a:lnSpc>
                <a:spcPct val="100000"/>
              </a:lnSpc>
              <a:spcBef>
                <a:spcPct val="20000"/>
              </a:spcBef>
              <a:spcAft>
                <a:spcPts val="0"/>
              </a:spcAft>
              <a:buClr>
                <a:schemeClr val="accent1"/>
              </a:buClr>
              <a:buSzPct val="70000"/>
              <a:buFont typeface="Wingdings 2"/>
              <a:buChar char=""/>
              <a:tabLst/>
              <a:defRPr/>
            </a:pPr>
            <a:endParaRPr kumimoji="0" lang="el-GR" sz="3200" b="0" i="0" u="none" strike="noStrike" kern="1200" cap="none" spc="0" normalizeH="0" baseline="0" noProof="0" dirty="0">
              <a:ln>
                <a:noFill/>
              </a:ln>
              <a:solidFill>
                <a:schemeClr val="tx2"/>
              </a:solidFill>
              <a:effectLst/>
              <a:uLnTx/>
              <a:uFillTx/>
              <a:latin typeface="+mn-lt"/>
              <a:ea typeface="+mn-ea"/>
              <a:cs typeface="+mn-cs"/>
            </a:endParaRPr>
          </a:p>
          <a:p>
            <a:pPr marL="342900" marR="0" lvl="0" indent="-342900" algn="l" defTabSz="914400" rtl="0" eaLnBrk="1" fontAlgn="t" latinLnBrk="0" hangingPunct="1">
              <a:lnSpc>
                <a:spcPct val="100000"/>
              </a:lnSpc>
              <a:spcBef>
                <a:spcPct val="20000"/>
              </a:spcBef>
              <a:spcAft>
                <a:spcPts val="0"/>
              </a:spcAft>
              <a:buClr>
                <a:schemeClr val="accent1"/>
              </a:buClr>
              <a:buSzPct val="70000"/>
              <a:buFont typeface="Wingdings 2"/>
              <a:buChar char=""/>
              <a:tabLst/>
              <a:defRPr/>
            </a:pPr>
            <a:endParaRPr kumimoji="0" lang="el-GR" sz="3200" b="0" i="0" u="none" strike="noStrike" kern="1200" cap="none" spc="0" normalizeH="0" baseline="0" noProof="0" dirty="0">
              <a:ln>
                <a:noFill/>
              </a:ln>
              <a:solidFill>
                <a:schemeClr val="tx2"/>
              </a:solidFill>
              <a:effectLst/>
              <a:uLnTx/>
              <a:uFillTx/>
              <a:latin typeface="+mn-lt"/>
              <a:ea typeface="+mn-ea"/>
              <a:cs typeface="+mn-cs"/>
            </a:endParaRPr>
          </a:p>
          <a:p>
            <a:pPr marL="342900" marR="0" lvl="0" indent="-342900" algn="l" defTabSz="914400" rtl="0" eaLnBrk="1" fontAlgn="t" latinLnBrk="0" hangingPunct="1">
              <a:lnSpc>
                <a:spcPct val="100000"/>
              </a:lnSpc>
              <a:spcBef>
                <a:spcPct val="20000"/>
              </a:spcBef>
              <a:spcAft>
                <a:spcPts val="0"/>
              </a:spcAft>
              <a:buClr>
                <a:schemeClr val="accent1"/>
              </a:buClr>
              <a:buSzPct val="70000"/>
              <a:buFont typeface="Wingdings 2"/>
              <a:buNone/>
              <a:tabLst/>
              <a:defRPr/>
            </a:pPr>
            <a:endParaRPr kumimoji="0" lang="el-GR" sz="3200" b="1" i="0" u="none" strike="noStrike" kern="1200" cap="none" spc="0" normalizeH="0" baseline="0" noProof="0" dirty="0">
              <a:ln>
                <a:noFill/>
              </a:ln>
              <a:solidFill>
                <a:schemeClr val="tx2"/>
              </a:solidFill>
              <a:effectLst/>
              <a:uLnTx/>
              <a:uFillTx/>
              <a:latin typeface="+mn-lt"/>
              <a:ea typeface="+mn-ea"/>
              <a:cs typeface="+mn-cs"/>
            </a:endParaRPr>
          </a:p>
          <a:p>
            <a:pPr marL="342900" marR="0" lvl="0" indent="-342900" algn="l" defTabSz="914400" rtl="0" eaLnBrk="1" fontAlgn="t" latinLnBrk="0" hangingPunct="1">
              <a:lnSpc>
                <a:spcPct val="100000"/>
              </a:lnSpc>
              <a:spcBef>
                <a:spcPct val="20000"/>
              </a:spcBef>
              <a:spcAft>
                <a:spcPts val="0"/>
              </a:spcAft>
              <a:buClr>
                <a:schemeClr val="accent1"/>
              </a:buClr>
              <a:buSzPct val="70000"/>
              <a:buFont typeface="Wingdings 2"/>
              <a:buChar char=""/>
              <a:tabLst/>
              <a:defRPr/>
            </a:pPr>
            <a:endParaRPr kumimoji="0" lang="el-GR" sz="3200" b="0" i="0" u="none" strike="noStrike" kern="1200" cap="none" spc="0" normalizeH="0" baseline="0" noProof="0" dirty="0">
              <a:ln>
                <a:noFill/>
              </a:ln>
              <a:solidFill>
                <a:schemeClr val="tx2"/>
              </a:solidFill>
              <a:effectLst/>
              <a:uLnTx/>
              <a:uFillTx/>
              <a:latin typeface="+mn-lt"/>
              <a:ea typeface="+mn-ea"/>
              <a:cs typeface="+mn-cs"/>
            </a:endParaRPr>
          </a:p>
          <a:p>
            <a:pPr marL="342900" marR="0" lvl="0" indent="-342900" algn="l" defTabSz="914400" rtl="0" eaLnBrk="1" fontAlgn="t" latinLnBrk="0" hangingPunct="1">
              <a:lnSpc>
                <a:spcPct val="100000"/>
              </a:lnSpc>
              <a:spcBef>
                <a:spcPct val="20000"/>
              </a:spcBef>
              <a:spcAft>
                <a:spcPts val="0"/>
              </a:spcAft>
              <a:buClr>
                <a:schemeClr val="accent1"/>
              </a:buClr>
              <a:buSzPct val="70000"/>
              <a:buFont typeface="Wingdings 2"/>
              <a:buChar char=""/>
              <a:tabLst/>
              <a:defRPr/>
            </a:pPr>
            <a:endParaRPr kumimoji="0" lang="el-GR" sz="3200" b="0" i="0" u="none" strike="noStrike" kern="1200" cap="none" spc="0" normalizeH="0" baseline="0" noProof="0" dirty="0">
              <a:ln>
                <a:noFill/>
              </a:ln>
              <a:solidFill>
                <a:schemeClr val="tx2"/>
              </a:solidFill>
              <a:effectLst/>
              <a:uLnTx/>
              <a:uFillTx/>
              <a:latin typeface="+mn-lt"/>
              <a:ea typeface="+mn-ea"/>
              <a:cs typeface="+mn-cs"/>
            </a:endParaRPr>
          </a:p>
          <a:p>
            <a:pPr marL="342900" marR="0" lvl="0" indent="-342900" algn="l" defTabSz="914400" rtl="0" eaLnBrk="1" fontAlgn="t" latinLnBrk="0" hangingPunct="1">
              <a:lnSpc>
                <a:spcPct val="100000"/>
              </a:lnSpc>
              <a:spcBef>
                <a:spcPct val="20000"/>
              </a:spcBef>
              <a:spcAft>
                <a:spcPts val="0"/>
              </a:spcAft>
              <a:buClr>
                <a:schemeClr val="accent1"/>
              </a:buClr>
              <a:buSzPct val="70000"/>
              <a:buFont typeface="Wingdings 2"/>
              <a:buChar char=""/>
              <a:tabLst/>
              <a:defRPr/>
            </a:pPr>
            <a:endParaRPr kumimoji="0" lang="el-GR" sz="3200" b="1" i="0" u="none" strike="noStrike" kern="1200" cap="none" spc="0" normalizeH="0" baseline="0" noProof="0" dirty="0">
              <a:ln>
                <a:noFill/>
              </a:ln>
              <a:solidFill>
                <a:schemeClr val="tx2"/>
              </a:solidFill>
              <a:effectLst/>
              <a:uLnTx/>
              <a:uFillTx/>
              <a:latin typeface="+mn-lt"/>
              <a:ea typeface="+mn-ea"/>
              <a:cs typeface="+mn-cs"/>
            </a:endParaRPr>
          </a:p>
          <a:p>
            <a:pPr marL="342900" marR="0" lvl="0" indent="-342900" algn="l" defTabSz="914400" rtl="0" eaLnBrk="1" fontAlgn="t" latinLnBrk="0" hangingPunct="1">
              <a:lnSpc>
                <a:spcPct val="100000"/>
              </a:lnSpc>
              <a:spcBef>
                <a:spcPct val="20000"/>
              </a:spcBef>
              <a:spcAft>
                <a:spcPts val="0"/>
              </a:spcAft>
              <a:buClr>
                <a:schemeClr val="accent1"/>
              </a:buClr>
              <a:buSzPct val="70000"/>
              <a:buFont typeface="Wingdings 2"/>
              <a:buChar char=""/>
              <a:tabLst/>
              <a:defRPr/>
            </a:pPr>
            <a:endParaRPr kumimoji="0" lang="el-GR" sz="3200" b="0" i="0" u="none" strike="noStrike" kern="1200" cap="none" spc="0" normalizeH="0" baseline="0" noProof="0" dirty="0">
              <a:ln>
                <a:noFill/>
              </a:ln>
              <a:solidFill>
                <a:schemeClr val="tx2"/>
              </a:solidFill>
              <a:effectLst/>
              <a:uLnTx/>
              <a:uFillTx/>
              <a:latin typeface="+mn-lt"/>
              <a:ea typeface="+mn-ea"/>
              <a:cs typeface="+mn-cs"/>
            </a:endParaRPr>
          </a:p>
          <a:p>
            <a:pPr marL="342900" marR="0" lvl="0" indent="-342900" algn="l" defTabSz="914400" rtl="0" eaLnBrk="1" fontAlgn="t" latinLnBrk="0" hangingPunct="1">
              <a:lnSpc>
                <a:spcPct val="100000"/>
              </a:lnSpc>
              <a:spcBef>
                <a:spcPct val="20000"/>
              </a:spcBef>
              <a:spcAft>
                <a:spcPts val="0"/>
              </a:spcAft>
              <a:buClr>
                <a:schemeClr val="accent1"/>
              </a:buClr>
              <a:buSzPct val="70000"/>
              <a:buFont typeface="Wingdings 2"/>
              <a:buChar char=""/>
              <a:tabLst/>
              <a:defRPr/>
            </a:pPr>
            <a:endParaRPr kumimoji="0" lang="el-GR" sz="3200" b="0" i="0" u="none" strike="noStrike" kern="1200" cap="none" spc="0" normalizeH="0" baseline="0" noProof="0" dirty="0">
              <a:ln>
                <a:noFill/>
              </a:ln>
              <a:solidFill>
                <a:schemeClr val="tx2"/>
              </a:solidFill>
              <a:effectLst/>
              <a:uLnTx/>
              <a:uFillTx/>
              <a:latin typeface="+mn-lt"/>
              <a:ea typeface="+mn-ea"/>
              <a:cs typeface="+mn-cs"/>
            </a:endParaRPr>
          </a:p>
          <a:p>
            <a:pPr marL="342900" marR="0" lvl="0" indent="-342900" algn="l" defTabSz="914400" rtl="0" eaLnBrk="1" fontAlgn="t" latinLnBrk="0" hangingPunct="1">
              <a:lnSpc>
                <a:spcPct val="100000"/>
              </a:lnSpc>
              <a:spcBef>
                <a:spcPct val="20000"/>
              </a:spcBef>
              <a:spcAft>
                <a:spcPts val="0"/>
              </a:spcAft>
              <a:buClr>
                <a:schemeClr val="accent1"/>
              </a:buClr>
              <a:buSzPct val="70000"/>
              <a:buFont typeface="Wingdings 2"/>
              <a:buChar char=""/>
              <a:tabLst/>
              <a:defRPr/>
            </a:pPr>
            <a:endParaRPr kumimoji="0" lang="el-GR" sz="3200" b="0" i="0" u="none" strike="noStrike" kern="1200" cap="none" spc="0" normalizeH="0" baseline="0" noProof="0" dirty="0">
              <a:ln>
                <a:noFill/>
              </a:ln>
              <a:solidFill>
                <a:schemeClr val="tx2"/>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
                <a:schemeClr val="accent1"/>
              </a:buClr>
              <a:buSzPct val="70000"/>
              <a:buFont typeface="Wingdings 2"/>
              <a:buChar char=""/>
              <a:tabLst/>
              <a:defRPr/>
            </a:pPr>
            <a:endParaRPr kumimoji="0" lang="el-GR" sz="3200" b="0" i="0" u="none" strike="noStrike" kern="1200" cap="none" spc="0" normalizeH="0" baseline="0" noProof="0" dirty="0">
              <a:ln>
                <a:noFill/>
              </a:ln>
              <a:solidFill>
                <a:schemeClr val="tx2"/>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
                <a:schemeClr val="accent1"/>
              </a:buClr>
              <a:buSzPct val="70000"/>
              <a:buFont typeface="Wingdings 2"/>
              <a:buNone/>
              <a:tabLst/>
              <a:defRPr/>
            </a:pPr>
            <a:endParaRPr kumimoji="0" lang="el-GR" sz="3200" b="0" i="0" u="none" strike="noStrike" kern="1200" cap="none" spc="0" normalizeH="0" baseline="0" noProof="0" dirty="0">
              <a:ln>
                <a:noFill/>
              </a:ln>
              <a:solidFill>
                <a:schemeClr val="tx2"/>
              </a:solidFill>
              <a:effectLst/>
              <a:uLnTx/>
              <a:uFillTx/>
              <a:latin typeface="+mn-lt"/>
              <a:ea typeface="+mn-ea"/>
              <a:cs typeface="+mn-cs"/>
            </a:endParaRPr>
          </a:p>
        </p:txBody>
      </p:sp>
      <p:grpSp>
        <p:nvGrpSpPr>
          <p:cNvPr id="8" name="Ομάδα 7">
            <a:extLst>
              <a:ext uri="{FF2B5EF4-FFF2-40B4-BE49-F238E27FC236}">
                <a16:creationId xmlns:a16="http://schemas.microsoft.com/office/drawing/2014/main" xmlns="" id="{3E985194-33D9-808C-4C7B-404A9A8842DF}"/>
              </a:ext>
            </a:extLst>
          </p:cNvPr>
          <p:cNvGrpSpPr/>
          <p:nvPr/>
        </p:nvGrpSpPr>
        <p:grpSpPr>
          <a:xfrm>
            <a:off x="650217" y="-838227"/>
            <a:ext cx="8218327" cy="2744317"/>
            <a:chOff x="650217" y="-838227"/>
            <a:chExt cx="8218327" cy="2744317"/>
          </a:xfrm>
        </p:grpSpPr>
        <p:grpSp>
          <p:nvGrpSpPr>
            <p:cNvPr id="9" name="Ομάδα 8">
              <a:extLst>
                <a:ext uri="{FF2B5EF4-FFF2-40B4-BE49-F238E27FC236}">
                  <a16:creationId xmlns:a16="http://schemas.microsoft.com/office/drawing/2014/main" xmlns="" id="{2E72866E-70FD-0A04-C8CB-E5AFA872D281}"/>
                </a:ext>
              </a:extLst>
            </p:cNvPr>
            <p:cNvGrpSpPr/>
            <p:nvPr/>
          </p:nvGrpSpPr>
          <p:grpSpPr>
            <a:xfrm>
              <a:off x="5148064" y="22408"/>
              <a:ext cx="1973560" cy="1027235"/>
              <a:chOff x="5148064" y="22408"/>
              <a:chExt cx="1973560" cy="1027235"/>
            </a:xfrm>
          </p:grpSpPr>
          <p:pic>
            <p:nvPicPr>
              <p:cNvPr id="12" name="Picture 9" descr="fee-logo">
                <a:extLst>
                  <a:ext uri="{FF2B5EF4-FFF2-40B4-BE49-F238E27FC236}">
                    <a16:creationId xmlns:a16="http://schemas.microsoft.com/office/drawing/2014/main" xmlns="" id="{8CC21EA4-95A2-758F-A9C9-D1C20E1E459C}"/>
                  </a:ext>
                </a:extLst>
              </p:cNvPr>
              <p:cNvPicPr>
                <a:picLocks noChangeAspect="1" noChangeArrowheads="1"/>
              </p:cNvPicPr>
              <p:nvPr/>
            </p:nvPicPr>
            <p:blipFill>
              <a:blip r:embed="rId2" cstate="print"/>
              <a:srcRect/>
              <a:stretch>
                <a:fillRect/>
              </a:stretch>
            </p:blipFill>
            <p:spPr bwMode="auto">
              <a:xfrm>
                <a:off x="6588224" y="50538"/>
                <a:ext cx="533400" cy="966788"/>
              </a:xfrm>
              <a:prstGeom prst="rect">
                <a:avLst/>
              </a:prstGeom>
              <a:noFill/>
              <a:ln w="9525">
                <a:noFill/>
                <a:miter lim="800000"/>
                <a:headEnd/>
                <a:tailEnd/>
              </a:ln>
            </p:spPr>
          </p:pic>
          <p:pic>
            <p:nvPicPr>
              <p:cNvPr id="13" name="Εικόνα 12" descr="Εικόνα που περιέχει γραφικά, γραφιστική, σχεδίαση, αφίσα&#10;&#10;Περιγραφή που δημιουργήθηκε αυτόματα">
                <a:extLst>
                  <a:ext uri="{FF2B5EF4-FFF2-40B4-BE49-F238E27FC236}">
                    <a16:creationId xmlns:a16="http://schemas.microsoft.com/office/drawing/2014/main" xmlns="" id="{29C17E4E-75DC-CD27-A7E0-F5960156683F}"/>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148064" y="22408"/>
                <a:ext cx="780699" cy="1027235"/>
              </a:xfrm>
              <a:prstGeom prst="rect">
                <a:avLst/>
              </a:prstGeom>
            </p:spPr>
          </p:pic>
        </p:grpSp>
        <p:pic>
          <p:nvPicPr>
            <p:cNvPr id="10" name="Εικόνα 9" descr="Εικόνα που περιέχει κείμενο, γραφικά, γραμματοσειρά, γραφιστική&#10;&#10;Το περιεχόμενο που δημιουργείται από τεχνολογία AI ενδέχεται να είναι εσφαλμένο.">
              <a:extLst>
                <a:ext uri="{FF2B5EF4-FFF2-40B4-BE49-F238E27FC236}">
                  <a16:creationId xmlns:a16="http://schemas.microsoft.com/office/drawing/2014/main" xmlns="" id="{FC9608F2-2CEF-BFBF-B8F1-FE1BFF277AF2}"/>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7441751" y="67368"/>
              <a:ext cx="1426793" cy="793259"/>
            </a:xfrm>
            <a:prstGeom prst="rect">
              <a:avLst/>
            </a:prstGeom>
          </p:spPr>
        </p:pic>
        <p:pic>
          <p:nvPicPr>
            <p:cNvPr id="11" name="Εικόνα 10" descr="Εικόνα που περιέχει γραφιστική, γραφικά, πράσινο, λογότυπο&#10;&#10;Το περιεχόμενο που δημιουργείται από τεχνολογία AI ενδέχεται να είναι εσφαλμένο.">
              <a:extLst>
                <a:ext uri="{FF2B5EF4-FFF2-40B4-BE49-F238E27FC236}">
                  <a16:creationId xmlns:a16="http://schemas.microsoft.com/office/drawing/2014/main" xmlns="" id="{87E6CD1A-CF09-407D-2D2E-5EFA666534FB}"/>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650217" y="-838227"/>
              <a:ext cx="2744317" cy="2744317"/>
            </a:xfrm>
            <a:prstGeom prst="rect">
              <a:avLst/>
            </a:prstGeom>
          </p:spPr>
        </p:pic>
      </p:grpSp>
      <p:sp>
        <p:nvSpPr>
          <p:cNvPr id="15" name="14 - Ορθογώνιο"/>
          <p:cNvSpPr/>
          <p:nvPr/>
        </p:nvSpPr>
        <p:spPr>
          <a:xfrm>
            <a:off x="571472" y="2143116"/>
            <a:ext cx="7572428" cy="3139321"/>
          </a:xfrm>
          <a:prstGeom prst="rect">
            <a:avLst/>
          </a:prstGeom>
        </p:spPr>
        <p:txBody>
          <a:bodyPr wrap="square">
            <a:spAutoFit/>
          </a:bodyPr>
          <a:lstStyle/>
          <a:p>
            <a:r>
              <a:rPr lang="el-GR" dirty="0" smtClean="0">
                <a:solidFill>
                  <a:schemeClr val="bg1"/>
                </a:solidFill>
                <a:latin typeface="Calibri" pitchFamily="34" charset="0"/>
                <a:cs typeface="Calibri" pitchFamily="34" charset="0"/>
              </a:rPr>
              <a:t>Οι φορείς με τους οποίους συνεργάστηκε το Νηπιαγωγείο μας στα πλαίσια του δικτύου της “Οικοσυμμαχίας” στην οποία συμμετέχουμε ήταν με:</a:t>
            </a:r>
          </a:p>
          <a:p>
            <a:pPr lvl="0">
              <a:buFont typeface="Wingdings" pitchFamily="2" charset="2"/>
              <a:buChar char="Ø"/>
            </a:pPr>
            <a:r>
              <a:rPr lang="el-GR" dirty="0" smtClean="0">
                <a:solidFill>
                  <a:schemeClr val="bg1"/>
                </a:solidFill>
                <a:latin typeface="Calibri" pitchFamily="34" charset="0"/>
                <a:cs typeface="Calibri" pitchFamily="34" charset="0"/>
              </a:rPr>
              <a:t>Πρεσβευτή του Project </a:t>
            </a:r>
            <a:r>
              <a:rPr lang="el-GR" dirty="0" err="1" smtClean="0">
                <a:solidFill>
                  <a:schemeClr val="bg1"/>
                </a:solidFill>
                <a:latin typeface="Calibri" pitchFamily="34" charset="0"/>
                <a:cs typeface="Calibri" pitchFamily="34" charset="0"/>
              </a:rPr>
              <a:t>Zero</a:t>
            </a:r>
            <a:r>
              <a:rPr lang="el-GR" dirty="0" smtClean="0">
                <a:solidFill>
                  <a:schemeClr val="bg1"/>
                </a:solidFill>
                <a:latin typeface="Calibri" pitchFamily="34" charset="0"/>
                <a:cs typeface="Calibri" pitchFamily="34" charset="0"/>
              </a:rPr>
              <a:t> (Πανεπιστήμιο </a:t>
            </a:r>
            <a:r>
              <a:rPr lang="el-GR" dirty="0" err="1" smtClean="0">
                <a:solidFill>
                  <a:schemeClr val="bg1"/>
                </a:solidFill>
                <a:latin typeface="Calibri" pitchFamily="34" charset="0"/>
                <a:cs typeface="Calibri" pitchFamily="34" charset="0"/>
              </a:rPr>
              <a:t>Harvard</a:t>
            </a:r>
            <a:r>
              <a:rPr lang="el-GR" dirty="0" smtClean="0">
                <a:solidFill>
                  <a:schemeClr val="bg1"/>
                </a:solidFill>
                <a:latin typeface="Calibri" pitchFamily="34" charset="0"/>
                <a:cs typeface="Calibri" pitchFamily="34" charset="0"/>
              </a:rPr>
              <a:t>), για να αναλυθεί η μεθοδολογία του «</a:t>
            </a:r>
            <a:r>
              <a:rPr lang="el-GR" dirty="0" err="1" smtClean="0">
                <a:solidFill>
                  <a:schemeClr val="bg1"/>
                </a:solidFill>
                <a:latin typeface="Calibri" pitchFamily="34" charset="0"/>
                <a:cs typeface="Calibri" pitchFamily="34" charset="0"/>
              </a:rPr>
              <a:t>Open</a:t>
            </a:r>
            <a:r>
              <a:rPr lang="el-GR" dirty="0" smtClean="0">
                <a:solidFill>
                  <a:schemeClr val="bg1"/>
                </a:solidFill>
                <a:latin typeface="Calibri" pitchFamily="34" charset="0"/>
                <a:cs typeface="Calibri" pitchFamily="34" charset="0"/>
              </a:rPr>
              <a:t> </a:t>
            </a:r>
            <a:r>
              <a:rPr lang="el-GR" dirty="0" err="1" smtClean="0">
                <a:solidFill>
                  <a:schemeClr val="bg1"/>
                </a:solidFill>
                <a:latin typeface="Calibri" pitchFamily="34" charset="0"/>
                <a:cs typeface="Calibri" pitchFamily="34" charset="0"/>
              </a:rPr>
              <a:t>Canopy</a:t>
            </a:r>
            <a:r>
              <a:rPr lang="el-GR" dirty="0" smtClean="0">
                <a:solidFill>
                  <a:schemeClr val="bg1"/>
                </a:solidFill>
                <a:latin typeface="Calibri" pitchFamily="34" charset="0"/>
                <a:cs typeface="Calibri" pitchFamily="34" charset="0"/>
              </a:rPr>
              <a:t>» και να γίνει ανατροφοδότηση των δράσεων.</a:t>
            </a:r>
          </a:p>
          <a:p>
            <a:pPr lvl="0">
              <a:buFont typeface="Wingdings" pitchFamily="2" charset="2"/>
              <a:buChar char="Ø"/>
            </a:pPr>
            <a:r>
              <a:rPr lang="el-GR" dirty="0" smtClean="0">
                <a:solidFill>
                  <a:schemeClr val="bg1"/>
                </a:solidFill>
                <a:latin typeface="Calibri" pitchFamily="34" charset="0"/>
                <a:cs typeface="Calibri" pitchFamily="34" charset="0"/>
              </a:rPr>
              <a:t>Τοπικοί φορείς και περιβαλλοντικές οργανώσεις που στηρίζουν την βιώσιμη ανάπτυξη.</a:t>
            </a:r>
          </a:p>
          <a:p>
            <a:pPr lvl="0">
              <a:buFont typeface="Wingdings" pitchFamily="2" charset="2"/>
              <a:buChar char="Ø"/>
            </a:pPr>
            <a:r>
              <a:rPr lang="el-GR" dirty="0" smtClean="0">
                <a:solidFill>
                  <a:schemeClr val="bg1"/>
                </a:solidFill>
                <a:latin typeface="Calibri" pitchFamily="34" charset="0"/>
                <a:cs typeface="Calibri" pitchFamily="34" charset="0"/>
              </a:rPr>
              <a:t>Δημόσιες Κεντρικές Βιβλιοθήκες της Στερεάς Ελλάδας</a:t>
            </a:r>
          </a:p>
          <a:p>
            <a:pPr lvl="0">
              <a:buFont typeface="Wingdings" pitchFamily="2" charset="2"/>
              <a:buChar char="Ø"/>
            </a:pPr>
            <a:r>
              <a:rPr lang="el-GR" dirty="0" smtClean="0">
                <a:solidFill>
                  <a:schemeClr val="bg1"/>
                </a:solidFill>
                <a:latin typeface="Calibri" pitchFamily="34" charset="0"/>
                <a:cs typeface="Calibri" pitchFamily="34" charset="0"/>
              </a:rPr>
              <a:t>Γονείς και μέλη της τοπικής σχολικής κοινότητας, που υποστηρίζουν και συμμετέχουν ενεργά στις δράσεις.</a:t>
            </a:r>
          </a:p>
          <a:p>
            <a:pPr lvl="0">
              <a:buFont typeface="Wingdings" pitchFamily="2" charset="2"/>
              <a:buChar char="Ø"/>
            </a:pPr>
            <a:r>
              <a:rPr lang="el-GR" dirty="0" smtClean="0">
                <a:solidFill>
                  <a:schemeClr val="bg1"/>
                </a:solidFill>
                <a:latin typeface="Calibri" pitchFamily="34" charset="0"/>
                <a:cs typeface="Calibri" pitchFamily="34" charset="0"/>
              </a:rPr>
              <a:t>Δήμοι και Περιφέρεια Στερεάς Ελλάδας και Αττικής, με στόχο την υποστήριξη των δράσεων</a:t>
            </a:r>
            <a:endParaRPr lang="el-GR" dirty="0">
              <a:solidFill>
                <a:schemeClr val="bg1"/>
              </a:solidFill>
              <a:latin typeface="Calibri" pitchFamily="34" charset="0"/>
              <a:cs typeface="Calibri" pitchFamily="34" charset="0"/>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57232"/>
            <a:ext cx="8686800" cy="838200"/>
          </a:xfrm>
        </p:spPr>
        <p:txBody>
          <a:bodyPr>
            <a:noAutofit/>
          </a:bodyPr>
          <a:lstStyle/>
          <a:p>
            <a:r>
              <a:rPr lang="el-GR" sz="3000" b="1" dirty="0">
                <a:solidFill>
                  <a:srgbClr val="0070C0"/>
                </a:solidFill>
                <a:latin typeface="Calibri" pitchFamily="34" charset="0"/>
                <a:cs typeface="Calibri" pitchFamily="34" charset="0"/>
              </a:rPr>
              <a:t>Συνεργασια με δημο / φορεισ </a:t>
            </a:r>
          </a:p>
        </p:txBody>
      </p:sp>
      <p:sp>
        <p:nvSpPr>
          <p:cNvPr id="7" name="Slide Number Placeholder 6"/>
          <p:cNvSpPr>
            <a:spLocks noGrp="1"/>
          </p:cNvSpPr>
          <p:nvPr>
            <p:ph type="sldNum" sz="quarter" idx="12"/>
          </p:nvPr>
        </p:nvSpPr>
        <p:spPr/>
        <p:txBody>
          <a:bodyPr/>
          <a:lstStyle/>
          <a:p>
            <a:fld id="{B6F15528-21DE-4FAA-801E-634DDDAF4B2B}" type="slidenum">
              <a:rPr lang="en-US" smtClean="0"/>
              <a:pPr/>
              <a:t>37</a:t>
            </a:fld>
            <a:endParaRPr lang="en-US"/>
          </a:p>
        </p:txBody>
      </p:sp>
      <p:sp>
        <p:nvSpPr>
          <p:cNvPr id="14" name="Content Placeholder 4"/>
          <p:cNvSpPr txBox="1">
            <a:spLocks/>
          </p:cNvSpPr>
          <p:nvPr/>
        </p:nvSpPr>
        <p:spPr>
          <a:xfrm>
            <a:off x="857224" y="1285860"/>
            <a:ext cx="8686800" cy="4525963"/>
          </a:xfrm>
          <a:prstGeom prst="rect">
            <a:avLst/>
          </a:prstGeom>
        </p:spPr>
        <p:txBody>
          <a:bodyPr vert="horz">
            <a:normAutofit/>
          </a:bodyPr>
          <a:lstStyle/>
          <a:p>
            <a:pPr marL="342900" marR="0" lvl="0" indent="-342900" algn="l" defTabSz="914400" rtl="0" eaLnBrk="1" fontAlgn="t" latinLnBrk="0" hangingPunct="1">
              <a:lnSpc>
                <a:spcPct val="100000"/>
              </a:lnSpc>
              <a:spcBef>
                <a:spcPct val="20000"/>
              </a:spcBef>
              <a:spcAft>
                <a:spcPts val="0"/>
              </a:spcAft>
              <a:buClr>
                <a:schemeClr val="accent1"/>
              </a:buClr>
              <a:buSzPct val="70000"/>
              <a:buFont typeface="Wingdings 2"/>
              <a:buChar char=""/>
              <a:tabLst/>
              <a:defRPr/>
            </a:pPr>
            <a:endParaRPr kumimoji="0" lang="el-GR" sz="3200" b="0" i="0" u="none" strike="noStrike" kern="1200" cap="none" spc="0" normalizeH="0" baseline="0" noProof="0" dirty="0">
              <a:ln>
                <a:noFill/>
              </a:ln>
              <a:solidFill>
                <a:schemeClr val="tx2"/>
              </a:solidFill>
              <a:effectLst/>
              <a:uLnTx/>
              <a:uFillTx/>
              <a:latin typeface="+mn-lt"/>
              <a:ea typeface="+mn-ea"/>
              <a:cs typeface="+mn-cs"/>
            </a:endParaRPr>
          </a:p>
          <a:p>
            <a:pPr marL="342900" marR="0" lvl="0" indent="-342900" algn="l" defTabSz="914400" rtl="0" eaLnBrk="1" fontAlgn="t" latinLnBrk="0" hangingPunct="1">
              <a:lnSpc>
                <a:spcPct val="100000"/>
              </a:lnSpc>
              <a:spcBef>
                <a:spcPct val="20000"/>
              </a:spcBef>
              <a:spcAft>
                <a:spcPts val="0"/>
              </a:spcAft>
              <a:buClr>
                <a:schemeClr val="accent1"/>
              </a:buClr>
              <a:buSzPct val="70000"/>
              <a:buFont typeface="Wingdings 2"/>
              <a:buChar char=""/>
              <a:tabLst/>
              <a:defRPr/>
            </a:pPr>
            <a:endParaRPr kumimoji="0" lang="el-GR" sz="3200" b="0" i="0" u="none" strike="noStrike" kern="1200" cap="none" spc="0" normalizeH="0" baseline="0" noProof="0" dirty="0">
              <a:ln>
                <a:noFill/>
              </a:ln>
              <a:solidFill>
                <a:schemeClr val="tx2"/>
              </a:solidFill>
              <a:effectLst/>
              <a:uLnTx/>
              <a:uFillTx/>
              <a:latin typeface="+mn-lt"/>
              <a:ea typeface="+mn-ea"/>
              <a:cs typeface="+mn-cs"/>
            </a:endParaRPr>
          </a:p>
          <a:p>
            <a:pPr marL="342900" marR="0" lvl="0" indent="-342900" algn="l" defTabSz="914400" rtl="0" eaLnBrk="1" fontAlgn="t" latinLnBrk="0" hangingPunct="1">
              <a:lnSpc>
                <a:spcPct val="100000"/>
              </a:lnSpc>
              <a:spcBef>
                <a:spcPct val="20000"/>
              </a:spcBef>
              <a:spcAft>
                <a:spcPts val="0"/>
              </a:spcAft>
              <a:buClr>
                <a:schemeClr val="accent1"/>
              </a:buClr>
              <a:buSzPct val="70000"/>
              <a:buFont typeface="Wingdings 2"/>
              <a:buChar char=""/>
              <a:tabLst/>
              <a:defRPr/>
            </a:pPr>
            <a:endParaRPr kumimoji="0" lang="el-GR" sz="3200" b="0" i="0" u="none" strike="noStrike" kern="1200" cap="none" spc="0" normalizeH="0" baseline="0" noProof="0" dirty="0">
              <a:ln>
                <a:noFill/>
              </a:ln>
              <a:solidFill>
                <a:schemeClr val="tx2"/>
              </a:solidFill>
              <a:effectLst/>
              <a:uLnTx/>
              <a:uFillTx/>
              <a:latin typeface="+mn-lt"/>
              <a:ea typeface="+mn-ea"/>
              <a:cs typeface="+mn-cs"/>
            </a:endParaRPr>
          </a:p>
          <a:p>
            <a:pPr marL="342900" marR="0" lvl="0" indent="-342900" algn="l" defTabSz="914400" rtl="0" eaLnBrk="1" fontAlgn="t" latinLnBrk="0" hangingPunct="1">
              <a:lnSpc>
                <a:spcPct val="100000"/>
              </a:lnSpc>
              <a:spcBef>
                <a:spcPct val="20000"/>
              </a:spcBef>
              <a:spcAft>
                <a:spcPts val="0"/>
              </a:spcAft>
              <a:buClr>
                <a:schemeClr val="accent1"/>
              </a:buClr>
              <a:buSzPct val="70000"/>
              <a:buFont typeface="Wingdings 2"/>
              <a:buNone/>
              <a:tabLst/>
              <a:defRPr/>
            </a:pPr>
            <a:endParaRPr kumimoji="0" lang="el-GR" sz="3200" b="1" i="0" u="none" strike="noStrike" kern="1200" cap="none" spc="0" normalizeH="0" baseline="0" noProof="0" dirty="0">
              <a:ln>
                <a:noFill/>
              </a:ln>
              <a:solidFill>
                <a:schemeClr val="tx2"/>
              </a:solidFill>
              <a:effectLst/>
              <a:uLnTx/>
              <a:uFillTx/>
              <a:latin typeface="+mn-lt"/>
              <a:ea typeface="+mn-ea"/>
              <a:cs typeface="+mn-cs"/>
            </a:endParaRPr>
          </a:p>
          <a:p>
            <a:pPr marL="342900" marR="0" lvl="0" indent="-342900" algn="l" defTabSz="914400" rtl="0" eaLnBrk="1" fontAlgn="t" latinLnBrk="0" hangingPunct="1">
              <a:lnSpc>
                <a:spcPct val="100000"/>
              </a:lnSpc>
              <a:spcBef>
                <a:spcPct val="20000"/>
              </a:spcBef>
              <a:spcAft>
                <a:spcPts val="0"/>
              </a:spcAft>
              <a:buClr>
                <a:schemeClr val="accent1"/>
              </a:buClr>
              <a:buSzPct val="70000"/>
              <a:buFont typeface="Wingdings 2"/>
              <a:buChar char=""/>
              <a:tabLst/>
              <a:defRPr/>
            </a:pPr>
            <a:endParaRPr kumimoji="0" lang="el-GR" sz="3200" b="0" i="0" u="none" strike="noStrike" kern="1200" cap="none" spc="0" normalizeH="0" baseline="0" noProof="0" dirty="0">
              <a:ln>
                <a:noFill/>
              </a:ln>
              <a:solidFill>
                <a:schemeClr val="tx2"/>
              </a:solidFill>
              <a:effectLst/>
              <a:uLnTx/>
              <a:uFillTx/>
              <a:latin typeface="+mn-lt"/>
              <a:ea typeface="+mn-ea"/>
              <a:cs typeface="+mn-cs"/>
            </a:endParaRPr>
          </a:p>
          <a:p>
            <a:pPr marL="342900" marR="0" lvl="0" indent="-342900" algn="l" defTabSz="914400" rtl="0" eaLnBrk="1" fontAlgn="t" latinLnBrk="0" hangingPunct="1">
              <a:lnSpc>
                <a:spcPct val="100000"/>
              </a:lnSpc>
              <a:spcBef>
                <a:spcPct val="20000"/>
              </a:spcBef>
              <a:spcAft>
                <a:spcPts val="0"/>
              </a:spcAft>
              <a:buClr>
                <a:schemeClr val="accent1"/>
              </a:buClr>
              <a:buSzPct val="70000"/>
              <a:buFont typeface="Wingdings 2"/>
              <a:buChar char=""/>
              <a:tabLst/>
              <a:defRPr/>
            </a:pPr>
            <a:endParaRPr kumimoji="0" lang="el-GR" sz="3200" b="0" i="0" u="none" strike="noStrike" kern="1200" cap="none" spc="0" normalizeH="0" baseline="0" noProof="0" dirty="0">
              <a:ln>
                <a:noFill/>
              </a:ln>
              <a:solidFill>
                <a:schemeClr val="tx2"/>
              </a:solidFill>
              <a:effectLst/>
              <a:uLnTx/>
              <a:uFillTx/>
              <a:latin typeface="+mn-lt"/>
              <a:ea typeface="+mn-ea"/>
              <a:cs typeface="+mn-cs"/>
            </a:endParaRPr>
          </a:p>
          <a:p>
            <a:pPr marL="342900" marR="0" lvl="0" indent="-342900" algn="l" defTabSz="914400" rtl="0" eaLnBrk="1" fontAlgn="t" latinLnBrk="0" hangingPunct="1">
              <a:lnSpc>
                <a:spcPct val="100000"/>
              </a:lnSpc>
              <a:spcBef>
                <a:spcPct val="20000"/>
              </a:spcBef>
              <a:spcAft>
                <a:spcPts val="0"/>
              </a:spcAft>
              <a:buClr>
                <a:schemeClr val="accent1"/>
              </a:buClr>
              <a:buSzPct val="70000"/>
              <a:buFont typeface="Wingdings 2"/>
              <a:buChar char=""/>
              <a:tabLst/>
              <a:defRPr/>
            </a:pPr>
            <a:endParaRPr kumimoji="0" lang="el-GR" sz="3200" b="1" i="0" u="none" strike="noStrike" kern="1200" cap="none" spc="0" normalizeH="0" baseline="0" noProof="0" dirty="0">
              <a:ln>
                <a:noFill/>
              </a:ln>
              <a:solidFill>
                <a:schemeClr val="tx2"/>
              </a:solidFill>
              <a:effectLst/>
              <a:uLnTx/>
              <a:uFillTx/>
              <a:latin typeface="+mn-lt"/>
              <a:ea typeface="+mn-ea"/>
              <a:cs typeface="+mn-cs"/>
            </a:endParaRPr>
          </a:p>
          <a:p>
            <a:pPr marL="342900" marR="0" lvl="0" indent="-342900" algn="l" defTabSz="914400" rtl="0" eaLnBrk="1" fontAlgn="t" latinLnBrk="0" hangingPunct="1">
              <a:lnSpc>
                <a:spcPct val="100000"/>
              </a:lnSpc>
              <a:spcBef>
                <a:spcPct val="20000"/>
              </a:spcBef>
              <a:spcAft>
                <a:spcPts val="0"/>
              </a:spcAft>
              <a:buClr>
                <a:schemeClr val="accent1"/>
              </a:buClr>
              <a:buSzPct val="70000"/>
              <a:buFont typeface="Wingdings 2"/>
              <a:buChar char=""/>
              <a:tabLst/>
              <a:defRPr/>
            </a:pPr>
            <a:endParaRPr kumimoji="0" lang="el-GR" sz="3200" b="0" i="0" u="none" strike="noStrike" kern="1200" cap="none" spc="0" normalizeH="0" baseline="0" noProof="0" dirty="0">
              <a:ln>
                <a:noFill/>
              </a:ln>
              <a:solidFill>
                <a:schemeClr val="tx2"/>
              </a:solidFill>
              <a:effectLst/>
              <a:uLnTx/>
              <a:uFillTx/>
              <a:latin typeface="+mn-lt"/>
              <a:ea typeface="+mn-ea"/>
              <a:cs typeface="+mn-cs"/>
            </a:endParaRPr>
          </a:p>
          <a:p>
            <a:pPr marL="342900" marR="0" lvl="0" indent="-342900" algn="l" defTabSz="914400" rtl="0" eaLnBrk="1" fontAlgn="t" latinLnBrk="0" hangingPunct="1">
              <a:lnSpc>
                <a:spcPct val="100000"/>
              </a:lnSpc>
              <a:spcBef>
                <a:spcPct val="20000"/>
              </a:spcBef>
              <a:spcAft>
                <a:spcPts val="0"/>
              </a:spcAft>
              <a:buClr>
                <a:schemeClr val="accent1"/>
              </a:buClr>
              <a:buSzPct val="70000"/>
              <a:buFont typeface="Wingdings 2"/>
              <a:buChar char=""/>
              <a:tabLst/>
              <a:defRPr/>
            </a:pPr>
            <a:endParaRPr kumimoji="0" lang="el-GR" sz="3200" b="0" i="0" u="none" strike="noStrike" kern="1200" cap="none" spc="0" normalizeH="0" baseline="0" noProof="0" dirty="0">
              <a:ln>
                <a:noFill/>
              </a:ln>
              <a:solidFill>
                <a:schemeClr val="tx2"/>
              </a:solidFill>
              <a:effectLst/>
              <a:uLnTx/>
              <a:uFillTx/>
              <a:latin typeface="+mn-lt"/>
              <a:ea typeface="+mn-ea"/>
              <a:cs typeface="+mn-cs"/>
            </a:endParaRPr>
          </a:p>
          <a:p>
            <a:pPr marL="342900" marR="0" lvl="0" indent="-342900" algn="l" defTabSz="914400" rtl="0" eaLnBrk="1" fontAlgn="t" latinLnBrk="0" hangingPunct="1">
              <a:lnSpc>
                <a:spcPct val="100000"/>
              </a:lnSpc>
              <a:spcBef>
                <a:spcPct val="20000"/>
              </a:spcBef>
              <a:spcAft>
                <a:spcPts val="0"/>
              </a:spcAft>
              <a:buClr>
                <a:schemeClr val="accent1"/>
              </a:buClr>
              <a:buSzPct val="70000"/>
              <a:buFont typeface="Wingdings 2"/>
              <a:buChar char=""/>
              <a:tabLst/>
              <a:defRPr/>
            </a:pPr>
            <a:endParaRPr kumimoji="0" lang="el-GR" sz="3200" b="0" i="0" u="none" strike="noStrike" kern="1200" cap="none" spc="0" normalizeH="0" baseline="0" noProof="0" dirty="0">
              <a:ln>
                <a:noFill/>
              </a:ln>
              <a:solidFill>
                <a:schemeClr val="tx2"/>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
                <a:schemeClr val="accent1"/>
              </a:buClr>
              <a:buSzPct val="70000"/>
              <a:buFont typeface="Wingdings 2"/>
              <a:buChar char=""/>
              <a:tabLst/>
              <a:defRPr/>
            </a:pPr>
            <a:endParaRPr kumimoji="0" lang="el-GR" sz="3200" b="0" i="0" u="none" strike="noStrike" kern="1200" cap="none" spc="0" normalizeH="0" baseline="0" noProof="0" dirty="0">
              <a:ln>
                <a:noFill/>
              </a:ln>
              <a:solidFill>
                <a:schemeClr val="tx2"/>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
                <a:schemeClr val="accent1"/>
              </a:buClr>
              <a:buSzPct val="70000"/>
              <a:buFont typeface="Wingdings 2"/>
              <a:buNone/>
              <a:tabLst/>
              <a:defRPr/>
            </a:pPr>
            <a:endParaRPr kumimoji="0" lang="el-GR" sz="3200" b="0" i="0" u="none" strike="noStrike" kern="1200" cap="none" spc="0" normalizeH="0" baseline="0" noProof="0" dirty="0">
              <a:ln>
                <a:noFill/>
              </a:ln>
              <a:solidFill>
                <a:schemeClr val="tx2"/>
              </a:solidFill>
              <a:effectLst/>
              <a:uLnTx/>
              <a:uFillTx/>
              <a:latin typeface="+mn-lt"/>
              <a:ea typeface="+mn-ea"/>
              <a:cs typeface="+mn-cs"/>
            </a:endParaRPr>
          </a:p>
        </p:txBody>
      </p:sp>
      <p:grpSp>
        <p:nvGrpSpPr>
          <p:cNvPr id="3" name="Ομάδα 7">
            <a:extLst>
              <a:ext uri="{FF2B5EF4-FFF2-40B4-BE49-F238E27FC236}">
                <a16:creationId xmlns:a16="http://schemas.microsoft.com/office/drawing/2014/main" xmlns="" id="{3E985194-33D9-808C-4C7B-404A9A8842DF}"/>
              </a:ext>
            </a:extLst>
          </p:cNvPr>
          <p:cNvGrpSpPr/>
          <p:nvPr/>
        </p:nvGrpSpPr>
        <p:grpSpPr>
          <a:xfrm>
            <a:off x="571472" y="-928718"/>
            <a:ext cx="8218327" cy="2744317"/>
            <a:chOff x="650217" y="-838227"/>
            <a:chExt cx="8218327" cy="2744317"/>
          </a:xfrm>
        </p:grpSpPr>
        <p:grpSp>
          <p:nvGrpSpPr>
            <p:cNvPr id="4" name="Ομάδα 8">
              <a:extLst>
                <a:ext uri="{FF2B5EF4-FFF2-40B4-BE49-F238E27FC236}">
                  <a16:creationId xmlns:a16="http://schemas.microsoft.com/office/drawing/2014/main" xmlns="" id="{2E72866E-70FD-0A04-C8CB-E5AFA872D281}"/>
                </a:ext>
              </a:extLst>
            </p:cNvPr>
            <p:cNvGrpSpPr/>
            <p:nvPr/>
          </p:nvGrpSpPr>
          <p:grpSpPr>
            <a:xfrm>
              <a:off x="5148064" y="22408"/>
              <a:ext cx="1973560" cy="1027235"/>
              <a:chOff x="5148064" y="22408"/>
              <a:chExt cx="1973560" cy="1027235"/>
            </a:xfrm>
          </p:grpSpPr>
          <p:pic>
            <p:nvPicPr>
              <p:cNvPr id="12" name="Picture 9" descr="fee-logo">
                <a:extLst>
                  <a:ext uri="{FF2B5EF4-FFF2-40B4-BE49-F238E27FC236}">
                    <a16:creationId xmlns:a16="http://schemas.microsoft.com/office/drawing/2014/main" xmlns="" id="{8CC21EA4-95A2-758F-A9C9-D1C20E1E459C}"/>
                  </a:ext>
                </a:extLst>
              </p:cNvPr>
              <p:cNvPicPr>
                <a:picLocks noChangeAspect="1" noChangeArrowheads="1"/>
              </p:cNvPicPr>
              <p:nvPr/>
            </p:nvPicPr>
            <p:blipFill>
              <a:blip r:embed="rId2" cstate="print"/>
              <a:srcRect/>
              <a:stretch>
                <a:fillRect/>
              </a:stretch>
            </p:blipFill>
            <p:spPr bwMode="auto">
              <a:xfrm>
                <a:off x="6588224" y="50538"/>
                <a:ext cx="533400" cy="966788"/>
              </a:xfrm>
              <a:prstGeom prst="rect">
                <a:avLst/>
              </a:prstGeom>
              <a:noFill/>
              <a:ln w="9525">
                <a:noFill/>
                <a:miter lim="800000"/>
                <a:headEnd/>
                <a:tailEnd/>
              </a:ln>
            </p:spPr>
          </p:pic>
          <p:pic>
            <p:nvPicPr>
              <p:cNvPr id="13" name="Εικόνα 12" descr="Εικόνα που περιέχει γραφικά, γραφιστική, σχεδίαση, αφίσα&#10;&#10;Περιγραφή που δημιουργήθηκε αυτόματα">
                <a:extLst>
                  <a:ext uri="{FF2B5EF4-FFF2-40B4-BE49-F238E27FC236}">
                    <a16:creationId xmlns:a16="http://schemas.microsoft.com/office/drawing/2014/main" xmlns="" id="{29C17E4E-75DC-CD27-A7E0-F5960156683F}"/>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148064" y="22408"/>
                <a:ext cx="780699" cy="1027235"/>
              </a:xfrm>
              <a:prstGeom prst="rect">
                <a:avLst/>
              </a:prstGeom>
            </p:spPr>
          </p:pic>
        </p:grpSp>
        <p:pic>
          <p:nvPicPr>
            <p:cNvPr id="10" name="Εικόνα 9" descr="Εικόνα που περιέχει κείμενο, γραφικά, γραμματοσειρά, γραφιστική&#10;&#10;Το περιεχόμενο που δημιουργείται από τεχνολογία AI ενδέχεται να είναι εσφαλμένο.">
              <a:extLst>
                <a:ext uri="{FF2B5EF4-FFF2-40B4-BE49-F238E27FC236}">
                  <a16:creationId xmlns:a16="http://schemas.microsoft.com/office/drawing/2014/main" xmlns="" id="{FC9608F2-2CEF-BFBF-B8F1-FE1BFF277AF2}"/>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7441751" y="67368"/>
              <a:ext cx="1426793" cy="793259"/>
            </a:xfrm>
            <a:prstGeom prst="rect">
              <a:avLst/>
            </a:prstGeom>
          </p:spPr>
        </p:pic>
        <p:pic>
          <p:nvPicPr>
            <p:cNvPr id="11" name="Εικόνα 10" descr="Εικόνα που περιέχει γραφιστική, γραφικά, πράσινο, λογότυπο&#10;&#10;Το περιεχόμενο που δημιουργείται από τεχνολογία AI ενδέχεται να είναι εσφαλμένο.">
              <a:extLst>
                <a:ext uri="{FF2B5EF4-FFF2-40B4-BE49-F238E27FC236}">
                  <a16:creationId xmlns:a16="http://schemas.microsoft.com/office/drawing/2014/main" xmlns="" id="{87E6CD1A-CF09-407D-2D2E-5EFA666534FB}"/>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650217" y="-838227"/>
              <a:ext cx="2744317" cy="2744317"/>
            </a:xfrm>
            <a:prstGeom prst="rect">
              <a:avLst/>
            </a:prstGeom>
          </p:spPr>
        </p:pic>
      </p:grpSp>
      <p:pic>
        <p:nvPicPr>
          <p:cNvPr id="16" name="15 - Εικόνα" descr="6o-Nhpiagogeio-CHalkidas-6.jpg"/>
          <p:cNvPicPr>
            <a:picLocks noChangeAspect="1"/>
          </p:cNvPicPr>
          <p:nvPr/>
        </p:nvPicPr>
        <p:blipFill>
          <a:blip r:embed="rId6" cstate="print"/>
          <a:stretch>
            <a:fillRect/>
          </a:stretch>
        </p:blipFill>
        <p:spPr>
          <a:xfrm>
            <a:off x="428596" y="1601144"/>
            <a:ext cx="3597296" cy="2542235"/>
          </a:xfrm>
          <a:prstGeom prst="rect">
            <a:avLst/>
          </a:prstGeom>
        </p:spPr>
      </p:pic>
      <p:pic>
        <p:nvPicPr>
          <p:cNvPr id="17" name="16 - Εικόνα" descr="6o-Nhpiagogeio-CHalkidas-10-1536x1086.jpg"/>
          <p:cNvPicPr>
            <a:picLocks noChangeAspect="1"/>
          </p:cNvPicPr>
          <p:nvPr/>
        </p:nvPicPr>
        <p:blipFill>
          <a:blip r:embed="rId7" cstate="print"/>
          <a:stretch>
            <a:fillRect/>
          </a:stretch>
        </p:blipFill>
        <p:spPr>
          <a:xfrm>
            <a:off x="4357686" y="1714488"/>
            <a:ext cx="3536377" cy="2500330"/>
          </a:xfrm>
          <a:prstGeom prst="rect">
            <a:avLst/>
          </a:prstGeom>
        </p:spPr>
      </p:pic>
      <p:pic>
        <p:nvPicPr>
          <p:cNvPr id="19" name="18 - Εικόνα" descr="paralia-2.jpg"/>
          <p:cNvPicPr>
            <a:picLocks noChangeAspect="1"/>
          </p:cNvPicPr>
          <p:nvPr/>
        </p:nvPicPr>
        <p:blipFill>
          <a:blip r:embed="rId8" cstate="print"/>
          <a:stretch>
            <a:fillRect/>
          </a:stretch>
        </p:blipFill>
        <p:spPr>
          <a:xfrm>
            <a:off x="5429255" y="4286256"/>
            <a:ext cx="3433951" cy="2428892"/>
          </a:xfrm>
          <a:prstGeom prst="rect">
            <a:avLst/>
          </a:prstGeom>
        </p:spPr>
      </p:pic>
      <p:pic>
        <p:nvPicPr>
          <p:cNvPr id="20" name="19 - Εικόνα" descr="6o-Nhpiagogeio__.jpg"/>
          <p:cNvPicPr>
            <a:picLocks noChangeAspect="1"/>
          </p:cNvPicPr>
          <p:nvPr/>
        </p:nvPicPr>
        <p:blipFill>
          <a:blip r:embed="rId9" cstate="print"/>
          <a:stretch>
            <a:fillRect/>
          </a:stretch>
        </p:blipFill>
        <p:spPr>
          <a:xfrm>
            <a:off x="642910" y="4357694"/>
            <a:ext cx="3286148" cy="2324349"/>
          </a:xfrm>
          <a:prstGeom prst="rect">
            <a:avLst/>
          </a:prstGeom>
        </p:spPr>
      </p:pic>
      <p:sp>
        <p:nvSpPr>
          <p:cNvPr id="21" name="20 - TextBox"/>
          <p:cNvSpPr txBox="1"/>
          <p:nvPr/>
        </p:nvSpPr>
        <p:spPr>
          <a:xfrm>
            <a:off x="5786446" y="1142984"/>
            <a:ext cx="2928958" cy="646331"/>
          </a:xfrm>
          <a:prstGeom prst="rect">
            <a:avLst/>
          </a:prstGeom>
          <a:noFill/>
        </p:spPr>
        <p:txBody>
          <a:bodyPr wrap="square" rtlCol="0">
            <a:spAutoFit/>
          </a:bodyPr>
          <a:lstStyle/>
          <a:p>
            <a:r>
              <a:rPr lang="el-GR" dirty="0" smtClean="0">
                <a:solidFill>
                  <a:schemeClr val="accent5">
                    <a:lumMod val="75000"/>
                  </a:schemeClr>
                </a:solidFill>
              </a:rPr>
              <a:t>Συνεργασία με την Περιφέρεια Στερεά Ελλάδας</a:t>
            </a:r>
            <a:endParaRPr lang="el-GR" dirty="0">
              <a:solidFill>
                <a:schemeClr val="accent5">
                  <a:lumMod val="75000"/>
                </a:schemeClr>
              </a:solidFill>
            </a:endParaRPr>
          </a:p>
        </p:txBody>
      </p:sp>
      <p:sp>
        <p:nvSpPr>
          <p:cNvPr id="22" name="21 - TextBox"/>
          <p:cNvSpPr txBox="1"/>
          <p:nvPr/>
        </p:nvSpPr>
        <p:spPr>
          <a:xfrm rot="16200000">
            <a:off x="-2457975" y="3600960"/>
            <a:ext cx="5500726" cy="584775"/>
          </a:xfrm>
          <a:prstGeom prst="rect">
            <a:avLst/>
          </a:prstGeom>
          <a:noFill/>
        </p:spPr>
        <p:txBody>
          <a:bodyPr wrap="square" rtlCol="0">
            <a:spAutoFit/>
          </a:bodyPr>
          <a:lstStyle/>
          <a:p>
            <a:r>
              <a:rPr lang="el-GR" sz="1600" dirty="0" smtClean="0">
                <a:solidFill>
                  <a:schemeClr val="accent5">
                    <a:lumMod val="50000"/>
                  </a:schemeClr>
                </a:solidFill>
                <a:latin typeface="Calibri" pitchFamily="34" charset="0"/>
                <a:cs typeface="Calibri" pitchFamily="34" charset="0"/>
              </a:rPr>
              <a:t>Συνεργασία με την Γεωπονική </a:t>
            </a:r>
          </a:p>
          <a:p>
            <a:r>
              <a:rPr lang="el-GR" sz="1600" dirty="0" smtClean="0">
                <a:solidFill>
                  <a:schemeClr val="accent5">
                    <a:lumMod val="50000"/>
                  </a:schemeClr>
                </a:solidFill>
                <a:latin typeface="Calibri" pitchFamily="34" charset="0"/>
                <a:cs typeface="Calibri" pitchFamily="34" charset="0"/>
              </a:rPr>
              <a:t>Υπηρεσία του Δ.Χαλκιδέων</a:t>
            </a:r>
            <a:endParaRPr lang="el-GR" sz="1600" dirty="0">
              <a:solidFill>
                <a:schemeClr val="accent5">
                  <a:lumMod val="50000"/>
                </a:schemeClr>
              </a:solidFill>
              <a:latin typeface="Calibri" pitchFamily="34" charset="0"/>
              <a:cs typeface="Calibri" pitchFamily="34" charset="0"/>
            </a:endParaRPr>
          </a:p>
        </p:txBody>
      </p:sp>
      <p:sp>
        <p:nvSpPr>
          <p:cNvPr id="23" name="22 - TextBox"/>
          <p:cNvSpPr txBox="1"/>
          <p:nvPr/>
        </p:nvSpPr>
        <p:spPr>
          <a:xfrm>
            <a:off x="3930923" y="4816625"/>
            <a:ext cx="1641209" cy="1323439"/>
          </a:xfrm>
          <a:prstGeom prst="rect">
            <a:avLst/>
          </a:prstGeom>
          <a:noFill/>
        </p:spPr>
        <p:txBody>
          <a:bodyPr wrap="square" rtlCol="0">
            <a:spAutoFit/>
          </a:bodyPr>
          <a:lstStyle/>
          <a:p>
            <a:pPr algn="ctr"/>
            <a:r>
              <a:rPr lang="el-GR" sz="1600" dirty="0" smtClean="0">
                <a:solidFill>
                  <a:schemeClr val="accent5">
                    <a:lumMod val="50000"/>
                  </a:schemeClr>
                </a:solidFill>
                <a:latin typeface="Calibri" pitchFamily="34" charset="0"/>
                <a:cs typeface="Calibri" pitchFamily="34" charset="0"/>
              </a:rPr>
              <a:t>Συνεργασία με </a:t>
            </a:r>
          </a:p>
          <a:p>
            <a:pPr algn="ctr"/>
            <a:r>
              <a:rPr lang="el-GR" sz="1600" dirty="0" smtClean="0">
                <a:solidFill>
                  <a:schemeClr val="accent5">
                    <a:lumMod val="50000"/>
                  </a:schemeClr>
                </a:solidFill>
                <a:latin typeface="Calibri" pitchFamily="34" charset="0"/>
                <a:cs typeface="Calibri" pitchFamily="34" charset="0"/>
              </a:rPr>
              <a:t>την ομάδα εθελοντών </a:t>
            </a:r>
          </a:p>
          <a:p>
            <a:pPr algn="ctr"/>
            <a:r>
              <a:rPr lang="en-US" sz="1600" dirty="0" smtClean="0">
                <a:solidFill>
                  <a:schemeClr val="accent5">
                    <a:lumMod val="50000"/>
                  </a:schemeClr>
                </a:solidFill>
                <a:latin typeface="Calibri" pitchFamily="34" charset="0"/>
                <a:cs typeface="Calibri" pitchFamily="34" charset="0"/>
              </a:rPr>
              <a:t> </a:t>
            </a:r>
            <a:r>
              <a:rPr lang="en-US" sz="1600" i="1" dirty="0" smtClean="0">
                <a:solidFill>
                  <a:schemeClr val="accent5">
                    <a:lumMod val="50000"/>
                  </a:schemeClr>
                </a:solidFill>
                <a:latin typeface="Calibri" pitchFamily="34" charset="0"/>
                <a:cs typeface="Calibri" pitchFamily="34" charset="0"/>
              </a:rPr>
              <a:t>The Human Wave Project</a:t>
            </a:r>
            <a:endParaRPr lang="el-GR" sz="1600" dirty="0">
              <a:solidFill>
                <a:schemeClr val="accent5">
                  <a:lumMod val="50000"/>
                </a:schemeClr>
              </a:solidFill>
              <a:latin typeface="Calibri" pitchFamily="34" charset="0"/>
              <a:cs typeface="Calibri" pitchFamily="34" charset="0"/>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28670"/>
            <a:ext cx="8686800" cy="838200"/>
          </a:xfrm>
        </p:spPr>
        <p:txBody>
          <a:bodyPr>
            <a:noAutofit/>
          </a:bodyPr>
          <a:lstStyle/>
          <a:p>
            <a:r>
              <a:rPr lang="el-GR" sz="3000" b="1" dirty="0">
                <a:solidFill>
                  <a:srgbClr val="0070C0"/>
                </a:solidFill>
                <a:latin typeface="Calibri" pitchFamily="34" charset="0"/>
                <a:cs typeface="Calibri" pitchFamily="34" charset="0"/>
              </a:rPr>
              <a:t>Συνεργασια με δημο / φορεισ </a:t>
            </a:r>
          </a:p>
        </p:txBody>
      </p:sp>
      <p:sp>
        <p:nvSpPr>
          <p:cNvPr id="7" name="Slide Number Placeholder 6"/>
          <p:cNvSpPr>
            <a:spLocks noGrp="1"/>
          </p:cNvSpPr>
          <p:nvPr>
            <p:ph type="sldNum" sz="quarter" idx="12"/>
          </p:nvPr>
        </p:nvSpPr>
        <p:spPr/>
        <p:txBody>
          <a:bodyPr/>
          <a:lstStyle/>
          <a:p>
            <a:fld id="{B6F15528-21DE-4FAA-801E-634DDDAF4B2B}" type="slidenum">
              <a:rPr lang="en-US" smtClean="0"/>
              <a:pPr/>
              <a:t>38</a:t>
            </a:fld>
            <a:endParaRPr lang="en-US"/>
          </a:p>
        </p:txBody>
      </p:sp>
      <p:sp>
        <p:nvSpPr>
          <p:cNvPr id="14" name="Content Placeholder 4"/>
          <p:cNvSpPr txBox="1">
            <a:spLocks/>
          </p:cNvSpPr>
          <p:nvPr/>
        </p:nvSpPr>
        <p:spPr>
          <a:xfrm>
            <a:off x="304800" y="1798637"/>
            <a:ext cx="8686800" cy="4525963"/>
          </a:xfrm>
          <a:prstGeom prst="rect">
            <a:avLst/>
          </a:prstGeom>
        </p:spPr>
        <p:txBody>
          <a:bodyPr vert="horz">
            <a:normAutofit/>
          </a:bodyPr>
          <a:lstStyle/>
          <a:p>
            <a:pPr marL="342900" marR="0" lvl="0" indent="-342900" algn="l" defTabSz="914400" rtl="0" eaLnBrk="1" fontAlgn="t" latinLnBrk="0" hangingPunct="1">
              <a:lnSpc>
                <a:spcPct val="100000"/>
              </a:lnSpc>
              <a:spcBef>
                <a:spcPct val="20000"/>
              </a:spcBef>
              <a:spcAft>
                <a:spcPts val="0"/>
              </a:spcAft>
              <a:buClr>
                <a:schemeClr val="accent1"/>
              </a:buClr>
              <a:buSzPct val="70000"/>
              <a:buFont typeface="Wingdings 2"/>
              <a:buChar char=""/>
              <a:tabLst/>
              <a:defRPr/>
            </a:pPr>
            <a:endParaRPr kumimoji="0" lang="el-GR" sz="3200" b="0" i="0" u="none" strike="noStrike" kern="1200" cap="none" spc="0" normalizeH="0" baseline="0" noProof="0" dirty="0">
              <a:ln>
                <a:noFill/>
              </a:ln>
              <a:solidFill>
                <a:schemeClr val="tx2"/>
              </a:solidFill>
              <a:effectLst/>
              <a:uLnTx/>
              <a:uFillTx/>
              <a:latin typeface="+mn-lt"/>
              <a:ea typeface="+mn-ea"/>
              <a:cs typeface="+mn-cs"/>
            </a:endParaRPr>
          </a:p>
          <a:p>
            <a:pPr marL="342900" marR="0" lvl="0" indent="-342900" algn="l" defTabSz="914400" rtl="0" eaLnBrk="1" fontAlgn="t" latinLnBrk="0" hangingPunct="1">
              <a:lnSpc>
                <a:spcPct val="100000"/>
              </a:lnSpc>
              <a:spcBef>
                <a:spcPct val="20000"/>
              </a:spcBef>
              <a:spcAft>
                <a:spcPts val="0"/>
              </a:spcAft>
              <a:buClr>
                <a:schemeClr val="accent1"/>
              </a:buClr>
              <a:buSzPct val="70000"/>
              <a:buFont typeface="Wingdings 2"/>
              <a:buChar char=""/>
              <a:tabLst/>
              <a:defRPr/>
            </a:pPr>
            <a:endParaRPr kumimoji="0" lang="el-GR" sz="3200" b="0" i="0" u="none" strike="noStrike" kern="1200" cap="none" spc="0" normalizeH="0" baseline="0" noProof="0" dirty="0">
              <a:ln>
                <a:noFill/>
              </a:ln>
              <a:solidFill>
                <a:schemeClr val="tx2"/>
              </a:solidFill>
              <a:effectLst/>
              <a:uLnTx/>
              <a:uFillTx/>
              <a:latin typeface="+mn-lt"/>
              <a:ea typeface="+mn-ea"/>
              <a:cs typeface="+mn-cs"/>
            </a:endParaRPr>
          </a:p>
          <a:p>
            <a:pPr marL="342900" marR="0" lvl="0" indent="-342900" algn="l" defTabSz="914400" rtl="0" eaLnBrk="1" fontAlgn="t" latinLnBrk="0" hangingPunct="1">
              <a:lnSpc>
                <a:spcPct val="100000"/>
              </a:lnSpc>
              <a:spcBef>
                <a:spcPct val="20000"/>
              </a:spcBef>
              <a:spcAft>
                <a:spcPts val="0"/>
              </a:spcAft>
              <a:buClr>
                <a:schemeClr val="accent1"/>
              </a:buClr>
              <a:buSzPct val="70000"/>
              <a:buFont typeface="Wingdings 2"/>
              <a:buChar char=""/>
              <a:tabLst/>
              <a:defRPr/>
            </a:pPr>
            <a:endParaRPr kumimoji="0" lang="el-GR" sz="3200" b="0" i="0" u="none" strike="noStrike" kern="1200" cap="none" spc="0" normalizeH="0" baseline="0" noProof="0" dirty="0">
              <a:ln>
                <a:noFill/>
              </a:ln>
              <a:solidFill>
                <a:schemeClr val="tx2"/>
              </a:solidFill>
              <a:effectLst/>
              <a:uLnTx/>
              <a:uFillTx/>
              <a:latin typeface="+mn-lt"/>
              <a:ea typeface="+mn-ea"/>
              <a:cs typeface="+mn-cs"/>
            </a:endParaRPr>
          </a:p>
          <a:p>
            <a:pPr marL="342900" marR="0" lvl="0" indent="-342900" algn="l" defTabSz="914400" rtl="0" eaLnBrk="1" fontAlgn="t" latinLnBrk="0" hangingPunct="1">
              <a:lnSpc>
                <a:spcPct val="100000"/>
              </a:lnSpc>
              <a:spcBef>
                <a:spcPct val="20000"/>
              </a:spcBef>
              <a:spcAft>
                <a:spcPts val="0"/>
              </a:spcAft>
              <a:buClr>
                <a:schemeClr val="accent1"/>
              </a:buClr>
              <a:buSzPct val="70000"/>
              <a:buFont typeface="Wingdings 2"/>
              <a:buNone/>
              <a:tabLst/>
              <a:defRPr/>
            </a:pPr>
            <a:endParaRPr kumimoji="0" lang="el-GR" sz="3200" b="1" i="0" u="none" strike="noStrike" kern="1200" cap="none" spc="0" normalizeH="0" baseline="0" noProof="0" dirty="0">
              <a:ln>
                <a:noFill/>
              </a:ln>
              <a:solidFill>
                <a:schemeClr val="tx2"/>
              </a:solidFill>
              <a:effectLst/>
              <a:uLnTx/>
              <a:uFillTx/>
              <a:latin typeface="+mn-lt"/>
              <a:ea typeface="+mn-ea"/>
              <a:cs typeface="+mn-cs"/>
            </a:endParaRPr>
          </a:p>
          <a:p>
            <a:pPr marL="342900" marR="0" lvl="0" indent="-342900" algn="l" defTabSz="914400" rtl="0" eaLnBrk="1" fontAlgn="t" latinLnBrk="0" hangingPunct="1">
              <a:lnSpc>
                <a:spcPct val="100000"/>
              </a:lnSpc>
              <a:spcBef>
                <a:spcPct val="20000"/>
              </a:spcBef>
              <a:spcAft>
                <a:spcPts val="0"/>
              </a:spcAft>
              <a:buClr>
                <a:schemeClr val="accent1"/>
              </a:buClr>
              <a:buSzPct val="70000"/>
              <a:buFont typeface="Wingdings 2"/>
              <a:buChar char=""/>
              <a:tabLst/>
              <a:defRPr/>
            </a:pPr>
            <a:endParaRPr kumimoji="0" lang="el-GR" sz="3200" b="0" i="0" u="none" strike="noStrike" kern="1200" cap="none" spc="0" normalizeH="0" baseline="0" noProof="0" dirty="0">
              <a:ln>
                <a:noFill/>
              </a:ln>
              <a:solidFill>
                <a:schemeClr val="tx2"/>
              </a:solidFill>
              <a:effectLst/>
              <a:uLnTx/>
              <a:uFillTx/>
              <a:latin typeface="+mn-lt"/>
              <a:ea typeface="+mn-ea"/>
              <a:cs typeface="+mn-cs"/>
            </a:endParaRPr>
          </a:p>
          <a:p>
            <a:pPr marL="342900" marR="0" lvl="0" indent="-342900" algn="l" defTabSz="914400" rtl="0" eaLnBrk="1" fontAlgn="t" latinLnBrk="0" hangingPunct="1">
              <a:lnSpc>
                <a:spcPct val="100000"/>
              </a:lnSpc>
              <a:spcBef>
                <a:spcPct val="20000"/>
              </a:spcBef>
              <a:spcAft>
                <a:spcPts val="0"/>
              </a:spcAft>
              <a:buClr>
                <a:schemeClr val="accent1"/>
              </a:buClr>
              <a:buSzPct val="70000"/>
              <a:buFont typeface="Wingdings 2"/>
              <a:buChar char=""/>
              <a:tabLst/>
              <a:defRPr/>
            </a:pPr>
            <a:endParaRPr kumimoji="0" lang="el-GR" sz="3200" b="0" i="0" u="none" strike="noStrike" kern="1200" cap="none" spc="0" normalizeH="0" baseline="0" noProof="0" dirty="0">
              <a:ln>
                <a:noFill/>
              </a:ln>
              <a:solidFill>
                <a:schemeClr val="tx2"/>
              </a:solidFill>
              <a:effectLst/>
              <a:uLnTx/>
              <a:uFillTx/>
              <a:latin typeface="+mn-lt"/>
              <a:ea typeface="+mn-ea"/>
              <a:cs typeface="+mn-cs"/>
            </a:endParaRPr>
          </a:p>
          <a:p>
            <a:pPr marL="342900" marR="0" lvl="0" indent="-342900" algn="l" defTabSz="914400" rtl="0" eaLnBrk="1" fontAlgn="t" latinLnBrk="0" hangingPunct="1">
              <a:lnSpc>
                <a:spcPct val="100000"/>
              </a:lnSpc>
              <a:spcBef>
                <a:spcPct val="20000"/>
              </a:spcBef>
              <a:spcAft>
                <a:spcPts val="0"/>
              </a:spcAft>
              <a:buClr>
                <a:schemeClr val="accent1"/>
              </a:buClr>
              <a:buSzPct val="70000"/>
              <a:buFont typeface="Wingdings 2"/>
              <a:buChar char=""/>
              <a:tabLst/>
              <a:defRPr/>
            </a:pPr>
            <a:endParaRPr kumimoji="0" lang="el-GR" sz="3200" b="1" i="0" u="none" strike="noStrike" kern="1200" cap="none" spc="0" normalizeH="0" baseline="0" noProof="0" dirty="0">
              <a:ln>
                <a:noFill/>
              </a:ln>
              <a:solidFill>
                <a:schemeClr val="tx2"/>
              </a:solidFill>
              <a:effectLst/>
              <a:uLnTx/>
              <a:uFillTx/>
              <a:latin typeface="+mn-lt"/>
              <a:ea typeface="+mn-ea"/>
              <a:cs typeface="+mn-cs"/>
            </a:endParaRPr>
          </a:p>
          <a:p>
            <a:pPr marL="342900" marR="0" lvl="0" indent="-342900" algn="l" defTabSz="914400" rtl="0" eaLnBrk="1" fontAlgn="t" latinLnBrk="0" hangingPunct="1">
              <a:lnSpc>
                <a:spcPct val="100000"/>
              </a:lnSpc>
              <a:spcBef>
                <a:spcPct val="20000"/>
              </a:spcBef>
              <a:spcAft>
                <a:spcPts val="0"/>
              </a:spcAft>
              <a:buClr>
                <a:schemeClr val="accent1"/>
              </a:buClr>
              <a:buSzPct val="70000"/>
              <a:buFont typeface="Wingdings 2"/>
              <a:buChar char=""/>
              <a:tabLst/>
              <a:defRPr/>
            </a:pPr>
            <a:endParaRPr kumimoji="0" lang="el-GR" sz="3200" b="0" i="0" u="none" strike="noStrike" kern="1200" cap="none" spc="0" normalizeH="0" baseline="0" noProof="0" dirty="0">
              <a:ln>
                <a:noFill/>
              </a:ln>
              <a:solidFill>
                <a:schemeClr val="tx2"/>
              </a:solidFill>
              <a:effectLst/>
              <a:uLnTx/>
              <a:uFillTx/>
              <a:latin typeface="+mn-lt"/>
              <a:ea typeface="+mn-ea"/>
              <a:cs typeface="+mn-cs"/>
            </a:endParaRPr>
          </a:p>
          <a:p>
            <a:pPr marL="342900" marR="0" lvl="0" indent="-342900" algn="l" defTabSz="914400" rtl="0" eaLnBrk="1" fontAlgn="t" latinLnBrk="0" hangingPunct="1">
              <a:lnSpc>
                <a:spcPct val="100000"/>
              </a:lnSpc>
              <a:spcBef>
                <a:spcPct val="20000"/>
              </a:spcBef>
              <a:spcAft>
                <a:spcPts val="0"/>
              </a:spcAft>
              <a:buClr>
                <a:schemeClr val="accent1"/>
              </a:buClr>
              <a:buSzPct val="70000"/>
              <a:buFont typeface="Wingdings 2"/>
              <a:buChar char=""/>
              <a:tabLst/>
              <a:defRPr/>
            </a:pPr>
            <a:endParaRPr kumimoji="0" lang="el-GR" sz="3200" b="0" i="0" u="none" strike="noStrike" kern="1200" cap="none" spc="0" normalizeH="0" baseline="0" noProof="0" dirty="0">
              <a:ln>
                <a:noFill/>
              </a:ln>
              <a:solidFill>
                <a:schemeClr val="tx2"/>
              </a:solidFill>
              <a:effectLst/>
              <a:uLnTx/>
              <a:uFillTx/>
              <a:latin typeface="+mn-lt"/>
              <a:ea typeface="+mn-ea"/>
              <a:cs typeface="+mn-cs"/>
            </a:endParaRPr>
          </a:p>
          <a:p>
            <a:pPr marL="342900" marR="0" lvl="0" indent="-342900" algn="l" defTabSz="914400" rtl="0" eaLnBrk="1" fontAlgn="t" latinLnBrk="0" hangingPunct="1">
              <a:lnSpc>
                <a:spcPct val="100000"/>
              </a:lnSpc>
              <a:spcBef>
                <a:spcPct val="20000"/>
              </a:spcBef>
              <a:spcAft>
                <a:spcPts val="0"/>
              </a:spcAft>
              <a:buClr>
                <a:schemeClr val="accent1"/>
              </a:buClr>
              <a:buSzPct val="70000"/>
              <a:buFont typeface="Wingdings 2"/>
              <a:buChar char=""/>
              <a:tabLst/>
              <a:defRPr/>
            </a:pPr>
            <a:endParaRPr kumimoji="0" lang="el-GR" sz="3200" b="0" i="0" u="none" strike="noStrike" kern="1200" cap="none" spc="0" normalizeH="0" baseline="0" noProof="0" dirty="0">
              <a:ln>
                <a:noFill/>
              </a:ln>
              <a:solidFill>
                <a:schemeClr val="tx2"/>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
                <a:schemeClr val="accent1"/>
              </a:buClr>
              <a:buSzPct val="70000"/>
              <a:buFont typeface="Wingdings 2"/>
              <a:buChar char=""/>
              <a:tabLst/>
              <a:defRPr/>
            </a:pPr>
            <a:endParaRPr kumimoji="0" lang="el-GR" sz="3200" b="0" i="0" u="none" strike="noStrike" kern="1200" cap="none" spc="0" normalizeH="0" baseline="0" noProof="0" dirty="0">
              <a:ln>
                <a:noFill/>
              </a:ln>
              <a:solidFill>
                <a:schemeClr val="tx2"/>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
                <a:schemeClr val="accent1"/>
              </a:buClr>
              <a:buSzPct val="70000"/>
              <a:buFont typeface="Wingdings 2"/>
              <a:buNone/>
              <a:tabLst/>
              <a:defRPr/>
            </a:pPr>
            <a:endParaRPr kumimoji="0" lang="el-GR" sz="3200" b="0" i="0" u="none" strike="noStrike" kern="1200" cap="none" spc="0" normalizeH="0" baseline="0" noProof="0" dirty="0">
              <a:ln>
                <a:noFill/>
              </a:ln>
              <a:solidFill>
                <a:schemeClr val="tx2"/>
              </a:solidFill>
              <a:effectLst/>
              <a:uLnTx/>
              <a:uFillTx/>
              <a:latin typeface="+mn-lt"/>
              <a:ea typeface="+mn-ea"/>
              <a:cs typeface="+mn-cs"/>
            </a:endParaRPr>
          </a:p>
        </p:txBody>
      </p:sp>
      <p:grpSp>
        <p:nvGrpSpPr>
          <p:cNvPr id="3" name="Ομάδα 7">
            <a:extLst>
              <a:ext uri="{FF2B5EF4-FFF2-40B4-BE49-F238E27FC236}">
                <a16:creationId xmlns:a16="http://schemas.microsoft.com/office/drawing/2014/main" xmlns="" id="{3E985194-33D9-808C-4C7B-404A9A8842DF}"/>
              </a:ext>
            </a:extLst>
          </p:cNvPr>
          <p:cNvGrpSpPr/>
          <p:nvPr/>
        </p:nvGrpSpPr>
        <p:grpSpPr>
          <a:xfrm>
            <a:off x="571472" y="-928718"/>
            <a:ext cx="8218327" cy="2744317"/>
            <a:chOff x="650217" y="-838227"/>
            <a:chExt cx="8218327" cy="2744317"/>
          </a:xfrm>
        </p:grpSpPr>
        <p:grpSp>
          <p:nvGrpSpPr>
            <p:cNvPr id="4" name="Ομάδα 8">
              <a:extLst>
                <a:ext uri="{FF2B5EF4-FFF2-40B4-BE49-F238E27FC236}">
                  <a16:creationId xmlns:a16="http://schemas.microsoft.com/office/drawing/2014/main" xmlns="" id="{2E72866E-70FD-0A04-C8CB-E5AFA872D281}"/>
                </a:ext>
              </a:extLst>
            </p:cNvPr>
            <p:cNvGrpSpPr/>
            <p:nvPr/>
          </p:nvGrpSpPr>
          <p:grpSpPr>
            <a:xfrm>
              <a:off x="5148064" y="22408"/>
              <a:ext cx="1973560" cy="1027235"/>
              <a:chOff x="5148064" y="22408"/>
              <a:chExt cx="1973560" cy="1027235"/>
            </a:xfrm>
          </p:grpSpPr>
          <p:pic>
            <p:nvPicPr>
              <p:cNvPr id="12" name="Picture 9" descr="fee-logo">
                <a:extLst>
                  <a:ext uri="{FF2B5EF4-FFF2-40B4-BE49-F238E27FC236}">
                    <a16:creationId xmlns:a16="http://schemas.microsoft.com/office/drawing/2014/main" xmlns="" id="{8CC21EA4-95A2-758F-A9C9-D1C20E1E459C}"/>
                  </a:ext>
                </a:extLst>
              </p:cNvPr>
              <p:cNvPicPr>
                <a:picLocks noChangeAspect="1" noChangeArrowheads="1"/>
              </p:cNvPicPr>
              <p:nvPr/>
            </p:nvPicPr>
            <p:blipFill>
              <a:blip r:embed="rId2" cstate="print"/>
              <a:srcRect/>
              <a:stretch>
                <a:fillRect/>
              </a:stretch>
            </p:blipFill>
            <p:spPr bwMode="auto">
              <a:xfrm>
                <a:off x="6588224" y="50538"/>
                <a:ext cx="533400" cy="966788"/>
              </a:xfrm>
              <a:prstGeom prst="rect">
                <a:avLst/>
              </a:prstGeom>
              <a:noFill/>
              <a:ln w="9525">
                <a:noFill/>
                <a:miter lim="800000"/>
                <a:headEnd/>
                <a:tailEnd/>
              </a:ln>
            </p:spPr>
          </p:pic>
          <p:pic>
            <p:nvPicPr>
              <p:cNvPr id="13" name="Εικόνα 12" descr="Εικόνα που περιέχει γραφικά, γραφιστική, σχεδίαση, αφίσα&#10;&#10;Περιγραφή που δημιουργήθηκε αυτόματα">
                <a:extLst>
                  <a:ext uri="{FF2B5EF4-FFF2-40B4-BE49-F238E27FC236}">
                    <a16:creationId xmlns:a16="http://schemas.microsoft.com/office/drawing/2014/main" xmlns="" id="{29C17E4E-75DC-CD27-A7E0-F5960156683F}"/>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148064" y="22408"/>
                <a:ext cx="780699" cy="1027235"/>
              </a:xfrm>
              <a:prstGeom prst="rect">
                <a:avLst/>
              </a:prstGeom>
            </p:spPr>
          </p:pic>
        </p:grpSp>
        <p:pic>
          <p:nvPicPr>
            <p:cNvPr id="10" name="Εικόνα 9" descr="Εικόνα που περιέχει κείμενο, γραφικά, γραμματοσειρά, γραφιστική&#10;&#10;Το περιεχόμενο που δημιουργείται από τεχνολογία AI ενδέχεται να είναι εσφαλμένο.">
              <a:extLst>
                <a:ext uri="{FF2B5EF4-FFF2-40B4-BE49-F238E27FC236}">
                  <a16:creationId xmlns:a16="http://schemas.microsoft.com/office/drawing/2014/main" xmlns="" id="{FC9608F2-2CEF-BFBF-B8F1-FE1BFF277AF2}"/>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7441751" y="67368"/>
              <a:ext cx="1426793" cy="793259"/>
            </a:xfrm>
            <a:prstGeom prst="rect">
              <a:avLst/>
            </a:prstGeom>
          </p:spPr>
        </p:pic>
        <p:pic>
          <p:nvPicPr>
            <p:cNvPr id="11" name="Εικόνα 10" descr="Εικόνα που περιέχει γραφιστική, γραφικά, πράσινο, λογότυπο&#10;&#10;Το περιεχόμενο που δημιουργείται από τεχνολογία AI ενδέχεται να είναι εσφαλμένο.">
              <a:extLst>
                <a:ext uri="{FF2B5EF4-FFF2-40B4-BE49-F238E27FC236}">
                  <a16:creationId xmlns:a16="http://schemas.microsoft.com/office/drawing/2014/main" xmlns="" id="{87E6CD1A-CF09-407D-2D2E-5EFA666534FB}"/>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650217" y="-838227"/>
              <a:ext cx="2744317" cy="2744317"/>
            </a:xfrm>
            <a:prstGeom prst="rect">
              <a:avLst/>
            </a:prstGeom>
          </p:spPr>
        </p:pic>
      </p:grpSp>
      <p:sp>
        <p:nvSpPr>
          <p:cNvPr id="23" name="22 - TextBox"/>
          <p:cNvSpPr txBox="1"/>
          <p:nvPr/>
        </p:nvSpPr>
        <p:spPr>
          <a:xfrm>
            <a:off x="6215042" y="4214818"/>
            <a:ext cx="2928958" cy="369332"/>
          </a:xfrm>
          <a:prstGeom prst="rect">
            <a:avLst/>
          </a:prstGeom>
          <a:noFill/>
        </p:spPr>
        <p:txBody>
          <a:bodyPr wrap="square" rtlCol="0">
            <a:spAutoFit/>
          </a:bodyPr>
          <a:lstStyle/>
          <a:p>
            <a:r>
              <a:rPr lang="en-US" dirty="0" smtClean="0">
                <a:solidFill>
                  <a:schemeClr val="accent4">
                    <a:lumMod val="75000"/>
                  </a:schemeClr>
                </a:solidFill>
              </a:rPr>
              <a:t> </a:t>
            </a:r>
            <a:endParaRPr lang="el-GR" dirty="0">
              <a:solidFill>
                <a:schemeClr val="accent4">
                  <a:lumMod val="75000"/>
                </a:schemeClr>
              </a:solidFill>
            </a:endParaRPr>
          </a:p>
        </p:txBody>
      </p:sp>
      <p:pic>
        <p:nvPicPr>
          <p:cNvPr id="24" name="23 - Εικόνα" descr="European_Blue_Schools_Certificate-20242025-887_page-0001.jpg"/>
          <p:cNvPicPr>
            <a:picLocks noChangeAspect="1"/>
          </p:cNvPicPr>
          <p:nvPr/>
        </p:nvPicPr>
        <p:blipFill>
          <a:blip r:embed="rId6" cstate="print"/>
          <a:stretch>
            <a:fillRect/>
          </a:stretch>
        </p:blipFill>
        <p:spPr>
          <a:xfrm>
            <a:off x="6643702" y="3429000"/>
            <a:ext cx="2319104" cy="3278734"/>
          </a:xfrm>
          <a:prstGeom prst="rect">
            <a:avLst/>
          </a:prstGeom>
          <a:ln w="57150">
            <a:solidFill>
              <a:schemeClr val="tx1"/>
            </a:solidFill>
          </a:ln>
        </p:spPr>
      </p:pic>
      <p:pic>
        <p:nvPicPr>
          <p:cNvPr id="25" name="24 - Εικόνα" descr="Αφής.png"/>
          <p:cNvPicPr>
            <a:picLocks noChangeAspect="1"/>
          </p:cNvPicPr>
          <p:nvPr/>
        </p:nvPicPr>
        <p:blipFill>
          <a:blip r:embed="rId7" cstate="print"/>
          <a:stretch>
            <a:fillRect/>
          </a:stretch>
        </p:blipFill>
        <p:spPr>
          <a:xfrm>
            <a:off x="3357554" y="4429132"/>
            <a:ext cx="3031316" cy="2143140"/>
          </a:xfrm>
          <a:prstGeom prst="rect">
            <a:avLst/>
          </a:prstGeom>
          <a:ln w="57150">
            <a:solidFill>
              <a:schemeClr val="tx1"/>
            </a:solidFill>
          </a:ln>
        </p:spPr>
      </p:pic>
      <p:pic>
        <p:nvPicPr>
          <p:cNvPr id="26" name="25 - Εικόνα" descr="6ο.png"/>
          <p:cNvPicPr>
            <a:picLocks noChangeAspect="1"/>
          </p:cNvPicPr>
          <p:nvPr/>
        </p:nvPicPr>
        <p:blipFill>
          <a:blip r:embed="rId8" cstate="print"/>
          <a:stretch>
            <a:fillRect/>
          </a:stretch>
        </p:blipFill>
        <p:spPr>
          <a:xfrm>
            <a:off x="103403" y="1714488"/>
            <a:ext cx="4567567" cy="2571768"/>
          </a:xfrm>
          <a:prstGeom prst="rect">
            <a:avLst/>
          </a:prstGeom>
        </p:spPr>
      </p:pic>
      <p:pic>
        <p:nvPicPr>
          <p:cNvPr id="27" name="26 - Εικόνα" descr="6o.jpg"/>
          <p:cNvPicPr>
            <a:picLocks noChangeAspect="1"/>
          </p:cNvPicPr>
          <p:nvPr/>
        </p:nvPicPr>
        <p:blipFill>
          <a:blip r:embed="rId9" cstate="print"/>
          <a:stretch>
            <a:fillRect/>
          </a:stretch>
        </p:blipFill>
        <p:spPr>
          <a:xfrm>
            <a:off x="214282" y="4429132"/>
            <a:ext cx="2857520" cy="2021173"/>
          </a:xfrm>
          <a:prstGeom prst="rect">
            <a:avLst/>
          </a:prstGeom>
          <a:ln w="57150">
            <a:solidFill>
              <a:schemeClr val="tx1"/>
            </a:solidFill>
          </a:ln>
        </p:spPr>
      </p:pic>
      <p:pic>
        <p:nvPicPr>
          <p:cNvPr id="28" name="27 - Εικόνα" descr="International-Day-of-Action-Certificate-1_page-0001.jpg"/>
          <p:cNvPicPr>
            <a:picLocks noChangeAspect="1"/>
          </p:cNvPicPr>
          <p:nvPr/>
        </p:nvPicPr>
        <p:blipFill>
          <a:blip r:embed="rId10" cstate="print"/>
          <a:stretch>
            <a:fillRect/>
          </a:stretch>
        </p:blipFill>
        <p:spPr>
          <a:xfrm>
            <a:off x="6631385" y="1500174"/>
            <a:ext cx="2423966" cy="1714512"/>
          </a:xfrm>
          <a:prstGeom prst="rect">
            <a:avLst/>
          </a:prstGeom>
          <a:ln w="57150">
            <a:solidFill>
              <a:schemeClr val="tx1"/>
            </a:solidFill>
          </a:ln>
        </p:spPr>
      </p:pic>
      <p:pic>
        <p:nvPicPr>
          <p:cNvPr id="29" name="28 - Εικόνα" descr="23.png"/>
          <p:cNvPicPr>
            <a:picLocks noChangeAspect="1"/>
          </p:cNvPicPr>
          <p:nvPr/>
        </p:nvPicPr>
        <p:blipFill>
          <a:blip r:embed="rId11" cstate="print"/>
          <a:stretch>
            <a:fillRect/>
          </a:stretch>
        </p:blipFill>
        <p:spPr>
          <a:xfrm>
            <a:off x="4744642" y="1714488"/>
            <a:ext cx="1694488" cy="2214578"/>
          </a:xfrm>
          <a:prstGeom prst="rect">
            <a:avLst/>
          </a:prstGeom>
          <a:ln w="38100">
            <a:solidFill>
              <a:schemeClr val="tx1"/>
            </a:solid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57232"/>
            <a:ext cx="8686800" cy="838200"/>
          </a:xfrm>
        </p:spPr>
        <p:txBody>
          <a:bodyPr>
            <a:noAutofit/>
          </a:bodyPr>
          <a:lstStyle/>
          <a:p>
            <a:r>
              <a:rPr lang="el-GR" sz="3000" b="1" dirty="0">
                <a:solidFill>
                  <a:srgbClr val="0070C0"/>
                </a:solidFill>
                <a:latin typeface="Calibri" pitchFamily="34" charset="0"/>
                <a:cs typeface="Calibri" pitchFamily="34" charset="0"/>
              </a:rPr>
              <a:t>Συνεργασια με αλλα σχολεια </a:t>
            </a:r>
          </a:p>
        </p:txBody>
      </p:sp>
      <p:sp>
        <p:nvSpPr>
          <p:cNvPr id="7" name="Slide Number Placeholder 6"/>
          <p:cNvSpPr>
            <a:spLocks noGrp="1"/>
          </p:cNvSpPr>
          <p:nvPr>
            <p:ph type="sldNum" sz="quarter" idx="12"/>
          </p:nvPr>
        </p:nvSpPr>
        <p:spPr/>
        <p:txBody>
          <a:bodyPr/>
          <a:lstStyle/>
          <a:p>
            <a:fld id="{B6F15528-21DE-4FAA-801E-634DDDAF4B2B}" type="slidenum">
              <a:rPr lang="en-US" smtClean="0"/>
              <a:pPr/>
              <a:t>39</a:t>
            </a:fld>
            <a:endParaRPr lang="en-US"/>
          </a:p>
        </p:txBody>
      </p:sp>
      <p:graphicFrame>
        <p:nvGraphicFramePr>
          <p:cNvPr id="11" name="Table 10"/>
          <p:cNvGraphicFramePr>
            <a:graphicFrameLocks noGrp="1"/>
          </p:cNvGraphicFramePr>
          <p:nvPr/>
        </p:nvGraphicFramePr>
        <p:xfrm>
          <a:off x="6143636" y="1142984"/>
          <a:ext cx="2286000" cy="731520"/>
        </p:xfrm>
        <a:graphic>
          <a:graphicData uri="http://schemas.openxmlformats.org/drawingml/2006/table">
            <a:tbl>
              <a:tblPr firstRow="1" bandRow="1">
                <a:tableStyleId>{5C22544A-7EE6-4342-B048-85BDC9FD1C3A}</a:tableStyleId>
              </a:tblPr>
              <a:tblGrid>
                <a:gridCol w="1143000">
                  <a:extLst>
                    <a:ext uri="{9D8B030D-6E8A-4147-A177-3AD203B41FA5}">
                      <a16:colId xmlns:a16="http://schemas.microsoft.com/office/drawing/2014/main" xmlns="" val="20000"/>
                    </a:ext>
                  </a:extLst>
                </a:gridCol>
                <a:gridCol w="1143000">
                  <a:extLst>
                    <a:ext uri="{9D8B030D-6E8A-4147-A177-3AD203B41FA5}">
                      <a16:colId xmlns:a16="http://schemas.microsoft.com/office/drawing/2014/main" xmlns="" val="20001"/>
                    </a:ext>
                  </a:extLst>
                </a:gridCol>
              </a:tblGrid>
              <a:tr h="342900">
                <a:tc>
                  <a:txBody>
                    <a:bodyPr/>
                    <a:lstStyle/>
                    <a:p>
                      <a:r>
                        <a:rPr lang="el-GR" dirty="0">
                          <a:solidFill>
                            <a:schemeClr val="bg1"/>
                          </a:solidFill>
                          <a:effectLst>
                            <a:outerShdw blurRad="38100" dist="38100" dir="2700000" algn="tl">
                              <a:srgbClr val="000000">
                                <a:alpha val="43137"/>
                              </a:srgbClr>
                            </a:outerShdw>
                          </a:effectLst>
                        </a:rPr>
                        <a:t>ΝΑΙ</a:t>
                      </a:r>
                    </a:p>
                  </a:txBody>
                  <a:tcPr/>
                </a:tc>
                <a:tc>
                  <a:txBody>
                    <a:bodyPr/>
                    <a:lstStyle/>
                    <a:p>
                      <a:r>
                        <a:rPr lang="el-GR" dirty="0">
                          <a:solidFill>
                            <a:schemeClr val="bg1"/>
                          </a:solidFill>
                          <a:effectLst>
                            <a:outerShdw blurRad="38100" dist="38100" dir="2700000" algn="tl">
                              <a:srgbClr val="000000">
                                <a:alpha val="43137"/>
                              </a:srgbClr>
                            </a:outerShdw>
                          </a:effectLst>
                        </a:rPr>
                        <a:t>ΟΧΙ</a:t>
                      </a:r>
                    </a:p>
                  </a:txBody>
                  <a:tcPr/>
                </a:tc>
                <a:extLst>
                  <a:ext uri="{0D108BD9-81ED-4DB2-BD59-A6C34878D82A}">
                    <a16:rowId xmlns:a16="http://schemas.microsoft.com/office/drawing/2014/main" xmlns="" val="10000"/>
                  </a:ext>
                </a:extLst>
              </a:tr>
              <a:tr h="342900">
                <a:tc>
                  <a:txBody>
                    <a:bodyPr/>
                    <a:lstStyle/>
                    <a:p>
                      <a:r>
                        <a:rPr lang="el-GR" dirty="0" smtClean="0"/>
                        <a:t>ΝΑΙ</a:t>
                      </a:r>
                      <a:endParaRPr lang="el-GR" dirty="0"/>
                    </a:p>
                  </a:txBody>
                  <a:tcPr/>
                </a:tc>
                <a:tc>
                  <a:txBody>
                    <a:bodyPr/>
                    <a:lstStyle/>
                    <a:p>
                      <a:endParaRPr lang="el-GR" dirty="0"/>
                    </a:p>
                  </a:txBody>
                  <a:tcPr/>
                </a:tc>
                <a:extLst>
                  <a:ext uri="{0D108BD9-81ED-4DB2-BD59-A6C34878D82A}">
                    <a16:rowId xmlns:a16="http://schemas.microsoft.com/office/drawing/2014/main" xmlns="" val="10001"/>
                  </a:ext>
                </a:extLst>
              </a:tr>
            </a:tbl>
          </a:graphicData>
        </a:graphic>
      </p:graphicFrame>
      <p:grpSp>
        <p:nvGrpSpPr>
          <p:cNvPr id="9" name="Ομάδα 8">
            <a:extLst>
              <a:ext uri="{FF2B5EF4-FFF2-40B4-BE49-F238E27FC236}">
                <a16:creationId xmlns:a16="http://schemas.microsoft.com/office/drawing/2014/main" xmlns="" id="{A26D740E-C0BA-1E6F-4187-B6B7DA6F7875}"/>
              </a:ext>
            </a:extLst>
          </p:cNvPr>
          <p:cNvGrpSpPr/>
          <p:nvPr/>
        </p:nvGrpSpPr>
        <p:grpSpPr>
          <a:xfrm>
            <a:off x="650217" y="-838227"/>
            <a:ext cx="8218327" cy="2744317"/>
            <a:chOff x="650217" y="-838227"/>
            <a:chExt cx="8218327" cy="2744317"/>
          </a:xfrm>
        </p:grpSpPr>
        <p:grpSp>
          <p:nvGrpSpPr>
            <p:cNvPr id="10" name="Ομάδα 9">
              <a:extLst>
                <a:ext uri="{FF2B5EF4-FFF2-40B4-BE49-F238E27FC236}">
                  <a16:creationId xmlns:a16="http://schemas.microsoft.com/office/drawing/2014/main" xmlns="" id="{A2C2F9BF-C4F9-CAB6-B949-682E9A69D472}"/>
                </a:ext>
              </a:extLst>
            </p:cNvPr>
            <p:cNvGrpSpPr/>
            <p:nvPr/>
          </p:nvGrpSpPr>
          <p:grpSpPr>
            <a:xfrm>
              <a:off x="5148064" y="22408"/>
              <a:ext cx="1973560" cy="1027235"/>
              <a:chOff x="5148064" y="22408"/>
              <a:chExt cx="1973560" cy="1027235"/>
            </a:xfrm>
          </p:grpSpPr>
          <p:pic>
            <p:nvPicPr>
              <p:cNvPr id="14" name="Picture 9" descr="fee-logo">
                <a:extLst>
                  <a:ext uri="{FF2B5EF4-FFF2-40B4-BE49-F238E27FC236}">
                    <a16:creationId xmlns:a16="http://schemas.microsoft.com/office/drawing/2014/main" xmlns="" id="{EF1C791A-0F3E-570F-2AE4-5A06C98D5FC7}"/>
                  </a:ext>
                </a:extLst>
              </p:cNvPr>
              <p:cNvPicPr>
                <a:picLocks noChangeAspect="1" noChangeArrowheads="1"/>
              </p:cNvPicPr>
              <p:nvPr/>
            </p:nvPicPr>
            <p:blipFill>
              <a:blip r:embed="rId2" cstate="print"/>
              <a:srcRect/>
              <a:stretch>
                <a:fillRect/>
              </a:stretch>
            </p:blipFill>
            <p:spPr bwMode="auto">
              <a:xfrm>
                <a:off x="6588224" y="50538"/>
                <a:ext cx="533400" cy="966788"/>
              </a:xfrm>
              <a:prstGeom prst="rect">
                <a:avLst/>
              </a:prstGeom>
              <a:noFill/>
              <a:ln w="9525">
                <a:noFill/>
                <a:miter lim="800000"/>
                <a:headEnd/>
                <a:tailEnd/>
              </a:ln>
            </p:spPr>
          </p:pic>
          <p:pic>
            <p:nvPicPr>
              <p:cNvPr id="15" name="Εικόνα 14" descr="Εικόνα που περιέχει γραφικά, γραφιστική, σχεδίαση, αφίσα&#10;&#10;Περιγραφή που δημιουργήθηκε αυτόματα">
                <a:extLst>
                  <a:ext uri="{FF2B5EF4-FFF2-40B4-BE49-F238E27FC236}">
                    <a16:creationId xmlns:a16="http://schemas.microsoft.com/office/drawing/2014/main" xmlns="" id="{8F03F0E1-F7C0-4D31-BEAF-3A4FE4EAE7FC}"/>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148064" y="22408"/>
                <a:ext cx="780699" cy="1027235"/>
              </a:xfrm>
              <a:prstGeom prst="rect">
                <a:avLst/>
              </a:prstGeom>
            </p:spPr>
          </p:pic>
        </p:grpSp>
        <p:pic>
          <p:nvPicPr>
            <p:cNvPr id="12" name="Εικόνα 11" descr="Εικόνα που περιέχει κείμενο, γραφικά, γραμματοσειρά, γραφιστική&#10;&#10;Το περιεχόμενο που δημιουργείται από τεχνολογία AI ενδέχεται να είναι εσφαλμένο.">
              <a:extLst>
                <a:ext uri="{FF2B5EF4-FFF2-40B4-BE49-F238E27FC236}">
                  <a16:creationId xmlns:a16="http://schemas.microsoft.com/office/drawing/2014/main" xmlns="" id="{CBC1BB33-784F-55AA-F5B9-914F53BCEF8A}"/>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7441751" y="67368"/>
              <a:ext cx="1426793" cy="793259"/>
            </a:xfrm>
            <a:prstGeom prst="rect">
              <a:avLst/>
            </a:prstGeom>
          </p:spPr>
        </p:pic>
        <p:pic>
          <p:nvPicPr>
            <p:cNvPr id="13" name="Εικόνα 12" descr="Εικόνα που περιέχει γραφιστική, γραφικά, πράσινο, λογότυπο&#10;&#10;Το περιεχόμενο που δημιουργείται από τεχνολογία AI ενδέχεται να είναι εσφαλμένο.">
              <a:extLst>
                <a:ext uri="{FF2B5EF4-FFF2-40B4-BE49-F238E27FC236}">
                  <a16:creationId xmlns:a16="http://schemas.microsoft.com/office/drawing/2014/main" xmlns="" id="{B73BEEEC-8E64-314E-F202-2E2CAFF5A06B}"/>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650217" y="-838227"/>
              <a:ext cx="2744317" cy="2744317"/>
            </a:xfrm>
            <a:prstGeom prst="rect">
              <a:avLst/>
            </a:prstGeom>
          </p:spPr>
        </p:pic>
      </p:grpSp>
      <p:sp>
        <p:nvSpPr>
          <p:cNvPr id="16" name="15 - TextBox"/>
          <p:cNvSpPr txBox="1"/>
          <p:nvPr/>
        </p:nvSpPr>
        <p:spPr>
          <a:xfrm>
            <a:off x="285720" y="1857364"/>
            <a:ext cx="8072494" cy="2585323"/>
          </a:xfrm>
          <a:prstGeom prst="rect">
            <a:avLst/>
          </a:prstGeom>
          <a:noFill/>
        </p:spPr>
        <p:txBody>
          <a:bodyPr wrap="square" rtlCol="0">
            <a:spAutoFit/>
          </a:bodyPr>
          <a:lstStyle/>
          <a:p>
            <a:pPr>
              <a:buFont typeface="Wingdings" pitchFamily="2" charset="2"/>
              <a:buChar char="Ø"/>
            </a:pPr>
            <a:r>
              <a:rPr lang="el-GR" dirty="0" smtClean="0">
                <a:solidFill>
                  <a:schemeClr val="bg1"/>
                </a:solidFill>
                <a:latin typeface="Calibri" pitchFamily="34" charset="0"/>
                <a:cs typeface="Calibri" pitchFamily="34" charset="0"/>
              </a:rPr>
              <a:t>Υπήρξε συνεργασία με άλλα σχολεία από Ελλάδα, Κύπρο, Εσθονία, Ισπανία και Τουρκία. Η συνεργασία έγινε μέσω της Ευρωπαϊκής Σχολικής Εκπαιδευτικής Πλατφόρμας ESEP, όπου στα πλαίσια του συνεργατικού έργου eTwinning «Οι </a:t>
            </a:r>
            <a:r>
              <a:rPr lang="en-US" dirty="0" smtClean="0">
                <a:solidFill>
                  <a:schemeClr val="bg1"/>
                </a:solidFill>
                <a:latin typeface="Calibri" pitchFamily="34" charset="0"/>
                <a:cs typeface="Calibri" pitchFamily="34" charset="0"/>
              </a:rPr>
              <a:t>Global Travellers </a:t>
            </a:r>
            <a:r>
              <a:rPr lang="el-GR" dirty="0" smtClean="0">
                <a:solidFill>
                  <a:schemeClr val="bg1"/>
                </a:solidFill>
                <a:latin typeface="Calibri" pitchFamily="34" charset="0"/>
                <a:cs typeface="Calibri" pitchFamily="34" charset="0"/>
              </a:rPr>
              <a:t>της Οικοσυμμαχίας», οι ομάδες αντάλλαξαν εμπειρίες και ιδέες, σχεδίασαν και υλοποίησαν κοινές δράσεις, οργάνωσαν ψηφιακές συναντήσεις που βασίζονται στην εξερεύνηση του πολιτιστικού και φυσικού περιβάλλοντος. </a:t>
            </a:r>
          </a:p>
          <a:p>
            <a:pPr>
              <a:buFont typeface="Wingdings" pitchFamily="2" charset="2"/>
              <a:buChar char="Ø"/>
            </a:pPr>
            <a:r>
              <a:rPr lang="el-GR" dirty="0" smtClean="0">
                <a:solidFill>
                  <a:schemeClr val="bg1"/>
                </a:solidFill>
                <a:latin typeface="Calibri" pitchFamily="34" charset="0"/>
                <a:cs typeface="Calibri" pitchFamily="34" charset="0"/>
              </a:rPr>
              <a:t>Παράλληλα, οργάνωσαν ανοιχτές ημέρες και εκδηλώσεις προσκαλώντας σχολεία σε τοπικό και εθνικό επίπεδο να λάβουν μέρος ώστε να μεγιστοποιηθεί ο αντίκτυπος.</a:t>
            </a:r>
            <a:endParaRPr lang="el-GR" dirty="0">
              <a:solidFill>
                <a:schemeClr val="bg1"/>
              </a:solidFill>
              <a:latin typeface="Calibri" pitchFamily="34" charset="0"/>
              <a:cs typeface="Calibri" pitchFamily="34" charset="0"/>
            </a:endParaRPr>
          </a:p>
        </p:txBody>
      </p:sp>
      <p:pic>
        <p:nvPicPr>
          <p:cNvPr id="17" name="16 - Εικόνα" descr="Στιγμιότυπο οθόνης (180).png"/>
          <p:cNvPicPr>
            <a:picLocks noChangeAspect="1"/>
          </p:cNvPicPr>
          <p:nvPr/>
        </p:nvPicPr>
        <p:blipFill>
          <a:blip r:embed="rId6" cstate="print"/>
          <a:stretch>
            <a:fillRect/>
          </a:stretch>
        </p:blipFill>
        <p:spPr>
          <a:xfrm>
            <a:off x="2786050" y="4143380"/>
            <a:ext cx="4609921" cy="2611573"/>
          </a:xfrm>
          <a:prstGeom prst="rect">
            <a:avLst/>
          </a:prstGeom>
          <a:ln w="57150">
            <a:solidFill>
              <a:schemeClr val="tx1"/>
            </a:solid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0"/>
            <a:ext cx="5334000" cy="838200"/>
          </a:xfrm>
        </p:spPr>
        <p:txBody>
          <a:bodyPr>
            <a:normAutofit/>
          </a:bodyPr>
          <a:lstStyle/>
          <a:p>
            <a:r>
              <a:rPr lang="el-GR" sz="3200" b="1" dirty="0">
                <a:solidFill>
                  <a:srgbClr val="0070C0"/>
                </a:solidFill>
                <a:latin typeface="Calibri" pitchFamily="34" charset="0"/>
                <a:cs typeface="Calibri" pitchFamily="34" charset="0"/>
              </a:rPr>
              <a:t>Στοιχεια εκπαιδευτικων</a:t>
            </a:r>
          </a:p>
        </p:txBody>
      </p:sp>
      <p:sp>
        <p:nvSpPr>
          <p:cNvPr id="3" name="Content Placeholder 2"/>
          <p:cNvSpPr>
            <a:spLocks noGrp="1"/>
          </p:cNvSpPr>
          <p:nvPr>
            <p:ph idx="1"/>
          </p:nvPr>
        </p:nvSpPr>
        <p:spPr>
          <a:xfrm>
            <a:off x="304800" y="2010810"/>
            <a:ext cx="8382000" cy="4525963"/>
          </a:xfrm>
        </p:spPr>
        <p:txBody>
          <a:bodyPr/>
          <a:lstStyle/>
          <a:p>
            <a:pPr>
              <a:buNone/>
            </a:pPr>
            <a:r>
              <a:rPr lang="el-GR" sz="2800" dirty="0">
                <a:solidFill>
                  <a:schemeClr val="bg1"/>
                </a:solidFill>
                <a:latin typeface="Calibri" pitchFamily="34" charset="0"/>
                <a:cs typeface="Calibri" pitchFamily="34" charset="0"/>
              </a:rPr>
              <a:t> </a:t>
            </a:r>
            <a:r>
              <a:rPr lang="el-GR" sz="2800" dirty="0" smtClean="0">
                <a:solidFill>
                  <a:schemeClr val="bg1"/>
                </a:solidFill>
                <a:latin typeface="Calibri" pitchFamily="34" charset="0"/>
                <a:cs typeface="Calibri" pitchFamily="34" charset="0"/>
              </a:rPr>
              <a:t>   Ονοματεπώνυμο </a:t>
            </a:r>
            <a:r>
              <a:rPr lang="el-GR" sz="2800" dirty="0">
                <a:solidFill>
                  <a:schemeClr val="bg1"/>
                </a:solidFill>
                <a:latin typeface="Calibri" pitchFamily="34" charset="0"/>
                <a:cs typeface="Calibri" pitchFamily="34" charset="0"/>
              </a:rPr>
              <a:t>και κλάδος συμμετεχόντων εκπαιδευτικών στο </a:t>
            </a:r>
            <a:r>
              <a:rPr lang="el-GR" sz="2800" dirty="0" smtClean="0">
                <a:solidFill>
                  <a:schemeClr val="bg1"/>
                </a:solidFill>
                <a:latin typeface="Calibri" pitchFamily="34" charset="0"/>
                <a:cs typeface="Calibri" pitchFamily="34" charset="0"/>
              </a:rPr>
              <a:t>πρόγραμμα</a:t>
            </a:r>
            <a:r>
              <a:rPr lang="en-US" sz="2800" dirty="0" smtClean="0">
                <a:solidFill>
                  <a:schemeClr val="bg1"/>
                </a:solidFill>
                <a:latin typeface="Calibri" pitchFamily="34" charset="0"/>
                <a:cs typeface="Calibri" pitchFamily="34" charset="0"/>
              </a:rPr>
              <a:t>:</a:t>
            </a:r>
            <a:endParaRPr lang="el-GR" sz="2800" dirty="0" smtClean="0">
              <a:solidFill>
                <a:schemeClr val="bg1"/>
              </a:solidFill>
              <a:latin typeface="Calibri" pitchFamily="34" charset="0"/>
              <a:cs typeface="Calibri" pitchFamily="34" charset="0"/>
            </a:endParaRPr>
          </a:p>
          <a:p>
            <a:pPr>
              <a:buNone/>
            </a:pPr>
            <a:endParaRPr lang="en-US" sz="2800" dirty="0" smtClean="0">
              <a:solidFill>
                <a:schemeClr val="bg1"/>
              </a:solidFill>
              <a:latin typeface="Calibri" pitchFamily="34" charset="0"/>
              <a:cs typeface="Calibri" pitchFamily="34" charset="0"/>
            </a:endParaRPr>
          </a:p>
          <a:p>
            <a:pPr>
              <a:buFont typeface="Wingdings" pitchFamily="2" charset="2"/>
              <a:buChar char="v"/>
            </a:pPr>
            <a:r>
              <a:rPr lang="el-GR" sz="2800" dirty="0" smtClean="0">
                <a:solidFill>
                  <a:schemeClr val="bg1"/>
                </a:solidFill>
                <a:latin typeface="Calibri" pitchFamily="34" charset="0"/>
                <a:cs typeface="Calibri" pitchFamily="34" charset="0"/>
              </a:rPr>
              <a:t>Σοφία </a:t>
            </a:r>
            <a:r>
              <a:rPr lang="el-GR" sz="2800" dirty="0" err="1" smtClean="0">
                <a:solidFill>
                  <a:schemeClr val="bg1"/>
                </a:solidFill>
                <a:latin typeface="Calibri" pitchFamily="34" charset="0"/>
                <a:cs typeface="Calibri" pitchFamily="34" charset="0"/>
              </a:rPr>
              <a:t>Μπουρουτζίδου</a:t>
            </a:r>
            <a:r>
              <a:rPr lang="el-GR" sz="2800" dirty="0" smtClean="0">
                <a:solidFill>
                  <a:schemeClr val="bg1"/>
                </a:solidFill>
                <a:latin typeface="Calibri" pitchFamily="34" charset="0"/>
                <a:cs typeface="Calibri" pitchFamily="34" charset="0"/>
              </a:rPr>
              <a:t> ΠΕ6070 Νηπιαγωγός</a:t>
            </a:r>
          </a:p>
          <a:p>
            <a:pPr>
              <a:buFont typeface="Wingdings" pitchFamily="2" charset="2"/>
              <a:buChar char="v"/>
            </a:pPr>
            <a:endParaRPr lang="el-GR" sz="2800" dirty="0" smtClean="0">
              <a:solidFill>
                <a:schemeClr val="bg1"/>
              </a:solidFill>
              <a:latin typeface="Calibri" pitchFamily="34" charset="0"/>
              <a:cs typeface="Calibri" pitchFamily="34" charset="0"/>
            </a:endParaRPr>
          </a:p>
          <a:p>
            <a:pPr>
              <a:buFont typeface="Wingdings" pitchFamily="2" charset="2"/>
              <a:buChar char="v"/>
            </a:pPr>
            <a:r>
              <a:rPr lang="el-GR" sz="2800" dirty="0" smtClean="0">
                <a:solidFill>
                  <a:schemeClr val="bg1"/>
                </a:solidFill>
                <a:latin typeface="Calibri" pitchFamily="34" charset="0"/>
                <a:cs typeface="Calibri" pitchFamily="34" charset="0"/>
              </a:rPr>
              <a:t>Βικτώρια </a:t>
            </a:r>
            <a:r>
              <a:rPr lang="el-GR" sz="2800" dirty="0" err="1" smtClean="0">
                <a:solidFill>
                  <a:schemeClr val="bg1"/>
                </a:solidFill>
                <a:latin typeface="Calibri" pitchFamily="34" charset="0"/>
                <a:cs typeface="Calibri" pitchFamily="34" charset="0"/>
              </a:rPr>
              <a:t>Ντοβίνου</a:t>
            </a:r>
            <a:r>
              <a:rPr lang="el-GR" sz="2800" dirty="0" smtClean="0">
                <a:solidFill>
                  <a:schemeClr val="bg1"/>
                </a:solidFill>
                <a:latin typeface="Calibri" pitchFamily="34" charset="0"/>
                <a:cs typeface="Calibri" pitchFamily="34" charset="0"/>
              </a:rPr>
              <a:t> ΠΕ60 Νηπιαγωγός</a:t>
            </a:r>
          </a:p>
          <a:p>
            <a:pPr>
              <a:buFont typeface="Wingdings" pitchFamily="2" charset="2"/>
              <a:buChar char="v"/>
            </a:pPr>
            <a:endParaRPr lang="el-GR" sz="2800" dirty="0" smtClean="0">
              <a:solidFill>
                <a:schemeClr val="bg1"/>
              </a:solidFill>
              <a:latin typeface="Calibri" pitchFamily="34" charset="0"/>
              <a:cs typeface="Calibri" pitchFamily="34" charset="0"/>
            </a:endParaRPr>
          </a:p>
          <a:p>
            <a:pPr>
              <a:buFont typeface="Wingdings" pitchFamily="2" charset="2"/>
              <a:buChar char="v"/>
            </a:pPr>
            <a:r>
              <a:rPr lang="el-GR" sz="2800" dirty="0" smtClean="0">
                <a:solidFill>
                  <a:schemeClr val="bg1"/>
                </a:solidFill>
                <a:latin typeface="Calibri" pitchFamily="34" charset="0"/>
                <a:cs typeface="Calibri" pitchFamily="34" charset="0"/>
              </a:rPr>
              <a:t>Ελένη </a:t>
            </a:r>
            <a:r>
              <a:rPr lang="el-GR" sz="2800" dirty="0" err="1" smtClean="0">
                <a:solidFill>
                  <a:schemeClr val="bg1"/>
                </a:solidFill>
                <a:latin typeface="Calibri" pitchFamily="34" charset="0"/>
                <a:cs typeface="Calibri" pitchFamily="34" charset="0"/>
              </a:rPr>
              <a:t>Κατικαρίδου</a:t>
            </a:r>
            <a:r>
              <a:rPr lang="el-GR" sz="2800" dirty="0" smtClean="0">
                <a:solidFill>
                  <a:schemeClr val="bg1"/>
                </a:solidFill>
                <a:latin typeface="Calibri" pitchFamily="34" charset="0"/>
                <a:cs typeface="Calibri" pitchFamily="34" charset="0"/>
              </a:rPr>
              <a:t> ΠΕ60 Νηπιαγωγός</a:t>
            </a:r>
            <a:endParaRPr lang="el-GR" sz="2800" dirty="0">
              <a:solidFill>
                <a:schemeClr val="bg1"/>
              </a:solidFill>
              <a:latin typeface="Calibri" pitchFamily="34" charset="0"/>
              <a:cs typeface="Calibri" pitchFamily="34" charset="0"/>
            </a:endParaRPr>
          </a:p>
          <a:p>
            <a:endParaRPr lang="en-US" dirty="0">
              <a:solidFill>
                <a:schemeClr val="bg1"/>
              </a:solidFill>
            </a:endParaRPr>
          </a:p>
          <a:p>
            <a:endParaRPr lang="el-GR" dirty="0"/>
          </a:p>
        </p:txBody>
      </p:sp>
      <p:grpSp>
        <p:nvGrpSpPr>
          <p:cNvPr id="8" name="Ομάδα 7">
            <a:extLst>
              <a:ext uri="{FF2B5EF4-FFF2-40B4-BE49-F238E27FC236}">
                <a16:creationId xmlns:a16="http://schemas.microsoft.com/office/drawing/2014/main" xmlns="" id="{5961BDC0-47B2-01AD-AC20-3BB33F748B0B}"/>
              </a:ext>
            </a:extLst>
          </p:cNvPr>
          <p:cNvGrpSpPr/>
          <p:nvPr/>
        </p:nvGrpSpPr>
        <p:grpSpPr>
          <a:xfrm>
            <a:off x="650217" y="-838227"/>
            <a:ext cx="8218327" cy="2744317"/>
            <a:chOff x="650217" y="-838227"/>
            <a:chExt cx="8218327" cy="2744317"/>
          </a:xfrm>
        </p:grpSpPr>
        <p:grpSp>
          <p:nvGrpSpPr>
            <p:cNvPr id="9" name="Ομάδα 8">
              <a:extLst>
                <a:ext uri="{FF2B5EF4-FFF2-40B4-BE49-F238E27FC236}">
                  <a16:creationId xmlns:a16="http://schemas.microsoft.com/office/drawing/2014/main" xmlns="" id="{87AF67EF-8B8F-BA86-3E8A-6053461C4B97}"/>
                </a:ext>
              </a:extLst>
            </p:cNvPr>
            <p:cNvGrpSpPr/>
            <p:nvPr/>
          </p:nvGrpSpPr>
          <p:grpSpPr>
            <a:xfrm>
              <a:off x="5148064" y="22408"/>
              <a:ext cx="1973560" cy="1027235"/>
              <a:chOff x="5148064" y="22408"/>
              <a:chExt cx="1973560" cy="1027235"/>
            </a:xfrm>
          </p:grpSpPr>
          <p:pic>
            <p:nvPicPr>
              <p:cNvPr id="12" name="Picture 9" descr="fee-logo">
                <a:extLst>
                  <a:ext uri="{FF2B5EF4-FFF2-40B4-BE49-F238E27FC236}">
                    <a16:creationId xmlns:a16="http://schemas.microsoft.com/office/drawing/2014/main" xmlns="" id="{8E71ABD5-EC85-037C-B23A-BACE53CD4A4B}"/>
                  </a:ext>
                </a:extLst>
              </p:cNvPr>
              <p:cNvPicPr>
                <a:picLocks noChangeAspect="1" noChangeArrowheads="1"/>
              </p:cNvPicPr>
              <p:nvPr/>
            </p:nvPicPr>
            <p:blipFill>
              <a:blip r:embed="rId2" cstate="print"/>
              <a:srcRect/>
              <a:stretch>
                <a:fillRect/>
              </a:stretch>
            </p:blipFill>
            <p:spPr bwMode="auto">
              <a:xfrm>
                <a:off x="6588224" y="50538"/>
                <a:ext cx="533400" cy="966788"/>
              </a:xfrm>
              <a:prstGeom prst="rect">
                <a:avLst/>
              </a:prstGeom>
              <a:noFill/>
              <a:ln w="9525">
                <a:noFill/>
                <a:miter lim="800000"/>
                <a:headEnd/>
                <a:tailEnd/>
              </a:ln>
            </p:spPr>
          </p:pic>
          <p:pic>
            <p:nvPicPr>
              <p:cNvPr id="13" name="Εικόνα 12" descr="Εικόνα που περιέχει γραφικά, γραφιστική, σχεδίαση, αφίσα&#10;&#10;Περιγραφή που δημιουργήθηκε αυτόματα">
                <a:extLst>
                  <a:ext uri="{FF2B5EF4-FFF2-40B4-BE49-F238E27FC236}">
                    <a16:creationId xmlns:a16="http://schemas.microsoft.com/office/drawing/2014/main" xmlns="" id="{38E9F207-1308-1C50-F0E9-433E5A6F6FBB}"/>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148064" y="22408"/>
                <a:ext cx="780699" cy="1027235"/>
              </a:xfrm>
              <a:prstGeom prst="rect">
                <a:avLst/>
              </a:prstGeom>
            </p:spPr>
          </p:pic>
        </p:grpSp>
        <p:pic>
          <p:nvPicPr>
            <p:cNvPr id="10" name="Εικόνα 9" descr="Εικόνα που περιέχει κείμενο, γραφικά, γραμματοσειρά, γραφιστική&#10;&#10;Το περιεχόμενο που δημιουργείται από τεχνολογία AI ενδέχεται να είναι εσφαλμένο.">
              <a:extLst>
                <a:ext uri="{FF2B5EF4-FFF2-40B4-BE49-F238E27FC236}">
                  <a16:creationId xmlns:a16="http://schemas.microsoft.com/office/drawing/2014/main" xmlns="" id="{FDCF966F-FF35-85C8-0DCD-5B00B39CFF89}"/>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7441751" y="67368"/>
              <a:ext cx="1426793" cy="793259"/>
            </a:xfrm>
            <a:prstGeom prst="rect">
              <a:avLst/>
            </a:prstGeom>
          </p:spPr>
        </p:pic>
        <p:pic>
          <p:nvPicPr>
            <p:cNvPr id="11" name="Εικόνα 10" descr="Εικόνα που περιέχει γραφιστική, γραφικά, πράσινο, λογότυπο&#10;&#10;Το περιεχόμενο που δημιουργείται από τεχνολογία AI ενδέχεται να είναι εσφαλμένο.">
              <a:extLst>
                <a:ext uri="{FF2B5EF4-FFF2-40B4-BE49-F238E27FC236}">
                  <a16:creationId xmlns:a16="http://schemas.microsoft.com/office/drawing/2014/main" xmlns="" id="{AB511204-3175-1551-1D00-F277608C49A7}"/>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650217" y="-838227"/>
              <a:ext cx="2744317" cy="2744317"/>
            </a:xfrm>
            <a:prstGeom prst="rect">
              <a:avLst/>
            </a:prstGeom>
          </p:spPr>
        </p:pic>
      </p:gr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412649" y="4369002"/>
            <a:ext cx="7781661" cy="826315"/>
          </a:xfrm>
        </p:spPr>
        <p:txBody>
          <a:bodyPr/>
          <a:lstStyle/>
          <a:p>
            <a:pPr marL="0" indent="0" algn="ctr">
              <a:buNone/>
            </a:pPr>
            <a:r>
              <a:rPr lang="el-GR" i="1" dirty="0">
                <a:solidFill>
                  <a:schemeClr val="bg1"/>
                </a:solidFill>
              </a:rPr>
              <a:t>Σας ευχαριστούμε για τη συνεργασία!</a:t>
            </a:r>
          </a:p>
        </p:txBody>
      </p:sp>
      <p:sp>
        <p:nvSpPr>
          <p:cNvPr id="4" name="3 - Θέση αριθμού διαφάνειας"/>
          <p:cNvSpPr>
            <a:spLocks noGrp="1"/>
          </p:cNvSpPr>
          <p:nvPr>
            <p:ph type="sldNum" sz="quarter" idx="12"/>
          </p:nvPr>
        </p:nvSpPr>
        <p:spPr/>
        <p:txBody>
          <a:bodyPr/>
          <a:lstStyle/>
          <a:p>
            <a:fld id="{B6F15528-21DE-4FAA-801E-634DDDAF4B2B}" type="slidenum">
              <a:rPr lang="en-US" smtClean="0"/>
              <a:pPr/>
              <a:t>40</a:t>
            </a:fld>
            <a:endParaRPr lang="en-US"/>
          </a:p>
        </p:txBody>
      </p:sp>
      <p:sp>
        <p:nvSpPr>
          <p:cNvPr id="12" name="TextBox 11">
            <a:extLst>
              <a:ext uri="{FF2B5EF4-FFF2-40B4-BE49-F238E27FC236}">
                <a16:creationId xmlns:a16="http://schemas.microsoft.com/office/drawing/2014/main" xmlns="" id="{C8EA1474-A132-9C5B-D239-F61FC5633EB2}"/>
              </a:ext>
            </a:extLst>
          </p:cNvPr>
          <p:cNvSpPr txBox="1"/>
          <p:nvPr/>
        </p:nvSpPr>
        <p:spPr>
          <a:xfrm>
            <a:off x="611560" y="2073946"/>
            <a:ext cx="8127663" cy="1341586"/>
          </a:xfrm>
          <a:prstGeom prst="rect">
            <a:avLst/>
          </a:prstGeom>
          <a:noFill/>
        </p:spPr>
        <p:txBody>
          <a:bodyPr wrap="square">
            <a:spAutoFit/>
          </a:bodyPr>
          <a:lstStyle/>
          <a:p>
            <a:pPr algn="just">
              <a:lnSpc>
                <a:spcPct val="115000"/>
              </a:lnSpc>
              <a:spcBef>
                <a:spcPts val="600"/>
              </a:spcBef>
              <a:spcAft>
                <a:spcPts val="600"/>
              </a:spcAft>
            </a:pPr>
            <a:r>
              <a:rPr lang="el-GR" sz="2400" dirty="0">
                <a:solidFill>
                  <a:schemeClr val="bg1"/>
                </a:solidFill>
                <a:latin typeface="Calibri" pitchFamily="34" charset="0"/>
                <a:cs typeface="Calibri" pitchFamily="34" charset="0"/>
              </a:rPr>
              <a:t>Οι δράσεις  σας θα αξιολογηθούν από την Παιδαγωγική Ομάδα του Δικτύου και θα ενημερωθείτε για τα αποτελέσματα της αξιολόγησης στο τέλος του ημερολογιακού έτους 2025.</a:t>
            </a:r>
            <a:endParaRPr lang="en-US" sz="2400" dirty="0">
              <a:solidFill>
                <a:schemeClr val="bg1"/>
              </a:solidFill>
              <a:latin typeface="Calibri" pitchFamily="34" charset="0"/>
              <a:cs typeface="Calibri" pitchFamily="34" charset="0"/>
            </a:endParaRPr>
          </a:p>
        </p:txBody>
      </p:sp>
      <p:grpSp>
        <p:nvGrpSpPr>
          <p:cNvPr id="8" name="Ομάδα 7">
            <a:extLst>
              <a:ext uri="{FF2B5EF4-FFF2-40B4-BE49-F238E27FC236}">
                <a16:creationId xmlns:a16="http://schemas.microsoft.com/office/drawing/2014/main" xmlns="" id="{6B6DC106-A28F-4275-1D53-C012928AC413}"/>
              </a:ext>
            </a:extLst>
          </p:cNvPr>
          <p:cNvGrpSpPr/>
          <p:nvPr/>
        </p:nvGrpSpPr>
        <p:grpSpPr>
          <a:xfrm>
            <a:off x="650217" y="-838227"/>
            <a:ext cx="8218327" cy="2744317"/>
            <a:chOff x="650217" y="-838227"/>
            <a:chExt cx="8218327" cy="2744317"/>
          </a:xfrm>
        </p:grpSpPr>
        <p:grpSp>
          <p:nvGrpSpPr>
            <p:cNvPr id="9" name="Ομάδα 8">
              <a:extLst>
                <a:ext uri="{FF2B5EF4-FFF2-40B4-BE49-F238E27FC236}">
                  <a16:creationId xmlns:a16="http://schemas.microsoft.com/office/drawing/2014/main" xmlns="" id="{B7D8A690-1E1F-515B-9950-0FB37DC2EA16}"/>
                </a:ext>
              </a:extLst>
            </p:cNvPr>
            <p:cNvGrpSpPr/>
            <p:nvPr/>
          </p:nvGrpSpPr>
          <p:grpSpPr>
            <a:xfrm>
              <a:off x="5148064" y="22408"/>
              <a:ext cx="1973560" cy="1027235"/>
              <a:chOff x="5148064" y="22408"/>
              <a:chExt cx="1973560" cy="1027235"/>
            </a:xfrm>
          </p:grpSpPr>
          <p:pic>
            <p:nvPicPr>
              <p:cNvPr id="13" name="Picture 9" descr="fee-logo">
                <a:extLst>
                  <a:ext uri="{FF2B5EF4-FFF2-40B4-BE49-F238E27FC236}">
                    <a16:creationId xmlns:a16="http://schemas.microsoft.com/office/drawing/2014/main" xmlns="" id="{81C515E7-69DB-9494-E686-8EA76EF9C4E1}"/>
                  </a:ext>
                </a:extLst>
              </p:cNvPr>
              <p:cNvPicPr>
                <a:picLocks noChangeAspect="1" noChangeArrowheads="1"/>
              </p:cNvPicPr>
              <p:nvPr/>
            </p:nvPicPr>
            <p:blipFill>
              <a:blip r:embed="rId2" cstate="print"/>
              <a:srcRect/>
              <a:stretch>
                <a:fillRect/>
              </a:stretch>
            </p:blipFill>
            <p:spPr bwMode="auto">
              <a:xfrm>
                <a:off x="6588224" y="50538"/>
                <a:ext cx="533400" cy="966788"/>
              </a:xfrm>
              <a:prstGeom prst="rect">
                <a:avLst/>
              </a:prstGeom>
              <a:noFill/>
              <a:ln w="9525">
                <a:noFill/>
                <a:miter lim="800000"/>
                <a:headEnd/>
                <a:tailEnd/>
              </a:ln>
            </p:spPr>
          </p:pic>
          <p:pic>
            <p:nvPicPr>
              <p:cNvPr id="14" name="Εικόνα 13" descr="Εικόνα που περιέχει γραφικά, γραφιστική, σχεδίαση, αφίσα&#10;&#10;Περιγραφή που δημιουργήθηκε αυτόματα">
                <a:extLst>
                  <a:ext uri="{FF2B5EF4-FFF2-40B4-BE49-F238E27FC236}">
                    <a16:creationId xmlns:a16="http://schemas.microsoft.com/office/drawing/2014/main" xmlns="" id="{6B740020-8479-5902-8571-0B6E7AF0AEF8}"/>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148064" y="22408"/>
                <a:ext cx="780699" cy="1027235"/>
              </a:xfrm>
              <a:prstGeom prst="rect">
                <a:avLst/>
              </a:prstGeom>
            </p:spPr>
          </p:pic>
        </p:grpSp>
        <p:pic>
          <p:nvPicPr>
            <p:cNvPr id="10" name="Εικόνα 9" descr="Εικόνα που περιέχει κείμενο, γραφικά, γραμματοσειρά, γραφιστική&#10;&#10;Το περιεχόμενο που δημιουργείται από τεχνολογία AI ενδέχεται να είναι εσφαλμένο.">
              <a:extLst>
                <a:ext uri="{FF2B5EF4-FFF2-40B4-BE49-F238E27FC236}">
                  <a16:creationId xmlns:a16="http://schemas.microsoft.com/office/drawing/2014/main" xmlns="" id="{64CE988D-9496-714F-DAF5-1F2EA6485B89}"/>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7441751" y="67368"/>
              <a:ext cx="1426793" cy="793259"/>
            </a:xfrm>
            <a:prstGeom prst="rect">
              <a:avLst/>
            </a:prstGeom>
          </p:spPr>
        </p:pic>
        <p:pic>
          <p:nvPicPr>
            <p:cNvPr id="11" name="Εικόνα 10" descr="Εικόνα που περιέχει γραφιστική, γραφικά, πράσινο, λογότυπο&#10;&#10;Το περιεχόμενο που δημιουργείται από τεχνολογία AI ενδέχεται να είναι εσφαλμένο.">
              <a:extLst>
                <a:ext uri="{FF2B5EF4-FFF2-40B4-BE49-F238E27FC236}">
                  <a16:creationId xmlns:a16="http://schemas.microsoft.com/office/drawing/2014/main" xmlns="" id="{EB6D2962-BFAB-2448-6099-FDE7BB3EEC3C}"/>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650217" y="-838227"/>
              <a:ext cx="2744317" cy="2744317"/>
            </a:xfrm>
            <a:prstGeom prst="rect">
              <a:avLst/>
            </a:prstGeom>
          </p:spPr>
        </p:pic>
      </p:gr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6F15528-21DE-4FAA-801E-634DDDAF4B2B}" type="slidenum">
              <a:rPr lang="en-US" smtClean="0"/>
              <a:pPr/>
              <a:t>41</a:t>
            </a:fld>
            <a:endParaRPr lang="en-US"/>
          </a:p>
        </p:txBody>
      </p:sp>
      <p:sp>
        <p:nvSpPr>
          <p:cNvPr id="12" name="Content Placeholder 4"/>
          <p:cNvSpPr>
            <a:spLocks noGrp="1"/>
          </p:cNvSpPr>
          <p:nvPr>
            <p:ph idx="1"/>
          </p:nvPr>
        </p:nvSpPr>
        <p:spPr>
          <a:xfrm>
            <a:off x="228600" y="1828800"/>
            <a:ext cx="8686800" cy="3306763"/>
          </a:xfrm>
        </p:spPr>
        <p:txBody>
          <a:bodyPr>
            <a:normAutofit/>
          </a:bodyPr>
          <a:lstStyle/>
          <a:p>
            <a:pPr>
              <a:buNone/>
            </a:pPr>
            <a:endParaRPr lang="el-GR" sz="2400" dirty="0">
              <a:solidFill>
                <a:schemeClr val="bg1"/>
              </a:solidFill>
              <a:latin typeface="Calibri" pitchFamily="34" charset="0"/>
              <a:cs typeface="Calibri" pitchFamily="34" charset="0"/>
            </a:endParaRPr>
          </a:p>
          <a:p>
            <a:pPr>
              <a:buNone/>
            </a:pPr>
            <a:endParaRPr lang="el-GR" sz="2400" dirty="0">
              <a:solidFill>
                <a:schemeClr val="bg1"/>
              </a:solidFill>
              <a:latin typeface="Calibri" pitchFamily="34" charset="0"/>
              <a:cs typeface="Calibri" pitchFamily="34" charset="0"/>
            </a:endParaRPr>
          </a:p>
        </p:txBody>
      </p:sp>
      <p:sp>
        <p:nvSpPr>
          <p:cNvPr id="2" name="TextBox 1"/>
          <p:cNvSpPr txBox="1"/>
          <p:nvPr/>
        </p:nvSpPr>
        <p:spPr>
          <a:xfrm>
            <a:off x="419099" y="1466244"/>
            <a:ext cx="8305800" cy="4031873"/>
          </a:xfrm>
          <a:prstGeom prst="rect">
            <a:avLst/>
          </a:prstGeom>
          <a:noFill/>
        </p:spPr>
        <p:txBody>
          <a:bodyPr wrap="square" rtlCol="0">
            <a:spAutoFit/>
          </a:bodyPr>
          <a:lstStyle/>
          <a:p>
            <a:pPr algn="ctr"/>
            <a:r>
              <a:rPr lang="el-GR" sz="1400" i="1" dirty="0">
                <a:solidFill>
                  <a:schemeClr val="bg1"/>
                </a:solidFill>
              </a:rPr>
              <a:t>ΔΗΛΩΣΗ ΠΡΟΣΤΑΣΙΑΣ ΠΡΟΣΩΠΙΚΩΝ ΔΕΔΟΜΕΝΩΝ</a:t>
            </a:r>
          </a:p>
          <a:p>
            <a:pPr algn="just"/>
            <a:r>
              <a:rPr lang="el-GR" sz="1200" i="1" dirty="0">
                <a:solidFill>
                  <a:schemeClr val="bg1"/>
                </a:solidFill>
              </a:rPr>
              <a:t>Για τις ανάγκες διεξαγωγής του Προγράμματος «</a:t>
            </a:r>
            <a:r>
              <a:rPr lang="el-GR" sz="1200" b="1" i="1" dirty="0">
                <a:solidFill>
                  <a:schemeClr val="bg1"/>
                </a:solidFill>
              </a:rPr>
              <a:t>Οικολογικά Σχολεία</a:t>
            </a:r>
            <a:r>
              <a:rPr lang="el-GR" sz="1200" i="1" dirty="0">
                <a:solidFill>
                  <a:schemeClr val="bg1"/>
                </a:solidFill>
              </a:rPr>
              <a:t>», όπως και για τη διαδικασία βράβευσης των συμμετεχόντων σχολείων, σύμφωνα με το εγκεκριμένο με απόφαση του ΥΠΠΕΘ (αρ. </a:t>
            </a:r>
            <a:r>
              <a:rPr lang="el-GR" sz="1200" i="1" dirty="0" err="1">
                <a:solidFill>
                  <a:schemeClr val="bg1"/>
                </a:solidFill>
              </a:rPr>
              <a:t>πρωτ</a:t>
            </a:r>
            <a:r>
              <a:rPr lang="el-GR" sz="1200" i="1" dirty="0">
                <a:solidFill>
                  <a:schemeClr val="bg1"/>
                </a:solidFill>
              </a:rPr>
              <a:t>. Φ7/ΕΠ/82870/140328/Δ7/11.11.2022) πρόγραμμα, η Ελληνική Εταιρία Προστασίας της Φύσης (ΕΕΠΦ) θα συλλέγει και θα επεξεργάζεται προσωπικά δεδομένα των συμμετεχόντων εκπαιδευτικών, και πιο συγκεκριμένα</a:t>
            </a:r>
            <a:r>
              <a:rPr lang="en-US" sz="1200" i="1" dirty="0">
                <a:solidFill>
                  <a:schemeClr val="bg1"/>
                </a:solidFill>
              </a:rPr>
              <a:t> </a:t>
            </a:r>
            <a:r>
              <a:rPr lang="el-GR" sz="1200" i="1" dirty="0">
                <a:solidFill>
                  <a:schemeClr val="bg1"/>
                </a:solidFill>
              </a:rPr>
              <a:t>ονοματεπώνυμο, κινητό τηλέφωνο και διεύθυνση ηλεκτρονικού ταχυδρομείου (</a:t>
            </a:r>
            <a:r>
              <a:rPr lang="en-US" sz="1200" i="1" dirty="0">
                <a:solidFill>
                  <a:schemeClr val="bg1"/>
                </a:solidFill>
              </a:rPr>
              <a:t>email). </a:t>
            </a:r>
            <a:r>
              <a:rPr lang="el-GR" sz="1200" i="1" dirty="0">
                <a:solidFill>
                  <a:schemeClr val="bg1"/>
                </a:solidFill>
              </a:rPr>
              <a:t>Υπεύθυνος επεξεργασίας των συλλεχθέντων δεδομένων είναι η ΕΕΠΦ, η οποία δεσμεύεται να τηρεί και να προστατεύει τα δεδομένα σας βάσει των διατάξεων της ισχύουσας ελληνικής και ευρωπαϊκής νομοθεσίας περί προσωπικών δεδομένων καθώς και από τις σχετικές αποφάσεις, οδηγίες και κανονιστικές πράξεις της αρμόδιας Αρχής Προστασίας Δεδομένων Προσωπικού Χαρακτήρα</a:t>
            </a:r>
            <a:r>
              <a:rPr lang="en-US" sz="1200" i="1" dirty="0">
                <a:solidFill>
                  <a:schemeClr val="bg1"/>
                </a:solidFill>
              </a:rPr>
              <a:t> </a:t>
            </a:r>
            <a:r>
              <a:rPr lang="el-GR" sz="1200" i="1" dirty="0">
                <a:solidFill>
                  <a:schemeClr val="bg1"/>
                </a:solidFill>
              </a:rPr>
              <a:t>για εύλογο χρονικό διάστημα. Σκοπός της συλλογής είναι η συμμετοχή στο πρόγραμμα καθώς και η ενημέρωση και επικοινωνία με τους συμμετέχοντες.</a:t>
            </a:r>
          </a:p>
          <a:p>
            <a:pPr algn="just"/>
            <a:r>
              <a:rPr lang="el-GR" sz="1200" i="1" dirty="0">
                <a:solidFill>
                  <a:schemeClr val="bg1"/>
                </a:solidFill>
              </a:rPr>
              <a:t> Η ΕΕΠΦ διαβιβάζει τα παραπάνω δεδομένα στη Συντονιστική Επιτροπή του Δικτύου, όπως αυτή ορίζεται από την προαναφερθείσα έγκριση, και σε κανένα άλλο τρίτο μέρος χωρίς δική σας συγκατάθεση. </a:t>
            </a:r>
          </a:p>
          <a:p>
            <a:pPr algn="just"/>
            <a:r>
              <a:rPr lang="el-GR" sz="1200" i="1" dirty="0">
                <a:solidFill>
                  <a:schemeClr val="bg1"/>
                </a:solidFill>
              </a:rPr>
              <a:t>Σύμφωνα με το νομοθετικό πλαίσιο όπως προκύπτει από την εφαρμογή του νέου Κανονισμού για την προστασία των προσωπικών δεδομένων (2016/672), τα δικαιώματα που έχετε σε σχέση με τα δεδομένα σας είναι τα εξής: Δικαίωμα ενημέρωσης, δικαίωμα φορητότητας, δικαίωμα διόρθωσης, δικαίωμα διαγραφής, δικαίωμα εναντίωσης στην επεξεργασία. Κατόπιν υποβολής αιτήματος που αφορά στην άσκηση των δικαιωμάτων σας, η ΕΕΠΦ θα απαντήσει αιτιολογημένα γραπτώς στο αίτημά σας μέσα σε διάστημα 30 ημερολογιακών ημερών από την ημερομηνία υποβολής του αντίστοιχου αιτήματος στην παρακάτω ηλεκτρονική διεύθυνση : </a:t>
            </a:r>
            <a:r>
              <a:rPr lang="en-US" sz="1200" b="1" i="1" dirty="0">
                <a:solidFill>
                  <a:schemeClr val="bg1"/>
                </a:solidFill>
                <a:hlinkClick r:id="rId2"/>
              </a:rPr>
              <a:t>eepf@eepf.gr</a:t>
            </a:r>
            <a:r>
              <a:rPr lang="en-US" sz="1200" b="1" i="1" dirty="0">
                <a:solidFill>
                  <a:schemeClr val="bg1"/>
                </a:solidFill>
              </a:rPr>
              <a:t> </a:t>
            </a:r>
          </a:p>
          <a:p>
            <a:pPr algn="just"/>
            <a:r>
              <a:rPr lang="el-GR" sz="1200" i="1" dirty="0">
                <a:solidFill>
                  <a:schemeClr val="bg1"/>
                </a:solidFill>
              </a:rPr>
              <a:t>Στην περίπτωση που θεωρείτε ότι θίγεται κατά οποιονδήποτε τρόπο η προστασία των προσωπικών σας δεδομένων, μπορείτε να προσφύγετε στην Αρχή Προστασίας Δεδομένων Προσωπικού Χαρακτήρα (</a:t>
            </a:r>
            <a:r>
              <a:rPr lang="el-GR" sz="1200" i="1" dirty="0" err="1">
                <a:solidFill>
                  <a:schemeClr val="bg1"/>
                </a:solidFill>
              </a:rPr>
              <a:t>Τηλ</a:t>
            </a:r>
            <a:r>
              <a:rPr lang="el-GR" sz="1200" i="1" dirty="0">
                <a:solidFill>
                  <a:schemeClr val="bg1"/>
                </a:solidFill>
              </a:rPr>
              <a:t>: 2106475628, </a:t>
            </a:r>
            <a:r>
              <a:rPr lang="en-US" sz="1200" i="1" dirty="0" err="1">
                <a:solidFill>
                  <a:schemeClr val="bg1"/>
                </a:solidFill>
              </a:rPr>
              <a:t>E</a:t>
            </a:r>
            <a:r>
              <a:rPr lang="el-GR" sz="1200" i="1" dirty="0" err="1">
                <a:solidFill>
                  <a:schemeClr val="bg1"/>
                </a:solidFill>
              </a:rPr>
              <a:t>mai</a:t>
            </a:r>
            <a:r>
              <a:rPr lang="en-US" sz="1200" i="1" dirty="0">
                <a:solidFill>
                  <a:schemeClr val="bg1"/>
                </a:solidFill>
              </a:rPr>
              <a:t>l:</a:t>
            </a:r>
            <a:r>
              <a:rPr lang="el-GR" sz="1200" i="1" dirty="0">
                <a:solidFill>
                  <a:schemeClr val="bg1"/>
                </a:solidFill>
              </a:rPr>
              <a:t> </a:t>
            </a:r>
            <a:r>
              <a:rPr lang="el-GR" sz="1200" i="1" dirty="0">
                <a:solidFill>
                  <a:schemeClr val="bg1"/>
                </a:solidFill>
                <a:hlinkClick r:id="rId3"/>
              </a:rPr>
              <a:t>contact@dpa.gr</a:t>
            </a:r>
            <a:r>
              <a:rPr lang="el-GR" sz="1200" i="1" dirty="0">
                <a:solidFill>
                  <a:schemeClr val="bg1"/>
                </a:solidFill>
              </a:rPr>
              <a:t> ).</a:t>
            </a:r>
          </a:p>
          <a:p>
            <a:pPr lvl="0"/>
            <a:endParaRPr lang="el-GR" sz="1400" i="1" dirty="0">
              <a:solidFill>
                <a:schemeClr val="bg1"/>
              </a:solidFill>
            </a:endParaRPr>
          </a:p>
        </p:txBody>
      </p:sp>
      <p:grpSp>
        <p:nvGrpSpPr>
          <p:cNvPr id="5" name="Ομάδα 4">
            <a:extLst>
              <a:ext uri="{FF2B5EF4-FFF2-40B4-BE49-F238E27FC236}">
                <a16:creationId xmlns:a16="http://schemas.microsoft.com/office/drawing/2014/main" xmlns="" id="{24053403-2D8C-9B78-F167-4AA39D39197C}"/>
              </a:ext>
            </a:extLst>
          </p:cNvPr>
          <p:cNvGrpSpPr/>
          <p:nvPr/>
        </p:nvGrpSpPr>
        <p:grpSpPr>
          <a:xfrm>
            <a:off x="650217" y="-838227"/>
            <a:ext cx="8218327" cy="2744317"/>
            <a:chOff x="650217" y="-838227"/>
            <a:chExt cx="8218327" cy="2744317"/>
          </a:xfrm>
        </p:grpSpPr>
        <p:grpSp>
          <p:nvGrpSpPr>
            <p:cNvPr id="6" name="Ομάδα 5">
              <a:extLst>
                <a:ext uri="{FF2B5EF4-FFF2-40B4-BE49-F238E27FC236}">
                  <a16:creationId xmlns:a16="http://schemas.microsoft.com/office/drawing/2014/main" xmlns="" id="{32CF2935-A655-ACD9-24CA-4B981E29A6DA}"/>
                </a:ext>
              </a:extLst>
            </p:cNvPr>
            <p:cNvGrpSpPr/>
            <p:nvPr/>
          </p:nvGrpSpPr>
          <p:grpSpPr>
            <a:xfrm>
              <a:off x="5148064" y="22408"/>
              <a:ext cx="1973560" cy="1027235"/>
              <a:chOff x="5148064" y="22408"/>
              <a:chExt cx="1973560" cy="1027235"/>
            </a:xfrm>
          </p:grpSpPr>
          <p:pic>
            <p:nvPicPr>
              <p:cNvPr id="9" name="Picture 9" descr="fee-logo">
                <a:extLst>
                  <a:ext uri="{FF2B5EF4-FFF2-40B4-BE49-F238E27FC236}">
                    <a16:creationId xmlns:a16="http://schemas.microsoft.com/office/drawing/2014/main" xmlns="" id="{9CC5A171-A914-9E6E-8888-22CD14245F66}"/>
                  </a:ext>
                </a:extLst>
              </p:cNvPr>
              <p:cNvPicPr>
                <a:picLocks noChangeAspect="1" noChangeArrowheads="1"/>
              </p:cNvPicPr>
              <p:nvPr/>
            </p:nvPicPr>
            <p:blipFill>
              <a:blip r:embed="rId4" cstate="print"/>
              <a:srcRect/>
              <a:stretch>
                <a:fillRect/>
              </a:stretch>
            </p:blipFill>
            <p:spPr bwMode="auto">
              <a:xfrm>
                <a:off x="6588224" y="50538"/>
                <a:ext cx="533400" cy="966788"/>
              </a:xfrm>
              <a:prstGeom prst="rect">
                <a:avLst/>
              </a:prstGeom>
              <a:noFill/>
              <a:ln w="9525">
                <a:noFill/>
                <a:miter lim="800000"/>
                <a:headEnd/>
                <a:tailEnd/>
              </a:ln>
            </p:spPr>
          </p:pic>
          <p:pic>
            <p:nvPicPr>
              <p:cNvPr id="10" name="Εικόνα 9" descr="Εικόνα που περιέχει γραφικά, γραφιστική, σχεδίαση, αφίσα&#10;&#10;Περιγραφή που δημιουργήθηκε αυτόματα">
                <a:extLst>
                  <a:ext uri="{FF2B5EF4-FFF2-40B4-BE49-F238E27FC236}">
                    <a16:creationId xmlns:a16="http://schemas.microsoft.com/office/drawing/2014/main" xmlns="" id="{BB344740-8E6D-0557-6C03-D53A99CA9116}"/>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5148064" y="22408"/>
                <a:ext cx="780699" cy="1027235"/>
              </a:xfrm>
              <a:prstGeom prst="rect">
                <a:avLst/>
              </a:prstGeom>
            </p:spPr>
          </p:pic>
        </p:grpSp>
        <p:pic>
          <p:nvPicPr>
            <p:cNvPr id="7" name="Εικόνα 6" descr="Εικόνα που περιέχει κείμενο, γραφικά, γραμματοσειρά, γραφιστική&#10;&#10;Το περιεχόμενο που δημιουργείται από τεχνολογία AI ενδέχεται να είναι εσφαλμένο.">
              <a:extLst>
                <a:ext uri="{FF2B5EF4-FFF2-40B4-BE49-F238E27FC236}">
                  <a16:creationId xmlns:a16="http://schemas.microsoft.com/office/drawing/2014/main" xmlns="" id="{AC5CD425-6C3F-9DBE-F1F8-1D9C02B3043D}"/>
                </a:ext>
              </a:extLst>
            </p:cNvPr>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7441751" y="67368"/>
              <a:ext cx="1426793" cy="793259"/>
            </a:xfrm>
            <a:prstGeom prst="rect">
              <a:avLst/>
            </a:prstGeom>
          </p:spPr>
        </p:pic>
        <p:pic>
          <p:nvPicPr>
            <p:cNvPr id="8" name="Εικόνα 7" descr="Εικόνα που περιέχει γραφιστική, γραφικά, πράσινο, λογότυπο&#10;&#10;Το περιεχόμενο που δημιουργείται από τεχνολογία AI ενδέχεται να είναι εσφαλμένο.">
              <a:extLst>
                <a:ext uri="{FF2B5EF4-FFF2-40B4-BE49-F238E27FC236}">
                  <a16:creationId xmlns:a16="http://schemas.microsoft.com/office/drawing/2014/main" xmlns="" id="{1AFA5991-6571-B727-062E-CD7A759FC644}"/>
                </a:ext>
              </a:extLst>
            </p:cNvPr>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650217" y="-838227"/>
              <a:ext cx="2744317" cy="2744317"/>
            </a:xfrm>
            <a:prstGeom prst="rect">
              <a:avLst/>
            </a:prstGeom>
          </p:spPr>
        </p:pic>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295400"/>
            <a:ext cx="9144000" cy="838200"/>
          </a:xfrm>
        </p:spPr>
        <p:txBody>
          <a:bodyPr>
            <a:noAutofit/>
          </a:bodyPr>
          <a:lstStyle/>
          <a:p>
            <a:r>
              <a:rPr lang="el-GR" sz="3000" b="1" dirty="0">
                <a:solidFill>
                  <a:srgbClr val="0070C0"/>
                </a:solidFill>
                <a:latin typeface="Calibri" pitchFamily="34" charset="0"/>
                <a:cs typeface="Calibri" pitchFamily="34" charset="0"/>
              </a:rPr>
              <a:t>Βημα 1 </a:t>
            </a:r>
            <a:r>
              <a:rPr lang="en-US" sz="3000" b="1" dirty="0">
                <a:solidFill>
                  <a:srgbClr val="0070C0"/>
                </a:solidFill>
                <a:latin typeface="Calibri" pitchFamily="34" charset="0"/>
                <a:cs typeface="Calibri" pitchFamily="34" charset="0"/>
              </a:rPr>
              <a:t>: </a:t>
            </a:r>
            <a:r>
              <a:rPr lang="el-GR" sz="3000" b="1" dirty="0">
                <a:solidFill>
                  <a:srgbClr val="0070C0"/>
                </a:solidFill>
                <a:latin typeface="Calibri" pitchFamily="34" charset="0"/>
                <a:cs typeface="Calibri" pitchFamily="34" charset="0"/>
              </a:rPr>
              <a:t>δημιουργια περιβαλλοντικησ επιτροπησ *</a:t>
            </a:r>
          </a:p>
        </p:txBody>
      </p:sp>
      <p:sp>
        <p:nvSpPr>
          <p:cNvPr id="5" name="Content Placeholder 4"/>
          <p:cNvSpPr>
            <a:spLocks noGrp="1"/>
          </p:cNvSpPr>
          <p:nvPr>
            <p:ph idx="1"/>
          </p:nvPr>
        </p:nvSpPr>
        <p:spPr>
          <a:xfrm>
            <a:off x="0" y="2000240"/>
            <a:ext cx="8892480" cy="3858826"/>
          </a:xfrm>
        </p:spPr>
        <p:txBody>
          <a:bodyPr>
            <a:normAutofit fontScale="92500" lnSpcReduction="10000"/>
          </a:bodyPr>
          <a:lstStyle/>
          <a:p>
            <a:r>
              <a:rPr lang="el-GR" sz="2400" dirty="0">
                <a:solidFill>
                  <a:schemeClr val="bg1"/>
                </a:solidFill>
                <a:latin typeface="Calibri" pitchFamily="34" charset="0"/>
                <a:cs typeface="Calibri" pitchFamily="34" charset="0"/>
              </a:rPr>
              <a:t>Συγκροτήθηκε Περιβαλλοντική Επιτροπή</a:t>
            </a:r>
            <a:r>
              <a:rPr lang="en-US" sz="2400" dirty="0">
                <a:solidFill>
                  <a:schemeClr val="bg1"/>
                </a:solidFill>
                <a:latin typeface="Calibri" pitchFamily="34" charset="0"/>
                <a:cs typeface="Calibri" pitchFamily="34" charset="0"/>
              </a:rPr>
              <a:t>;</a:t>
            </a:r>
            <a:r>
              <a:rPr lang="el-GR" sz="2400" dirty="0">
                <a:solidFill>
                  <a:schemeClr val="bg1"/>
                </a:solidFill>
                <a:latin typeface="Calibri" pitchFamily="34" charset="0"/>
                <a:cs typeface="Calibri" pitchFamily="34" charset="0"/>
              </a:rPr>
              <a:t> </a:t>
            </a:r>
            <a:br>
              <a:rPr lang="el-GR" sz="2400" dirty="0">
                <a:solidFill>
                  <a:schemeClr val="bg1"/>
                </a:solidFill>
                <a:latin typeface="Calibri" pitchFamily="34" charset="0"/>
                <a:cs typeface="Calibri" pitchFamily="34" charset="0"/>
              </a:rPr>
            </a:br>
            <a:endParaRPr lang="el-GR" sz="2400" dirty="0">
              <a:solidFill>
                <a:schemeClr val="bg1"/>
              </a:solidFill>
              <a:latin typeface="Calibri" pitchFamily="34" charset="0"/>
              <a:cs typeface="Calibri" pitchFamily="34" charset="0"/>
            </a:endParaRPr>
          </a:p>
          <a:p>
            <a:pPr>
              <a:buNone/>
            </a:pPr>
            <a:r>
              <a:rPr lang="el-GR" sz="2400" dirty="0" smtClean="0">
                <a:solidFill>
                  <a:schemeClr val="bg1"/>
                </a:solidFill>
                <a:latin typeface="Calibri" pitchFamily="34" charset="0"/>
                <a:cs typeface="Calibri" pitchFamily="34" charset="0"/>
              </a:rPr>
              <a:t>Η Περιβαλλοντική Επιτροπή  </a:t>
            </a:r>
            <a:r>
              <a:rPr lang="en-US" sz="2400" dirty="0" smtClean="0">
                <a:solidFill>
                  <a:schemeClr val="bg1"/>
                </a:solidFill>
                <a:latin typeface="Calibri" pitchFamily="34" charset="0"/>
                <a:cs typeface="Calibri" pitchFamily="34" charset="0"/>
              </a:rPr>
              <a:t> </a:t>
            </a:r>
            <a:r>
              <a:rPr lang="el-GR" sz="2400" dirty="0" smtClean="0">
                <a:solidFill>
                  <a:schemeClr val="bg1"/>
                </a:solidFill>
                <a:latin typeface="Calibri" pitchFamily="34" charset="0"/>
                <a:cs typeface="Calibri" pitchFamily="34" charset="0"/>
              </a:rPr>
              <a:t>αποτελείται από τους</a:t>
            </a:r>
            <a:r>
              <a:rPr lang="en-US" sz="2400" dirty="0" smtClean="0">
                <a:solidFill>
                  <a:schemeClr val="bg1"/>
                </a:solidFill>
                <a:latin typeface="Calibri" pitchFamily="34" charset="0"/>
                <a:cs typeface="Calibri" pitchFamily="34" charset="0"/>
              </a:rPr>
              <a:t>:</a:t>
            </a:r>
            <a:endParaRPr lang="el-GR" sz="2400" dirty="0" smtClean="0">
              <a:solidFill>
                <a:schemeClr val="bg1"/>
              </a:solidFill>
              <a:latin typeface="Calibri" pitchFamily="34" charset="0"/>
              <a:cs typeface="Calibri" pitchFamily="34" charset="0"/>
            </a:endParaRPr>
          </a:p>
          <a:p>
            <a:pPr>
              <a:buClr>
                <a:srgbClr val="C00000"/>
              </a:buClr>
              <a:buSzPct val="75000"/>
              <a:buFont typeface="Wingdings" pitchFamily="2" charset="2"/>
              <a:buChar char="Ø"/>
            </a:pPr>
            <a:r>
              <a:rPr lang="el-GR" sz="2400" dirty="0" smtClean="0">
                <a:solidFill>
                  <a:schemeClr val="bg1"/>
                </a:solidFill>
                <a:latin typeface="Calibri" pitchFamily="34" charset="0"/>
                <a:cs typeface="Calibri" pitchFamily="34" charset="0"/>
              </a:rPr>
              <a:t>Σταματίου Γεωργία , Προϊσταμένη 6</a:t>
            </a:r>
            <a:r>
              <a:rPr lang="el-GR" sz="2400" baseline="30000" dirty="0" smtClean="0">
                <a:solidFill>
                  <a:schemeClr val="bg1"/>
                </a:solidFill>
                <a:latin typeface="Calibri" pitchFamily="34" charset="0"/>
                <a:cs typeface="Calibri" pitchFamily="34" charset="0"/>
              </a:rPr>
              <a:t>ου</a:t>
            </a:r>
            <a:r>
              <a:rPr lang="el-GR" sz="2400" dirty="0" smtClean="0">
                <a:solidFill>
                  <a:schemeClr val="bg1"/>
                </a:solidFill>
                <a:latin typeface="Calibri" pitchFamily="34" charset="0"/>
                <a:cs typeface="Calibri" pitchFamily="34" charset="0"/>
              </a:rPr>
              <a:t>  Νηπιαγωγείου Χαλκίδας</a:t>
            </a:r>
          </a:p>
          <a:p>
            <a:pPr>
              <a:buClr>
                <a:srgbClr val="C00000"/>
              </a:buClr>
              <a:buSzPct val="75000"/>
              <a:buFont typeface="Wingdings" pitchFamily="2" charset="2"/>
              <a:buChar char="Ø"/>
            </a:pPr>
            <a:r>
              <a:rPr lang="el-GR" sz="2400" dirty="0" smtClean="0">
                <a:solidFill>
                  <a:schemeClr val="bg1"/>
                </a:solidFill>
                <a:latin typeface="Calibri" pitchFamily="34" charset="0"/>
                <a:cs typeface="Calibri" pitchFamily="34" charset="0"/>
              </a:rPr>
              <a:t>Βικτώρια </a:t>
            </a:r>
            <a:r>
              <a:rPr lang="el-GR" sz="2400" dirty="0" err="1" smtClean="0">
                <a:solidFill>
                  <a:schemeClr val="bg1"/>
                </a:solidFill>
                <a:latin typeface="Calibri" pitchFamily="34" charset="0"/>
                <a:cs typeface="Calibri" pitchFamily="34" charset="0"/>
              </a:rPr>
              <a:t>Ντοβίνου</a:t>
            </a:r>
            <a:r>
              <a:rPr lang="el-GR" sz="2400" dirty="0" smtClean="0">
                <a:solidFill>
                  <a:schemeClr val="bg1"/>
                </a:solidFill>
                <a:latin typeface="Calibri" pitchFamily="34" charset="0"/>
                <a:cs typeface="Calibri" pitchFamily="34" charset="0"/>
              </a:rPr>
              <a:t>, Νηπιαγωγός 6</a:t>
            </a:r>
            <a:r>
              <a:rPr lang="el-GR" sz="2400" baseline="30000" dirty="0" smtClean="0">
                <a:solidFill>
                  <a:schemeClr val="bg1"/>
                </a:solidFill>
                <a:latin typeface="Calibri" pitchFamily="34" charset="0"/>
                <a:cs typeface="Calibri" pitchFamily="34" charset="0"/>
              </a:rPr>
              <a:t>ου</a:t>
            </a:r>
            <a:r>
              <a:rPr lang="el-GR" sz="2400" dirty="0" smtClean="0">
                <a:solidFill>
                  <a:schemeClr val="bg1"/>
                </a:solidFill>
                <a:latin typeface="Calibri" pitchFamily="34" charset="0"/>
                <a:cs typeface="Calibri" pitchFamily="34" charset="0"/>
              </a:rPr>
              <a:t> Νηπιαγωγείου  Χαλκίδας</a:t>
            </a:r>
          </a:p>
          <a:p>
            <a:pPr>
              <a:buClr>
                <a:srgbClr val="C00000"/>
              </a:buClr>
              <a:buSzPct val="75000"/>
              <a:buFont typeface="Wingdings" pitchFamily="2" charset="2"/>
              <a:buChar char="Ø"/>
            </a:pPr>
            <a:r>
              <a:rPr lang="el-GR" sz="2400" dirty="0" smtClean="0">
                <a:solidFill>
                  <a:schemeClr val="bg1"/>
                </a:solidFill>
                <a:latin typeface="Calibri" pitchFamily="34" charset="0"/>
                <a:cs typeface="Calibri" pitchFamily="34" charset="0"/>
              </a:rPr>
              <a:t>Ελένη </a:t>
            </a:r>
            <a:r>
              <a:rPr lang="el-GR" sz="2400" dirty="0" err="1" smtClean="0">
                <a:solidFill>
                  <a:schemeClr val="bg1"/>
                </a:solidFill>
                <a:latin typeface="Calibri" pitchFamily="34" charset="0"/>
                <a:cs typeface="Calibri" pitchFamily="34" charset="0"/>
              </a:rPr>
              <a:t>Κατικαρίδου</a:t>
            </a:r>
            <a:r>
              <a:rPr lang="el-GR" sz="2400" dirty="0" smtClean="0">
                <a:solidFill>
                  <a:schemeClr val="bg1"/>
                </a:solidFill>
                <a:latin typeface="Calibri" pitchFamily="34" charset="0"/>
                <a:cs typeface="Calibri" pitchFamily="34" charset="0"/>
              </a:rPr>
              <a:t>, Νηπιαγωγός 6</a:t>
            </a:r>
            <a:r>
              <a:rPr lang="el-GR" sz="2400" baseline="30000" dirty="0" smtClean="0">
                <a:solidFill>
                  <a:schemeClr val="bg1"/>
                </a:solidFill>
                <a:latin typeface="Calibri" pitchFamily="34" charset="0"/>
                <a:cs typeface="Calibri" pitchFamily="34" charset="0"/>
              </a:rPr>
              <a:t>ου</a:t>
            </a:r>
            <a:r>
              <a:rPr lang="el-GR" sz="2400" dirty="0" smtClean="0">
                <a:solidFill>
                  <a:schemeClr val="bg1"/>
                </a:solidFill>
                <a:latin typeface="Calibri" pitchFamily="34" charset="0"/>
                <a:cs typeface="Calibri" pitchFamily="34" charset="0"/>
              </a:rPr>
              <a:t> Νηπιαγωγείου  Χαλκίδας</a:t>
            </a:r>
          </a:p>
          <a:p>
            <a:pPr>
              <a:buClr>
                <a:srgbClr val="C00000"/>
              </a:buClr>
              <a:buFont typeface="Wingdings" pitchFamily="2" charset="2"/>
              <a:buChar char="Ø"/>
            </a:pPr>
            <a:r>
              <a:rPr lang="el-GR" sz="2400" dirty="0" smtClean="0">
                <a:solidFill>
                  <a:schemeClr val="bg1"/>
                </a:solidFill>
                <a:latin typeface="Calibri" pitchFamily="34" charset="0"/>
                <a:cs typeface="Calibri" pitchFamily="34" charset="0"/>
              </a:rPr>
              <a:t>Σοφία </a:t>
            </a:r>
            <a:r>
              <a:rPr lang="el-GR" sz="2400" dirty="0" err="1" smtClean="0">
                <a:solidFill>
                  <a:schemeClr val="bg1"/>
                </a:solidFill>
                <a:latin typeface="Calibri" pitchFamily="34" charset="0"/>
                <a:cs typeface="Calibri" pitchFamily="34" charset="0"/>
              </a:rPr>
              <a:t>Μπουρουτζίδου</a:t>
            </a:r>
            <a:r>
              <a:rPr lang="el-GR" sz="2400" dirty="0" smtClean="0">
                <a:solidFill>
                  <a:schemeClr val="bg1"/>
                </a:solidFill>
                <a:latin typeface="Calibri" pitchFamily="34" charset="0"/>
                <a:cs typeface="Calibri" pitchFamily="34" charset="0"/>
              </a:rPr>
              <a:t>, Νηπιαγωγός 6</a:t>
            </a:r>
            <a:r>
              <a:rPr lang="el-GR" sz="2400" baseline="30000" dirty="0" smtClean="0">
                <a:solidFill>
                  <a:schemeClr val="bg1"/>
                </a:solidFill>
                <a:latin typeface="Calibri" pitchFamily="34" charset="0"/>
                <a:cs typeface="Calibri" pitchFamily="34" charset="0"/>
              </a:rPr>
              <a:t>ου</a:t>
            </a:r>
            <a:r>
              <a:rPr lang="el-GR" sz="2400" dirty="0" smtClean="0">
                <a:solidFill>
                  <a:schemeClr val="bg1"/>
                </a:solidFill>
                <a:latin typeface="Calibri" pitchFamily="34" charset="0"/>
                <a:cs typeface="Calibri" pitchFamily="34" charset="0"/>
              </a:rPr>
              <a:t> Νηπιαγωγείου  Χαλκίδας</a:t>
            </a:r>
          </a:p>
          <a:p>
            <a:pPr>
              <a:buClr>
                <a:srgbClr val="C00000"/>
              </a:buClr>
              <a:buSzPct val="74000"/>
              <a:buFont typeface="Wingdings" pitchFamily="2" charset="2"/>
              <a:buChar char="Ø"/>
            </a:pPr>
            <a:r>
              <a:rPr lang="el-GR" sz="2400" dirty="0" smtClean="0">
                <a:solidFill>
                  <a:schemeClr val="bg1"/>
                </a:solidFill>
                <a:latin typeface="Calibri" pitchFamily="34" charset="0"/>
                <a:cs typeface="Calibri" pitchFamily="34" charset="0"/>
              </a:rPr>
              <a:t>Φαίδρα </a:t>
            </a:r>
            <a:r>
              <a:rPr lang="el-GR" sz="2400" dirty="0" err="1" smtClean="0">
                <a:solidFill>
                  <a:schemeClr val="bg1"/>
                </a:solidFill>
                <a:latin typeface="Calibri" pitchFamily="34" charset="0"/>
                <a:cs typeface="Calibri" pitchFamily="34" charset="0"/>
              </a:rPr>
              <a:t>Σταθοπούλου</a:t>
            </a:r>
            <a:r>
              <a:rPr lang="el-GR" sz="2400" dirty="0" smtClean="0">
                <a:solidFill>
                  <a:schemeClr val="bg1"/>
                </a:solidFill>
                <a:latin typeface="Calibri" pitchFamily="34" charset="0"/>
                <a:cs typeface="Calibri" pitchFamily="34" charset="0"/>
              </a:rPr>
              <a:t>, Πρόεδρος Συλλόγου Γονέων και Κηδεμόνων 6</a:t>
            </a:r>
            <a:r>
              <a:rPr lang="el-GR" sz="2400" baseline="30000" dirty="0" smtClean="0">
                <a:solidFill>
                  <a:schemeClr val="bg1"/>
                </a:solidFill>
                <a:latin typeface="Calibri" pitchFamily="34" charset="0"/>
                <a:cs typeface="Calibri" pitchFamily="34" charset="0"/>
              </a:rPr>
              <a:t>ου</a:t>
            </a:r>
            <a:r>
              <a:rPr lang="el-GR" sz="2400" dirty="0" smtClean="0">
                <a:solidFill>
                  <a:schemeClr val="bg1"/>
                </a:solidFill>
                <a:latin typeface="Calibri" pitchFamily="34" charset="0"/>
                <a:cs typeface="Calibri" pitchFamily="34" charset="0"/>
              </a:rPr>
              <a:t>    Νηπιαγωγείου Χαλκίδας</a:t>
            </a:r>
          </a:p>
          <a:p>
            <a:pPr>
              <a:buClr>
                <a:srgbClr val="C00000"/>
              </a:buClr>
              <a:buFont typeface="Wingdings" pitchFamily="2" charset="2"/>
              <a:buChar char="Ø"/>
            </a:pPr>
            <a:r>
              <a:rPr lang="el-GR" sz="2400" dirty="0" smtClean="0">
                <a:solidFill>
                  <a:schemeClr val="bg1"/>
                </a:solidFill>
                <a:latin typeface="Calibri" pitchFamily="34" charset="0"/>
                <a:cs typeface="Calibri" pitchFamily="34" charset="0"/>
              </a:rPr>
              <a:t> Εκπρόσωπους μαθητών του  6</a:t>
            </a:r>
            <a:r>
              <a:rPr lang="el-GR" sz="2400" baseline="30000" dirty="0" smtClean="0">
                <a:solidFill>
                  <a:schemeClr val="bg1"/>
                </a:solidFill>
                <a:latin typeface="Calibri" pitchFamily="34" charset="0"/>
                <a:cs typeface="Calibri" pitchFamily="34" charset="0"/>
              </a:rPr>
              <a:t>ου</a:t>
            </a:r>
            <a:r>
              <a:rPr lang="el-GR" sz="2400" dirty="0" smtClean="0">
                <a:solidFill>
                  <a:schemeClr val="bg1"/>
                </a:solidFill>
                <a:latin typeface="Calibri" pitchFamily="34" charset="0"/>
                <a:cs typeface="Calibri" pitchFamily="34" charset="0"/>
              </a:rPr>
              <a:t> Νηπιαγωγείου  Χαλκίδας</a:t>
            </a:r>
          </a:p>
          <a:p>
            <a:endParaRPr lang="el-GR" sz="2400" dirty="0">
              <a:solidFill>
                <a:schemeClr val="bg1"/>
              </a:solidFill>
              <a:latin typeface="Calibri" pitchFamily="34" charset="0"/>
              <a:cs typeface="Calibri" pitchFamily="34" charset="0"/>
            </a:endParaRPr>
          </a:p>
          <a:p>
            <a:pPr>
              <a:buFont typeface="Wingdings" pitchFamily="2" charset="2"/>
              <a:buChar char="Ø"/>
            </a:pPr>
            <a:endParaRPr lang="en-US" sz="2400" dirty="0">
              <a:solidFill>
                <a:schemeClr val="bg1"/>
              </a:solidFill>
              <a:latin typeface="Calibri" pitchFamily="34" charset="0"/>
              <a:cs typeface="Calibri" pitchFamily="34" charset="0"/>
            </a:endParaRPr>
          </a:p>
          <a:p>
            <a:pPr fontAlgn="t"/>
            <a:endParaRPr lang="el-GR" sz="2400" dirty="0"/>
          </a:p>
          <a:p>
            <a:pPr marL="0" indent="0" fontAlgn="t">
              <a:buNone/>
            </a:pPr>
            <a:endParaRPr lang="el-GR" sz="2400" dirty="0"/>
          </a:p>
          <a:p>
            <a:pPr marL="0" indent="0" fontAlgn="t">
              <a:buNone/>
            </a:pPr>
            <a:endParaRPr lang="el-GR" sz="2400" dirty="0"/>
          </a:p>
          <a:p>
            <a:pPr fontAlgn="t"/>
            <a:endParaRPr lang="el-GR" sz="2400" b="1" dirty="0"/>
          </a:p>
          <a:p>
            <a:pPr fontAlgn="t"/>
            <a:endParaRPr lang="el-GR" sz="2400" dirty="0"/>
          </a:p>
          <a:p>
            <a:pPr fontAlgn="t"/>
            <a:endParaRPr lang="el-GR" sz="2400" dirty="0"/>
          </a:p>
          <a:p>
            <a:pPr fontAlgn="t"/>
            <a:endParaRPr lang="el-GR" sz="2400" dirty="0"/>
          </a:p>
          <a:p>
            <a:endParaRPr lang="el-GR" sz="2400" dirty="0"/>
          </a:p>
          <a:p>
            <a:pPr>
              <a:buNone/>
            </a:pPr>
            <a:endParaRPr lang="el-GR" sz="2400" dirty="0"/>
          </a:p>
        </p:txBody>
      </p:sp>
      <p:graphicFrame>
        <p:nvGraphicFramePr>
          <p:cNvPr id="12" name="Table 11"/>
          <p:cNvGraphicFramePr>
            <a:graphicFrameLocks noGrp="1"/>
          </p:cNvGraphicFramePr>
          <p:nvPr>
            <p:extLst>
              <p:ext uri="{D42A27DB-BD31-4B8C-83A1-F6EECF244321}">
                <p14:modId xmlns:p14="http://schemas.microsoft.com/office/powerpoint/2010/main" xmlns="" val="616384372"/>
              </p:ext>
            </p:extLst>
          </p:nvPr>
        </p:nvGraphicFramePr>
        <p:xfrm>
          <a:off x="5857884" y="2071678"/>
          <a:ext cx="1524000" cy="731520"/>
        </p:xfrm>
        <a:graphic>
          <a:graphicData uri="http://schemas.openxmlformats.org/drawingml/2006/table">
            <a:tbl>
              <a:tblPr firstRow="1" bandRow="1">
                <a:tableStyleId>{5C22544A-7EE6-4342-B048-85BDC9FD1C3A}</a:tableStyleId>
              </a:tblPr>
              <a:tblGrid>
                <a:gridCol w="762000">
                  <a:extLst>
                    <a:ext uri="{9D8B030D-6E8A-4147-A177-3AD203B41FA5}">
                      <a16:colId xmlns:a16="http://schemas.microsoft.com/office/drawing/2014/main" xmlns="" val="20000"/>
                    </a:ext>
                  </a:extLst>
                </a:gridCol>
                <a:gridCol w="762000">
                  <a:extLst>
                    <a:ext uri="{9D8B030D-6E8A-4147-A177-3AD203B41FA5}">
                      <a16:colId xmlns:a16="http://schemas.microsoft.com/office/drawing/2014/main" xmlns="" val="20001"/>
                    </a:ext>
                  </a:extLst>
                </a:gridCol>
              </a:tblGrid>
              <a:tr h="304800">
                <a:tc>
                  <a:txBody>
                    <a:bodyPr/>
                    <a:lstStyle/>
                    <a:p>
                      <a:r>
                        <a:rPr lang="el-GR" dirty="0">
                          <a:solidFill>
                            <a:schemeClr val="accent1">
                              <a:lumMod val="50000"/>
                            </a:schemeClr>
                          </a:solidFill>
                          <a:effectLst>
                            <a:outerShdw blurRad="38100" dist="38100" dir="2700000" algn="tl">
                              <a:srgbClr val="000000">
                                <a:alpha val="43137"/>
                              </a:srgbClr>
                            </a:outerShdw>
                          </a:effectLst>
                        </a:rPr>
                        <a:t>ΝΑΙ</a:t>
                      </a:r>
                    </a:p>
                  </a:txBody>
                  <a:tcPr/>
                </a:tc>
                <a:tc>
                  <a:txBody>
                    <a:bodyPr/>
                    <a:lstStyle/>
                    <a:p>
                      <a:r>
                        <a:rPr lang="el-GR" dirty="0">
                          <a:solidFill>
                            <a:schemeClr val="accent1">
                              <a:lumMod val="50000"/>
                            </a:schemeClr>
                          </a:solidFill>
                          <a:effectLst>
                            <a:outerShdw blurRad="38100" dist="38100" dir="2700000" algn="tl">
                              <a:srgbClr val="000000">
                                <a:alpha val="43137"/>
                              </a:srgbClr>
                            </a:outerShdw>
                          </a:effectLst>
                        </a:rPr>
                        <a:t>ΟΧΙ</a:t>
                      </a:r>
                    </a:p>
                  </a:txBody>
                  <a:tcPr/>
                </a:tc>
                <a:extLst>
                  <a:ext uri="{0D108BD9-81ED-4DB2-BD59-A6C34878D82A}">
                    <a16:rowId xmlns:a16="http://schemas.microsoft.com/office/drawing/2014/main" xmlns="" val="10000"/>
                  </a:ext>
                </a:extLst>
              </a:tr>
              <a:tr h="304800">
                <a:tc>
                  <a:txBody>
                    <a:bodyPr/>
                    <a:lstStyle/>
                    <a:p>
                      <a:pPr>
                        <a:buFont typeface="Wingdings" pitchFamily="2" charset="2"/>
                        <a:buNone/>
                      </a:pPr>
                      <a:r>
                        <a:rPr lang="el-GR" dirty="0" smtClean="0"/>
                        <a:t>ΝΑΙ</a:t>
                      </a:r>
                      <a:endParaRPr lang="el-GR" dirty="0"/>
                    </a:p>
                  </a:txBody>
                  <a:tcPr/>
                </a:tc>
                <a:tc>
                  <a:txBody>
                    <a:bodyPr/>
                    <a:lstStyle/>
                    <a:p>
                      <a:endParaRPr lang="el-GR" dirty="0"/>
                    </a:p>
                  </a:txBody>
                  <a:tcPr/>
                </a:tc>
                <a:extLst>
                  <a:ext uri="{0D108BD9-81ED-4DB2-BD59-A6C34878D82A}">
                    <a16:rowId xmlns:a16="http://schemas.microsoft.com/office/drawing/2014/main" xmlns="" val="10001"/>
                  </a:ext>
                </a:extLst>
              </a:tr>
            </a:tbl>
          </a:graphicData>
        </a:graphic>
      </p:graphicFrame>
      <p:sp>
        <p:nvSpPr>
          <p:cNvPr id="13" name="Slide Number Placeholder 12"/>
          <p:cNvSpPr>
            <a:spLocks noGrp="1"/>
          </p:cNvSpPr>
          <p:nvPr>
            <p:ph type="sldNum" sz="quarter" idx="12"/>
          </p:nvPr>
        </p:nvSpPr>
        <p:spPr/>
        <p:txBody>
          <a:bodyPr/>
          <a:lstStyle/>
          <a:p>
            <a:fld id="{B6F15528-21DE-4FAA-801E-634DDDAF4B2B}" type="slidenum">
              <a:rPr lang="en-US" smtClean="0"/>
              <a:pPr/>
              <a:t>5</a:t>
            </a:fld>
            <a:endParaRPr lang="en-US"/>
          </a:p>
        </p:txBody>
      </p:sp>
      <p:sp>
        <p:nvSpPr>
          <p:cNvPr id="4" name="TextBox 3">
            <a:extLst>
              <a:ext uri="{FF2B5EF4-FFF2-40B4-BE49-F238E27FC236}">
                <a16:creationId xmlns:a16="http://schemas.microsoft.com/office/drawing/2014/main" xmlns="" id="{3932A195-74D5-C69E-B8A3-2DCA41488308}"/>
              </a:ext>
            </a:extLst>
          </p:cNvPr>
          <p:cNvSpPr txBox="1"/>
          <p:nvPr/>
        </p:nvSpPr>
        <p:spPr>
          <a:xfrm>
            <a:off x="148644" y="5996226"/>
            <a:ext cx="8892480" cy="738664"/>
          </a:xfrm>
          <a:prstGeom prst="rect">
            <a:avLst/>
          </a:prstGeom>
          <a:noFill/>
        </p:spPr>
        <p:txBody>
          <a:bodyPr wrap="square" rtlCol="0">
            <a:spAutoFit/>
          </a:bodyPr>
          <a:lstStyle/>
          <a:p>
            <a:pPr algn="just"/>
            <a:r>
              <a:rPr lang="el-GR" sz="1400" b="1" i="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a:t>
            </a:r>
            <a:r>
              <a:rPr lang="el-GR" sz="1400" b="1" i="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r>
              <a:rPr lang="el-GR" sz="140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Καλό θα είναι στη συγκρότηση της Περιβαλλοντικής Επιτροπής να συμμετέχουν εκπρόσωποι μαθητών/τριών από όλες τις τάξεις και όχι μόνο εκπαιδευτικοί και αυτό γιατί η Π</a:t>
            </a:r>
            <a:r>
              <a:rPr lang="el-GR" sz="1400" i="1" dirty="0">
                <a:solidFill>
                  <a:srgbClr val="000000"/>
                </a:solidFill>
                <a:latin typeface="Calibri" panose="020F0502020204030204" pitchFamily="34" charset="0"/>
                <a:ea typeface="Calibri" panose="020F0502020204030204" pitchFamily="34" charset="0"/>
                <a:cs typeface="Calibri" panose="020F0502020204030204" pitchFamily="34" charset="0"/>
              </a:rPr>
              <a:t>εριβαλλοντική </a:t>
            </a:r>
            <a:r>
              <a:rPr lang="el-GR" sz="140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Επιτροπή εκπαιδεύει τα παιδιά, ανεξάρτητα από την ηλικία, στη συζήτηση και λήψη αποφάσεων</a:t>
            </a:r>
            <a:r>
              <a:rPr lang="el-GR" sz="1400" dirty="0">
                <a:solidFill>
                  <a:schemeClr val="bg1"/>
                </a:solidFill>
                <a:latin typeface="Calibri" panose="020F0502020204030204" pitchFamily="34" charset="0"/>
                <a:ea typeface="Calibri" panose="020F0502020204030204" pitchFamily="34" charset="0"/>
                <a:cs typeface="Calibri" panose="020F0502020204030204" pitchFamily="34" charset="0"/>
              </a:rPr>
              <a:t>)</a:t>
            </a:r>
            <a:endParaRPr lang="en-US" sz="1400" dirty="0"/>
          </a:p>
        </p:txBody>
      </p:sp>
      <p:grpSp>
        <p:nvGrpSpPr>
          <p:cNvPr id="9" name="Ομάδα 8">
            <a:extLst>
              <a:ext uri="{FF2B5EF4-FFF2-40B4-BE49-F238E27FC236}">
                <a16:creationId xmlns:a16="http://schemas.microsoft.com/office/drawing/2014/main" xmlns="" id="{EA2555E4-5338-4479-B261-838608B86E5F}"/>
              </a:ext>
            </a:extLst>
          </p:cNvPr>
          <p:cNvGrpSpPr/>
          <p:nvPr/>
        </p:nvGrpSpPr>
        <p:grpSpPr>
          <a:xfrm>
            <a:off x="650217" y="-838227"/>
            <a:ext cx="8218327" cy="2744317"/>
            <a:chOff x="650217" y="-838227"/>
            <a:chExt cx="8218327" cy="2744317"/>
          </a:xfrm>
        </p:grpSpPr>
        <p:grpSp>
          <p:nvGrpSpPr>
            <p:cNvPr id="10" name="Ομάδα 9">
              <a:extLst>
                <a:ext uri="{FF2B5EF4-FFF2-40B4-BE49-F238E27FC236}">
                  <a16:creationId xmlns:a16="http://schemas.microsoft.com/office/drawing/2014/main" xmlns="" id="{A1ACE158-E043-C2C0-6C07-2E1F439BDED0}"/>
                </a:ext>
              </a:extLst>
            </p:cNvPr>
            <p:cNvGrpSpPr/>
            <p:nvPr/>
          </p:nvGrpSpPr>
          <p:grpSpPr>
            <a:xfrm>
              <a:off x="5148064" y="22408"/>
              <a:ext cx="1973560" cy="1027235"/>
              <a:chOff x="5148064" y="22408"/>
              <a:chExt cx="1973560" cy="1027235"/>
            </a:xfrm>
          </p:grpSpPr>
          <p:pic>
            <p:nvPicPr>
              <p:cNvPr id="15" name="Picture 9" descr="fee-logo">
                <a:extLst>
                  <a:ext uri="{FF2B5EF4-FFF2-40B4-BE49-F238E27FC236}">
                    <a16:creationId xmlns:a16="http://schemas.microsoft.com/office/drawing/2014/main" xmlns="" id="{469025C5-EF13-14CE-FDA4-298027921A45}"/>
                  </a:ext>
                </a:extLst>
              </p:cNvPr>
              <p:cNvPicPr>
                <a:picLocks noChangeAspect="1" noChangeArrowheads="1"/>
              </p:cNvPicPr>
              <p:nvPr/>
            </p:nvPicPr>
            <p:blipFill>
              <a:blip r:embed="rId2" cstate="print"/>
              <a:srcRect/>
              <a:stretch>
                <a:fillRect/>
              </a:stretch>
            </p:blipFill>
            <p:spPr bwMode="auto">
              <a:xfrm>
                <a:off x="6588224" y="50538"/>
                <a:ext cx="533400" cy="966788"/>
              </a:xfrm>
              <a:prstGeom prst="rect">
                <a:avLst/>
              </a:prstGeom>
              <a:noFill/>
              <a:ln w="9525">
                <a:noFill/>
                <a:miter lim="800000"/>
                <a:headEnd/>
                <a:tailEnd/>
              </a:ln>
            </p:spPr>
          </p:pic>
          <p:pic>
            <p:nvPicPr>
              <p:cNvPr id="16" name="Εικόνα 15" descr="Εικόνα που περιέχει γραφικά, γραφιστική, σχεδίαση, αφίσα&#10;&#10;Περιγραφή που δημιουργήθηκε αυτόματα">
                <a:extLst>
                  <a:ext uri="{FF2B5EF4-FFF2-40B4-BE49-F238E27FC236}">
                    <a16:creationId xmlns:a16="http://schemas.microsoft.com/office/drawing/2014/main" xmlns="" id="{A673336C-228B-8D7B-7BF8-5F194DC710EA}"/>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148064" y="22408"/>
                <a:ext cx="780699" cy="1027235"/>
              </a:xfrm>
              <a:prstGeom prst="rect">
                <a:avLst/>
              </a:prstGeom>
            </p:spPr>
          </p:pic>
        </p:grpSp>
        <p:pic>
          <p:nvPicPr>
            <p:cNvPr id="11" name="Εικόνα 10" descr="Εικόνα που περιέχει κείμενο, γραφικά, γραμματοσειρά, γραφιστική&#10;&#10;Το περιεχόμενο που δημιουργείται από τεχνολογία AI ενδέχεται να είναι εσφαλμένο.">
              <a:extLst>
                <a:ext uri="{FF2B5EF4-FFF2-40B4-BE49-F238E27FC236}">
                  <a16:creationId xmlns:a16="http://schemas.microsoft.com/office/drawing/2014/main" xmlns="" id="{F6A969A1-CDAF-5FC8-C7A9-A0B9A9A27267}"/>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7441751" y="67368"/>
              <a:ext cx="1426793" cy="793259"/>
            </a:xfrm>
            <a:prstGeom prst="rect">
              <a:avLst/>
            </a:prstGeom>
          </p:spPr>
        </p:pic>
        <p:pic>
          <p:nvPicPr>
            <p:cNvPr id="14" name="Εικόνα 13" descr="Εικόνα που περιέχει γραφιστική, γραφικά, πράσινο, λογότυπο&#10;&#10;Το περιεχόμενο που δημιουργείται από τεχνολογία AI ενδέχεται να είναι εσφαλμένο.">
              <a:extLst>
                <a:ext uri="{FF2B5EF4-FFF2-40B4-BE49-F238E27FC236}">
                  <a16:creationId xmlns:a16="http://schemas.microsoft.com/office/drawing/2014/main" xmlns="" id="{B53199A3-2606-6B36-F389-37CD69C7C36C}"/>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650217" y="-838227"/>
              <a:ext cx="2744317" cy="2744317"/>
            </a:xfrm>
            <a:prstGeom prst="rect">
              <a:avLst/>
            </a:prstGeom>
          </p:spPr>
        </p:pic>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B4BA5020-6423-A9A8-CAE6-06B2FA4E665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xmlns="" id="{1E619659-351E-22B2-1726-7B151AC64DAD}"/>
              </a:ext>
            </a:extLst>
          </p:cNvPr>
          <p:cNvSpPr>
            <a:spLocks noGrp="1"/>
          </p:cNvSpPr>
          <p:nvPr>
            <p:ph type="title"/>
          </p:nvPr>
        </p:nvSpPr>
        <p:spPr>
          <a:xfrm>
            <a:off x="0" y="1295400"/>
            <a:ext cx="9144000" cy="838200"/>
          </a:xfrm>
        </p:spPr>
        <p:txBody>
          <a:bodyPr>
            <a:noAutofit/>
          </a:bodyPr>
          <a:lstStyle/>
          <a:p>
            <a:r>
              <a:rPr lang="el-GR" sz="3000" b="1" dirty="0">
                <a:solidFill>
                  <a:srgbClr val="0070C0"/>
                </a:solidFill>
                <a:latin typeface="Calibri" pitchFamily="34" charset="0"/>
                <a:cs typeface="Calibri" pitchFamily="34" charset="0"/>
              </a:rPr>
              <a:t>Βημα 1 </a:t>
            </a:r>
            <a:r>
              <a:rPr lang="en-US" sz="3000" b="1" dirty="0">
                <a:solidFill>
                  <a:srgbClr val="0070C0"/>
                </a:solidFill>
                <a:latin typeface="Calibri" pitchFamily="34" charset="0"/>
                <a:cs typeface="Calibri" pitchFamily="34" charset="0"/>
              </a:rPr>
              <a:t>: </a:t>
            </a:r>
            <a:r>
              <a:rPr lang="el-GR" sz="3000" b="1" dirty="0">
                <a:solidFill>
                  <a:srgbClr val="0070C0"/>
                </a:solidFill>
                <a:latin typeface="Calibri" pitchFamily="34" charset="0"/>
                <a:cs typeface="Calibri" pitchFamily="34" charset="0"/>
              </a:rPr>
              <a:t>δημιουργια περιβαλλοντικησ επιτροπησ *</a:t>
            </a:r>
          </a:p>
        </p:txBody>
      </p:sp>
      <p:sp>
        <p:nvSpPr>
          <p:cNvPr id="5" name="Content Placeholder 4">
            <a:extLst>
              <a:ext uri="{FF2B5EF4-FFF2-40B4-BE49-F238E27FC236}">
                <a16:creationId xmlns:a16="http://schemas.microsoft.com/office/drawing/2014/main" xmlns="" id="{E643588B-109B-6FF7-540F-049039F27EAB}"/>
              </a:ext>
            </a:extLst>
          </p:cNvPr>
          <p:cNvSpPr>
            <a:spLocks noGrp="1"/>
          </p:cNvSpPr>
          <p:nvPr>
            <p:ph idx="1"/>
          </p:nvPr>
        </p:nvSpPr>
        <p:spPr>
          <a:xfrm>
            <a:off x="0" y="2286000"/>
            <a:ext cx="8892480" cy="3573066"/>
          </a:xfrm>
        </p:spPr>
        <p:txBody>
          <a:bodyPr>
            <a:normAutofit fontScale="62500" lnSpcReduction="20000"/>
          </a:bodyPr>
          <a:lstStyle/>
          <a:p>
            <a:pPr marL="457200" indent="-457200">
              <a:buClr>
                <a:srgbClr val="00B050"/>
              </a:buClr>
              <a:buSzPct val="80000"/>
              <a:buFont typeface="+mj-lt"/>
              <a:buAutoNum type="arabicPeriod"/>
            </a:pPr>
            <a:r>
              <a:rPr lang="el-GR" sz="2400" dirty="0">
                <a:solidFill>
                  <a:schemeClr val="bg1"/>
                </a:solidFill>
                <a:latin typeface="Calibri" pitchFamily="34" charset="0"/>
                <a:cs typeface="Calibri" pitchFamily="34" charset="0"/>
              </a:rPr>
              <a:t>Οι μαθητές/</a:t>
            </a:r>
            <a:r>
              <a:rPr lang="el-GR" sz="2400" dirty="0" err="1">
                <a:solidFill>
                  <a:schemeClr val="bg1"/>
                </a:solidFill>
                <a:latin typeface="Calibri" pitchFamily="34" charset="0"/>
                <a:cs typeface="Calibri" pitchFamily="34" charset="0"/>
              </a:rPr>
              <a:t>τριες</a:t>
            </a:r>
            <a:r>
              <a:rPr lang="el-GR" sz="2400" dirty="0">
                <a:solidFill>
                  <a:schemeClr val="bg1"/>
                </a:solidFill>
                <a:latin typeface="Calibri" pitchFamily="34" charset="0"/>
                <a:cs typeface="Calibri" pitchFamily="34" charset="0"/>
              </a:rPr>
              <a:t> αποτελούν την κινητήρια δύναμη της Περιβαλλοντικής Επιτροπής; </a:t>
            </a:r>
          </a:p>
          <a:p>
            <a:pPr marL="457200" indent="-457200">
              <a:buClr>
                <a:srgbClr val="00B050"/>
              </a:buClr>
              <a:buSzPct val="80000"/>
              <a:buFont typeface="+mj-lt"/>
              <a:buAutoNum type="arabicPeriod"/>
            </a:pPr>
            <a:r>
              <a:rPr lang="el-GR" sz="2400" dirty="0">
                <a:solidFill>
                  <a:schemeClr val="bg1"/>
                </a:solidFill>
                <a:latin typeface="Calibri" pitchFamily="34" charset="0"/>
                <a:cs typeface="Calibri" pitchFamily="34" charset="0"/>
              </a:rPr>
              <a:t>Αν ναι, σε τι ποσοστό εντοπίζονται μαθητές/</a:t>
            </a:r>
            <a:r>
              <a:rPr lang="el-GR" sz="2400" dirty="0" err="1">
                <a:solidFill>
                  <a:schemeClr val="bg1"/>
                </a:solidFill>
                <a:latin typeface="Calibri" pitchFamily="34" charset="0"/>
                <a:cs typeface="Calibri" pitchFamily="34" charset="0"/>
              </a:rPr>
              <a:t>τριες</a:t>
            </a:r>
            <a:r>
              <a:rPr lang="el-GR" sz="2400" dirty="0">
                <a:solidFill>
                  <a:schemeClr val="bg1"/>
                </a:solidFill>
                <a:latin typeface="Calibri" pitchFamily="34" charset="0"/>
                <a:cs typeface="Calibri" pitchFamily="34" charset="0"/>
              </a:rPr>
              <a:t> στη σύσταση της Οικολογικής Επιτροπής;</a:t>
            </a:r>
          </a:p>
          <a:p>
            <a:pPr marL="457200" indent="-457200">
              <a:buClr>
                <a:srgbClr val="00B050"/>
              </a:buClr>
              <a:buSzPct val="80000"/>
              <a:buFont typeface="+mj-lt"/>
              <a:buAutoNum type="arabicPeriod"/>
            </a:pPr>
            <a:r>
              <a:rPr lang="el-GR" sz="2400" dirty="0">
                <a:solidFill>
                  <a:schemeClr val="bg1"/>
                </a:solidFill>
                <a:latin typeface="Calibri" pitchFamily="34" charset="0"/>
                <a:cs typeface="Calibri" pitchFamily="34" charset="0"/>
              </a:rPr>
              <a:t>Κάθε πότε συνεδριάζει η Περιβαλλοντική Επιτροπή; Σημειώστε τον αριθμό των διαδικασιών για το σχολικό έτος 2024-2025:</a:t>
            </a:r>
          </a:p>
          <a:p>
            <a:pPr marL="457200" indent="-457200">
              <a:buClr>
                <a:srgbClr val="00B050"/>
              </a:buClr>
              <a:buSzPct val="80000"/>
              <a:buFont typeface="+mj-lt"/>
              <a:buAutoNum type="arabicPeriod"/>
            </a:pPr>
            <a:r>
              <a:rPr lang="el-GR" sz="2400" dirty="0">
                <a:solidFill>
                  <a:schemeClr val="bg1"/>
                </a:solidFill>
                <a:latin typeface="Calibri" pitchFamily="34" charset="0"/>
                <a:cs typeface="Calibri" pitchFamily="34" charset="0"/>
              </a:rPr>
              <a:t>Καταγράφονται τα πρακτικά (άτυπη μορφή πρακτικών) των Περιβαλλοντικών Επιτροπών και οι αποφάσεις; Αν ναι, σε τι μορφή; </a:t>
            </a:r>
          </a:p>
          <a:p>
            <a:pPr marL="457200" indent="-457200">
              <a:buClr>
                <a:srgbClr val="00B050"/>
              </a:buClr>
              <a:buSzPct val="80000"/>
              <a:buFont typeface="+mj-lt"/>
              <a:buAutoNum type="arabicPeriod"/>
            </a:pPr>
            <a:r>
              <a:rPr lang="el-GR" sz="2400" dirty="0">
                <a:solidFill>
                  <a:schemeClr val="bg1"/>
                </a:solidFill>
                <a:latin typeface="Calibri" pitchFamily="34" charset="0"/>
                <a:cs typeface="Calibri" pitchFamily="34" charset="0"/>
              </a:rPr>
              <a:t>Υπάρχει αντιπροσώπευση στην Περιβαλλοντική Επιτροπή από γονείς/κηδεμόνες, εκπαιδευτικούς, βοηθητικό προσωπικό; </a:t>
            </a:r>
          </a:p>
          <a:p>
            <a:pPr marL="457200" indent="-457200">
              <a:buClr>
                <a:srgbClr val="00B050"/>
              </a:buClr>
              <a:buSzPct val="80000"/>
              <a:buFont typeface="+mj-lt"/>
              <a:buAutoNum type="arabicPeriod"/>
            </a:pPr>
            <a:r>
              <a:rPr lang="el-GR" sz="2400" dirty="0">
                <a:solidFill>
                  <a:schemeClr val="bg1"/>
                </a:solidFill>
                <a:latin typeface="Calibri" pitchFamily="34" charset="0"/>
                <a:cs typeface="Calibri" pitchFamily="34" charset="0"/>
              </a:rPr>
              <a:t>Προεδρεύουν μαθητές/</a:t>
            </a:r>
            <a:r>
              <a:rPr lang="el-GR" sz="2400" dirty="0" err="1">
                <a:solidFill>
                  <a:schemeClr val="bg1"/>
                </a:solidFill>
                <a:latin typeface="Calibri" pitchFamily="34" charset="0"/>
                <a:cs typeface="Calibri" pitchFamily="34" charset="0"/>
              </a:rPr>
              <a:t>τριες</a:t>
            </a:r>
            <a:r>
              <a:rPr lang="el-GR" sz="2400" dirty="0">
                <a:solidFill>
                  <a:schemeClr val="bg1"/>
                </a:solidFill>
                <a:latin typeface="Calibri" pitchFamily="34" charset="0"/>
                <a:cs typeface="Calibri" pitchFamily="34" charset="0"/>
              </a:rPr>
              <a:t>;</a:t>
            </a:r>
          </a:p>
          <a:p>
            <a:pPr marL="457200" indent="-457200">
              <a:buClr>
                <a:srgbClr val="00B050"/>
              </a:buClr>
              <a:buSzPct val="80000"/>
              <a:buFont typeface="+mj-lt"/>
              <a:buAutoNum type="arabicPeriod"/>
            </a:pPr>
            <a:r>
              <a:rPr lang="el-GR" sz="2400" dirty="0">
                <a:solidFill>
                  <a:schemeClr val="bg1"/>
                </a:solidFill>
                <a:latin typeface="Calibri" pitchFamily="34" charset="0"/>
                <a:cs typeface="Calibri" pitchFamily="34" charset="0"/>
              </a:rPr>
              <a:t>Είναι ορατή η Περιβαλλοντική Επιτροπή στο σχολείο; Εντοπίζεται η Περιβαλλοντική Επιτροπή στον Πίνακα Ανακοινώσεων του σχολείου;</a:t>
            </a:r>
          </a:p>
          <a:p>
            <a:pPr marL="457200" indent="-457200">
              <a:buClr>
                <a:srgbClr val="00B050"/>
              </a:buClr>
              <a:buSzPct val="80000"/>
              <a:buFont typeface="+mj-lt"/>
              <a:buAutoNum type="arabicPeriod"/>
            </a:pPr>
            <a:r>
              <a:rPr lang="el-GR" sz="2400" dirty="0">
                <a:solidFill>
                  <a:schemeClr val="bg1"/>
                </a:solidFill>
                <a:latin typeface="Calibri" pitchFamily="34" charset="0"/>
                <a:cs typeface="Calibri" pitchFamily="34" charset="0"/>
              </a:rPr>
              <a:t>Η Περιβαλλοντική Επιτροπή εκλέγεται από τους μαθητές/</a:t>
            </a:r>
            <a:r>
              <a:rPr lang="el-GR" sz="2400" dirty="0" err="1">
                <a:solidFill>
                  <a:schemeClr val="bg1"/>
                </a:solidFill>
                <a:latin typeface="Calibri" pitchFamily="34" charset="0"/>
                <a:cs typeface="Calibri" pitchFamily="34" charset="0"/>
              </a:rPr>
              <a:t>τριες</a:t>
            </a:r>
            <a:r>
              <a:rPr lang="el-GR" sz="2400" dirty="0">
                <a:solidFill>
                  <a:schemeClr val="bg1"/>
                </a:solidFill>
                <a:latin typeface="Calibri" pitchFamily="34" charset="0"/>
                <a:cs typeface="Calibri" pitchFamily="34" charset="0"/>
              </a:rPr>
              <a:t> ή προτείνεται σε μικρότερα σχολεία (νηπιαγωγεία, παιδικοί σταθμοί); Πως διαμορφώνεται στο σχολείο σας;</a:t>
            </a:r>
            <a:endParaRPr lang="en-US" sz="2400" dirty="0">
              <a:solidFill>
                <a:schemeClr val="bg1"/>
              </a:solidFill>
              <a:latin typeface="Calibri" pitchFamily="34" charset="0"/>
              <a:cs typeface="Calibri" pitchFamily="34" charset="0"/>
            </a:endParaRPr>
          </a:p>
          <a:p>
            <a:pPr fontAlgn="t"/>
            <a:endParaRPr lang="el-GR" sz="2400" dirty="0"/>
          </a:p>
          <a:p>
            <a:pPr marL="0" indent="0" fontAlgn="t">
              <a:buNone/>
            </a:pPr>
            <a:r>
              <a:rPr lang="el-GR" sz="2400" b="1" dirty="0">
                <a:solidFill>
                  <a:srgbClr val="FF0000"/>
                </a:solidFill>
              </a:rPr>
              <a:t>Παρακαλούμε πολύ οι απαντήσεις σας να είναι συνοπτικές και να απαντηθούν με δημιουργία επόμενης διαφάνειας με τη σχετική αρίθμηση. </a:t>
            </a:r>
            <a:endParaRPr lang="el-GR" sz="2400" dirty="0"/>
          </a:p>
          <a:p>
            <a:pPr fontAlgn="t"/>
            <a:endParaRPr lang="el-GR" sz="2400" b="1" dirty="0"/>
          </a:p>
          <a:p>
            <a:pPr fontAlgn="t"/>
            <a:endParaRPr lang="el-GR" sz="2400" dirty="0"/>
          </a:p>
          <a:p>
            <a:pPr fontAlgn="t"/>
            <a:endParaRPr lang="el-GR" sz="2400" dirty="0"/>
          </a:p>
          <a:p>
            <a:pPr fontAlgn="t"/>
            <a:endParaRPr lang="el-GR" sz="2400" dirty="0"/>
          </a:p>
          <a:p>
            <a:endParaRPr lang="el-GR" sz="2400" dirty="0"/>
          </a:p>
          <a:p>
            <a:pPr>
              <a:buNone/>
            </a:pPr>
            <a:endParaRPr lang="el-GR" sz="2400" dirty="0"/>
          </a:p>
        </p:txBody>
      </p:sp>
      <p:sp>
        <p:nvSpPr>
          <p:cNvPr id="13" name="Slide Number Placeholder 12">
            <a:extLst>
              <a:ext uri="{FF2B5EF4-FFF2-40B4-BE49-F238E27FC236}">
                <a16:creationId xmlns:a16="http://schemas.microsoft.com/office/drawing/2014/main" xmlns="" id="{BB1D92FC-BD9D-6F06-04A3-265803145D46}"/>
              </a:ext>
            </a:extLst>
          </p:cNvPr>
          <p:cNvSpPr>
            <a:spLocks noGrp="1"/>
          </p:cNvSpPr>
          <p:nvPr>
            <p:ph type="sldNum" sz="quarter" idx="12"/>
          </p:nvPr>
        </p:nvSpPr>
        <p:spPr/>
        <p:txBody>
          <a:bodyPr/>
          <a:lstStyle/>
          <a:p>
            <a:fld id="{B6F15528-21DE-4FAA-801E-634DDDAF4B2B}" type="slidenum">
              <a:rPr lang="en-US" smtClean="0"/>
              <a:pPr/>
              <a:t>6</a:t>
            </a:fld>
            <a:endParaRPr lang="en-US"/>
          </a:p>
        </p:txBody>
      </p:sp>
      <p:sp>
        <p:nvSpPr>
          <p:cNvPr id="4" name="TextBox 3">
            <a:extLst>
              <a:ext uri="{FF2B5EF4-FFF2-40B4-BE49-F238E27FC236}">
                <a16:creationId xmlns:a16="http://schemas.microsoft.com/office/drawing/2014/main" xmlns="" id="{619F2BEC-42CB-1B99-8EC5-54E96BE9CC4E}"/>
              </a:ext>
            </a:extLst>
          </p:cNvPr>
          <p:cNvSpPr txBox="1"/>
          <p:nvPr/>
        </p:nvSpPr>
        <p:spPr>
          <a:xfrm>
            <a:off x="148644" y="5996226"/>
            <a:ext cx="8892480" cy="738664"/>
          </a:xfrm>
          <a:prstGeom prst="rect">
            <a:avLst/>
          </a:prstGeom>
          <a:noFill/>
        </p:spPr>
        <p:txBody>
          <a:bodyPr wrap="square" rtlCol="0">
            <a:spAutoFit/>
          </a:bodyPr>
          <a:lstStyle/>
          <a:p>
            <a:pPr algn="just"/>
            <a:r>
              <a:rPr lang="el-GR" sz="1400" b="1" i="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a:t>
            </a:r>
            <a:r>
              <a:rPr lang="el-GR" sz="1400" b="1" i="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r>
              <a:rPr lang="el-GR" sz="140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Καλό θα είναι στη συγκρότηση της Περιβαλλοντικής Επιτροπής να συμμετέχουν εκπρόσωποι μαθητών/τριών από όλες τις τάξεις και όχι μόνο εκπαιδευτικοί και αυτό γιατί η Π</a:t>
            </a:r>
            <a:r>
              <a:rPr lang="el-GR" sz="1400" i="1" dirty="0">
                <a:solidFill>
                  <a:srgbClr val="000000"/>
                </a:solidFill>
                <a:latin typeface="Calibri" panose="020F0502020204030204" pitchFamily="34" charset="0"/>
                <a:ea typeface="Calibri" panose="020F0502020204030204" pitchFamily="34" charset="0"/>
                <a:cs typeface="Calibri" panose="020F0502020204030204" pitchFamily="34" charset="0"/>
              </a:rPr>
              <a:t>εριβαλλοντική </a:t>
            </a:r>
            <a:r>
              <a:rPr lang="el-GR" sz="140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Επιτροπή εκπαιδεύει τα παιδιά, ανεξάρτητα από την ηλικία, στη συζήτηση και λήψη αποφάσεων</a:t>
            </a:r>
            <a:r>
              <a:rPr lang="el-GR" sz="1400" dirty="0">
                <a:solidFill>
                  <a:schemeClr val="bg1"/>
                </a:solidFill>
                <a:latin typeface="Calibri" panose="020F0502020204030204" pitchFamily="34" charset="0"/>
                <a:ea typeface="Calibri" panose="020F0502020204030204" pitchFamily="34" charset="0"/>
                <a:cs typeface="Calibri" panose="020F0502020204030204" pitchFamily="34" charset="0"/>
              </a:rPr>
              <a:t>)</a:t>
            </a:r>
            <a:endParaRPr lang="en-US" sz="1400" dirty="0"/>
          </a:p>
        </p:txBody>
      </p:sp>
      <p:grpSp>
        <p:nvGrpSpPr>
          <p:cNvPr id="3" name="Ομάδα 8">
            <a:extLst>
              <a:ext uri="{FF2B5EF4-FFF2-40B4-BE49-F238E27FC236}">
                <a16:creationId xmlns:a16="http://schemas.microsoft.com/office/drawing/2014/main" xmlns="" id="{56CC56BD-2246-B442-5124-E5BE93390BF5}"/>
              </a:ext>
            </a:extLst>
          </p:cNvPr>
          <p:cNvGrpSpPr/>
          <p:nvPr/>
        </p:nvGrpSpPr>
        <p:grpSpPr>
          <a:xfrm>
            <a:off x="650217" y="-838227"/>
            <a:ext cx="8218327" cy="2744317"/>
            <a:chOff x="650217" y="-838227"/>
            <a:chExt cx="8218327" cy="2744317"/>
          </a:xfrm>
        </p:grpSpPr>
        <p:grpSp>
          <p:nvGrpSpPr>
            <p:cNvPr id="6" name="Ομάδα 9">
              <a:extLst>
                <a:ext uri="{FF2B5EF4-FFF2-40B4-BE49-F238E27FC236}">
                  <a16:creationId xmlns:a16="http://schemas.microsoft.com/office/drawing/2014/main" xmlns="" id="{00FCDF5C-08C0-C888-324C-0CD5645BEECC}"/>
                </a:ext>
              </a:extLst>
            </p:cNvPr>
            <p:cNvGrpSpPr/>
            <p:nvPr/>
          </p:nvGrpSpPr>
          <p:grpSpPr>
            <a:xfrm>
              <a:off x="5148064" y="22408"/>
              <a:ext cx="1973560" cy="1027235"/>
              <a:chOff x="5148064" y="22408"/>
              <a:chExt cx="1973560" cy="1027235"/>
            </a:xfrm>
          </p:grpSpPr>
          <p:pic>
            <p:nvPicPr>
              <p:cNvPr id="14" name="Picture 9" descr="fee-logo">
                <a:extLst>
                  <a:ext uri="{FF2B5EF4-FFF2-40B4-BE49-F238E27FC236}">
                    <a16:creationId xmlns:a16="http://schemas.microsoft.com/office/drawing/2014/main" xmlns="" id="{E85D0D76-6C1A-7FAD-168F-CDE799D40B4A}"/>
                  </a:ext>
                </a:extLst>
              </p:cNvPr>
              <p:cNvPicPr>
                <a:picLocks noChangeAspect="1" noChangeArrowheads="1"/>
              </p:cNvPicPr>
              <p:nvPr/>
            </p:nvPicPr>
            <p:blipFill>
              <a:blip r:embed="rId2" cstate="print"/>
              <a:srcRect/>
              <a:stretch>
                <a:fillRect/>
              </a:stretch>
            </p:blipFill>
            <p:spPr bwMode="auto">
              <a:xfrm>
                <a:off x="6588224" y="50538"/>
                <a:ext cx="533400" cy="966788"/>
              </a:xfrm>
              <a:prstGeom prst="rect">
                <a:avLst/>
              </a:prstGeom>
              <a:noFill/>
              <a:ln w="9525">
                <a:noFill/>
                <a:miter lim="800000"/>
                <a:headEnd/>
                <a:tailEnd/>
              </a:ln>
            </p:spPr>
          </p:pic>
          <p:pic>
            <p:nvPicPr>
              <p:cNvPr id="15" name="Εικόνα 14" descr="Εικόνα που περιέχει γραφικά, γραφιστική, σχεδίαση, αφίσα&#10;&#10;Περιγραφή που δημιουργήθηκε αυτόματα">
                <a:extLst>
                  <a:ext uri="{FF2B5EF4-FFF2-40B4-BE49-F238E27FC236}">
                    <a16:creationId xmlns:a16="http://schemas.microsoft.com/office/drawing/2014/main" xmlns="" id="{E718474F-727D-8CBC-81E7-4FED0E0D9BCE}"/>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148064" y="22408"/>
                <a:ext cx="780699" cy="1027235"/>
              </a:xfrm>
              <a:prstGeom prst="rect">
                <a:avLst/>
              </a:prstGeom>
            </p:spPr>
          </p:pic>
        </p:grpSp>
        <p:pic>
          <p:nvPicPr>
            <p:cNvPr id="11" name="Εικόνα 10" descr="Εικόνα που περιέχει κείμενο, γραφικά, γραμματοσειρά, γραφιστική&#10;&#10;Το περιεχόμενο που δημιουργείται από τεχνολογία AI ενδέχεται να είναι εσφαλμένο.">
              <a:extLst>
                <a:ext uri="{FF2B5EF4-FFF2-40B4-BE49-F238E27FC236}">
                  <a16:creationId xmlns:a16="http://schemas.microsoft.com/office/drawing/2014/main" xmlns="" id="{CFE6D4C5-B3EF-D2A5-B8BE-EECBFF3C9232}"/>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7441751" y="67368"/>
              <a:ext cx="1426793" cy="793259"/>
            </a:xfrm>
            <a:prstGeom prst="rect">
              <a:avLst/>
            </a:prstGeom>
          </p:spPr>
        </p:pic>
        <p:pic>
          <p:nvPicPr>
            <p:cNvPr id="12" name="Εικόνα 11" descr="Εικόνα που περιέχει γραφιστική, γραφικά, πράσινο, λογότυπο&#10;&#10;Το περιεχόμενο που δημιουργείται από τεχνολογία AI ενδέχεται να είναι εσφαλμένο.">
              <a:extLst>
                <a:ext uri="{FF2B5EF4-FFF2-40B4-BE49-F238E27FC236}">
                  <a16:creationId xmlns:a16="http://schemas.microsoft.com/office/drawing/2014/main" xmlns="" id="{A077C935-3207-27CF-C3E5-30EF9C60BAD0}"/>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650217" y="-838227"/>
              <a:ext cx="2744317" cy="2744317"/>
            </a:xfrm>
            <a:prstGeom prst="rect">
              <a:avLst/>
            </a:prstGeom>
          </p:spPr>
        </p:pic>
      </p:grpSp>
    </p:spTree>
    <p:extLst>
      <p:ext uri="{BB962C8B-B14F-4D97-AF65-F5344CB8AC3E}">
        <p14:creationId xmlns:p14="http://schemas.microsoft.com/office/powerpoint/2010/main" xmlns="" val="3069831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B4BA5020-6423-A9A8-CAE6-06B2FA4E665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xmlns="" id="{1E619659-351E-22B2-1726-7B151AC64DAD}"/>
              </a:ext>
            </a:extLst>
          </p:cNvPr>
          <p:cNvSpPr>
            <a:spLocks noGrp="1"/>
          </p:cNvSpPr>
          <p:nvPr>
            <p:ph type="title"/>
          </p:nvPr>
        </p:nvSpPr>
        <p:spPr>
          <a:xfrm>
            <a:off x="0" y="1295400"/>
            <a:ext cx="9144000" cy="838200"/>
          </a:xfrm>
        </p:spPr>
        <p:txBody>
          <a:bodyPr>
            <a:noAutofit/>
          </a:bodyPr>
          <a:lstStyle/>
          <a:p>
            <a:r>
              <a:rPr lang="el-GR" sz="3000" b="1" dirty="0" smtClean="0">
                <a:solidFill>
                  <a:srgbClr val="0070C0"/>
                </a:solidFill>
                <a:latin typeface="Calibri" pitchFamily="34" charset="0"/>
                <a:cs typeface="Calibri" pitchFamily="34" charset="0"/>
              </a:rPr>
              <a:t>ΣΧΕΤΙΚΑ ΜΕ ΤΗΝ περιβαλλοντικη επιτροπη ΤΟΥ ΣΧΟΛΕΙΟΥ ΜΑΣ       </a:t>
            </a:r>
            <a:endParaRPr lang="el-GR" sz="3000" b="1" dirty="0">
              <a:solidFill>
                <a:srgbClr val="0070C0"/>
              </a:solidFill>
              <a:latin typeface="Calibri" pitchFamily="34" charset="0"/>
              <a:cs typeface="Calibri" pitchFamily="34" charset="0"/>
            </a:endParaRPr>
          </a:p>
        </p:txBody>
      </p:sp>
      <p:sp>
        <p:nvSpPr>
          <p:cNvPr id="5" name="Content Placeholder 4">
            <a:extLst>
              <a:ext uri="{FF2B5EF4-FFF2-40B4-BE49-F238E27FC236}">
                <a16:creationId xmlns:a16="http://schemas.microsoft.com/office/drawing/2014/main" xmlns="" id="{E643588B-109B-6FF7-540F-049039F27EAB}"/>
              </a:ext>
            </a:extLst>
          </p:cNvPr>
          <p:cNvSpPr>
            <a:spLocks noGrp="1"/>
          </p:cNvSpPr>
          <p:nvPr>
            <p:ph idx="1"/>
          </p:nvPr>
        </p:nvSpPr>
        <p:spPr>
          <a:xfrm>
            <a:off x="0" y="2286000"/>
            <a:ext cx="8892480" cy="3573066"/>
          </a:xfrm>
        </p:spPr>
        <p:txBody>
          <a:bodyPr>
            <a:normAutofit fontScale="25000" lnSpcReduction="20000"/>
          </a:bodyPr>
          <a:lstStyle/>
          <a:p>
            <a:pPr>
              <a:buNone/>
            </a:pPr>
            <a:r>
              <a:rPr lang="el-GR" sz="7200" dirty="0" smtClean="0">
                <a:solidFill>
                  <a:schemeClr val="bg1"/>
                </a:solidFill>
                <a:latin typeface="Calibri" pitchFamily="34" charset="0"/>
                <a:cs typeface="Calibri" pitchFamily="34" charset="0"/>
              </a:rPr>
              <a:t>       Στο Νηπιαγωγείο μας, η Περιβαλλοντική Επιτροπή συγκροτήθηκε κυρίως από τους μαθητές και τις μαθήτριες, οι οποίοι αποτελούσαν και την κινητήρια δύναμή της. Η συμμετοχή των παιδιών υπήρξε έντονη και ουσιαστική, ενώ η συγκρότηση της Επιτροπής γινόταν μέσω ψηφοφορίας στην τάξη, καλλιεργώντας έτσι από νωρίς την έννοια της εκπροσώπησης.</a:t>
            </a:r>
          </a:p>
          <a:p>
            <a:pPr>
              <a:buNone/>
            </a:pPr>
            <a:r>
              <a:rPr lang="el-GR" sz="7200" dirty="0" smtClean="0">
                <a:solidFill>
                  <a:schemeClr val="bg1"/>
                </a:solidFill>
                <a:latin typeface="Calibri" pitchFamily="34" charset="0"/>
                <a:cs typeface="Calibri" pitchFamily="34" charset="0"/>
              </a:rPr>
              <a:t>       Τα παιδιά γνώριζαν εκ των προτέρων τον ρόλο των εκπροσώπων τους, οι οποίοι αναλάμβαναν να παρουσιάζουν τις ιδέες, τις δράσεις και τις επιθυμίες της ομάδας στον Σύλλογο Διδασκόντων ή στην ευρύτερη σχολική κοινότητα. Αν και δεν προήδρευαν επίσημα, ενθαρρύνονταν να εκφράζουν τις απόψεις και τις προτάσεις τους, συμβάλλοντας ενεργά στη λειτουργία της ομάδας.</a:t>
            </a:r>
          </a:p>
          <a:p>
            <a:pPr>
              <a:buNone/>
            </a:pPr>
            <a:r>
              <a:rPr lang="el-GR" sz="7200" dirty="0" smtClean="0">
                <a:solidFill>
                  <a:schemeClr val="bg1"/>
                </a:solidFill>
                <a:latin typeface="Calibri" pitchFamily="34" charset="0"/>
                <a:cs typeface="Calibri" pitchFamily="34" charset="0"/>
              </a:rPr>
              <a:t>      Οι συναντήσεις της Επιτροπής πραγματοποιούνταν περίπου τρεις φορές κατά το σχολικό έτος, με καταγραφή απλών πρακτικών και αποφάσεων σε έντυπη μορφή. Στη σύνθεσή της συμμετείχαν επίσης εκπαιδευτικοί, εκπρόσωποι του Συλλόγου Γονέων και Κηδεμόνων, καθώς και γονείς των μαθητών, διαμορφώνοντας ένα κλίμα συνεργασίας και διαλόγου.</a:t>
            </a:r>
            <a:r>
              <a:rPr lang="el-GR" sz="7200" dirty="0" smtClean="0">
                <a:latin typeface="Calibri" pitchFamily="34" charset="0"/>
                <a:cs typeface="Calibri" pitchFamily="34" charset="0"/>
              </a:rPr>
              <a:t> </a:t>
            </a:r>
          </a:p>
          <a:p>
            <a:pPr>
              <a:buNone/>
            </a:pPr>
            <a:r>
              <a:rPr lang="el-GR" sz="7200" dirty="0" smtClean="0">
                <a:solidFill>
                  <a:schemeClr val="bg1"/>
                </a:solidFill>
                <a:latin typeface="Calibri" pitchFamily="34" charset="0"/>
                <a:cs typeface="Calibri" pitchFamily="34" charset="0"/>
              </a:rPr>
              <a:t>       Η δράση της Επιτροπής ήταν ορατή στο σχολείο, καθώς υπήρχε παρουσία στον Πίνακα Ανακοινώσεων και στο Ιστολόγιο του σχολείου, εξασφαλίζοντας τη συνεχή ενημέρωση και τη διαφάνεια στη σχολική κοινότητα.</a:t>
            </a:r>
          </a:p>
          <a:p>
            <a:pPr>
              <a:buNone/>
            </a:pPr>
            <a:endParaRPr lang="el-GR" sz="2600" dirty="0" smtClean="0">
              <a:solidFill>
                <a:schemeClr val="bg1"/>
              </a:solidFill>
              <a:latin typeface="Calibri" pitchFamily="34" charset="0"/>
              <a:cs typeface="Calibri" pitchFamily="34" charset="0"/>
            </a:endParaRPr>
          </a:p>
          <a:p>
            <a:pPr fontAlgn="t"/>
            <a:endParaRPr lang="el-GR" sz="2600" b="1" dirty="0">
              <a:solidFill>
                <a:schemeClr val="bg1"/>
              </a:solidFill>
              <a:latin typeface="Calibri" pitchFamily="34" charset="0"/>
              <a:cs typeface="Calibri" pitchFamily="34" charset="0"/>
            </a:endParaRPr>
          </a:p>
          <a:p>
            <a:pPr fontAlgn="t"/>
            <a:endParaRPr lang="el-GR" sz="2400" dirty="0"/>
          </a:p>
          <a:p>
            <a:pPr fontAlgn="t"/>
            <a:endParaRPr lang="el-GR" sz="2400" dirty="0"/>
          </a:p>
          <a:p>
            <a:pPr fontAlgn="t"/>
            <a:endParaRPr lang="el-GR" sz="2400" dirty="0"/>
          </a:p>
          <a:p>
            <a:endParaRPr lang="el-GR" sz="2400" dirty="0"/>
          </a:p>
          <a:p>
            <a:pPr>
              <a:buNone/>
            </a:pPr>
            <a:endParaRPr lang="el-GR" sz="2400" dirty="0"/>
          </a:p>
        </p:txBody>
      </p:sp>
      <p:sp>
        <p:nvSpPr>
          <p:cNvPr id="13" name="Slide Number Placeholder 12">
            <a:extLst>
              <a:ext uri="{FF2B5EF4-FFF2-40B4-BE49-F238E27FC236}">
                <a16:creationId xmlns:a16="http://schemas.microsoft.com/office/drawing/2014/main" xmlns="" id="{BB1D92FC-BD9D-6F06-04A3-265803145D46}"/>
              </a:ext>
            </a:extLst>
          </p:cNvPr>
          <p:cNvSpPr>
            <a:spLocks noGrp="1"/>
          </p:cNvSpPr>
          <p:nvPr>
            <p:ph type="sldNum" sz="quarter" idx="12"/>
          </p:nvPr>
        </p:nvSpPr>
        <p:spPr/>
        <p:txBody>
          <a:bodyPr/>
          <a:lstStyle/>
          <a:p>
            <a:fld id="{B6F15528-21DE-4FAA-801E-634DDDAF4B2B}" type="slidenum">
              <a:rPr lang="en-US" smtClean="0"/>
              <a:pPr/>
              <a:t>7</a:t>
            </a:fld>
            <a:endParaRPr lang="en-US"/>
          </a:p>
        </p:txBody>
      </p:sp>
      <p:grpSp>
        <p:nvGrpSpPr>
          <p:cNvPr id="9" name="Ομάδα 8">
            <a:extLst>
              <a:ext uri="{FF2B5EF4-FFF2-40B4-BE49-F238E27FC236}">
                <a16:creationId xmlns:a16="http://schemas.microsoft.com/office/drawing/2014/main" xmlns="" id="{56CC56BD-2246-B442-5124-E5BE93390BF5}"/>
              </a:ext>
            </a:extLst>
          </p:cNvPr>
          <p:cNvGrpSpPr/>
          <p:nvPr/>
        </p:nvGrpSpPr>
        <p:grpSpPr>
          <a:xfrm>
            <a:off x="650217" y="-838227"/>
            <a:ext cx="8218327" cy="2744317"/>
            <a:chOff x="650217" y="-838227"/>
            <a:chExt cx="8218327" cy="2744317"/>
          </a:xfrm>
        </p:grpSpPr>
        <p:grpSp>
          <p:nvGrpSpPr>
            <p:cNvPr id="10" name="Ομάδα 9">
              <a:extLst>
                <a:ext uri="{FF2B5EF4-FFF2-40B4-BE49-F238E27FC236}">
                  <a16:creationId xmlns:a16="http://schemas.microsoft.com/office/drawing/2014/main" xmlns="" id="{00FCDF5C-08C0-C888-324C-0CD5645BEECC}"/>
                </a:ext>
              </a:extLst>
            </p:cNvPr>
            <p:cNvGrpSpPr/>
            <p:nvPr/>
          </p:nvGrpSpPr>
          <p:grpSpPr>
            <a:xfrm>
              <a:off x="5148064" y="22408"/>
              <a:ext cx="1973560" cy="1027235"/>
              <a:chOff x="5148064" y="22408"/>
              <a:chExt cx="1973560" cy="1027235"/>
            </a:xfrm>
          </p:grpSpPr>
          <p:pic>
            <p:nvPicPr>
              <p:cNvPr id="14" name="Picture 9" descr="fee-logo">
                <a:extLst>
                  <a:ext uri="{FF2B5EF4-FFF2-40B4-BE49-F238E27FC236}">
                    <a16:creationId xmlns:a16="http://schemas.microsoft.com/office/drawing/2014/main" xmlns="" id="{E85D0D76-6C1A-7FAD-168F-CDE799D40B4A}"/>
                  </a:ext>
                </a:extLst>
              </p:cNvPr>
              <p:cNvPicPr>
                <a:picLocks noChangeAspect="1" noChangeArrowheads="1"/>
              </p:cNvPicPr>
              <p:nvPr/>
            </p:nvPicPr>
            <p:blipFill>
              <a:blip r:embed="rId2" cstate="print"/>
              <a:srcRect/>
              <a:stretch>
                <a:fillRect/>
              </a:stretch>
            </p:blipFill>
            <p:spPr bwMode="auto">
              <a:xfrm>
                <a:off x="6588224" y="50538"/>
                <a:ext cx="533400" cy="966788"/>
              </a:xfrm>
              <a:prstGeom prst="rect">
                <a:avLst/>
              </a:prstGeom>
              <a:noFill/>
              <a:ln w="9525">
                <a:noFill/>
                <a:miter lim="800000"/>
                <a:headEnd/>
                <a:tailEnd/>
              </a:ln>
            </p:spPr>
          </p:pic>
          <p:pic>
            <p:nvPicPr>
              <p:cNvPr id="15" name="Εικόνα 14" descr="Εικόνα που περιέχει γραφικά, γραφιστική, σχεδίαση, αφίσα&#10;&#10;Περιγραφή που δημιουργήθηκε αυτόματα">
                <a:extLst>
                  <a:ext uri="{FF2B5EF4-FFF2-40B4-BE49-F238E27FC236}">
                    <a16:creationId xmlns:a16="http://schemas.microsoft.com/office/drawing/2014/main" xmlns="" id="{E718474F-727D-8CBC-81E7-4FED0E0D9BCE}"/>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148064" y="22408"/>
                <a:ext cx="780699" cy="1027235"/>
              </a:xfrm>
              <a:prstGeom prst="rect">
                <a:avLst/>
              </a:prstGeom>
            </p:spPr>
          </p:pic>
        </p:grpSp>
        <p:pic>
          <p:nvPicPr>
            <p:cNvPr id="11" name="Εικόνα 10" descr="Εικόνα που περιέχει κείμενο, γραφικά, γραμματοσειρά, γραφιστική&#10;&#10;Το περιεχόμενο που δημιουργείται από τεχνολογία AI ενδέχεται να είναι εσφαλμένο.">
              <a:extLst>
                <a:ext uri="{FF2B5EF4-FFF2-40B4-BE49-F238E27FC236}">
                  <a16:creationId xmlns:a16="http://schemas.microsoft.com/office/drawing/2014/main" xmlns="" id="{CFE6D4C5-B3EF-D2A5-B8BE-EECBFF3C9232}"/>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7441751" y="67368"/>
              <a:ext cx="1426793" cy="793259"/>
            </a:xfrm>
            <a:prstGeom prst="rect">
              <a:avLst/>
            </a:prstGeom>
          </p:spPr>
        </p:pic>
        <p:pic>
          <p:nvPicPr>
            <p:cNvPr id="12" name="Εικόνα 11" descr="Εικόνα που περιέχει γραφιστική, γραφικά, πράσινο, λογότυπο&#10;&#10;Το περιεχόμενο που δημιουργείται από τεχνολογία AI ενδέχεται να είναι εσφαλμένο.">
              <a:extLst>
                <a:ext uri="{FF2B5EF4-FFF2-40B4-BE49-F238E27FC236}">
                  <a16:creationId xmlns:a16="http://schemas.microsoft.com/office/drawing/2014/main" xmlns="" id="{A077C935-3207-27CF-C3E5-30EF9C60BAD0}"/>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650217" y="-838227"/>
              <a:ext cx="2744317" cy="2744317"/>
            </a:xfrm>
            <a:prstGeom prst="rect">
              <a:avLst/>
            </a:prstGeom>
          </p:spPr>
        </p:pic>
      </p:grpSp>
      <p:sp>
        <p:nvSpPr>
          <p:cNvPr id="16" name="15 - TextBox"/>
          <p:cNvSpPr txBox="1"/>
          <p:nvPr/>
        </p:nvSpPr>
        <p:spPr>
          <a:xfrm>
            <a:off x="428596" y="2333685"/>
            <a:ext cx="8072494" cy="369332"/>
          </a:xfrm>
          <a:prstGeom prst="rect">
            <a:avLst/>
          </a:prstGeom>
          <a:noFill/>
        </p:spPr>
        <p:txBody>
          <a:bodyPr wrap="square" rtlCol="0">
            <a:spAutoFit/>
          </a:bodyPr>
          <a:lstStyle/>
          <a:p>
            <a:r>
              <a:rPr lang="el-GR" dirty="0" smtClean="0">
                <a:solidFill>
                  <a:schemeClr val="bg1"/>
                </a:solidFill>
              </a:rPr>
              <a:t>.</a:t>
            </a:r>
            <a:endParaRPr lang="el-GR" dirty="0">
              <a:solidFill>
                <a:schemeClr val="bg1"/>
              </a:solidFill>
            </a:endParaRPr>
          </a:p>
        </p:txBody>
      </p:sp>
    </p:spTree>
    <p:extLst>
      <p:ext uri="{BB962C8B-B14F-4D97-AF65-F5344CB8AC3E}">
        <p14:creationId xmlns:p14="http://schemas.microsoft.com/office/powerpoint/2010/main" xmlns="" val="3069831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57232"/>
            <a:ext cx="8686800" cy="1143000"/>
          </a:xfrm>
        </p:spPr>
        <p:txBody>
          <a:bodyPr>
            <a:noAutofit/>
          </a:bodyPr>
          <a:lstStyle/>
          <a:p>
            <a:r>
              <a:rPr lang="el-GR" sz="2800" b="1" dirty="0">
                <a:solidFill>
                  <a:srgbClr val="0070C0"/>
                </a:solidFill>
                <a:latin typeface="Calibri" pitchFamily="34" charset="0"/>
                <a:cs typeface="Calibri" pitchFamily="34" charset="0"/>
              </a:rPr>
              <a:t>Βημα 1 </a:t>
            </a:r>
            <a:r>
              <a:rPr lang="en-US" sz="2800" b="1" dirty="0">
                <a:solidFill>
                  <a:srgbClr val="0070C0"/>
                </a:solidFill>
                <a:latin typeface="Calibri" pitchFamily="34" charset="0"/>
                <a:cs typeface="Calibri" pitchFamily="34" charset="0"/>
              </a:rPr>
              <a:t>: </a:t>
            </a:r>
            <a:r>
              <a:rPr lang="el-GR" sz="2800" b="1" dirty="0">
                <a:solidFill>
                  <a:srgbClr val="0070C0"/>
                </a:solidFill>
                <a:latin typeface="Calibri" pitchFamily="34" charset="0"/>
                <a:cs typeface="Calibri" pitchFamily="34" charset="0"/>
              </a:rPr>
              <a:t>Φωτογραφια περιβαλλοντικησ επιτροπησ     </a:t>
            </a:r>
            <a:endParaRPr lang="el-GR" sz="2800" dirty="0">
              <a:solidFill>
                <a:srgbClr val="0070C0"/>
              </a:solidFill>
              <a:latin typeface="Calibri" pitchFamily="34" charset="0"/>
              <a:cs typeface="Calibri" pitchFamily="34" charset="0"/>
            </a:endParaRPr>
          </a:p>
        </p:txBody>
      </p:sp>
      <p:sp>
        <p:nvSpPr>
          <p:cNvPr id="5" name="Content Placeholder 4"/>
          <p:cNvSpPr>
            <a:spLocks noGrp="1"/>
          </p:cNvSpPr>
          <p:nvPr>
            <p:ph idx="1"/>
          </p:nvPr>
        </p:nvSpPr>
        <p:spPr>
          <a:xfrm>
            <a:off x="304800" y="2667000"/>
            <a:ext cx="8686800" cy="3382963"/>
          </a:xfrm>
        </p:spPr>
        <p:txBody>
          <a:bodyPr>
            <a:normAutofit/>
          </a:bodyPr>
          <a:lstStyle/>
          <a:p>
            <a:pPr fontAlgn="t"/>
            <a:endParaRPr lang="el-GR" sz="2400" dirty="0"/>
          </a:p>
          <a:p>
            <a:pPr fontAlgn="t">
              <a:buNone/>
            </a:pPr>
            <a:endParaRPr lang="el-GR" sz="2400" b="1" dirty="0"/>
          </a:p>
          <a:p>
            <a:pPr fontAlgn="t"/>
            <a:endParaRPr lang="el-GR" sz="2400" dirty="0"/>
          </a:p>
          <a:p>
            <a:pPr fontAlgn="t"/>
            <a:endParaRPr lang="el-GR" sz="2400" dirty="0"/>
          </a:p>
          <a:p>
            <a:pPr fontAlgn="t"/>
            <a:endParaRPr lang="el-GR" sz="2400" b="1" dirty="0"/>
          </a:p>
          <a:p>
            <a:pPr fontAlgn="t"/>
            <a:endParaRPr lang="el-GR" sz="2400" dirty="0"/>
          </a:p>
          <a:p>
            <a:pPr fontAlgn="t"/>
            <a:endParaRPr lang="el-GR" sz="2400" dirty="0"/>
          </a:p>
          <a:p>
            <a:pPr fontAlgn="t"/>
            <a:endParaRPr lang="el-GR" sz="2400" dirty="0"/>
          </a:p>
          <a:p>
            <a:endParaRPr lang="el-GR" sz="2400" dirty="0"/>
          </a:p>
          <a:p>
            <a:pPr>
              <a:buNone/>
            </a:pPr>
            <a:endParaRPr lang="el-GR" sz="2400" dirty="0"/>
          </a:p>
        </p:txBody>
      </p:sp>
      <p:sp>
        <p:nvSpPr>
          <p:cNvPr id="13" name="Slide Number Placeholder 12"/>
          <p:cNvSpPr>
            <a:spLocks noGrp="1"/>
          </p:cNvSpPr>
          <p:nvPr>
            <p:ph type="sldNum" sz="quarter" idx="12"/>
          </p:nvPr>
        </p:nvSpPr>
        <p:spPr/>
        <p:txBody>
          <a:bodyPr/>
          <a:lstStyle/>
          <a:p>
            <a:fld id="{B6F15528-21DE-4FAA-801E-634DDDAF4B2B}" type="slidenum">
              <a:rPr lang="en-US" smtClean="0"/>
              <a:pPr/>
              <a:t>8</a:t>
            </a:fld>
            <a:endParaRPr lang="en-US"/>
          </a:p>
        </p:txBody>
      </p:sp>
      <p:grpSp>
        <p:nvGrpSpPr>
          <p:cNvPr id="8" name="Ομάδα 7">
            <a:extLst>
              <a:ext uri="{FF2B5EF4-FFF2-40B4-BE49-F238E27FC236}">
                <a16:creationId xmlns:a16="http://schemas.microsoft.com/office/drawing/2014/main" xmlns="" id="{EE365298-3060-52D5-A749-6808037835C3}"/>
              </a:ext>
            </a:extLst>
          </p:cNvPr>
          <p:cNvGrpSpPr/>
          <p:nvPr/>
        </p:nvGrpSpPr>
        <p:grpSpPr>
          <a:xfrm>
            <a:off x="650217" y="-838227"/>
            <a:ext cx="8218327" cy="2744317"/>
            <a:chOff x="650217" y="-838227"/>
            <a:chExt cx="8218327" cy="2744317"/>
          </a:xfrm>
        </p:grpSpPr>
        <p:grpSp>
          <p:nvGrpSpPr>
            <p:cNvPr id="9" name="Ομάδα 8">
              <a:extLst>
                <a:ext uri="{FF2B5EF4-FFF2-40B4-BE49-F238E27FC236}">
                  <a16:creationId xmlns:a16="http://schemas.microsoft.com/office/drawing/2014/main" xmlns="" id="{B6C607C9-0AB7-1A07-3664-A18288485C73}"/>
                </a:ext>
              </a:extLst>
            </p:cNvPr>
            <p:cNvGrpSpPr/>
            <p:nvPr/>
          </p:nvGrpSpPr>
          <p:grpSpPr>
            <a:xfrm>
              <a:off x="5148064" y="22408"/>
              <a:ext cx="1973560" cy="1027235"/>
              <a:chOff x="5148064" y="22408"/>
              <a:chExt cx="1973560" cy="1027235"/>
            </a:xfrm>
          </p:grpSpPr>
          <p:pic>
            <p:nvPicPr>
              <p:cNvPr id="12" name="Picture 9" descr="fee-logo">
                <a:extLst>
                  <a:ext uri="{FF2B5EF4-FFF2-40B4-BE49-F238E27FC236}">
                    <a16:creationId xmlns:a16="http://schemas.microsoft.com/office/drawing/2014/main" xmlns="" id="{0CD6665A-8EB1-5792-3019-EB91EF8433B6}"/>
                  </a:ext>
                </a:extLst>
              </p:cNvPr>
              <p:cNvPicPr>
                <a:picLocks noChangeAspect="1" noChangeArrowheads="1"/>
              </p:cNvPicPr>
              <p:nvPr/>
            </p:nvPicPr>
            <p:blipFill>
              <a:blip r:embed="rId2" cstate="print"/>
              <a:srcRect/>
              <a:stretch>
                <a:fillRect/>
              </a:stretch>
            </p:blipFill>
            <p:spPr bwMode="auto">
              <a:xfrm>
                <a:off x="6588224" y="50538"/>
                <a:ext cx="533400" cy="966788"/>
              </a:xfrm>
              <a:prstGeom prst="rect">
                <a:avLst/>
              </a:prstGeom>
              <a:noFill/>
              <a:ln w="9525">
                <a:noFill/>
                <a:miter lim="800000"/>
                <a:headEnd/>
                <a:tailEnd/>
              </a:ln>
            </p:spPr>
          </p:pic>
          <p:pic>
            <p:nvPicPr>
              <p:cNvPr id="14" name="Εικόνα 13" descr="Εικόνα που περιέχει γραφικά, γραφιστική, σχεδίαση, αφίσα&#10;&#10;Περιγραφή που δημιουργήθηκε αυτόματα">
                <a:extLst>
                  <a:ext uri="{FF2B5EF4-FFF2-40B4-BE49-F238E27FC236}">
                    <a16:creationId xmlns:a16="http://schemas.microsoft.com/office/drawing/2014/main" xmlns="" id="{0E019D58-9DAF-86B3-8D07-36BEA0E16F5D}"/>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148064" y="22408"/>
                <a:ext cx="780699" cy="1027235"/>
              </a:xfrm>
              <a:prstGeom prst="rect">
                <a:avLst/>
              </a:prstGeom>
            </p:spPr>
          </p:pic>
        </p:grpSp>
        <p:pic>
          <p:nvPicPr>
            <p:cNvPr id="10" name="Εικόνα 9" descr="Εικόνα που περιέχει κείμενο, γραφικά, γραμματοσειρά, γραφιστική&#10;&#10;Το περιεχόμενο που δημιουργείται από τεχνολογία AI ενδέχεται να είναι εσφαλμένο.">
              <a:extLst>
                <a:ext uri="{FF2B5EF4-FFF2-40B4-BE49-F238E27FC236}">
                  <a16:creationId xmlns:a16="http://schemas.microsoft.com/office/drawing/2014/main" xmlns="" id="{AC46D6B9-28E8-16E9-1CD6-4EACC2EC0BF2}"/>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7441751" y="67368"/>
              <a:ext cx="1426793" cy="793259"/>
            </a:xfrm>
            <a:prstGeom prst="rect">
              <a:avLst/>
            </a:prstGeom>
          </p:spPr>
        </p:pic>
        <p:pic>
          <p:nvPicPr>
            <p:cNvPr id="11" name="Εικόνα 10" descr="Εικόνα που περιέχει γραφιστική, γραφικά, πράσινο, λογότυπο&#10;&#10;Το περιεχόμενο που δημιουργείται από τεχνολογία AI ενδέχεται να είναι εσφαλμένο.">
              <a:extLst>
                <a:ext uri="{FF2B5EF4-FFF2-40B4-BE49-F238E27FC236}">
                  <a16:creationId xmlns:a16="http://schemas.microsoft.com/office/drawing/2014/main" xmlns="" id="{E83ADB7E-EF69-F7DB-7BB8-F1318A188BAC}"/>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650217" y="-838227"/>
              <a:ext cx="2744317" cy="2744317"/>
            </a:xfrm>
            <a:prstGeom prst="rect">
              <a:avLst/>
            </a:prstGeom>
          </p:spPr>
        </p:pic>
      </p:grpSp>
      <p:pic>
        <p:nvPicPr>
          <p:cNvPr id="15" name="14 - Εικόνα" descr="Περιβαλλοντική Επιτροπή 6ου Νηπιαγωγείου Χαλκίδας.jpg"/>
          <p:cNvPicPr>
            <a:picLocks noChangeAspect="1"/>
          </p:cNvPicPr>
          <p:nvPr/>
        </p:nvPicPr>
        <p:blipFill>
          <a:blip r:embed="rId6"/>
          <a:stretch>
            <a:fillRect/>
          </a:stretch>
        </p:blipFill>
        <p:spPr>
          <a:xfrm>
            <a:off x="1142976" y="1643050"/>
            <a:ext cx="7089751" cy="5011774"/>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143000"/>
            <a:ext cx="8686800" cy="720675"/>
          </a:xfrm>
        </p:spPr>
        <p:txBody>
          <a:bodyPr>
            <a:normAutofit/>
          </a:bodyPr>
          <a:lstStyle/>
          <a:p>
            <a:r>
              <a:rPr lang="el-GR" sz="3000" b="1" dirty="0" err="1">
                <a:solidFill>
                  <a:srgbClr val="0070C0"/>
                </a:solidFill>
                <a:latin typeface="Calibri" pitchFamily="34" charset="0"/>
                <a:cs typeface="Calibri" pitchFamily="34" charset="0"/>
              </a:rPr>
              <a:t>Βημα</a:t>
            </a:r>
            <a:r>
              <a:rPr lang="el-GR" sz="3000" b="1" dirty="0">
                <a:solidFill>
                  <a:srgbClr val="0070C0"/>
                </a:solidFill>
                <a:latin typeface="Calibri" pitchFamily="34" charset="0"/>
                <a:cs typeface="Calibri" pitchFamily="34" charset="0"/>
              </a:rPr>
              <a:t> 2 </a:t>
            </a:r>
            <a:r>
              <a:rPr lang="en-US" sz="3000" b="1" dirty="0">
                <a:solidFill>
                  <a:srgbClr val="0070C0"/>
                </a:solidFill>
                <a:latin typeface="Calibri" pitchFamily="34" charset="0"/>
                <a:cs typeface="Calibri" pitchFamily="34" charset="0"/>
              </a:rPr>
              <a:t>: </a:t>
            </a:r>
            <a:r>
              <a:rPr lang="el-GR" sz="3000" b="1" dirty="0">
                <a:solidFill>
                  <a:srgbClr val="0070C0"/>
                </a:solidFill>
                <a:latin typeface="Calibri" pitchFamily="34" charset="0"/>
                <a:cs typeface="Calibri" pitchFamily="34" charset="0"/>
              </a:rPr>
              <a:t>ερευνα στο σχολειο </a:t>
            </a:r>
            <a:r>
              <a:rPr lang="el-GR" sz="3000" b="1" dirty="0">
                <a:solidFill>
                  <a:srgbClr val="FF0000"/>
                </a:solidFill>
                <a:latin typeface="Calibri" pitchFamily="34" charset="0"/>
                <a:cs typeface="Calibri" pitchFamily="34" charset="0"/>
              </a:rPr>
              <a:t>*</a:t>
            </a:r>
            <a:r>
              <a:rPr lang="el-GR" sz="3000" b="1" dirty="0">
                <a:solidFill>
                  <a:schemeClr val="bg1"/>
                </a:solidFill>
                <a:latin typeface="Calibri" pitchFamily="34" charset="0"/>
                <a:cs typeface="Calibri" pitchFamily="34" charset="0"/>
              </a:rPr>
              <a:t> </a:t>
            </a:r>
          </a:p>
        </p:txBody>
      </p:sp>
      <p:sp>
        <p:nvSpPr>
          <p:cNvPr id="3" name="Content Placeholder 2"/>
          <p:cNvSpPr>
            <a:spLocks noGrp="1"/>
          </p:cNvSpPr>
          <p:nvPr>
            <p:ph idx="1"/>
          </p:nvPr>
        </p:nvSpPr>
        <p:spPr>
          <a:xfrm>
            <a:off x="96224" y="2116585"/>
            <a:ext cx="8686800" cy="3598415"/>
          </a:xfrm>
        </p:spPr>
        <p:txBody>
          <a:bodyPr>
            <a:normAutofit fontScale="25000" lnSpcReduction="20000"/>
          </a:bodyPr>
          <a:lstStyle/>
          <a:p>
            <a:pPr fontAlgn="t"/>
            <a:r>
              <a:rPr lang="el-GR" sz="7200" dirty="0" smtClean="0">
                <a:solidFill>
                  <a:schemeClr val="bg1"/>
                </a:solidFill>
                <a:latin typeface="Calibri" pitchFamily="34" charset="0"/>
                <a:cs typeface="Calibri" pitchFamily="34" charset="0"/>
              </a:rPr>
              <a:t>Έχετε κάνει έρευνα στο σχολείο</a:t>
            </a:r>
            <a:r>
              <a:rPr lang="en-US" sz="7200" dirty="0" smtClean="0">
                <a:solidFill>
                  <a:schemeClr val="bg1"/>
                </a:solidFill>
                <a:latin typeface="Calibri" pitchFamily="34" charset="0"/>
                <a:cs typeface="Calibri" pitchFamily="34" charset="0"/>
              </a:rPr>
              <a:t>;</a:t>
            </a:r>
            <a:r>
              <a:rPr lang="el-GR" sz="7200" dirty="0" smtClean="0">
                <a:solidFill>
                  <a:schemeClr val="bg1"/>
                </a:solidFill>
                <a:latin typeface="Calibri" pitchFamily="34" charset="0"/>
                <a:cs typeface="Calibri" pitchFamily="34" charset="0"/>
              </a:rPr>
              <a:t> </a:t>
            </a:r>
          </a:p>
          <a:p>
            <a:pPr fontAlgn="t"/>
            <a:endParaRPr lang="el-GR" sz="7200" dirty="0" smtClean="0">
              <a:solidFill>
                <a:schemeClr val="bg1"/>
              </a:solidFill>
              <a:latin typeface="Calibri" pitchFamily="34" charset="0"/>
              <a:cs typeface="Calibri" pitchFamily="34" charset="0"/>
            </a:endParaRPr>
          </a:p>
          <a:p>
            <a:pPr fontAlgn="t">
              <a:buNone/>
            </a:pPr>
            <a:r>
              <a:rPr lang="el-GR" sz="7200" dirty="0" smtClean="0">
                <a:solidFill>
                  <a:schemeClr val="bg1"/>
                </a:solidFill>
                <a:latin typeface="Calibri" pitchFamily="34" charset="0"/>
                <a:cs typeface="Calibri" pitchFamily="34" charset="0"/>
              </a:rPr>
              <a:t>      Αναφέρετε τα θέματα που ερευνήσατε</a:t>
            </a:r>
            <a:r>
              <a:rPr lang="en-US" sz="7200" dirty="0" smtClean="0">
                <a:solidFill>
                  <a:schemeClr val="bg1"/>
                </a:solidFill>
                <a:latin typeface="Calibri" pitchFamily="34" charset="0"/>
                <a:cs typeface="Calibri" pitchFamily="34" charset="0"/>
              </a:rPr>
              <a:t> :</a:t>
            </a:r>
            <a:endParaRPr lang="el-GR" sz="7200" dirty="0" smtClean="0">
              <a:solidFill>
                <a:schemeClr val="bg1"/>
              </a:solidFill>
              <a:latin typeface="Calibri" pitchFamily="34" charset="0"/>
              <a:cs typeface="Calibri" pitchFamily="34" charset="0"/>
            </a:endParaRPr>
          </a:p>
          <a:p>
            <a:pPr>
              <a:buNone/>
            </a:pPr>
            <a:r>
              <a:rPr lang="el-GR" sz="7200" dirty="0" smtClean="0">
                <a:solidFill>
                  <a:schemeClr val="bg1"/>
                </a:solidFill>
                <a:latin typeface="Calibri" pitchFamily="34" charset="0"/>
                <a:cs typeface="Calibri" pitchFamily="34" charset="0"/>
              </a:rPr>
              <a:t> </a:t>
            </a:r>
            <a:r>
              <a:rPr lang="el-GR" sz="1800" dirty="0" smtClean="0"/>
              <a:t>Ναι, στο ας.</a:t>
            </a:r>
            <a:r>
              <a:rPr lang="el-GR" sz="7200" dirty="0" smtClean="0">
                <a:solidFill>
                  <a:schemeClr val="bg1"/>
                </a:solidFill>
                <a:latin typeface="Calibri" pitchFamily="34" charset="0"/>
                <a:cs typeface="Calibri" pitchFamily="34" charset="0"/>
              </a:rPr>
              <a:t>Ναι , στο πλαίσιο του έργου της «Οικοσυμμαχίας» του Δικτύου Σχολείων του οποίου είμαστε  μέλος πραγματοποιήθηκε έρευνα στο σχολείο.</a:t>
            </a:r>
          </a:p>
          <a:p>
            <a:pPr>
              <a:buNone/>
            </a:pPr>
            <a:r>
              <a:rPr lang="el-GR" sz="7200" dirty="0" smtClean="0">
                <a:solidFill>
                  <a:schemeClr val="bg1"/>
                </a:solidFill>
                <a:latin typeface="Calibri" pitchFamily="34" charset="0"/>
                <a:cs typeface="Calibri" pitchFamily="34" charset="0"/>
              </a:rPr>
              <a:t>       Θέματα που ερευνήθηκαν:</a:t>
            </a:r>
          </a:p>
          <a:p>
            <a:pPr lvl="0">
              <a:buFont typeface="Wingdings" pitchFamily="2" charset="2"/>
              <a:buChar char="Ø"/>
            </a:pPr>
            <a:r>
              <a:rPr lang="el-GR" sz="7200" dirty="0" smtClean="0">
                <a:solidFill>
                  <a:schemeClr val="bg1"/>
                </a:solidFill>
                <a:latin typeface="Calibri" pitchFamily="34" charset="0"/>
                <a:cs typeface="Calibri" pitchFamily="34" charset="0"/>
              </a:rPr>
              <a:t>Η επίδραση της κλιματικής αλλαγής στην τοπική κοινότητα.</a:t>
            </a:r>
          </a:p>
          <a:p>
            <a:pPr lvl="0">
              <a:buFont typeface="Wingdings" pitchFamily="2" charset="2"/>
              <a:buChar char="Ø"/>
            </a:pPr>
            <a:r>
              <a:rPr lang="el-GR" sz="7200" dirty="0" smtClean="0">
                <a:solidFill>
                  <a:schemeClr val="bg1"/>
                </a:solidFill>
                <a:latin typeface="Calibri" pitchFamily="34" charset="0"/>
                <a:cs typeface="Calibri" pitchFamily="34" charset="0"/>
              </a:rPr>
              <a:t>Τα περιβαλλοντικά προβλήματα που αντιμετωπίζουν οι χώρες του δικτύου.</a:t>
            </a:r>
          </a:p>
          <a:p>
            <a:pPr lvl="0">
              <a:buFont typeface="Wingdings" pitchFamily="2" charset="2"/>
              <a:buChar char="Ø"/>
            </a:pPr>
            <a:r>
              <a:rPr lang="el-GR" sz="7200" dirty="0" smtClean="0">
                <a:solidFill>
                  <a:schemeClr val="bg1"/>
                </a:solidFill>
                <a:latin typeface="Calibri" pitchFamily="34" charset="0"/>
                <a:cs typeface="Calibri" pitchFamily="34" charset="0"/>
              </a:rPr>
              <a:t>Οι πολιτιστικές ιδιαιτερότητες (μουσική, τέχνες, κουζίνα, ιστορία).</a:t>
            </a:r>
          </a:p>
          <a:p>
            <a:pPr lvl="0">
              <a:buFont typeface="Wingdings" pitchFamily="2" charset="2"/>
              <a:buChar char="Ø"/>
            </a:pPr>
            <a:r>
              <a:rPr lang="el-GR" sz="7200" dirty="0" smtClean="0">
                <a:solidFill>
                  <a:schemeClr val="bg1"/>
                </a:solidFill>
                <a:latin typeface="Calibri" pitchFamily="34" charset="0"/>
                <a:cs typeface="Calibri" pitchFamily="34" charset="0"/>
              </a:rPr>
              <a:t>Η σύνδεση των δράσεων με τους 17 Παγκόσμιους Στόχους της Αειφόρου Ανάπτυξης.</a:t>
            </a:r>
          </a:p>
          <a:p>
            <a:pPr lvl="0">
              <a:buFont typeface="Wingdings" pitchFamily="2" charset="2"/>
              <a:buChar char="Ø"/>
            </a:pPr>
            <a:r>
              <a:rPr lang="el-GR" sz="7200" dirty="0" smtClean="0">
                <a:solidFill>
                  <a:schemeClr val="bg1"/>
                </a:solidFill>
                <a:latin typeface="Calibri" pitchFamily="34" charset="0"/>
                <a:cs typeface="Calibri" pitchFamily="34" charset="0"/>
              </a:rPr>
              <a:t>Προτάσεις για ασφαλή και βιώσιμα σχολικά περιβάλλοντα.</a:t>
            </a:r>
          </a:p>
          <a:p>
            <a:pPr>
              <a:buFont typeface="Wingdings" pitchFamily="2" charset="2"/>
              <a:buChar char="Ø"/>
            </a:pPr>
            <a:r>
              <a:rPr lang="el-GR" sz="7200" dirty="0" smtClean="0">
                <a:solidFill>
                  <a:schemeClr val="bg1"/>
                </a:solidFill>
                <a:latin typeface="Calibri" pitchFamily="34" charset="0"/>
                <a:cs typeface="Calibri" pitchFamily="34" charset="0"/>
              </a:rPr>
              <a:t>Οι μαθητές, με τη βοήθεια της μασκότ και μέσα από συνεργατικές και δημιουργικές δραστηριότητες, ανέλαβαν ενεργό ρόλο στην κατανόηση και παρουσίαση αυτών των θεμάτων.</a:t>
            </a:r>
          </a:p>
          <a:p>
            <a:pPr fontAlgn="t">
              <a:buNone/>
            </a:pPr>
            <a:endParaRPr lang="el-GR" sz="2400" dirty="0" smtClean="0">
              <a:solidFill>
                <a:schemeClr val="bg1"/>
              </a:solidFill>
              <a:latin typeface="Calibri" pitchFamily="34" charset="0"/>
              <a:cs typeface="Calibri" pitchFamily="34" charset="0"/>
            </a:endParaRPr>
          </a:p>
          <a:p>
            <a:pPr fontAlgn="t"/>
            <a:endParaRPr lang="el-GR" sz="2400" dirty="0">
              <a:solidFill>
                <a:schemeClr val="bg1"/>
              </a:solidFill>
              <a:latin typeface="Calibri" pitchFamily="34" charset="0"/>
              <a:cs typeface="Calibri" pitchFamily="34" charset="0"/>
            </a:endParaRPr>
          </a:p>
          <a:p>
            <a:pPr fontAlgn="t"/>
            <a:endParaRPr lang="el-GR" sz="2400" dirty="0">
              <a:latin typeface="Calibri" pitchFamily="34" charset="0"/>
              <a:cs typeface="Calibri" pitchFamily="34" charset="0"/>
            </a:endParaRPr>
          </a:p>
          <a:p>
            <a:pPr fontAlgn="t"/>
            <a:endParaRPr lang="el-GR" sz="2400" dirty="0">
              <a:solidFill>
                <a:schemeClr val="bg1"/>
              </a:solidFill>
              <a:latin typeface="Calibri" pitchFamily="34" charset="0"/>
              <a:cs typeface="Calibri" pitchFamily="34" charset="0"/>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pPr/>
              <a:t>9</a:t>
            </a:fld>
            <a:endParaRPr lang="en-US"/>
          </a:p>
        </p:txBody>
      </p:sp>
      <p:graphicFrame>
        <p:nvGraphicFramePr>
          <p:cNvPr id="5" name="Table 4"/>
          <p:cNvGraphicFramePr>
            <a:graphicFrameLocks noGrp="1"/>
          </p:cNvGraphicFramePr>
          <p:nvPr>
            <p:extLst>
              <p:ext uri="{D42A27DB-BD31-4B8C-83A1-F6EECF244321}">
                <p14:modId xmlns:p14="http://schemas.microsoft.com/office/powerpoint/2010/main" xmlns="" val="1942307768"/>
              </p:ext>
            </p:extLst>
          </p:nvPr>
        </p:nvGraphicFramePr>
        <p:xfrm>
          <a:off x="5214942" y="1928802"/>
          <a:ext cx="2235942" cy="741680"/>
        </p:xfrm>
        <a:graphic>
          <a:graphicData uri="http://schemas.openxmlformats.org/drawingml/2006/table">
            <a:tbl>
              <a:tblPr firstRow="1" bandRow="1">
                <a:tableStyleId>{5C22544A-7EE6-4342-B048-85BDC9FD1C3A}</a:tableStyleId>
              </a:tblPr>
              <a:tblGrid>
                <a:gridCol w="1117971">
                  <a:extLst>
                    <a:ext uri="{9D8B030D-6E8A-4147-A177-3AD203B41FA5}">
                      <a16:colId xmlns:a16="http://schemas.microsoft.com/office/drawing/2014/main" xmlns="" val="20000"/>
                    </a:ext>
                  </a:extLst>
                </a:gridCol>
                <a:gridCol w="1117971">
                  <a:extLst>
                    <a:ext uri="{9D8B030D-6E8A-4147-A177-3AD203B41FA5}">
                      <a16:colId xmlns:a16="http://schemas.microsoft.com/office/drawing/2014/main" xmlns="" val="20001"/>
                    </a:ext>
                  </a:extLst>
                </a:gridCol>
              </a:tblGrid>
              <a:tr h="370840">
                <a:tc>
                  <a:txBody>
                    <a:bodyPr/>
                    <a:lstStyle/>
                    <a:p>
                      <a:r>
                        <a:rPr lang="el-GR" dirty="0">
                          <a:solidFill>
                            <a:schemeClr val="bg1"/>
                          </a:solidFill>
                          <a:effectLst>
                            <a:outerShdw blurRad="38100" dist="38100" dir="2700000" algn="tl">
                              <a:srgbClr val="000000">
                                <a:alpha val="43137"/>
                              </a:srgbClr>
                            </a:outerShdw>
                          </a:effectLst>
                        </a:rPr>
                        <a:t>ΝΑΙ </a:t>
                      </a:r>
                    </a:p>
                  </a:txBody>
                  <a:tcPr/>
                </a:tc>
                <a:tc>
                  <a:txBody>
                    <a:bodyPr/>
                    <a:lstStyle/>
                    <a:p>
                      <a:r>
                        <a:rPr lang="el-GR" dirty="0">
                          <a:solidFill>
                            <a:schemeClr val="bg1"/>
                          </a:solidFill>
                          <a:effectLst>
                            <a:outerShdw blurRad="38100" dist="38100" dir="2700000" algn="tl">
                              <a:srgbClr val="000000">
                                <a:alpha val="43137"/>
                              </a:srgbClr>
                            </a:outerShdw>
                          </a:effectLst>
                        </a:rPr>
                        <a:t>ΟΧΙ</a:t>
                      </a:r>
                    </a:p>
                  </a:txBody>
                  <a:tcPr/>
                </a:tc>
                <a:extLst>
                  <a:ext uri="{0D108BD9-81ED-4DB2-BD59-A6C34878D82A}">
                    <a16:rowId xmlns:a16="http://schemas.microsoft.com/office/drawing/2014/main" xmlns="" val="10000"/>
                  </a:ext>
                </a:extLst>
              </a:tr>
              <a:tr h="370840">
                <a:tc>
                  <a:txBody>
                    <a:bodyPr/>
                    <a:lstStyle/>
                    <a:p>
                      <a:r>
                        <a:rPr lang="el-GR" dirty="0" smtClean="0"/>
                        <a:t>ΝΑΙ</a:t>
                      </a:r>
                      <a:endParaRPr lang="el-GR" dirty="0"/>
                    </a:p>
                  </a:txBody>
                  <a:tcPr/>
                </a:tc>
                <a:tc>
                  <a:txBody>
                    <a:bodyPr/>
                    <a:lstStyle/>
                    <a:p>
                      <a:endParaRPr lang="el-GR" dirty="0"/>
                    </a:p>
                  </a:txBody>
                  <a:tcPr/>
                </a:tc>
                <a:extLst>
                  <a:ext uri="{0D108BD9-81ED-4DB2-BD59-A6C34878D82A}">
                    <a16:rowId xmlns:a16="http://schemas.microsoft.com/office/drawing/2014/main" xmlns="" val="10001"/>
                  </a:ext>
                </a:extLst>
              </a:tr>
            </a:tbl>
          </a:graphicData>
        </a:graphic>
      </p:graphicFrame>
      <p:sp>
        <p:nvSpPr>
          <p:cNvPr id="6" name="TextBox 5">
            <a:extLst>
              <a:ext uri="{FF2B5EF4-FFF2-40B4-BE49-F238E27FC236}">
                <a16:creationId xmlns:a16="http://schemas.microsoft.com/office/drawing/2014/main" xmlns="" id="{FF2548EE-0FF2-EA9B-FF3D-7DA71600BE53}"/>
              </a:ext>
            </a:extLst>
          </p:cNvPr>
          <p:cNvSpPr txBox="1"/>
          <p:nvPr/>
        </p:nvSpPr>
        <p:spPr>
          <a:xfrm>
            <a:off x="148644" y="5996226"/>
            <a:ext cx="8892480" cy="738664"/>
          </a:xfrm>
          <a:prstGeom prst="rect">
            <a:avLst/>
          </a:prstGeom>
          <a:noFill/>
        </p:spPr>
        <p:txBody>
          <a:bodyPr wrap="square" rtlCol="0">
            <a:spAutoFit/>
          </a:bodyPr>
          <a:lstStyle/>
          <a:p>
            <a:pPr algn="just"/>
            <a:r>
              <a:rPr lang="el-GR" sz="1400" b="1" i="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a:t>
            </a:r>
            <a:r>
              <a:rPr lang="el-GR" sz="1400" b="1" i="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r>
              <a:rPr lang="el-GR" sz="1400" i="1" dirty="0">
                <a:solidFill>
                  <a:srgbClr val="000000"/>
                </a:solidFill>
                <a:latin typeface="Calibri" panose="020F0502020204030204" pitchFamily="34" charset="0"/>
                <a:ea typeface="Calibri" panose="020F0502020204030204" pitchFamily="34" charset="0"/>
                <a:cs typeface="Calibri" panose="020F0502020204030204" pitchFamily="34" charset="0"/>
              </a:rPr>
              <a:t>καλό είναι οι μαθητές/</a:t>
            </a:r>
            <a:r>
              <a:rPr lang="el-GR" sz="1400" i="1" dirty="0" err="1">
                <a:solidFill>
                  <a:srgbClr val="000000"/>
                </a:solidFill>
                <a:latin typeface="Calibri" panose="020F0502020204030204" pitchFamily="34" charset="0"/>
                <a:ea typeface="Calibri" panose="020F0502020204030204" pitchFamily="34" charset="0"/>
                <a:cs typeface="Calibri" panose="020F0502020204030204" pitchFamily="34" charset="0"/>
              </a:rPr>
              <a:t>ριες</a:t>
            </a:r>
            <a:r>
              <a:rPr lang="el-GR" sz="1400" i="1" dirty="0">
                <a:solidFill>
                  <a:srgbClr val="000000"/>
                </a:solidFill>
                <a:latin typeface="Calibri" panose="020F0502020204030204" pitchFamily="34" charset="0"/>
                <a:ea typeface="Calibri" panose="020F0502020204030204" pitchFamily="34" charset="0"/>
                <a:cs typeface="Calibri" panose="020F0502020204030204" pitchFamily="34" charset="0"/>
              </a:rPr>
              <a:t> να λαμβάνουν μέρος και στο σχέδιο δράσης, στάδιο που βοηθά την έρευνα και αναγνώριση των πραγματικών προβλημάτων του περιβάλλοντος των μαθητών/</a:t>
            </a:r>
            <a:r>
              <a:rPr lang="el-GR" sz="1400" i="1" dirty="0" err="1">
                <a:solidFill>
                  <a:srgbClr val="000000"/>
                </a:solidFill>
                <a:latin typeface="Calibri" panose="020F0502020204030204" pitchFamily="34" charset="0"/>
                <a:ea typeface="Calibri" panose="020F0502020204030204" pitchFamily="34" charset="0"/>
                <a:cs typeface="Calibri" panose="020F0502020204030204" pitchFamily="34" charset="0"/>
              </a:rPr>
              <a:t>ριών</a:t>
            </a:r>
            <a:r>
              <a:rPr lang="el-GR" sz="1400" i="1" dirty="0">
                <a:solidFill>
                  <a:srgbClr val="000000"/>
                </a:solidFill>
                <a:latin typeface="Calibri" panose="020F0502020204030204" pitchFamily="34" charset="0"/>
                <a:ea typeface="Calibri" panose="020F0502020204030204" pitchFamily="34" charset="0"/>
                <a:cs typeface="Calibri" panose="020F0502020204030204" pitchFamily="34" charset="0"/>
              </a:rPr>
              <a:t>, με αποτέλεσμα το σχέδιο δράσης να απαντά ακριβώς σε τυχόν προβλήματα που καλούνται να διαχειριστούν</a:t>
            </a:r>
            <a:endParaRPr lang="en-US" sz="1400" dirty="0">
              <a:latin typeface="Calibri" panose="020F0502020204030204" pitchFamily="34" charset="0"/>
              <a:ea typeface="Calibri" panose="020F0502020204030204" pitchFamily="34" charset="0"/>
              <a:cs typeface="Calibri" panose="020F0502020204030204" pitchFamily="34" charset="0"/>
            </a:endParaRPr>
          </a:p>
        </p:txBody>
      </p:sp>
      <p:grpSp>
        <p:nvGrpSpPr>
          <p:cNvPr id="11" name="Ομάδα 10">
            <a:extLst>
              <a:ext uri="{FF2B5EF4-FFF2-40B4-BE49-F238E27FC236}">
                <a16:creationId xmlns:a16="http://schemas.microsoft.com/office/drawing/2014/main" xmlns="" id="{470C1D42-B581-7511-D9FD-1DCE1E66B8FB}"/>
              </a:ext>
            </a:extLst>
          </p:cNvPr>
          <p:cNvGrpSpPr/>
          <p:nvPr/>
        </p:nvGrpSpPr>
        <p:grpSpPr>
          <a:xfrm>
            <a:off x="650217" y="-838227"/>
            <a:ext cx="8218327" cy="2744317"/>
            <a:chOff x="650217" y="-838227"/>
            <a:chExt cx="8218327" cy="2744317"/>
          </a:xfrm>
        </p:grpSpPr>
        <p:grpSp>
          <p:nvGrpSpPr>
            <p:cNvPr id="12" name="Ομάδα 11">
              <a:extLst>
                <a:ext uri="{FF2B5EF4-FFF2-40B4-BE49-F238E27FC236}">
                  <a16:creationId xmlns:a16="http://schemas.microsoft.com/office/drawing/2014/main" xmlns="" id="{562A4996-2826-0680-87C4-BB05DC25CCDA}"/>
                </a:ext>
              </a:extLst>
            </p:cNvPr>
            <p:cNvGrpSpPr/>
            <p:nvPr/>
          </p:nvGrpSpPr>
          <p:grpSpPr>
            <a:xfrm>
              <a:off x="5148064" y="22408"/>
              <a:ext cx="1973560" cy="1027235"/>
              <a:chOff x="5148064" y="22408"/>
              <a:chExt cx="1973560" cy="1027235"/>
            </a:xfrm>
          </p:grpSpPr>
          <p:pic>
            <p:nvPicPr>
              <p:cNvPr id="15" name="Picture 9" descr="fee-logo">
                <a:extLst>
                  <a:ext uri="{FF2B5EF4-FFF2-40B4-BE49-F238E27FC236}">
                    <a16:creationId xmlns:a16="http://schemas.microsoft.com/office/drawing/2014/main" xmlns="" id="{881DC336-1ED7-4AE4-5F50-FABC5EA6E087}"/>
                  </a:ext>
                </a:extLst>
              </p:cNvPr>
              <p:cNvPicPr>
                <a:picLocks noChangeAspect="1" noChangeArrowheads="1"/>
              </p:cNvPicPr>
              <p:nvPr/>
            </p:nvPicPr>
            <p:blipFill>
              <a:blip r:embed="rId2" cstate="print"/>
              <a:srcRect/>
              <a:stretch>
                <a:fillRect/>
              </a:stretch>
            </p:blipFill>
            <p:spPr bwMode="auto">
              <a:xfrm>
                <a:off x="6588224" y="50538"/>
                <a:ext cx="533400" cy="966788"/>
              </a:xfrm>
              <a:prstGeom prst="rect">
                <a:avLst/>
              </a:prstGeom>
              <a:noFill/>
              <a:ln w="9525">
                <a:noFill/>
                <a:miter lim="800000"/>
                <a:headEnd/>
                <a:tailEnd/>
              </a:ln>
            </p:spPr>
          </p:pic>
          <p:pic>
            <p:nvPicPr>
              <p:cNvPr id="16" name="Εικόνα 15" descr="Εικόνα που περιέχει γραφικά, γραφιστική, σχεδίαση, αφίσα&#10;&#10;Περιγραφή που δημιουργήθηκε αυτόματα">
                <a:extLst>
                  <a:ext uri="{FF2B5EF4-FFF2-40B4-BE49-F238E27FC236}">
                    <a16:creationId xmlns:a16="http://schemas.microsoft.com/office/drawing/2014/main" xmlns="" id="{CB797839-5EAE-CED3-8347-393D380FA1A7}"/>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148064" y="22408"/>
                <a:ext cx="780699" cy="1027235"/>
              </a:xfrm>
              <a:prstGeom prst="rect">
                <a:avLst/>
              </a:prstGeom>
            </p:spPr>
          </p:pic>
        </p:grpSp>
        <p:pic>
          <p:nvPicPr>
            <p:cNvPr id="13" name="Εικόνα 12" descr="Εικόνα που περιέχει κείμενο, γραφικά, γραμματοσειρά, γραφιστική&#10;&#10;Το περιεχόμενο που δημιουργείται από τεχνολογία AI ενδέχεται να είναι εσφαλμένο.">
              <a:extLst>
                <a:ext uri="{FF2B5EF4-FFF2-40B4-BE49-F238E27FC236}">
                  <a16:creationId xmlns:a16="http://schemas.microsoft.com/office/drawing/2014/main" xmlns="" id="{89A842EE-39E1-74A4-3C17-106419201F45}"/>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7441751" y="67368"/>
              <a:ext cx="1426793" cy="793259"/>
            </a:xfrm>
            <a:prstGeom prst="rect">
              <a:avLst/>
            </a:prstGeom>
          </p:spPr>
        </p:pic>
        <p:pic>
          <p:nvPicPr>
            <p:cNvPr id="14" name="Εικόνα 13" descr="Εικόνα που περιέχει γραφιστική, γραφικά, πράσινο, λογότυπο&#10;&#10;Το περιεχόμενο που δημιουργείται από τεχνολογία AI ενδέχεται να είναι εσφαλμένο.">
              <a:extLst>
                <a:ext uri="{FF2B5EF4-FFF2-40B4-BE49-F238E27FC236}">
                  <a16:creationId xmlns:a16="http://schemas.microsoft.com/office/drawing/2014/main" xmlns="" id="{DE00D057-ECE2-78B8-192A-10069CF727C2}"/>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650217" y="-838227"/>
              <a:ext cx="2744317" cy="2744317"/>
            </a:xfrm>
            <a:prstGeom prst="rect">
              <a:avLst/>
            </a:prstGeom>
          </p:spPr>
        </p:pic>
      </p:grpSp>
    </p:spTree>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Trek">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Trek">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Trek</Template>
  <TotalTime>6475</TotalTime>
  <Words>3216</Words>
  <Application>Microsoft Office PowerPoint</Application>
  <PresentationFormat>Προβολή στην οθόνη (4:3)</PresentationFormat>
  <Paragraphs>417</Paragraphs>
  <Slides>41</Slides>
  <Notes>0</Notes>
  <HiddenSlides>0</HiddenSlides>
  <MMClips>0</MMClips>
  <ScaleCrop>false</ScaleCrop>
  <HeadingPairs>
    <vt:vector size="4" baseType="variant">
      <vt:variant>
        <vt:lpstr>Θέμα</vt:lpstr>
      </vt:variant>
      <vt:variant>
        <vt:i4>1</vt:i4>
      </vt:variant>
      <vt:variant>
        <vt:lpstr>Τίτλοι διαφανειών</vt:lpstr>
      </vt:variant>
      <vt:variant>
        <vt:i4>41</vt:i4>
      </vt:variant>
    </vt:vector>
  </HeadingPairs>
  <TitlesOfParts>
    <vt:vector size="42" baseType="lpstr">
      <vt:lpstr>Trek</vt:lpstr>
      <vt:lpstr>Διαφάνεια 1</vt:lpstr>
      <vt:lpstr>Στοιχεια Σχολειου</vt:lpstr>
      <vt:lpstr>Στοιχεια εκπαιδευτικων</vt:lpstr>
      <vt:lpstr>Στοιχεια εκπαιδευτικων</vt:lpstr>
      <vt:lpstr>Βημα 1 : δημιουργια περιβαλλοντικησ επιτροπησ *</vt:lpstr>
      <vt:lpstr>Βημα 1 : δημιουργια περιβαλλοντικησ επιτροπησ *</vt:lpstr>
      <vt:lpstr>ΣΧΕΤΙΚΑ ΜΕ ΤΗΝ περιβαλλοντικη επιτροπη ΤΟΥ ΣΧΟΛΕΙΟΥ ΜΑΣ       </vt:lpstr>
      <vt:lpstr>Βημα 1 : Φωτογραφια περιβαλλοντικησ επιτροπησ     </vt:lpstr>
      <vt:lpstr>Βημα 2 : ερευνα στο σχολειο * </vt:lpstr>
      <vt:lpstr>ΣΧΕΤΙΚΑ ΜΕ ΤΗΝ ερευνα στο σχολειο  </vt:lpstr>
      <vt:lpstr>ΣΧΕΤΙΚΑ ΜΕ ΤΗΝ ερευνα στο σχολειο  </vt:lpstr>
      <vt:lpstr>Βημα 2 : ερευνα ΠΕΔΙΟΥ στο σχολειο </vt:lpstr>
      <vt:lpstr>Βημα 2 : ερευνα ΠΕΔΙΟΥ στο ΠΑΡΚΟ ΜΑΡΔΟΧΑΙΟΥ ΦΡΙΖΗ</vt:lpstr>
      <vt:lpstr>Βημα 2 : ερευνα ΠΕΔΙΟΥ στΗΝ ΠΛΑΖ ΣΟΥΒΑΛΑ</vt:lpstr>
      <vt:lpstr>Βημα 3 : σχεδιο δρασησ</vt:lpstr>
      <vt:lpstr>Βημα 3 : σχεδιο δρασησ</vt:lpstr>
      <vt:lpstr>Βημα 3 : σχεδιο δρασησ</vt:lpstr>
      <vt:lpstr>Διαφάνεια 18</vt:lpstr>
      <vt:lpstr>Διαφάνεια 19</vt:lpstr>
      <vt:lpstr>Διαφάνεια 20</vt:lpstr>
      <vt:lpstr>Βημα 4 : εφαρμογη σχεδιου δρασησ </vt:lpstr>
      <vt:lpstr>Διαφάνεια 22</vt:lpstr>
      <vt:lpstr>Βημα 4 : εφαρμογη σχεδιου δρασησ</vt:lpstr>
      <vt:lpstr>Βημα 4 : εφαρμογη σχεδιου δρασησ</vt:lpstr>
      <vt:lpstr>Βημα 5 : συνδεση με το αναλυτικο προγραμμα</vt:lpstr>
      <vt:lpstr>ΣΥνδεση με τα ΕργαστΗρια ΔεξιοτΗτων </vt:lpstr>
      <vt:lpstr>ΣΥνδεση με τα ΕργαστΗρια ΔεξιοτΗτων </vt:lpstr>
      <vt:lpstr>Βημα 6 : ενημερωση/εμπλοκη σχολικησ κοινοτητασ</vt:lpstr>
      <vt:lpstr>Βημα 6 : ενημερωση/εμπλοκη σχολικησ κοινοτητασ</vt:lpstr>
      <vt:lpstr>Βημα 6 ενημερωση – διαχυση αποτελεσματων</vt:lpstr>
      <vt:lpstr>Βημα 6 ενημερωση – διαχυση αποτελεσματων</vt:lpstr>
      <vt:lpstr>Βημα 6 ενημερωση – διαχυση αποτελεσματων </vt:lpstr>
      <vt:lpstr>Βημα 6 ενημερωση – διαχυση αποτελεσματων </vt:lpstr>
      <vt:lpstr>Βημα 7 : Δημιουργια οικοκωδικα</vt:lpstr>
      <vt:lpstr>Βημα 7 : Δημιουργια οικοκωδικα</vt:lpstr>
      <vt:lpstr>Συνεργασια με δημο / φορεισ </vt:lpstr>
      <vt:lpstr>Συνεργασια με δημο / φορεισ </vt:lpstr>
      <vt:lpstr>Συνεργασια με δημο / φορεισ </vt:lpstr>
      <vt:lpstr>Συνεργασια με αλλα σχολεια </vt:lpstr>
      <vt:lpstr>Διαφάνεια 40</vt:lpstr>
      <vt:lpstr>Διαφάνεια 41</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Varvara</dc:creator>
  <cp:lastModifiedBy>User</cp:lastModifiedBy>
  <cp:revision>242</cp:revision>
  <dcterms:created xsi:type="dcterms:W3CDTF">2006-08-16T00:00:00Z</dcterms:created>
  <dcterms:modified xsi:type="dcterms:W3CDTF">2025-07-02T06:16:14Z</dcterms:modified>
</cp:coreProperties>
</file>