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5"/>
  </p:handoutMasterIdLst>
  <p:sldIdLst>
    <p:sldId id="393" r:id="rId2"/>
    <p:sldId id="394" r:id="rId3"/>
    <p:sldId id="256" r:id="rId4"/>
    <p:sldId id="272" r:id="rId5"/>
    <p:sldId id="283" r:id="rId6"/>
    <p:sldId id="279" r:id="rId7"/>
    <p:sldId id="280" r:id="rId8"/>
    <p:sldId id="284" r:id="rId9"/>
    <p:sldId id="307" r:id="rId10"/>
    <p:sldId id="271" r:id="rId11"/>
    <p:sldId id="274" r:id="rId12"/>
    <p:sldId id="328" r:id="rId13"/>
    <p:sldId id="289" r:id="rId14"/>
    <p:sldId id="329" r:id="rId15"/>
    <p:sldId id="293" r:id="rId16"/>
    <p:sldId id="330" r:id="rId17"/>
    <p:sldId id="305" r:id="rId18"/>
    <p:sldId id="332" r:id="rId19"/>
    <p:sldId id="306" r:id="rId20"/>
    <p:sldId id="375" r:id="rId21"/>
    <p:sldId id="287" r:id="rId22"/>
    <p:sldId id="334" r:id="rId23"/>
    <p:sldId id="304" r:id="rId24"/>
    <p:sldId id="335" r:id="rId25"/>
    <p:sldId id="288" r:id="rId26"/>
    <p:sldId id="336" r:id="rId27"/>
    <p:sldId id="276" r:id="rId28"/>
    <p:sldId id="337" r:id="rId29"/>
    <p:sldId id="265" r:id="rId30"/>
    <p:sldId id="363" r:id="rId31"/>
    <p:sldId id="263" r:id="rId32"/>
    <p:sldId id="339" r:id="rId33"/>
    <p:sldId id="301" r:id="rId34"/>
    <p:sldId id="340" r:id="rId35"/>
    <p:sldId id="296" r:id="rId36"/>
    <p:sldId id="341" r:id="rId37"/>
    <p:sldId id="316" r:id="rId38"/>
    <p:sldId id="346" r:id="rId39"/>
    <p:sldId id="309" r:id="rId40"/>
    <p:sldId id="395" r:id="rId41"/>
    <p:sldId id="311" r:id="rId42"/>
    <p:sldId id="343" r:id="rId43"/>
    <p:sldId id="264" r:id="rId44"/>
    <p:sldId id="345" r:id="rId45"/>
    <p:sldId id="259" r:id="rId46"/>
    <p:sldId id="348" r:id="rId47"/>
    <p:sldId id="310" r:id="rId48"/>
    <p:sldId id="349" r:id="rId49"/>
    <p:sldId id="312" r:id="rId50"/>
    <p:sldId id="350" r:id="rId51"/>
    <p:sldId id="315" r:id="rId52"/>
    <p:sldId id="351" r:id="rId53"/>
    <p:sldId id="286" r:id="rId54"/>
    <p:sldId id="355" r:id="rId55"/>
    <p:sldId id="314" r:id="rId56"/>
    <p:sldId id="352" r:id="rId57"/>
    <p:sldId id="387" r:id="rId58"/>
    <p:sldId id="388" r:id="rId59"/>
    <p:sldId id="295" r:id="rId60"/>
    <p:sldId id="353" r:id="rId61"/>
    <p:sldId id="373" r:id="rId62"/>
    <p:sldId id="374" r:id="rId63"/>
    <p:sldId id="327" r:id="rId64"/>
    <p:sldId id="354" r:id="rId65"/>
    <p:sldId id="369" r:id="rId66"/>
    <p:sldId id="370" r:id="rId67"/>
    <p:sldId id="365" r:id="rId68"/>
    <p:sldId id="366" r:id="rId69"/>
    <p:sldId id="367" r:id="rId70"/>
    <p:sldId id="368" r:id="rId71"/>
    <p:sldId id="297" r:id="rId72"/>
    <p:sldId id="356" r:id="rId73"/>
    <p:sldId id="371" r:id="rId74"/>
    <p:sldId id="372" r:id="rId75"/>
    <p:sldId id="298" r:id="rId76"/>
    <p:sldId id="357" r:id="rId77"/>
    <p:sldId id="390" r:id="rId78"/>
    <p:sldId id="391" r:id="rId79"/>
    <p:sldId id="299" r:id="rId80"/>
    <p:sldId id="364" r:id="rId81"/>
    <p:sldId id="273" r:id="rId82"/>
    <p:sldId id="376" r:id="rId83"/>
    <p:sldId id="396" r:id="rId84"/>
  </p:sldIdLst>
  <p:sldSz cx="9144000" cy="6858000" type="screen4x3"/>
  <p:notesSz cx="6881813" cy="95885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FFF9F"/>
    <a:srgbClr val="D5A8FE"/>
    <a:srgbClr val="7D7D7D"/>
    <a:srgbClr val="D77A51"/>
    <a:srgbClr val="E5801B"/>
    <a:srgbClr val="FF0000"/>
    <a:srgbClr val="00FF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3"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B3AF89FD-91E0-4D3E-9725-50BDBD39AC2D}"/>
              </a:ext>
            </a:extLst>
          </p:cNvPr>
          <p:cNvSpPr>
            <a:spLocks noGrp="1" noChangeArrowheads="1"/>
          </p:cNvSpPr>
          <p:nvPr>
            <p:ph type="hdr" sz="quarter"/>
          </p:nvPr>
        </p:nvSpPr>
        <p:spPr bwMode="auto">
          <a:xfrm>
            <a:off x="0" y="0"/>
            <a:ext cx="2982913"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27651" name="Rectangle 3">
            <a:extLst>
              <a:ext uri="{FF2B5EF4-FFF2-40B4-BE49-F238E27FC236}">
                <a16:creationId xmlns:a16="http://schemas.microsoft.com/office/drawing/2014/main" xmlns="" id="{DAA190F3-10DF-43EC-B3B7-47DCD60BEEFB}"/>
              </a:ext>
            </a:extLst>
          </p:cNvPr>
          <p:cNvSpPr>
            <a:spLocks noGrp="1" noChangeArrowheads="1"/>
          </p:cNvSpPr>
          <p:nvPr>
            <p:ph type="dt" sz="quarter" idx="1"/>
          </p:nvPr>
        </p:nvSpPr>
        <p:spPr bwMode="auto">
          <a:xfrm>
            <a:off x="3897313" y="0"/>
            <a:ext cx="2982912"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7652" name="Rectangle 4">
            <a:extLst>
              <a:ext uri="{FF2B5EF4-FFF2-40B4-BE49-F238E27FC236}">
                <a16:creationId xmlns:a16="http://schemas.microsoft.com/office/drawing/2014/main" xmlns="" id="{8233E9F0-3FF6-4D6E-8EBF-BED1435BA2DC}"/>
              </a:ext>
            </a:extLst>
          </p:cNvPr>
          <p:cNvSpPr>
            <a:spLocks noGrp="1" noChangeArrowheads="1"/>
          </p:cNvSpPr>
          <p:nvPr>
            <p:ph type="ftr" sz="quarter" idx="2"/>
          </p:nvPr>
        </p:nvSpPr>
        <p:spPr bwMode="auto">
          <a:xfrm>
            <a:off x="0" y="9107488"/>
            <a:ext cx="2982913"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27653" name="Rectangle 5">
            <a:extLst>
              <a:ext uri="{FF2B5EF4-FFF2-40B4-BE49-F238E27FC236}">
                <a16:creationId xmlns:a16="http://schemas.microsoft.com/office/drawing/2014/main" xmlns="" id="{E7C10B61-01C5-49F4-9CA8-B4CE85AD8477}"/>
              </a:ext>
            </a:extLst>
          </p:cNvPr>
          <p:cNvSpPr>
            <a:spLocks noGrp="1" noChangeArrowheads="1"/>
          </p:cNvSpPr>
          <p:nvPr>
            <p:ph type="sldNum" sz="quarter" idx="3"/>
          </p:nvPr>
        </p:nvSpPr>
        <p:spPr bwMode="auto">
          <a:xfrm>
            <a:off x="3897313" y="9107488"/>
            <a:ext cx="2982912"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E40140-8984-41AE-A929-546AAC8E9D2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xmlns="" id="{833F9FF4-B370-41E6-9E4C-FE96AA86027F}"/>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xmlns="" id="{82A6501A-DBA9-4D1C-83BD-4D66122B6972}"/>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xmlns="" id="{DB639615-B656-46BC-B9EF-D74F6A0CA33F}"/>
              </a:ext>
            </a:extLst>
          </p:cNvPr>
          <p:cNvSpPr>
            <a:spLocks noGrp="1" noChangeArrowheads="1"/>
          </p:cNvSpPr>
          <p:nvPr>
            <p:ph type="sldNum" sz="quarter" idx="12"/>
          </p:nvPr>
        </p:nvSpPr>
        <p:spPr>
          <a:ln/>
        </p:spPr>
        <p:txBody>
          <a:bodyPr/>
          <a:lstStyle>
            <a:lvl1pPr>
              <a:defRPr/>
            </a:lvl1pPr>
          </a:lstStyle>
          <a:p>
            <a:pPr>
              <a:defRPr/>
            </a:pPr>
            <a:fld id="{B6F16A9D-2ECE-4670-B302-50BE89EDB407}" type="slidenum">
              <a:rPr lang="el-GR" altLang="el-GR"/>
              <a:pPr>
                <a:defRPr/>
              </a:pPr>
              <a:t>‹#›</a:t>
            </a:fld>
            <a:endParaRPr lang="el-GR" altLang="el-GR"/>
          </a:p>
        </p:txBody>
      </p:sp>
    </p:spTree>
    <p:extLst>
      <p:ext uri="{BB962C8B-B14F-4D97-AF65-F5344CB8AC3E}">
        <p14:creationId xmlns:p14="http://schemas.microsoft.com/office/powerpoint/2010/main" xmlns="" val="26547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a:extLst>
              <a:ext uri="{FF2B5EF4-FFF2-40B4-BE49-F238E27FC236}">
                <a16:creationId xmlns:a16="http://schemas.microsoft.com/office/drawing/2014/main" xmlns="" id="{79840025-EDE0-4B5A-B54A-4F1D730A2D74}"/>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xmlns="" id="{76DA3E4E-403C-4354-89C9-39FFF725A177}"/>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xmlns="" id="{F80AC287-C41A-45F3-9788-10E0716EDCC2}"/>
              </a:ext>
            </a:extLst>
          </p:cNvPr>
          <p:cNvSpPr>
            <a:spLocks noGrp="1" noChangeArrowheads="1"/>
          </p:cNvSpPr>
          <p:nvPr>
            <p:ph type="sldNum" sz="quarter" idx="12"/>
          </p:nvPr>
        </p:nvSpPr>
        <p:spPr>
          <a:ln/>
        </p:spPr>
        <p:txBody>
          <a:bodyPr/>
          <a:lstStyle>
            <a:lvl1pPr>
              <a:defRPr/>
            </a:lvl1pPr>
          </a:lstStyle>
          <a:p>
            <a:pPr>
              <a:defRPr/>
            </a:pPr>
            <a:fld id="{41F39CB4-A139-4D92-B6E1-F6EF515A9CED}" type="slidenum">
              <a:rPr lang="el-GR" altLang="el-GR"/>
              <a:pPr>
                <a:defRPr/>
              </a:pPr>
              <a:t>‹#›</a:t>
            </a:fld>
            <a:endParaRPr lang="el-GR" altLang="el-GR"/>
          </a:p>
        </p:txBody>
      </p:sp>
    </p:spTree>
    <p:extLst>
      <p:ext uri="{BB962C8B-B14F-4D97-AF65-F5344CB8AC3E}">
        <p14:creationId xmlns:p14="http://schemas.microsoft.com/office/powerpoint/2010/main" xmlns="" val="55469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a:extLst>
              <a:ext uri="{FF2B5EF4-FFF2-40B4-BE49-F238E27FC236}">
                <a16:creationId xmlns:a16="http://schemas.microsoft.com/office/drawing/2014/main" xmlns="" id="{7B21E4C7-250D-431F-B1C6-8875B063FB8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xmlns="" id="{7DC7C71D-6EB8-48DE-BB8C-69B0630AFFB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xmlns="" id="{2772F26D-3531-4A66-9F56-AA0121794BE3}"/>
              </a:ext>
            </a:extLst>
          </p:cNvPr>
          <p:cNvSpPr>
            <a:spLocks noGrp="1" noChangeArrowheads="1"/>
          </p:cNvSpPr>
          <p:nvPr>
            <p:ph type="sldNum" sz="quarter" idx="12"/>
          </p:nvPr>
        </p:nvSpPr>
        <p:spPr>
          <a:ln/>
        </p:spPr>
        <p:txBody>
          <a:bodyPr/>
          <a:lstStyle>
            <a:lvl1pPr>
              <a:defRPr/>
            </a:lvl1pPr>
          </a:lstStyle>
          <a:p>
            <a:pPr>
              <a:defRPr/>
            </a:pPr>
            <a:fld id="{E71B1C0E-ACD5-47E0-867C-F127286DB03A}" type="slidenum">
              <a:rPr lang="el-GR" altLang="el-GR"/>
              <a:pPr>
                <a:defRPr/>
              </a:pPr>
              <a:t>‹#›</a:t>
            </a:fld>
            <a:endParaRPr lang="el-GR" altLang="el-GR"/>
          </a:p>
        </p:txBody>
      </p:sp>
    </p:spTree>
    <p:extLst>
      <p:ext uri="{BB962C8B-B14F-4D97-AF65-F5344CB8AC3E}">
        <p14:creationId xmlns:p14="http://schemas.microsoft.com/office/powerpoint/2010/main" xmlns="" val="255714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a:extLst>
              <a:ext uri="{FF2B5EF4-FFF2-40B4-BE49-F238E27FC236}">
                <a16:creationId xmlns:a16="http://schemas.microsoft.com/office/drawing/2014/main" xmlns="" id="{F715669F-06AB-46A9-8988-D5A08FB1EA5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xmlns="" id="{6E356EAF-043F-49A9-99A6-81507F4A250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xmlns="" id="{A7D6F761-0D27-4328-BFDD-E914B092D089}"/>
              </a:ext>
            </a:extLst>
          </p:cNvPr>
          <p:cNvSpPr>
            <a:spLocks noGrp="1" noChangeArrowheads="1"/>
          </p:cNvSpPr>
          <p:nvPr>
            <p:ph type="sldNum" sz="quarter" idx="12"/>
          </p:nvPr>
        </p:nvSpPr>
        <p:spPr>
          <a:ln/>
        </p:spPr>
        <p:txBody>
          <a:bodyPr/>
          <a:lstStyle>
            <a:lvl1pPr>
              <a:defRPr/>
            </a:lvl1pPr>
          </a:lstStyle>
          <a:p>
            <a:pPr>
              <a:defRPr/>
            </a:pPr>
            <a:fld id="{52A6E3D1-5CA5-40E6-9677-840C5640740B}" type="slidenum">
              <a:rPr lang="el-GR" altLang="el-GR"/>
              <a:pPr>
                <a:defRPr/>
              </a:pPr>
              <a:t>‹#›</a:t>
            </a:fld>
            <a:endParaRPr lang="el-GR" altLang="el-GR"/>
          </a:p>
        </p:txBody>
      </p:sp>
    </p:spTree>
    <p:extLst>
      <p:ext uri="{BB962C8B-B14F-4D97-AF65-F5344CB8AC3E}">
        <p14:creationId xmlns:p14="http://schemas.microsoft.com/office/powerpoint/2010/main" xmlns="" val="594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Rectangle 4">
            <a:extLst>
              <a:ext uri="{FF2B5EF4-FFF2-40B4-BE49-F238E27FC236}">
                <a16:creationId xmlns:a16="http://schemas.microsoft.com/office/drawing/2014/main" xmlns="" id="{FECA2C76-0498-41BB-A839-33FEF29A777E}"/>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xmlns="" id="{1A5824D9-3BF9-45AE-99AA-BD0920C4FED1}"/>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xmlns="" id="{0F520566-9711-49B4-AC19-5823C2A62C83}"/>
              </a:ext>
            </a:extLst>
          </p:cNvPr>
          <p:cNvSpPr>
            <a:spLocks noGrp="1" noChangeArrowheads="1"/>
          </p:cNvSpPr>
          <p:nvPr>
            <p:ph type="sldNum" sz="quarter" idx="12"/>
          </p:nvPr>
        </p:nvSpPr>
        <p:spPr>
          <a:ln/>
        </p:spPr>
        <p:txBody>
          <a:bodyPr/>
          <a:lstStyle>
            <a:lvl1pPr>
              <a:defRPr/>
            </a:lvl1pPr>
          </a:lstStyle>
          <a:p>
            <a:pPr>
              <a:defRPr/>
            </a:pPr>
            <a:fld id="{C270536B-0D93-434F-918C-B802DA749C7D}" type="slidenum">
              <a:rPr lang="el-GR" altLang="el-GR"/>
              <a:pPr>
                <a:defRPr/>
              </a:pPr>
              <a:t>‹#›</a:t>
            </a:fld>
            <a:endParaRPr lang="el-GR" altLang="el-GR"/>
          </a:p>
        </p:txBody>
      </p:sp>
    </p:spTree>
    <p:extLst>
      <p:ext uri="{BB962C8B-B14F-4D97-AF65-F5344CB8AC3E}">
        <p14:creationId xmlns:p14="http://schemas.microsoft.com/office/powerpoint/2010/main" xmlns="" val="12006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457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4648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4">
            <a:extLst>
              <a:ext uri="{FF2B5EF4-FFF2-40B4-BE49-F238E27FC236}">
                <a16:creationId xmlns:a16="http://schemas.microsoft.com/office/drawing/2014/main" xmlns="" id="{0BD6A570-9166-4796-8F03-78C6EC8B4C6C}"/>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xmlns="" id="{A40BE093-3E2D-4828-BF5A-5559A480771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xmlns="" id="{D68B2220-0190-4A37-A3FF-A57F7A14620F}"/>
              </a:ext>
            </a:extLst>
          </p:cNvPr>
          <p:cNvSpPr>
            <a:spLocks noGrp="1" noChangeArrowheads="1"/>
          </p:cNvSpPr>
          <p:nvPr>
            <p:ph type="sldNum" sz="quarter" idx="12"/>
          </p:nvPr>
        </p:nvSpPr>
        <p:spPr>
          <a:ln/>
        </p:spPr>
        <p:txBody>
          <a:bodyPr/>
          <a:lstStyle>
            <a:lvl1pPr>
              <a:defRPr/>
            </a:lvl1pPr>
          </a:lstStyle>
          <a:p>
            <a:pPr>
              <a:defRPr/>
            </a:pPr>
            <a:fld id="{D85652C5-DC24-45AE-8860-E35F7857694F}" type="slidenum">
              <a:rPr lang="el-GR" altLang="el-GR"/>
              <a:pPr>
                <a:defRPr/>
              </a:pPr>
              <a:t>‹#›</a:t>
            </a:fld>
            <a:endParaRPr lang="el-GR" altLang="el-GR"/>
          </a:p>
        </p:txBody>
      </p:sp>
    </p:spTree>
    <p:extLst>
      <p:ext uri="{BB962C8B-B14F-4D97-AF65-F5344CB8AC3E}">
        <p14:creationId xmlns:p14="http://schemas.microsoft.com/office/powerpoint/2010/main" xmlns="" val="25826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Rectangle 4">
            <a:extLst>
              <a:ext uri="{FF2B5EF4-FFF2-40B4-BE49-F238E27FC236}">
                <a16:creationId xmlns:a16="http://schemas.microsoft.com/office/drawing/2014/main" xmlns="" id="{E4F63604-D725-43ED-B756-69C5A4D4895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a:extLst>
              <a:ext uri="{FF2B5EF4-FFF2-40B4-BE49-F238E27FC236}">
                <a16:creationId xmlns:a16="http://schemas.microsoft.com/office/drawing/2014/main" xmlns="" id="{8B9EBA5A-DD40-43BD-9BCD-70727905465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a:extLst>
              <a:ext uri="{FF2B5EF4-FFF2-40B4-BE49-F238E27FC236}">
                <a16:creationId xmlns:a16="http://schemas.microsoft.com/office/drawing/2014/main" xmlns="" id="{ED030C65-7640-4549-A190-530C9E4E92F6}"/>
              </a:ext>
            </a:extLst>
          </p:cNvPr>
          <p:cNvSpPr>
            <a:spLocks noGrp="1" noChangeArrowheads="1"/>
          </p:cNvSpPr>
          <p:nvPr>
            <p:ph type="sldNum" sz="quarter" idx="12"/>
          </p:nvPr>
        </p:nvSpPr>
        <p:spPr>
          <a:ln/>
        </p:spPr>
        <p:txBody>
          <a:bodyPr/>
          <a:lstStyle>
            <a:lvl1pPr>
              <a:defRPr/>
            </a:lvl1pPr>
          </a:lstStyle>
          <a:p>
            <a:pPr>
              <a:defRPr/>
            </a:pPr>
            <a:fld id="{1B393088-249C-44DD-A7EE-65A57FF4C35E}" type="slidenum">
              <a:rPr lang="el-GR" altLang="el-GR"/>
              <a:pPr>
                <a:defRPr/>
              </a:pPr>
              <a:t>‹#›</a:t>
            </a:fld>
            <a:endParaRPr lang="el-GR" altLang="el-GR"/>
          </a:p>
        </p:txBody>
      </p:sp>
    </p:spTree>
    <p:extLst>
      <p:ext uri="{BB962C8B-B14F-4D97-AF65-F5344CB8AC3E}">
        <p14:creationId xmlns:p14="http://schemas.microsoft.com/office/powerpoint/2010/main" xmlns="" val="322577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4">
            <a:extLst>
              <a:ext uri="{FF2B5EF4-FFF2-40B4-BE49-F238E27FC236}">
                <a16:creationId xmlns:a16="http://schemas.microsoft.com/office/drawing/2014/main" xmlns="" id="{9F4FAA30-48AE-4112-83F9-C8801DAEAB61}"/>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a:extLst>
              <a:ext uri="{FF2B5EF4-FFF2-40B4-BE49-F238E27FC236}">
                <a16:creationId xmlns:a16="http://schemas.microsoft.com/office/drawing/2014/main" xmlns="" id="{EE9F3D9B-03E9-488B-9392-5526040CB21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a:extLst>
              <a:ext uri="{FF2B5EF4-FFF2-40B4-BE49-F238E27FC236}">
                <a16:creationId xmlns:a16="http://schemas.microsoft.com/office/drawing/2014/main" xmlns="" id="{28CFD2AC-0658-490A-934C-B243B13F0570}"/>
              </a:ext>
            </a:extLst>
          </p:cNvPr>
          <p:cNvSpPr>
            <a:spLocks noGrp="1" noChangeArrowheads="1"/>
          </p:cNvSpPr>
          <p:nvPr>
            <p:ph type="sldNum" sz="quarter" idx="12"/>
          </p:nvPr>
        </p:nvSpPr>
        <p:spPr>
          <a:ln/>
        </p:spPr>
        <p:txBody>
          <a:bodyPr/>
          <a:lstStyle>
            <a:lvl1pPr>
              <a:defRPr/>
            </a:lvl1pPr>
          </a:lstStyle>
          <a:p>
            <a:pPr>
              <a:defRPr/>
            </a:pPr>
            <a:fld id="{20F6826F-33B5-489F-B80E-67F9D2A62170}" type="slidenum">
              <a:rPr lang="el-GR" altLang="el-GR"/>
              <a:pPr>
                <a:defRPr/>
              </a:pPr>
              <a:t>‹#›</a:t>
            </a:fld>
            <a:endParaRPr lang="el-GR" altLang="el-GR"/>
          </a:p>
        </p:txBody>
      </p:sp>
    </p:spTree>
    <p:extLst>
      <p:ext uri="{BB962C8B-B14F-4D97-AF65-F5344CB8AC3E}">
        <p14:creationId xmlns:p14="http://schemas.microsoft.com/office/powerpoint/2010/main" xmlns="" val="386461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EAFD129-EEC2-473A-BABD-A535C1D5EDA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a:extLst>
              <a:ext uri="{FF2B5EF4-FFF2-40B4-BE49-F238E27FC236}">
                <a16:creationId xmlns:a16="http://schemas.microsoft.com/office/drawing/2014/main" xmlns="" id="{A6986AD3-5DE8-45A6-9F1E-0A0DE2B3764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a:extLst>
              <a:ext uri="{FF2B5EF4-FFF2-40B4-BE49-F238E27FC236}">
                <a16:creationId xmlns:a16="http://schemas.microsoft.com/office/drawing/2014/main" xmlns="" id="{613945AA-1E73-40ED-8D33-DD6A6793840F}"/>
              </a:ext>
            </a:extLst>
          </p:cNvPr>
          <p:cNvSpPr>
            <a:spLocks noGrp="1" noChangeArrowheads="1"/>
          </p:cNvSpPr>
          <p:nvPr>
            <p:ph type="sldNum" sz="quarter" idx="12"/>
          </p:nvPr>
        </p:nvSpPr>
        <p:spPr>
          <a:ln/>
        </p:spPr>
        <p:txBody>
          <a:bodyPr/>
          <a:lstStyle>
            <a:lvl1pPr>
              <a:defRPr/>
            </a:lvl1pPr>
          </a:lstStyle>
          <a:p>
            <a:pPr>
              <a:defRPr/>
            </a:pPr>
            <a:fld id="{13A6417E-0D81-4F8E-AE14-1956E54DC03E}" type="slidenum">
              <a:rPr lang="el-GR" altLang="el-GR"/>
              <a:pPr>
                <a:defRPr/>
              </a:pPr>
              <a:t>‹#›</a:t>
            </a:fld>
            <a:endParaRPr lang="el-GR" altLang="el-GR"/>
          </a:p>
        </p:txBody>
      </p:sp>
    </p:spTree>
    <p:extLst>
      <p:ext uri="{BB962C8B-B14F-4D97-AF65-F5344CB8AC3E}">
        <p14:creationId xmlns:p14="http://schemas.microsoft.com/office/powerpoint/2010/main" xmlns="" val="12002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4">
            <a:extLst>
              <a:ext uri="{FF2B5EF4-FFF2-40B4-BE49-F238E27FC236}">
                <a16:creationId xmlns:a16="http://schemas.microsoft.com/office/drawing/2014/main" xmlns="" id="{DAF96C0C-E9C3-4875-BA34-598471CBE89D}"/>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xmlns="" id="{12512683-3995-49A7-BE48-608FB29D91F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xmlns="" id="{9A790356-2A2F-44FA-93BE-58A1464DDB19}"/>
              </a:ext>
            </a:extLst>
          </p:cNvPr>
          <p:cNvSpPr>
            <a:spLocks noGrp="1" noChangeArrowheads="1"/>
          </p:cNvSpPr>
          <p:nvPr>
            <p:ph type="sldNum" sz="quarter" idx="12"/>
          </p:nvPr>
        </p:nvSpPr>
        <p:spPr>
          <a:ln/>
        </p:spPr>
        <p:txBody>
          <a:bodyPr/>
          <a:lstStyle>
            <a:lvl1pPr>
              <a:defRPr/>
            </a:lvl1pPr>
          </a:lstStyle>
          <a:p>
            <a:pPr>
              <a:defRPr/>
            </a:pPr>
            <a:fld id="{BC418001-1996-4E24-B61E-80F2B10F51F5}" type="slidenum">
              <a:rPr lang="el-GR" altLang="el-GR"/>
              <a:pPr>
                <a:defRPr/>
              </a:pPr>
              <a:t>‹#›</a:t>
            </a:fld>
            <a:endParaRPr lang="el-GR" altLang="el-GR"/>
          </a:p>
        </p:txBody>
      </p:sp>
    </p:spTree>
    <p:extLst>
      <p:ext uri="{BB962C8B-B14F-4D97-AF65-F5344CB8AC3E}">
        <p14:creationId xmlns:p14="http://schemas.microsoft.com/office/powerpoint/2010/main" xmlns="" val="23105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4">
            <a:extLst>
              <a:ext uri="{FF2B5EF4-FFF2-40B4-BE49-F238E27FC236}">
                <a16:creationId xmlns:a16="http://schemas.microsoft.com/office/drawing/2014/main" xmlns="" id="{74E4F518-7ECF-4EDE-85EC-EE19A57289BA}"/>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xmlns="" id="{E2787EA0-886A-467B-8613-BD56448187A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xmlns="" id="{8F14956F-1F51-4334-B939-66198E0AC7D8}"/>
              </a:ext>
            </a:extLst>
          </p:cNvPr>
          <p:cNvSpPr>
            <a:spLocks noGrp="1" noChangeArrowheads="1"/>
          </p:cNvSpPr>
          <p:nvPr>
            <p:ph type="sldNum" sz="quarter" idx="12"/>
          </p:nvPr>
        </p:nvSpPr>
        <p:spPr>
          <a:ln/>
        </p:spPr>
        <p:txBody>
          <a:bodyPr/>
          <a:lstStyle>
            <a:lvl1pPr>
              <a:defRPr/>
            </a:lvl1pPr>
          </a:lstStyle>
          <a:p>
            <a:pPr>
              <a:defRPr/>
            </a:pPr>
            <a:fld id="{62BB6095-8BFE-4266-B4FB-500CF29549CD}" type="slidenum">
              <a:rPr lang="el-GR" altLang="el-GR"/>
              <a:pPr>
                <a:defRPr/>
              </a:pPr>
              <a:t>‹#›</a:t>
            </a:fld>
            <a:endParaRPr lang="el-GR" altLang="el-GR"/>
          </a:p>
        </p:txBody>
      </p:sp>
    </p:spTree>
    <p:extLst>
      <p:ext uri="{BB962C8B-B14F-4D97-AF65-F5344CB8AC3E}">
        <p14:creationId xmlns:p14="http://schemas.microsoft.com/office/powerpoint/2010/main" xmlns="" val="94763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5"/>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10B769B-842F-4746-9F9B-D85864C7029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xmlns="" id="{36B1A714-296E-4628-A240-A5D83D91C45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xmlns="" id="{DC3063D5-143C-491C-9CEA-43E9DFCAC36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a:extLst>
              <a:ext uri="{FF2B5EF4-FFF2-40B4-BE49-F238E27FC236}">
                <a16:creationId xmlns:a16="http://schemas.microsoft.com/office/drawing/2014/main" xmlns="" id="{7D9A6043-F719-455F-9E71-768324AC27F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l-GR" altLang="el-GR"/>
          </a:p>
        </p:txBody>
      </p:sp>
      <p:sp>
        <p:nvSpPr>
          <p:cNvPr id="1030" name="Rectangle 6">
            <a:extLst>
              <a:ext uri="{FF2B5EF4-FFF2-40B4-BE49-F238E27FC236}">
                <a16:creationId xmlns:a16="http://schemas.microsoft.com/office/drawing/2014/main" xmlns="" id="{CA207827-6E04-4E85-813E-1A4328CFA0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71C40D5-6328-4312-86B9-73526C9FEB3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vv9JQ0iPfg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52400" y="2362200"/>
            <a:ext cx="8839200" cy="3112659"/>
          </a:xfrm>
        </p:spPr>
        <p:txBody>
          <a:bodyPr>
            <a:normAutofit/>
          </a:bodyPr>
          <a:lstStyle/>
          <a:p>
            <a:r>
              <a:rPr lang="el-GR" sz="4000" b="1" cap="none" dirty="0">
                <a:latin typeface="Calibri" panose="020F0502020204030204" pitchFamily="34" charset="0"/>
                <a:cs typeface="Calibri" panose="020F0502020204030204" pitchFamily="34" charset="0"/>
              </a:rPr>
              <a:t>Εκπαίδευση σε ζητήματα διαχείρισης του </a:t>
            </a:r>
            <a:r>
              <a:rPr lang="en-US" sz="4000" b="1" cap="none" dirty="0">
                <a:latin typeface="Calibri" panose="020F0502020204030204" pitchFamily="34" charset="0"/>
                <a:cs typeface="Calibri" panose="020F0502020204030204" pitchFamily="34" charset="0"/>
              </a:rPr>
              <a:t>COVID-19</a:t>
            </a:r>
            <a:endParaRPr lang="el-GR" sz="4000" b="1" cap="none" dirty="0">
              <a:latin typeface="Calibri" panose="020F0502020204030204" pitchFamily="34" charset="0"/>
              <a:cs typeface="Calibri" panose="020F0502020204030204" pitchFamily="34" charset="0"/>
            </a:endParaRPr>
          </a:p>
          <a:p>
            <a:endParaRPr lang="el-GR" sz="3400" cap="none" dirty="0">
              <a:latin typeface="Calibri" panose="020F0502020204030204" pitchFamily="34" charset="0"/>
              <a:cs typeface="Calibri" panose="020F0502020204030204" pitchFamily="34" charset="0"/>
            </a:endParaRPr>
          </a:p>
          <a:p>
            <a:r>
              <a:rPr lang="el-GR" sz="3200" cap="none" dirty="0">
                <a:latin typeface="Calibri" panose="020F0502020204030204" pitchFamily="34" charset="0"/>
                <a:cs typeface="Calibri" panose="020F0502020204030204" pitchFamily="34" charset="0"/>
              </a:rPr>
              <a:t>Ειδικό πρωτόκολλο υγειονομικού περιεχομένου για τη λειτουργία των σχολικών δομών</a:t>
            </a:r>
            <a:endParaRPr lang="en-GB" sz="3200" cap="none"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xmlns="" id="{2C226F9B-7D9F-4B21-AD26-C239651319D6}"/>
              </a:ext>
            </a:extLst>
          </p:cNvPr>
          <p:cNvPicPr>
            <a:picLocks noChangeAspect="1" noChangeArrowheads="1"/>
          </p:cNvPicPr>
          <p:nvPr/>
        </p:nvPicPr>
        <p:blipFill>
          <a:blip r:embed="rId2"/>
          <a:stretch>
            <a:fillRect/>
          </a:stretch>
        </p:blipFill>
        <p:spPr bwMode="auto">
          <a:xfrm>
            <a:off x="116696" y="381000"/>
            <a:ext cx="2524749" cy="1296037"/>
          </a:xfrm>
          <a:prstGeom prst="rect">
            <a:avLst/>
          </a:prstGeom>
          <a:noFill/>
        </p:spPr>
      </p:pic>
      <p:pic>
        <p:nvPicPr>
          <p:cNvPr id="4" name="Picture 3">
            <a:extLst>
              <a:ext uri="{FF2B5EF4-FFF2-40B4-BE49-F238E27FC236}">
                <a16:creationId xmlns:a16="http://schemas.microsoft.com/office/drawing/2014/main" xmlns="" id="{05203B0D-C92A-4992-8338-C78625241744}"/>
              </a:ext>
            </a:extLst>
          </p:cNvPr>
          <p:cNvPicPr>
            <a:picLocks noChangeAspect="1" noChangeArrowheads="1"/>
          </p:cNvPicPr>
          <p:nvPr/>
        </p:nvPicPr>
        <p:blipFill>
          <a:blip r:embed="rId3"/>
          <a:srcRect l="49152"/>
          <a:stretch>
            <a:fillRect/>
          </a:stretch>
        </p:blipFill>
        <p:spPr bwMode="auto">
          <a:xfrm>
            <a:off x="7374779" y="381000"/>
            <a:ext cx="1616821" cy="1535713"/>
          </a:xfrm>
          <a:prstGeom prst="rect">
            <a:avLst/>
          </a:prstGeom>
          <a:noFill/>
        </p:spPr>
      </p:pic>
    </p:spTree>
    <p:extLst>
      <p:ext uri="{BB962C8B-B14F-4D97-AF65-F5344CB8AC3E}">
        <p14:creationId xmlns:p14="http://schemas.microsoft.com/office/powerpoint/2010/main" xmlns="" val="31154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xmlns="" id="{B45453A5-DFDA-4EF3-9BC1-098663C16B77}"/>
              </a:ext>
            </a:extLst>
          </p:cNvPr>
          <p:cNvSpPr>
            <a:spLocks noGrp="1" noChangeArrowheads="1"/>
          </p:cNvSpPr>
          <p:nvPr>
            <p:ph type="ctrTitle"/>
          </p:nvPr>
        </p:nvSpPr>
        <p:spPr>
          <a:xfrm>
            <a:off x="685800" y="2130425"/>
            <a:ext cx="7772400" cy="1470025"/>
          </a:xfrm>
        </p:spPr>
        <p:txBody>
          <a:bodyPr anchor="ctr"/>
          <a:lstStyle/>
          <a:p>
            <a:pPr eaLnBrk="1" hangingPunct="1"/>
            <a:r>
              <a:rPr lang="el-GR" altLang="el-GR" sz="5400" b="1">
                <a:solidFill>
                  <a:schemeClr val="tx1"/>
                </a:solidFill>
              </a:rPr>
              <a:t>Αλήθεια </a:t>
            </a:r>
            <a:r>
              <a:rPr lang="el-GR" altLang="el-GR" sz="5400" b="1" i="1">
                <a:solidFill>
                  <a:srgbClr val="FF0000"/>
                </a:solidFill>
              </a:rPr>
              <a:t>ή</a:t>
            </a:r>
            <a:r>
              <a:rPr lang="el-GR" altLang="el-GR" sz="5400" b="1">
                <a:solidFill>
                  <a:schemeClr val="tx1"/>
                </a:solidFill>
              </a:rPr>
              <a:t> Μύθος;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5C0BD333-A2AF-4BE1-A344-192CE5C1FF89}"/>
              </a:ext>
            </a:extLst>
          </p:cNvPr>
          <p:cNvSpPr>
            <a:spLocks noGrp="1" noChangeArrowheads="1"/>
          </p:cNvSpPr>
          <p:nvPr>
            <p:ph type="title"/>
          </p:nvPr>
        </p:nvSpPr>
        <p:spPr>
          <a:xfrm>
            <a:off x="1828800" y="228600"/>
            <a:ext cx="6858000" cy="1782763"/>
          </a:xfrm>
        </p:spPr>
        <p:txBody>
          <a:bodyPr/>
          <a:lstStyle/>
          <a:p>
            <a:pPr eaLnBrk="1" hangingPunct="1"/>
            <a:r>
              <a:rPr lang="el-GR" altLang="el-GR" sz="4000" b="1" dirty="0">
                <a:solidFill>
                  <a:schemeClr val="tx1"/>
                </a:solidFill>
                <a:ea typeface="Arial Unicode MS" panose="020B0604020202020204" pitchFamily="34" charset="-128"/>
                <a:cs typeface="Arial Unicode MS" panose="020B0604020202020204" pitchFamily="34" charset="-128"/>
              </a:rPr>
              <a:t>Το τηλέφωνα επικοινωνίας του ΕΟΔΥ είναι 1135</a:t>
            </a:r>
            <a:endParaRPr lang="el-GR" altLang="el-GR" sz="4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6627" name="Picture 9" descr="Αρχική σελίδα ΚΕΕΛΠΝΟ">
            <a:extLst>
              <a:ext uri="{FF2B5EF4-FFF2-40B4-BE49-F238E27FC236}">
                <a16:creationId xmlns:a16="http://schemas.microsoft.com/office/drawing/2014/main" xmlns="" id="{D06FF212-999D-4114-A191-7E3A9F5897B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82563"/>
            <a:ext cx="1238250" cy="142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Ορθογώνιο: Στρογγύλεμα μίας επάνω γωνίας και ψαλίδισμα της άλλης 1">
            <a:extLst>
              <a:ext uri="{FF2B5EF4-FFF2-40B4-BE49-F238E27FC236}">
                <a16:creationId xmlns:a16="http://schemas.microsoft.com/office/drawing/2014/main" xmlns="" id="{A0EC978E-DE59-4DD6-8EC5-BBAFDC599FA9}"/>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xmlns="" id="{52B0DAB0-29D0-4F69-BF23-EC882C8C5F9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7" name="TextBox 6">
            <a:extLst>
              <a:ext uri="{FF2B5EF4-FFF2-40B4-BE49-F238E27FC236}">
                <a16:creationId xmlns:a16="http://schemas.microsoft.com/office/drawing/2014/main" xmlns="" id="{73887C84-DBA3-41AD-9FF0-B4D691B573CE}"/>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E34F5D57-3863-4CBA-B5C0-8C4CBE868D31}"/>
              </a:ext>
            </a:extLst>
          </p:cNvPr>
          <p:cNvSpPr>
            <a:spLocks noGrp="1" noChangeArrowheads="1"/>
          </p:cNvSpPr>
          <p:nvPr>
            <p:ph type="title"/>
          </p:nvPr>
        </p:nvSpPr>
        <p:spPr>
          <a:xfrm>
            <a:off x="1828800" y="228600"/>
            <a:ext cx="6858000" cy="1782763"/>
          </a:xfrm>
        </p:spPr>
        <p:txBody>
          <a:bodyPr/>
          <a:lstStyle/>
          <a:p>
            <a:pPr eaLnBrk="1" hangingPunct="1"/>
            <a:r>
              <a:rPr lang="el-GR" altLang="el-GR" sz="4000" b="1" dirty="0">
                <a:solidFill>
                  <a:schemeClr val="tx1"/>
                </a:solidFill>
                <a:ea typeface="Arial Unicode MS" panose="020B0604020202020204" pitchFamily="34" charset="-128"/>
                <a:cs typeface="Arial Unicode MS" panose="020B0604020202020204" pitchFamily="34" charset="-128"/>
              </a:rPr>
              <a:t>Το τηλέφωνα επικοινωνίας του ΕΟΔΥ είναι 1135</a:t>
            </a:r>
            <a:endParaRPr lang="el-GR" altLang="el-GR" sz="4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7651" name="Picture 9" descr="Αρχική σελίδα ΚΕΕΛΠΝΟ">
            <a:extLst>
              <a:ext uri="{FF2B5EF4-FFF2-40B4-BE49-F238E27FC236}">
                <a16:creationId xmlns:a16="http://schemas.microsoft.com/office/drawing/2014/main" xmlns="" id="{2C23A218-1509-4148-A698-D116FCB2CBE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82563"/>
            <a:ext cx="1238250" cy="142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Εικόνα 1">
            <a:extLst>
              <a:ext uri="{FF2B5EF4-FFF2-40B4-BE49-F238E27FC236}">
                <a16:creationId xmlns:a16="http://schemas.microsoft.com/office/drawing/2014/main" xmlns="" id="{D7586EED-BDA2-4BAF-A5E9-960D72E3F96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0" y="2644775"/>
            <a:ext cx="5486400"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Βέλος: Πεντάγωνο 2">
            <a:extLst>
              <a:ext uri="{FF2B5EF4-FFF2-40B4-BE49-F238E27FC236}">
                <a16:creationId xmlns:a16="http://schemas.microsoft.com/office/drawing/2014/main" xmlns="" id="{B206A8A9-249B-4954-9513-860D0C7595FB}"/>
              </a:ext>
            </a:extLst>
          </p:cNvPr>
          <p:cNvSpPr/>
          <p:nvPr/>
        </p:nvSpPr>
        <p:spPr>
          <a:xfrm>
            <a:off x="304800" y="3657600"/>
            <a:ext cx="2841625" cy="998538"/>
          </a:xfrm>
          <a:prstGeom prst="homePlate">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a:extLst>
              <a:ext uri="{FF2B5EF4-FFF2-40B4-BE49-F238E27FC236}">
                <a16:creationId xmlns:a16="http://schemas.microsoft.com/office/drawing/2014/main" xmlns="" id="{1ADC37FF-584E-41D8-B4E1-875939000D60}"/>
              </a:ext>
            </a:extLst>
          </p:cNvPr>
          <p:cNvSpPr>
            <a:spLocks noGrp="1" noChangeArrowheads="1"/>
          </p:cNvSpPr>
          <p:nvPr>
            <p:ph type="title"/>
          </p:nvPr>
        </p:nvSpPr>
        <p:spPr>
          <a:xfrm>
            <a:off x="1295400" y="381000"/>
            <a:ext cx="6629400" cy="1143000"/>
          </a:xfrm>
        </p:spPr>
        <p:txBody>
          <a:bodyPr/>
          <a:lstStyle/>
          <a:p>
            <a:pPr eaLnBrk="1" hangingPunct="1"/>
            <a:r>
              <a:rPr lang="el-GR" altLang="el-GR" sz="4000" b="1" dirty="0">
                <a:solidFill>
                  <a:srgbClr val="000000"/>
                </a:solidFill>
                <a:latin typeface="Calibri" panose="020F0502020204030204" pitchFamily="34" charset="0"/>
                <a:cs typeface="Calibri" panose="020F0502020204030204" pitchFamily="34" charset="0"/>
              </a:rPr>
              <a:t>Η COVID-19 είναι η νόσος και ο SARS-CoV-2 ο ιός</a:t>
            </a:r>
            <a:endParaRPr lang="el-GR" altLang="el-GR" dirty="0">
              <a:latin typeface="Calibri" panose="020F0502020204030204" pitchFamily="34" charset="0"/>
              <a:cs typeface="Calibri" panose="020F0502020204030204" pitchFamily="34" charset="0"/>
            </a:endParaRP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4F2564C7-9FF0-4024-9354-F4A03488025B}"/>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xmlns="" id="{7E89CAA2-D258-47AE-9A9A-96A0F43F9D55}"/>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BD1B323D-A719-4FD9-BBB8-78E0BAB379F7}"/>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a:extLst>
              <a:ext uri="{FF2B5EF4-FFF2-40B4-BE49-F238E27FC236}">
                <a16:creationId xmlns:a16="http://schemas.microsoft.com/office/drawing/2014/main" xmlns="" id="{F61DDD35-3D41-40F4-9111-E435FED49375}"/>
              </a:ext>
            </a:extLst>
          </p:cNvPr>
          <p:cNvSpPr>
            <a:spLocks noGrp="1" noChangeArrowheads="1"/>
          </p:cNvSpPr>
          <p:nvPr>
            <p:ph type="title"/>
          </p:nvPr>
        </p:nvSpPr>
        <p:spPr>
          <a:xfrm>
            <a:off x="1257300" y="477271"/>
            <a:ext cx="6705600" cy="1143000"/>
          </a:xfrm>
        </p:spPr>
        <p:txBody>
          <a:bodyPr/>
          <a:lstStyle/>
          <a:p>
            <a:pPr eaLnBrk="1" hangingPunct="1"/>
            <a:r>
              <a:rPr lang="el-GR" altLang="el-GR" sz="4000" b="1" dirty="0">
                <a:solidFill>
                  <a:srgbClr val="000000"/>
                </a:solidFill>
                <a:latin typeface="Calibri" panose="020F0502020204030204" pitchFamily="34" charset="0"/>
                <a:cs typeface="Calibri" panose="020F0502020204030204" pitchFamily="34" charset="0"/>
              </a:rPr>
              <a:t>Η COVID-19 είναι η ασθένεια και ο SARS-CoV-2 ο ιός</a:t>
            </a:r>
            <a:endParaRPr lang="el-GR" altLang="el-GR" dirty="0">
              <a:latin typeface="Calibri" panose="020F0502020204030204" pitchFamily="34" charset="0"/>
              <a:cs typeface="Calibri" panose="020F0502020204030204" pitchFamily="34" charset="0"/>
            </a:endParaRPr>
          </a:p>
        </p:txBody>
      </p:sp>
      <p:sp>
        <p:nvSpPr>
          <p:cNvPr id="29699" name="Θέση περιεχομένου 2">
            <a:extLst>
              <a:ext uri="{FF2B5EF4-FFF2-40B4-BE49-F238E27FC236}">
                <a16:creationId xmlns:a16="http://schemas.microsoft.com/office/drawing/2014/main" xmlns="" id="{13C6098D-1335-44D2-A516-3599EDB363B3}"/>
              </a:ext>
            </a:extLst>
          </p:cNvPr>
          <p:cNvSpPr>
            <a:spLocks noGrp="1" noChangeArrowheads="1"/>
          </p:cNvSpPr>
          <p:nvPr>
            <p:ph idx="1"/>
          </p:nvPr>
        </p:nvSpPr>
        <p:spPr>
          <a:xfrm>
            <a:off x="495300" y="2452688"/>
            <a:ext cx="8229600" cy="3611562"/>
          </a:xfrm>
        </p:spPr>
        <p:txBody>
          <a:bodyPr/>
          <a:lstStyle/>
          <a:p>
            <a:pPr marL="0" indent="0" algn="just" eaLnBrk="1" hangingPunct="1">
              <a:buFontTx/>
              <a:buNone/>
            </a:pPr>
            <a:endParaRPr lang="el-GR"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endParaRPr>
          </a:p>
          <a:p>
            <a:pPr marL="0" indent="0" algn="just" eaLnBrk="1" hangingPunct="1">
              <a:buFontTx/>
              <a:buNone/>
            </a:pPr>
            <a:r>
              <a:rPr lang="el-GR"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a:t>
            </a:r>
            <a:r>
              <a:rPr lang="el-GR"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 είναι το επίσημο όνομα του νέου </a:t>
            </a:r>
            <a:r>
              <a:rPr lang="el-GR" altLang="el-GR" dirty="0" err="1">
                <a:solidFill>
                  <a:srgbClr val="000000"/>
                </a:solidFill>
                <a:latin typeface="Calibri" panose="020F0502020204030204" pitchFamily="34" charset="0"/>
                <a:ea typeface="Arial Unicode MS" panose="020B0604020202020204" pitchFamily="34" charset="-128"/>
                <a:cs typeface="Calibri" panose="020F0502020204030204" pitchFamily="34" charset="0"/>
              </a:rPr>
              <a:t>κορωνοϊού</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a:t>
            </a:r>
            <a:r>
              <a:rPr lang="el-GR"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 ενώ </a:t>
            </a:r>
            <a:r>
              <a:rPr lang="el-GR"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COVID-19</a:t>
            </a:r>
            <a:r>
              <a:rPr lang="el-GR"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 ονομάζεται η νόσος την οποία προκαλεί ο ιός αυτός.</a:t>
            </a:r>
          </a:p>
          <a:p>
            <a:pPr marL="0" indent="0" algn="just" eaLnBrk="1" hangingPunct="1">
              <a:buFontTx/>
              <a:buNone/>
            </a:pPr>
            <a:endParaRPr lang="el-GR" altLang="el-GR" sz="1400" dirty="0">
              <a:solidFill>
                <a:srgbClr val="000000"/>
              </a:solidFill>
              <a:latin typeface="Calibri" panose="020F0502020204030204" pitchFamily="34" charset="0"/>
              <a:ea typeface="Arial Unicode MS" panose="020B0604020202020204" pitchFamily="34" charset="-128"/>
              <a:cs typeface="Calibri" panose="020F0502020204030204" pitchFamily="34" charset="0"/>
            </a:endParaRPr>
          </a:p>
          <a:p>
            <a:pPr lvl="1" algn="just" eaLnBrk="1" hangingPunct="1"/>
            <a:r>
              <a:rPr lang="el-GR"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 = </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evere </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A</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cute </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R</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espiratory </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yndrome </a:t>
            </a:r>
          </a:p>
          <a:p>
            <a:pPr lvl="1" algn="just" eaLnBrk="1" hangingPunct="1"/>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Covid-19 = </a:t>
            </a:r>
            <a:r>
              <a:rPr lang="en-US" altLang="el-GR" b="1" dirty="0" err="1">
                <a:solidFill>
                  <a:srgbClr val="000000"/>
                </a:solidFill>
                <a:latin typeface="Calibri" panose="020F0502020204030204" pitchFamily="34" charset="0"/>
                <a:ea typeface="Arial Unicode MS" panose="020B0604020202020204" pitchFamily="34" charset="-128"/>
                <a:cs typeface="Calibri" panose="020F0502020204030204" pitchFamily="34" charset="0"/>
              </a:rPr>
              <a:t>Co</a:t>
            </a:r>
            <a:r>
              <a:rPr lang="en-US" altLang="el-GR" dirty="0" err="1">
                <a:solidFill>
                  <a:srgbClr val="000000"/>
                </a:solidFill>
                <a:latin typeface="Calibri" panose="020F0502020204030204" pitchFamily="34" charset="0"/>
                <a:ea typeface="Arial Unicode MS" panose="020B0604020202020204" pitchFamily="34" charset="-128"/>
                <a:cs typeface="Calibri" panose="020F0502020204030204" pitchFamily="34" charset="0"/>
              </a:rPr>
              <a:t>rono</a:t>
            </a:r>
            <a:r>
              <a:rPr lang="en-US" altLang="el-GR" b="1" dirty="0" err="1">
                <a:solidFill>
                  <a:srgbClr val="000000"/>
                </a:solidFill>
                <a:latin typeface="Calibri" panose="020F0502020204030204" pitchFamily="34" charset="0"/>
                <a:ea typeface="Arial Unicode MS" panose="020B0604020202020204" pitchFamily="34" charset="-128"/>
                <a:cs typeface="Calibri" panose="020F0502020204030204" pitchFamily="34" charset="0"/>
              </a:rPr>
              <a:t>Vi</a:t>
            </a:r>
            <a:r>
              <a:rPr lang="en-US" altLang="el-GR" dirty="0" err="1">
                <a:solidFill>
                  <a:srgbClr val="000000"/>
                </a:solidFill>
                <a:latin typeface="Calibri" panose="020F0502020204030204" pitchFamily="34" charset="0"/>
                <a:ea typeface="Arial Unicode MS" panose="020B0604020202020204" pitchFamily="34" charset="-128"/>
                <a:cs typeface="Calibri" panose="020F0502020204030204" pitchFamily="34" charset="0"/>
              </a:rPr>
              <a:t>rus</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 </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D</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isease (20</a:t>
            </a:r>
            <a:r>
              <a:rPr lang="en-US" altLang="el-GR"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19</a:t>
            </a:r>
            <a:r>
              <a:rPr lang="en-US"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a:t>
            </a:r>
            <a:endParaRPr lang="el-GR" altLang="el-GR" dirty="0">
              <a:solidFill>
                <a:srgbClr val="000000"/>
              </a:solidFill>
              <a:latin typeface="Calibri" panose="020F0502020204030204" pitchFamily="34" charset="0"/>
              <a:ea typeface="Arial Unicode MS" panose="020B0604020202020204" pitchFamily="34" charset="-128"/>
              <a:cs typeface="Calibri" panose="020F0502020204030204" pitchFamily="34" charset="0"/>
            </a:endParaRPr>
          </a:p>
          <a:p>
            <a:pPr marL="0" indent="0" eaLnBrk="1" hangingPunct="1"/>
            <a:endParaRPr lang="el-GR" altLang="el-GR"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81F83195-5E26-4CA7-9DB1-EFD167DDE72B}"/>
              </a:ext>
            </a:extLst>
          </p:cNvPr>
          <p:cNvSpPr/>
          <p:nvPr/>
        </p:nvSpPr>
        <p:spPr>
          <a:xfrm>
            <a:off x="3151188" y="1952625"/>
            <a:ext cx="2841625" cy="998538"/>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a:extLst>
              <a:ext uri="{FF2B5EF4-FFF2-40B4-BE49-F238E27FC236}">
                <a16:creationId xmlns:a16="http://schemas.microsoft.com/office/drawing/2014/main" xmlns="" id="{9865F4EA-D0F9-4FE3-A7EA-8687E8AA2371}"/>
              </a:ext>
            </a:extLst>
          </p:cNvPr>
          <p:cNvSpPr>
            <a:spLocks noGrp="1" noChangeArrowheads="1"/>
          </p:cNvSpPr>
          <p:nvPr>
            <p:ph type="title"/>
          </p:nvPr>
        </p:nvSpPr>
        <p:spPr>
          <a:xfrm>
            <a:off x="0" y="33338"/>
            <a:ext cx="9144000" cy="957262"/>
          </a:xfrm>
        </p:spPr>
        <p:txBody>
          <a:bodyPr/>
          <a:lstStyle/>
          <a:p>
            <a:pPr eaLnBrk="1" hangingPunct="1"/>
            <a:r>
              <a:rPr lang="el-GR" altLang="el-GR" sz="3600" b="1">
                <a:latin typeface="Calibri" panose="020F0502020204030204" pitchFamily="34" charset="0"/>
                <a:cs typeface="Calibri" panose="020F0502020204030204" pitchFamily="34" charset="0"/>
              </a:rPr>
              <a:t>Η νόσος </a:t>
            </a:r>
            <a:r>
              <a:rPr lang="el-GR" altLang="el-GR" sz="3600" b="1">
                <a:solidFill>
                  <a:srgbClr val="000000"/>
                </a:solidFill>
                <a:latin typeface="Calibri" panose="020F0502020204030204" pitchFamily="34" charset="0"/>
                <a:cs typeface="Calibri" panose="020F0502020204030204" pitchFamily="34" charset="0"/>
              </a:rPr>
              <a:t>COVID-19 είναι λοιμός (κι όχι λιμός)</a:t>
            </a:r>
            <a:endParaRPr lang="el-GR" altLang="el-GR" sz="3600" b="1">
              <a:latin typeface="Calibri" panose="020F0502020204030204" pitchFamily="34" charset="0"/>
              <a:cs typeface="Calibri" panose="020F0502020204030204" pitchFamily="34" charset="0"/>
            </a:endParaRP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31937EF0-8178-4CFC-B04A-B64C5E4AF8D7}"/>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xmlns="" id="{7E313307-216C-4122-91F3-8B59B14474DE}"/>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4" name="TextBox 3">
            <a:extLst>
              <a:ext uri="{FF2B5EF4-FFF2-40B4-BE49-F238E27FC236}">
                <a16:creationId xmlns:a16="http://schemas.microsoft.com/office/drawing/2014/main" xmlns="" id="{2DF267FF-07F3-4467-8532-685D45CE9430}"/>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a:extLst>
              <a:ext uri="{FF2B5EF4-FFF2-40B4-BE49-F238E27FC236}">
                <a16:creationId xmlns:a16="http://schemas.microsoft.com/office/drawing/2014/main" xmlns="" id="{7D222ACF-5503-4105-863A-FFC17EBBAC11}"/>
              </a:ext>
            </a:extLst>
          </p:cNvPr>
          <p:cNvSpPr>
            <a:spLocks noGrp="1" noChangeArrowheads="1"/>
          </p:cNvSpPr>
          <p:nvPr>
            <p:ph type="title"/>
          </p:nvPr>
        </p:nvSpPr>
        <p:spPr>
          <a:xfrm>
            <a:off x="0" y="33338"/>
            <a:ext cx="9144000" cy="957262"/>
          </a:xfrm>
        </p:spPr>
        <p:txBody>
          <a:bodyPr/>
          <a:lstStyle/>
          <a:p>
            <a:pPr eaLnBrk="1" hangingPunct="1"/>
            <a:r>
              <a:rPr lang="el-GR" altLang="el-GR" sz="3600" b="1">
                <a:latin typeface="Calibri" panose="020F0502020204030204" pitchFamily="34" charset="0"/>
                <a:cs typeface="Calibri" panose="020F0502020204030204" pitchFamily="34" charset="0"/>
              </a:rPr>
              <a:t>Η νόσος </a:t>
            </a:r>
            <a:r>
              <a:rPr lang="el-GR" altLang="el-GR" sz="3600" b="1">
                <a:solidFill>
                  <a:srgbClr val="000000"/>
                </a:solidFill>
                <a:latin typeface="Calibri" panose="020F0502020204030204" pitchFamily="34" charset="0"/>
                <a:cs typeface="Calibri" panose="020F0502020204030204" pitchFamily="34" charset="0"/>
              </a:rPr>
              <a:t>COVID-19 είναι λοιμός (κι όχι λιμός)</a:t>
            </a:r>
            <a:endParaRPr lang="el-GR" altLang="el-GR" sz="3600" b="1">
              <a:latin typeface="Calibri" panose="020F0502020204030204" pitchFamily="34" charset="0"/>
              <a:cs typeface="Calibri" panose="020F0502020204030204" pitchFamily="34" charset="0"/>
            </a:endParaRPr>
          </a:p>
        </p:txBody>
      </p:sp>
      <p:sp>
        <p:nvSpPr>
          <p:cNvPr id="31747" name="Θέση περιεχομένου 2">
            <a:extLst>
              <a:ext uri="{FF2B5EF4-FFF2-40B4-BE49-F238E27FC236}">
                <a16:creationId xmlns:a16="http://schemas.microsoft.com/office/drawing/2014/main" xmlns="" id="{C1954AD6-4BE4-45B0-AF92-52E93E625015}"/>
              </a:ext>
            </a:extLst>
          </p:cNvPr>
          <p:cNvSpPr>
            <a:spLocks noGrp="1" noChangeArrowheads="1"/>
          </p:cNvSpPr>
          <p:nvPr>
            <p:ph idx="1"/>
          </p:nvPr>
        </p:nvSpPr>
        <p:spPr>
          <a:xfrm>
            <a:off x="152400" y="1905000"/>
            <a:ext cx="8839200" cy="4953000"/>
          </a:xfrm>
        </p:spPr>
        <p:txBody>
          <a:bodyPr/>
          <a:lstStyle/>
          <a:p>
            <a:pPr eaLnBrk="1" hangingPunct="1"/>
            <a:r>
              <a:rPr lang="el-GR" altLang="el-GR" sz="2800" b="1" dirty="0">
                <a:latin typeface="Calibri" panose="020F0502020204030204" pitchFamily="34" charset="0"/>
                <a:cs typeface="Calibri" panose="020F0502020204030204" pitchFamily="34" charset="0"/>
              </a:rPr>
              <a:t>Λοιμός</a:t>
            </a:r>
            <a:r>
              <a:rPr lang="el-GR" altLang="el-GR" sz="2800" dirty="0">
                <a:latin typeface="Calibri" panose="020F0502020204030204" pitchFamily="34" charset="0"/>
                <a:cs typeface="Calibri" panose="020F0502020204030204" pitchFamily="34" charset="0"/>
              </a:rPr>
              <a:t> σημαίνει ότι μια κολλητική αρρώστια </a:t>
            </a:r>
            <a:r>
              <a:rPr lang="el-GR" altLang="el-GR" sz="2800" dirty="0">
                <a:solidFill>
                  <a:srgbClr val="404040"/>
                </a:solidFill>
                <a:latin typeface="Calibri" panose="020F0502020204030204" pitchFamily="34" charset="0"/>
                <a:cs typeface="Calibri" panose="020F0502020204030204" pitchFamily="34" charset="0"/>
              </a:rPr>
              <a:t>βαριάς μορφής εξαπλώνεται πολύ γρήγορα. </a:t>
            </a:r>
          </a:p>
          <a:p>
            <a:pPr eaLnBrk="1" hangingPunct="1"/>
            <a:r>
              <a:rPr lang="el-GR" altLang="el-GR" sz="2800" dirty="0">
                <a:solidFill>
                  <a:srgbClr val="404040"/>
                </a:solidFill>
                <a:latin typeface="Calibri" panose="020F0502020204030204" pitchFamily="34" charset="0"/>
                <a:cs typeface="Calibri" panose="020F0502020204030204" pitchFamily="34" charset="0"/>
              </a:rPr>
              <a:t>Στις λέξεις της ίδιας οικογένειας συναντούμε την  </a:t>
            </a:r>
            <a:r>
              <a:rPr lang="el-GR" altLang="el-GR" sz="2800" b="1" dirty="0">
                <a:solidFill>
                  <a:srgbClr val="404040"/>
                </a:solidFill>
                <a:latin typeface="Calibri" panose="020F0502020204030204" pitchFamily="34" charset="0"/>
                <a:cs typeface="Calibri" panose="020F0502020204030204" pitchFamily="34" charset="0"/>
              </a:rPr>
              <a:t>λοίμωξη</a:t>
            </a:r>
            <a:r>
              <a:rPr lang="el-GR" altLang="el-GR" sz="2800" dirty="0">
                <a:solidFill>
                  <a:srgbClr val="404040"/>
                </a:solidFill>
                <a:latin typeface="Calibri" panose="020F0502020204030204" pitchFamily="34" charset="0"/>
                <a:cs typeface="Calibri" panose="020F0502020204030204" pitchFamily="34" charset="0"/>
              </a:rPr>
              <a:t> (η διείσδυση παθογόνων μικροβίων σε ένα ζωντανό οργανισμό και τα επακόλουθα παθολογικά φαινόμενα) και το  </a:t>
            </a:r>
            <a:r>
              <a:rPr lang="el-GR" altLang="el-GR" sz="2800" b="1" dirty="0">
                <a:solidFill>
                  <a:srgbClr val="404040"/>
                </a:solidFill>
                <a:latin typeface="Calibri" panose="020F0502020204030204" pitchFamily="34" charset="0"/>
                <a:cs typeface="Calibri" panose="020F0502020204030204" pitchFamily="34" charset="0"/>
              </a:rPr>
              <a:t>λοιμώδης</a:t>
            </a:r>
            <a:r>
              <a:rPr lang="el-GR" altLang="el-GR" sz="2800" dirty="0">
                <a:solidFill>
                  <a:srgbClr val="404040"/>
                </a:solidFill>
                <a:latin typeface="Calibri" panose="020F0502020204030204" pitchFamily="34" charset="0"/>
                <a:cs typeface="Calibri" panose="020F0502020204030204" pitchFamily="34" charset="0"/>
              </a:rPr>
              <a:t> (αυτός που μπορεί να προκαλέσει, να συνοδεύσει ή να προκύψει από μια λοίμωξη, π.χ., λοιμώδης νόσος, λοιμώδες νόσημα)</a:t>
            </a:r>
            <a:endParaRPr lang="el-GR" altLang="el-GR" sz="2800" dirty="0">
              <a:latin typeface="Calibri" panose="020F0502020204030204" pitchFamily="34" charset="0"/>
              <a:cs typeface="Calibri" panose="020F0502020204030204" pitchFamily="34" charset="0"/>
            </a:endParaRPr>
          </a:p>
          <a:p>
            <a:pPr eaLnBrk="1" hangingPunct="1"/>
            <a:r>
              <a:rPr lang="el-GR" altLang="el-GR" sz="2800" b="1" dirty="0">
                <a:latin typeface="Calibri" panose="020F0502020204030204" pitchFamily="34" charset="0"/>
                <a:cs typeface="Calibri" panose="020F0502020204030204" pitchFamily="34" charset="0"/>
              </a:rPr>
              <a:t>Λιμός</a:t>
            </a:r>
            <a:r>
              <a:rPr lang="el-GR" altLang="el-GR" sz="2800" dirty="0">
                <a:latin typeface="Calibri" panose="020F0502020204030204" pitchFamily="34" charset="0"/>
                <a:cs typeface="Calibri" panose="020F0502020204030204" pitchFamily="34" charset="0"/>
              </a:rPr>
              <a:t> σημαίνει </a:t>
            </a:r>
            <a:r>
              <a:rPr lang="el-GR" altLang="el-GR" sz="2800" dirty="0">
                <a:solidFill>
                  <a:srgbClr val="404040"/>
                </a:solidFill>
                <a:latin typeface="Calibri" panose="020F0502020204030204" pitchFamily="34" charset="0"/>
                <a:cs typeface="Calibri" panose="020F0502020204030204" pitchFamily="34" charset="0"/>
              </a:rPr>
              <a:t>τη μεγάλη πείνα που μαστίζει ολόκληρο πληθυσμό, την παρατεταμένη έλλειψη τροφίμων για τη συντήρηση ανθρώπων και ζώων.</a:t>
            </a:r>
            <a:r>
              <a:rPr lang="el-GR" altLang="el-GR" sz="2800" dirty="0">
                <a:latin typeface="Calibri" panose="020F0502020204030204" pitchFamily="34" charset="0"/>
                <a:cs typeface="Calibri" panose="020F0502020204030204" pitchFamily="34" charset="0"/>
              </a:rPr>
              <a:t> </a:t>
            </a:r>
          </a:p>
        </p:txBody>
      </p:sp>
      <p:sp>
        <p:nvSpPr>
          <p:cNvPr id="2" name="Επεξήγηση: Κάτω βέλος 1">
            <a:extLst>
              <a:ext uri="{FF2B5EF4-FFF2-40B4-BE49-F238E27FC236}">
                <a16:creationId xmlns:a16="http://schemas.microsoft.com/office/drawing/2014/main" xmlns="" id="{8E6A840C-5DEE-4690-B091-2D1A82B7D3F1}"/>
              </a:ext>
            </a:extLst>
          </p:cNvPr>
          <p:cNvSpPr/>
          <p:nvPr/>
        </p:nvSpPr>
        <p:spPr>
          <a:xfrm>
            <a:off x="3151188" y="949325"/>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a:extLst>
              <a:ext uri="{FF2B5EF4-FFF2-40B4-BE49-F238E27FC236}">
                <a16:creationId xmlns:a16="http://schemas.microsoft.com/office/drawing/2014/main" xmlns="" id="{8DA89D8E-FF95-4664-8E39-727968828F01}"/>
              </a:ext>
            </a:extLst>
          </p:cNvPr>
          <p:cNvSpPr>
            <a:spLocks noGrp="1" noChangeArrowheads="1"/>
          </p:cNvSpPr>
          <p:nvPr>
            <p:ph type="title"/>
          </p:nvPr>
        </p:nvSpPr>
        <p:spPr>
          <a:xfrm>
            <a:off x="152400" y="274638"/>
            <a:ext cx="8763000" cy="792162"/>
          </a:xfrm>
        </p:spPr>
        <p:txBody>
          <a:bodyPr/>
          <a:lstStyle/>
          <a:p>
            <a:r>
              <a:rPr lang="el-GR" altLang="el-GR" sz="3600" b="1">
                <a:latin typeface="Calibri" panose="020F0502020204030204" pitchFamily="34" charset="0"/>
                <a:cs typeface="Calibri" panose="020F0502020204030204" pitchFamily="34" charset="0"/>
              </a:rPr>
              <a:t>Η επιδημία και η πανδημία είναι το ίδιο</a:t>
            </a: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AE137AF9-0FF3-47CB-BA8B-98F5FD492E96}"/>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5" name="Ορθογώνιο: Στρογγύλεμα μίας επάνω γωνίας και ψαλίδισμα της άλλης 2">
            <a:extLst>
              <a:ext uri="{FF2B5EF4-FFF2-40B4-BE49-F238E27FC236}">
                <a16:creationId xmlns:a16="http://schemas.microsoft.com/office/drawing/2014/main" xmlns="" id="{A08FD7F3-5ACF-44A6-8618-49D400CAF032}"/>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9" name="TextBox 8">
            <a:extLst>
              <a:ext uri="{FF2B5EF4-FFF2-40B4-BE49-F238E27FC236}">
                <a16:creationId xmlns:a16="http://schemas.microsoft.com/office/drawing/2014/main" xmlns="" id="{6E48D780-D2D5-4A61-B0FD-64D8F42AC8D0}"/>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a:extLst>
              <a:ext uri="{FF2B5EF4-FFF2-40B4-BE49-F238E27FC236}">
                <a16:creationId xmlns:a16="http://schemas.microsoft.com/office/drawing/2014/main" xmlns="" id="{69EA316E-85F6-4D86-9112-A91026707F97}"/>
              </a:ext>
            </a:extLst>
          </p:cNvPr>
          <p:cNvSpPr>
            <a:spLocks noGrp="1" noChangeArrowheads="1"/>
          </p:cNvSpPr>
          <p:nvPr>
            <p:ph type="title"/>
          </p:nvPr>
        </p:nvSpPr>
        <p:spPr>
          <a:xfrm>
            <a:off x="152400" y="274638"/>
            <a:ext cx="8763000" cy="792162"/>
          </a:xfrm>
        </p:spPr>
        <p:txBody>
          <a:bodyPr/>
          <a:lstStyle/>
          <a:p>
            <a:r>
              <a:rPr lang="el-GR" altLang="el-GR" sz="3600" b="1">
                <a:latin typeface="Calibri" panose="020F0502020204030204" pitchFamily="34" charset="0"/>
                <a:cs typeface="Calibri" panose="020F0502020204030204" pitchFamily="34" charset="0"/>
              </a:rPr>
              <a:t>Η επιδημία και η πανδημία είναι το ίδιο</a:t>
            </a:r>
          </a:p>
        </p:txBody>
      </p:sp>
      <p:sp>
        <p:nvSpPr>
          <p:cNvPr id="35843" name="Θέση περιεχομένου 2">
            <a:extLst>
              <a:ext uri="{FF2B5EF4-FFF2-40B4-BE49-F238E27FC236}">
                <a16:creationId xmlns:a16="http://schemas.microsoft.com/office/drawing/2014/main" xmlns="" id="{96F7E209-5575-43CA-B0E4-14593C4531A6}"/>
              </a:ext>
            </a:extLst>
          </p:cNvPr>
          <p:cNvSpPr>
            <a:spLocks noGrp="1" noChangeArrowheads="1"/>
          </p:cNvSpPr>
          <p:nvPr>
            <p:ph idx="1"/>
          </p:nvPr>
        </p:nvSpPr>
        <p:spPr>
          <a:xfrm>
            <a:off x="190500" y="2663825"/>
            <a:ext cx="8686800" cy="3797300"/>
          </a:xfrm>
        </p:spPr>
        <p:txBody>
          <a:bodyPr/>
          <a:lstStyle/>
          <a:p>
            <a:r>
              <a:rPr lang="el-GR" altLang="el-GR" dirty="0">
                <a:latin typeface="Calibri" panose="020F0502020204030204" pitchFamily="34" charset="0"/>
                <a:cs typeface="Calibri" panose="020F0502020204030204" pitchFamily="34" charset="0"/>
              </a:rPr>
              <a:t>Ο όρος </a:t>
            </a:r>
            <a:r>
              <a:rPr lang="el-GR" altLang="el-GR" b="1" dirty="0">
                <a:latin typeface="Calibri" panose="020F0502020204030204" pitchFamily="34" charset="0"/>
                <a:cs typeface="Calibri" panose="020F0502020204030204" pitchFamily="34" charset="0"/>
              </a:rPr>
              <a:t>πανδημία</a:t>
            </a:r>
            <a:r>
              <a:rPr lang="el-GR" altLang="el-GR" dirty="0">
                <a:latin typeface="Calibri" panose="020F0502020204030204" pitchFamily="34" charset="0"/>
                <a:cs typeface="Calibri" panose="020F0502020204030204" pitchFamily="34" charset="0"/>
              </a:rPr>
              <a:t> προκύπτει από την σύνθεση των λέξεων </a:t>
            </a:r>
            <a:r>
              <a:rPr lang="el-GR" altLang="el-GR" i="1" dirty="0">
                <a:latin typeface="Calibri" panose="020F0502020204030204" pitchFamily="34" charset="0"/>
                <a:cs typeface="Calibri" panose="020F0502020204030204" pitchFamily="34" charset="0"/>
              </a:rPr>
              <a:t>παν</a:t>
            </a:r>
            <a:r>
              <a:rPr lang="el-GR" altLang="el-GR" dirty="0">
                <a:latin typeface="Calibri" panose="020F0502020204030204" pitchFamily="34" charset="0"/>
                <a:cs typeface="Calibri" panose="020F0502020204030204" pitchFamily="34" charset="0"/>
              </a:rPr>
              <a:t> (όλος) και </a:t>
            </a:r>
            <a:r>
              <a:rPr lang="el-GR" altLang="el-GR" i="1" dirty="0">
                <a:latin typeface="Calibri" panose="020F0502020204030204" pitchFamily="34" charset="0"/>
                <a:cs typeface="Calibri" panose="020F0502020204030204" pitchFamily="34" charset="0"/>
              </a:rPr>
              <a:t>δήμος</a:t>
            </a:r>
            <a:r>
              <a:rPr lang="el-GR" altLang="el-GR" dirty="0">
                <a:latin typeface="Calibri" panose="020F0502020204030204" pitchFamily="34" charset="0"/>
                <a:cs typeface="Calibri" panose="020F0502020204030204" pitchFamily="34" charset="0"/>
              </a:rPr>
              <a:t> (πληθυσμός).</a:t>
            </a:r>
          </a:p>
          <a:p>
            <a:r>
              <a:rPr lang="el-GR" altLang="el-GR" b="1" dirty="0">
                <a:solidFill>
                  <a:srgbClr val="000000"/>
                </a:solidFill>
                <a:latin typeface="Calibri" panose="020F0502020204030204" pitchFamily="34" charset="0"/>
                <a:cs typeface="Calibri" panose="020F0502020204030204" pitchFamily="34" charset="0"/>
              </a:rPr>
              <a:t>Επιδημία</a:t>
            </a:r>
            <a:r>
              <a:rPr lang="el-GR" altLang="el-GR" dirty="0">
                <a:solidFill>
                  <a:srgbClr val="000000"/>
                </a:solidFill>
                <a:latin typeface="Calibri" panose="020F0502020204030204" pitchFamily="34" charset="0"/>
                <a:cs typeface="Calibri" panose="020F0502020204030204" pitchFamily="34" charset="0"/>
              </a:rPr>
              <a:t> είναι το ξέσπασμα μιας μόλυνσης σε μια συγκεκριμένη περιοχή. </a:t>
            </a:r>
          </a:p>
          <a:p>
            <a:r>
              <a:rPr lang="el-GR" altLang="el-GR" b="1" dirty="0">
                <a:solidFill>
                  <a:srgbClr val="000000"/>
                </a:solidFill>
                <a:latin typeface="Calibri" panose="020F0502020204030204" pitchFamily="34" charset="0"/>
                <a:cs typeface="Calibri" panose="020F0502020204030204" pitchFamily="34" charset="0"/>
              </a:rPr>
              <a:t>Πανδημία</a:t>
            </a:r>
            <a:r>
              <a:rPr lang="el-GR" altLang="el-GR" dirty="0">
                <a:solidFill>
                  <a:srgbClr val="000000"/>
                </a:solidFill>
                <a:latin typeface="Calibri" panose="020F0502020204030204" pitchFamily="34" charset="0"/>
                <a:cs typeface="Calibri" panose="020F0502020204030204" pitchFamily="34" charset="0"/>
              </a:rPr>
              <a:t> είναι όταν αυτή η μόλυνση εξαπλώνεται σε πολλές διαφορετικές χώρες ανά τον πλανήτη.</a:t>
            </a:r>
            <a:endParaRPr lang="el-GR" altLang="el-GR" dirty="0">
              <a:latin typeface="Calibri" panose="020F0502020204030204" pitchFamily="34" charset="0"/>
              <a:cs typeface="Calibri" panose="020F0502020204030204" pitchFamily="34" charset="0"/>
            </a:endParaRPr>
          </a:p>
          <a:p>
            <a:endParaRPr lang="el-GR" altLang="el-GR"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D508AC94-8704-406F-B9BD-6D3B5C20F538}"/>
              </a:ext>
            </a:extLst>
          </p:cNvPr>
          <p:cNvSpPr/>
          <p:nvPr/>
        </p:nvSpPr>
        <p:spPr>
          <a:xfrm>
            <a:off x="3151188" y="1524000"/>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a:extLst>
              <a:ext uri="{FF2B5EF4-FFF2-40B4-BE49-F238E27FC236}">
                <a16:creationId xmlns:a16="http://schemas.microsoft.com/office/drawing/2014/main" xmlns="" id="{EE73B507-F79A-418B-B5E0-7A6036B9E9E6}"/>
              </a:ext>
            </a:extLst>
          </p:cNvPr>
          <p:cNvSpPr>
            <a:spLocks noGrp="1" noChangeArrowheads="1"/>
          </p:cNvSpPr>
          <p:nvPr>
            <p:ph type="title"/>
          </p:nvPr>
        </p:nvSpPr>
        <p:spPr>
          <a:xfrm>
            <a:off x="304800" y="0"/>
            <a:ext cx="8686800" cy="1981200"/>
          </a:xfrm>
        </p:spPr>
        <p:txBody>
          <a:bodyPr/>
          <a:lstStyle/>
          <a:p>
            <a:r>
              <a:rPr lang="el-GR" altLang="el-GR" sz="3600" b="1" dirty="0">
                <a:latin typeface="Calibri" panose="020F0502020204030204" pitchFamily="34" charset="0"/>
                <a:cs typeface="Calibri" panose="020F0502020204030204" pitchFamily="34" charset="0"/>
              </a:rPr>
              <a:t>Ο Παγκόσμιος Οργανισμός Υγείας (Π.Ο.Υ.) κήρυξε τον νέο </a:t>
            </a:r>
            <a:r>
              <a:rPr lang="el-GR" altLang="el-GR" sz="3600" b="1" dirty="0" err="1">
                <a:latin typeface="Calibri" panose="020F0502020204030204" pitchFamily="34" charset="0"/>
                <a:cs typeface="Calibri" panose="020F0502020204030204" pitchFamily="34" charset="0"/>
              </a:rPr>
              <a:t>κορωνοϊό</a:t>
            </a:r>
            <a:r>
              <a:rPr lang="el-GR" altLang="el-GR" sz="3600" b="1" dirty="0">
                <a:latin typeface="Calibri" panose="020F0502020204030204" pitchFamily="34" charset="0"/>
                <a:cs typeface="Calibri" panose="020F0502020204030204" pitchFamily="34" charset="0"/>
              </a:rPr>
              <a:t> </a:t>
            </a:r>
            <a:r>
              <a:rPr lang="el-GR" altLang="el-GR" sz="3600" b="1" dirty="0">
                <a:solidFill>
                  <a:srgbClr val="000000"/>
                </a:solidFill>
                <a:latin typeface="Calibri" panose="020F0502020204030204" pitchFamily="34" charset="0"/>
                <a:cs typeface="Calibri" panose="020F0502020204030204" pitchFamily="34" charset="0"/>
              </a:rPr>
              <a:t>SARS-CoV-2 </a:t>
            </a:r>
            <a:r>
              <a:rPr lang="el-GR" altLang="el-GR" sz="3600" b="1" dirty="0">
                <a:latin typeface="Calibri" panose="020F0502020204030204" pitchFamily="34" charset="0"/>
                <a:cs typeface="Calibri" panose="020F0502020204030204" pitchFamily="34" charset="0"/>
              </a:rPr>
              <a:t>ως πανδημία στις  11 Μαρτίου 2020</a:t>
            </a: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DD527AAC-1E2A-4B88-BEEC-4014528D703F}"/>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7" name="Ορθογώνιο: Στρογγύλεμα μίας επάνω γωνίας και ψαλίδισμα της άλλης 2">
            <a:extLst>
              <a:ext uri="{FF2B5EF4-FFF2-40B4-BE49-F238E27FC236}">
                <a16:creationId xmlns:a16="http://schemas.microsoft.com/office/drawing/2014/main" xmlns="" id="{C5FF5D79-ECE7-4CBE-A46B-65AA1592C64A}"/>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9" name="TextBox 8">
            <a:extLst>
              <a:ext uri="{FF2B5EF4-FFF2-40B4-BE49-F238E27FC236}">
                <a16:creationId xmlns:a16="http://schemas.microsoft.com/office/drawing/2014/main" xmlns="" id="{A5406843-7353-4710-8487-EBB35C759238}"/>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09600" y="1828800"/>
            <a:ext cx="7848599" cy="4343400"/>
          </a:xfrm>
        </p:spPr>
        <p:txBody>
          <a:bodyPr>
            <a:noAutofit/>
          </a:bodyPr>
          <a:lstStyle/>
          <a:p>
            <a:r>
              <a:rPr lang="el-GR" sz="4000" b="1" dirty="0">
                <a:solidFill>
                  <a:schemeClr val="accent4"/>
                </a:solidFill>
                <a:latin typeface="Calibri" panose="020F0502020204030204" pitchFamily="34" charset="0"/>
                <a:cs typeface="Calibri" panose="020F0502020204030204" pitchFamily="34" charset="0"/>
              </a:rPr>
              <a:t>Ψυχοκοινωνική κι εκπαιδευτική  προσέγγιση</a:t>
            </a:r>
          </a:p>
          <a:p>
            <a:endParaRPr lang="el-GR" sz="3200" b="1" dirty="0">
              <a:solidFill>
                <a:schemeClr val="accent4"/>
              </a:solidFill>
              <a:latin typeface="Calibri" panose="020F0502020204030204" pitchFamily="34" charset="0"/>
              <a:cs typeface="Calibri" panose="020F0502020204030204" pitchFamily="34" charset="0"/>
            </a:endParaRPr>
          </a:p>
          <a:p>
            <a:r>
              <a:rPr lang="el-GR" sz="3200" b="1" dirty="0">
                <a:solidFill>
                  <a:schemeClr val="accent4"/>
                </a:solidFill>
                <a:latin typeface="Calibri" panose="020F0502020204030204" pitchFamily="34" charset="0"/>
                <a:cs typeface="Calibri" panose="020F0502020204030204" pitchFamily="34" charset="0"/>
              </a:rPr>
              <a:t>Υλικό για την Πρωτοβάθμια Εκπαίδευση  </a:t>
            </a:r>
            <a:endParaRPr lang="en-US" sz="3200" b="1" dirty="0">
              <a:solidFill>
                <a:schemeClr val="accent4"/>
              </a:solidFill>
              <a:latin typeface="Calibri" panose="020F0502020204030204" pitchFamily="34" charset="0"/>
              <a:cs typeface="Calibri" panose="020F0502020204030204" pitchFamily="34" charset="0"/>
            </a:endParaRPr>
          </a:p>
          <a:p>
            <a:endParaRPr lang="el-GR" sz="1800" b="1" cap="none" dirty="0">
              <a:latin typeface="Calibri" panose="020F0502020204030204" pitchFamily="34" charset="0"/>
              <a:cs typeface="Calibri" panose="020F0502020204030204" pitchFamily="34" charset="0"/>
            </a:endParaRPr>
          </a:p>
          <a:p>
            <a:endParaRPr lang="el-GR" sz="1800" b="1" cap="none" dirty="0">
              <a:latin typeface="Calibri" panose="020F0502020204030204" pitchFamily="34" charset="0"/>
              <a:cs typeface="Calibri" panose="020F0502020204030204" pitchFamily="34" charset="0"/>
            </a:endParaRPr>
          </a:p>
          <a:p>
            <a:r>
              <a:rPr lang="el-GR" b="1" dirty="0">
                <a:solidFill>
                  <a:schemeClr val="tx1"/>
                </a:solidFill>
                <a:latin typeface="Calibri" panose="020F0502020204030204" pitchFamily="34" charset="0"/>
                <a:cs typeface="Calibri" panose="020F0502020204030204" pitchFamily="34" charset="0"/>
              </a:rPr>
              <a:t>Κατερίνα Κεδράκα</a:t>
            </a:r>
            <a:endParaRPr lang="en-US" b="1" dirty="0">
              <a:solidFill>
                <a:schemeClr val="tx1"/>
              </a:solidFill>
              <a:latin typeface="Calibri" panose="020F0502020204030204" pitchFamily="34" charset="0"/>
              <a:cs typeface="Calibri" panose="020F0502020204030204" pitchFamily="34" charset="0"/>
            </a:endParaRPr>
          </a:p>
          <a:p>
            <a:r>
              <a:rPr lang="el-GR" sz="1600" b="1" dirty="0" err="1">
                <a:solidFill>
                  <a:schemeClr val="tx1"/>
                </a:solidFill>
                <a:latin typeface="Calibri" panose="020F0502020204030204" pitchFamily="34" charset="0"/>
                <a:cs typeface="Calibri" panose="020F0502020204030204" pitchFamily="34" charset="0"/>
              </a:rPr>
              <a:t>Αναπλ</a:t>
            </a:r>
            <a:r>
              <a:rPr lang="el-GR" sz="1600" b="1" dirty="0">
                <a:solidFill>
                  <a:schemeClr val="tx1"/>
                </a:solidFill>
                <a:latin typeface="Calibri" panose="020F0502020204030204" pitchFamily="34" charset="0"/>
                <a:cs typeface="Calibri" panose="020F0502020204030204" pitchFamily="34" charset="0"/>
              </a:rPr>
              <a:t>. Καθηγήτρια Διδακτικών &amp; Επαγγελματικών Δεξιοτήτων των </a:t>
            </a:r>
            <a:r>
              <a:rPr lang="el-GR" sz="1600" b="1" dirty="0" err="1">
                <a:solidFill>
                  <a:schemeClr val="tx1"/>
                </a:solidFill>
                <a:latin typeface="Calibri" panose="020F0502020204030204" pitchFamily="34" charset="0"/>
                <a:cs typeface="Calibri" panose="020F0502020204030204" pitchFamily="34" charset="0"/>
              </a:rPr>
              <a:t>Βιοεπιστημόνων</a:t>
            </a:r>
            <a:endParaRPr lang="el-GR" sz="1600" b="1" dirty="0">
              <a:solidFill>
                <a:schemeClr val="tx1"/>
              </a:solidFill>
              <a:latin typeface="Calibri" panose="020F0502020204030204" pitchFamily="34" charset="0"/>
              <a:cs typeface="Calibri" panose="020F0502020204030204" pitchFamily="34" charset="0"/>
            </a:endParaRPr>
          </a:p>
          <a:p>
            <a:r>
              <a:rPr lang="el-GR" sz="1600" b="1" dirty="0">
                <a:solidFill>
                  <a:schemeClr val="tx1"/>
                </a:solidFill>
                <a:latin typeface="Calibri" panose="020F0502020204030204" pitchFamily="34" charset="0"/>
                <a:cs typeface="Calibri" panose="020F0502020204030204" pitchFamily="34" charset="0"/>
              </a:rPr>
              <a:t>Τμήμα Μοριακής Βιολογίας &amp; Γενετικής ΔΠΘ</a:t>
            </a:r>
            <a:endParaRPr lang="en-US" sz="1600" b="1" dirty="0">
              <a:solidFill>
                <a:schemeClr val="tx1"/>
              </a:solidFill>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xmlns="" id="{2C226F9B-7D9F-4B21-AD26-C239651319D6}"/>
              </a:ext>
            </a:extLst>
          </p:cNvPr>
          <p:cNvPicPr>
            <a:picLocks noChangeAspect="1" noChangeArrowheads="1"/>
          </p:cNvPicPr>
          <p:nvPr/>
        </p:nvPicPr>
        <p:blipFill>
          <a:blip r:embed="rId2"/>
          <a:stretch>
            <a:fillRect/>
          </a:stretch>
        </p:blipFill>
        <p:spPr bwMode="auto">
          <a:xfrm>
            <a:off x="228600" y="152400"/>
            <a:ext cx="2336645" cy="1199477"/>
          </a:xfrm>
          <a:prstGeom prst="rect">
            <a:avLst/>
          </a:prstGeom>
          <a:noFill/>
        </p:spPr>
      </p:pic>
      <p:pic>
        <p:nvPicPr>
          <p:cNvPr id="4" name="Picture 3">
            <a:extLst>
              <a:ext uri="{FF2B5EF4-FFF2-40B4-BE49-F238E27FC236}">
                <a16:creationId xmlns:a16="http://schemas.microsoft.com/office/drawing/2014/main" xmlns="" id="{05203B0D-C92A-4992-8338-C78625241744}"/>
              </a:ext>
            </a:extLst>
          </p:cNvPr>
          <p:cNvPicPr>
            <a:picLocks noChangeAspect="1" noChangeArrowheads="1"/>
          </p:cNvPicPr>
          <p:nvPr/>
        </p:nvPicPr>
        <p:blipFill>
          <a:blip r:embed="rId3"/>
          <a:srcRect l="49152"/>
          <a:stretch>
            <a:fillRect/>
          </a:stretch>
        </p:blipFill>
        <p:spPr bwMode="auto">
          <a:xfrm>
            <a:off x="7320350" y="54625"/>
            <a:ext cx="1616821" cy="1535713"/>
          </a:xfrm>
          <a:prstGeom prst="rect">
            <a:avLst/>
          </a:prstGeom>
          <a:noFill/>
        </p:spPr>
      </p:pic>
    </p:spTree>
    <p:extLst>
      <p:ext uri="{BB962C8B-B14F-4D97-AF65-F5344CB8AC3E}">
        <p14:creationId xmlns:p14="http://schemas.microsoft.com/office/powerpoint/2010/main" xmlns="" val="78029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a:extLst>
              <a:ext uri="{FF2B5EF4-FFF2-40B4-BE49-F238E27FC236}">
                <a16:creationId xmlns:a16="http://schemas.microsoft.com/office/drawing/2014/main" xmlns="" id="{6473A32A-ED78-4F31-8D86-1364D9F89A9C}"/>
              </a:ext>
            </a:extLst>
          </p:cNvPr>
          <p:cNvSpPr>
            <a:spLocks noGrp="1" noChangeArrowheads="1"/>
          </p:cNvSpPr>
          <p:nvPr>
            <p:ph type="title"/>
          </p:nvPr>
        </p:nvSpPr>
        <p:spPr>
          <a:xfrm>
            <a:off x="19050" y="0"/>
            <a:ext cx="8972550" cy="1981200"/>
          </a:xfrm>
        </p:spPr>
        <p:txBody>
          <a:bodyPr/>
          <a:lstStyle/>
          <a:p>
            <a:r>
              <a:rPr lang="el-GR" altLang="el-GR" sz="3600" b="1" dirty="0">
                <a:latin typeface="Calibri" panose="020F0502020204030204" pitchFamily="34" charset="0"/>
                <a:cs typeface="Calibri" panose="020F0502020204030204" pitchFamily="34" charset="0"/>
              </a:rPr>
              <a:t>Ο Παγκόσμιος Οργανισμός Υγείας (Π.Ο.Υ.) κήρυξε τον νέο </a:t>
            </a:r>
            <a:r>
              <a:rPr lang="el-GR" altLang="el-GR" sz="3600" b="1" dirty="0" err="1">
                <a:latin typeface="Calibri" panose="020F0502020204030204" pitchFamily="34" charset="0"/>
                <a:cs typeface="Calibri" panose="020F0502020204030204" pitchFamily="34" charset="0"/>
              </a:rPr>
              <a:t>κορωνοϊό</a:t>
            </a:r>
            <a:r>
              <a:rPr lang="el-GR" altLang="el-GR" sz="3600" b="1" dirty="0">
                <a:latin typeface="Calibri" panose="020F0502020204030204" pitchFamily="34" charset="0"/>
                <a:cs typeface="Calibri" panose="020F0502020204030204" pitchFamily="34" charset="0"/>
              </a:rPr>
              <a:t> </a:t>
            </a:r>
            <a:r>
              <a:rPr lang="el-GR" altLang="el-GR" sz="3600" b="1" dirty="0">
                <a:solidFill>
                  <a:srgbClr val="000000"/>
                </a:solidFill>
                <a:latin typeface="Calibri" panose="020F0502020204030204" pitchFamily="34" charset="0"/>
                <a:cs typeface="Calibri" panose="020F0502020204030204" pitchFamily="34" charset="0"/>
              </a:rPr>
              <a:t>SARS-CoV-2 </a:t>
            </a:r>
            <a:r>
              <a:rPr lang="el-GR" altLang="el-GR" sz="3600" b="1" dirty="0">
                <a:latin typeface="Calibri" panose="020F0502020204030204" pitchFamily="34" charset="0"/>
                <a:cs typeface="Calibri" panose="020F0502020204030204" pitchFamily="34" charset="0"/>
              </a:rPr>
              <a:t>ως πανδημία στις  11 Μαρτίου 2020</a:t>
            </a:r>
          </a:p>
        </p:txBody>
      </p:sp>
      <p:sp>
        <p:nvSpPr>
          <p:cNvPr id="37891" name="Θέση περιεχομένου 2">
            <a:extLst>
              <a:ext uri="{FF2B5EF4-FFF2-40B4-BE49-F238E27FC236}">
                <a16:creationId xmlns:a16="http://schemas.microsoft.com/office/drawing/2014/main" xmlns="" id="{B251C929-E2D1-4030-A1D9-4C4B78E8A5F4}"/>
              </a:ext>
            </a:extLst>
          </p:cNvPr>
          <p:cNvSpPr>
            <a:spLocks noGrp="1" noChangeArrowheads="1"/>
          </p:cNvSpPr>
          <p:nvPr>
            <p:ph idx="1"/>
          </p:nvPr>
        </p:nvSpPr>
        <p:spPr>
          <a:xfrm>
            <a:off x="152400" y="3429000"/>
            <a:ext cx="8839200" cy="1828800"/>
          </a:xfrm>
        </p:spPr>
        <p:txBody>
          <a:bodyPr/>
          <a:lstStyle/>
          <a:p>
            <a:pPr algn="just"/>
            <a:r>
              <a:rPr lang="el-GR" altLang="el-GR" sz="2800" dirty="0">
                <a:solidFill>
                  <a:srgbClr val="333333"/>
                </a:solidFill>
                <a:latin typeface="Open Sans" panose="020B0606030504020204" pitchFamily="34" charset="0"/>
                <a:ea typeface="Arial Unicode MS" panose="020B0604020202020204" pitchFamily="34" charset="-128"/>
                <a:cs typeface="Calibri" panose="020F0502020204030204" pitchFamily="34" charset="0"/>
              </a:rPr>
              <a:t>Είναι η την </a:t>
            </a:r>
            <a:r>
              <a:rPr lang="el-GR" altLang="el-GR" sz="2800" b="1" dirty="0">
                <a:solidFill>
                  <a:srgbClr val="333333"/>
                </a:solidFill>
                <a:latin typeface="Open Sans" panose="020B0606030504020204" pitchFamily="34" charset="0"/>
                <a:ea typeface="Arial Unicode MS" panose="020B0604020202020204" pitchFamily="34" charset="-128"/>
                <a:cs typeface="Calibri" panose="020F0502020204030204" pitchFamily="34" charset="0"/>
              </a:rPr>
              <a:t>4η</a:t>
            </a:r>
            <a:r>
              <a:rPr lang="el-GR" altLang="el-GR" sz="2800" dirty="0">
                <a:solidFill>
                  <a:srgbClr val="333333"/>
                </a:solidFill>
                <a:latin typeface="Open Sans" panose="020B0606030504020204" pitchFamily="34" charset="0"/>
                <a:ea typeface="Arial Unicode MS" panose="020B0604020202020204" pitchFamily="34" charset="-128"/>
                <a:cs typeface="Calibri" panose="020F0502020204030204" pitchFamily="34" charset="0"/>
              </a:rPr>
              <a:t> φορά που ο Παγκόσμιος Οργανισμός Υγείας ανακοινώνει πανδημία </a:t>
            </a:r>
            <a:r>
              <a:rPr lang="el-GR" altLang="el-GR" sz="2800" b="1" dirty="0">
                <a:solidFill>
                  <a:srgbClr val="333333"/>
                </a:solidFill>
                <a:latin typeface="Open Sans" panose="020B0606030504020204" pitchFamily="34" charset="0"/>
                <a:ea typeface="Arial Unicode MS" panose="020B0604020202020204" pitchFamily="34" charset="-128"/>
                <a:cs typeface="Calibri" panose="020F0502020204030204" pitchFamily="34" charset="0"/>
              </a:rPr>
              <a:t>τα τελευταία 100 χρόνια</a:t>
            </a:r>
            <a:r>
              <a:rPr lang="el-GR" altLang="el-GR" sz="2800" dirty="0">
                <a:solidFill>
                  <a:srgbClr val="333333"/>
                </a:solidFill>
                <a:latin typeface="Open Sans" panose="020B0606030504020204" pitchFamily="34" charset="0"/>
                <a:ea typeface="Arial Unicode MS" panose="020B0604020202020204" pitchFamily="34" charset="-128"/>
                <a:cs typeface="Calibri" panose="020F0502020204030204" pitchFamily="34" charset="0"/>
              </a:rPr>
              <a:t>.</a:t>
            </a:r>
          </a:p>
          <a:p>
            <a:pPr lvl="1" algn="just"/>
            <a:r>
              <a:rPr lang="el-GR" altLang="el-GR" sz="2400" dirty="0">
                <a:solidFill>
                  <a:srgbClr val="333333"/>
                </a:solidFill>
                <a:latin typeface="Calibri" panose="020F0502020204030204" pitchFamily="34" charset="0"/>
                <a:ea typeface="Arial Unicode MS" panose="020B0604020202020204" pitchFamily="34" charset="-128"/>
                <a:cs typeface="Calibri" panose="020F0502020204030204" pitchFamily="34" charset="0"/>
              </a:rPr>
              <a:t>Το 2009 για τον ιό </a:t>
            </a:r>
            <a:r>
              <a:rPr lang="en-US" sz="2400" b="0" i="0" dirty="0">
                <a:solidFill>
                  <a:srgbClr val="000000"/>
                </a:solidFill>
                <a:effectLst/>
                <a:latin typeface="Calibri" panose="020F0502020204030204" pitchFamily="34" charset="0"/>
                <a:cs typeface="Calibri" panose="020F0502020204030204" pitchFamily="34" charset="0"/>
              </a:rPr>
              <a:t>H1N1</a:t>
            </a:r>
            <a:endParaRPr lang="el-GR" altLang="el-GR" sz="2400" dirty="0">
              <a:solidFill>
                <a:srgbClr val="333333"/>
              </a:solidFill>
              <a:latin typeface="Calibri" panose="020F0502020204030204" pitchFamily="34" charset="0"/>
              <a:ea typeface="Arial Unicode MS" panose="020B0604020202020204" pitchFamily="34" charset="-128"/>
              <a:cs typeface="Calibri" panose="020F0502020204030204" pitchFamily="34" charset="0"/>
            </a:endParaRPr>
          </a:p>
          <a:p>
            <a:pPr lvl="1" algn="just"/>
            <a:r>
              <a:rPr lang="el-GR" altLang="el-GR" sz="2400" dirty="0">
                <a:solidFill>
                  <a:srgbClr val="333333"/>
                </a:solidFill>
                <a:latin typeface="Calibri" panose="020F0502020204030204" pitchFamily="34" charset="0"/>
                <a:ea typeface="Arial Unicode MS" panose="020B0604020202020204" pitchFamily="34" charset="-128"/>
                <a:cs typeface="Calibri" panose="020F0502020204030204" pitchFamily="34" charset="0"/>
              </a:rPr>
              <a:t>Το 1968 για τον ιό </a:t>
            </a:r>
            <a:r>
              <a:rPr lang="en-US" sz="2400" b="0" i="0" dirty="0">
                <a:solidFill>
                  <a:srgbClr val="000000"/>
                </a:solidFill>
                <a:effectLst/>
                <a:latin typeface="Calibri" panose="020F0502020204030204" pitchFamily="34" charset="0"/>
                <a:cs typeface="Calibri" panose="020F0502020204030204" pitchFamily="34" charset="0"/>
              </a:rPr>
              <a:t>H3N2</a:t>
            </a:r>
            <a:endParaRPr lang="el-GR" altLang="el-GR" sz="2400" dirty="0">
              <a:solidFill>
                <a:srgbClr val="333333"/>
              </a:solidFill>
              <a:latin typeface="Calibri" panose="020F0502020204030204" pitchFamily="34" charset="0"/>
              <a:ea typeface="Arial Unicode MS" panose="020B0604020202020204" pitchFamily="34" charset="-128"/>
              <a:cs typeface="Calibri" panose="020F0502020204030204" pitchFamily="34" charset="0"/>
            </a:endParaRPr>
          </a:p>
          <a:p>
            <a:pPr lvl="1" algn="just"/>
            <a:r>
              <a:rPr lang="el-GR" altLang="el-GR" sz="2400" dirty="0">
                <a:solidFill>
                  <a:srgbClr val="333333"/>
                </a:solidFill>
                <a:latin typeface="Calibri" panose="020F0502020204030204" pitchFamily="34" charset="0"/>
                <a:ea typeface="Arial Unicode MS" panose="020B0604020202020204" pitchFamily="34" charset="-128"/>
                <a:cs typeface="Calibri" panose="020F0502020204030204" pitchFamily="34" charset="0"/>
              </a:rPr>
              <a:t>Το 1957-58 για τον ιό </a:t>
            </a:r>
            <a:r>
              <a:rPr lang="en-US" sz="2400" b="0" i="0" dirty="0">
                <a:solidFill>
                  <a:srgbClr val="000000"/>
                </a:solidFill>
                <a:effectLst/>
                <a:latin typeface="Calibri" panose="020F0502020204030204" pitchFamily="34" charset="0"/>
                <a:cs typeface="Calibri" panose="020F0502020204030204" pitchFamily="34" charset="0"/>
              </a:rPr>
              <a:t>H</a:t>
            </a:r>
            <a:r>
              <a:rPr lang="el-GR" sz="2400" b="0" i="0" dirty="0">
                <a:solidFill>
                  <a:srgbClr val="000000"/>
                </a:solidFill>
                <a:effectLst/>
                <a:latin typeface="Calibri" panose="020F0502020204030204" pitchFamily="34" charset="0"/>
                <a:cs typeface="Calibri" panose="020F0502020204030204" pitchFamily="34" charset="0"/>
              </a:rPr>
              <a:t>2</a:t>
            </a:r>
            <a:r>
              <a:rPr lang="en-US" sz="2400" b="0" i="0" dirty="0">
                <a:solidFill>
                  <a:srgbClr val="000000"/>
                </a:solidFill>
                <a:effectLst/>
                <a:latin typeface="Calibri" panose="020F0502020204030204" pitchFamily="34" charset="0"/>
                <a:cs typeface="Calibri" panose="020F0502020204030204" pitchFamily="34" charset="0"/>
              </a:rPr>
              <a:t>N2</a:t>
            </a:r>
          </a:p>
          <a:p>
            <a:pPr algn="just"/>
            <a:endParaRPr lang="el-GR" altLang="el-GR" sz="2800" dirty="0">
              <a:ea typeface="Arial Unicode MS" panose="020B0604020202020204" pitchFamily="34" charset="-128"/>
              <a:cs typeface="Calibri" panose="020F0502020204030204" pitchFamily="34" charset="0"/>
            </a:endParaRPr>
          </a:p>
        </p:txBody>
      </p:sp>
      <p:pic>
        <p:nvPicPr>
          <p:cNvPr id="31748" name="Picture 2" descr="ΠΟΥ: Πανδημία ο κορονοϊός">
            <a:extLst>
              <a:ext uri="{FF2B5EF4-FFF2-40B4-BE49-F238E27FC236}">
                <a16:creationId xmlns:a16="http://schemas.microsoft.com/office/drawing/2014/main" xmlns="" id="{756CF8D6-1BF0-4745-B8F8-E9C08A9E2D7F}"/>
              </a:ext>
            </a:extLst>
          </p:cNvPr>
          <p:cNvPicPr>
            <a:picLocks noChangeAspect="1" noChangeArrowheads="1"/>
          </p:cNvPicPr>
          <p:nvPr/>
        </p:nvPicPr>
        <p:blipFill>
          <a:blip r:embed="rId2"/>
          <a:srcRect/>
          <a:stretch>
            <a:fillRect/>
          </a:stretch>
        </p:blipFill>
        <p:spPr bwMode="auto">
          <a:xfrm>
            <a:off x="5638800" y="4724400"/>
            <a:ext cx="3435350" cy="2071688"/>
          </a:xfrm>
          <a:prstGeom prst="rect">
            <a:avLst/>
          </a:prstGeom>
          <a:ln>
            <a:noFill/>
          </a:ln>
          <a:effectLst>
            <a:softEdge rad="112500"/>
          </a:effectLst>
        </p:spPr>
      </p:pic>
      <p:sp>
        <p:nvSpPr>
          <p:cNvPr id="2" name="Επεξήγηση: Κάτω βέλος 1">
            <a:extLst>
              <a:ext uri="{FF2B5EF4-FFF2-40B4-BE49-F238E27FC236}">
                <a16:creationId xmlns:a16="http://schemas.microsoft.com/office/drawing/2014/main" xmlns="" id="{4A08093B-9D9E-41C5-94BF-E352C4DDC0DB}"/>
              </a:ext>
            </a:extLst>
          </p:cNvPr>
          <p:cNvSpPr/>
          <p:nvPr/>
        </p:nvSpPr>
        <p:spPr>
          <a:xfrm>
            <a:off x="3505200" y="2092325"/>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a:extLst>
              <a:ext uri="{FF2B5EF4-FFF2-40B4-BE49-F238E27FC236}">
                <a16:creationId xmlns:a16="http://schemas.microsoft.com/office/drawing/2014/main" xmlns="" id="{8295D8BA-AE8E-4FA0-B988-527A0D7DDCD8}"/>
              </a:ext>
            </a:extLst>
          </p:cNvPr>
          <p:cNvSpPr>
            <a:spLocks noGrp="1" noChangeArrowheads="1"/>
          </p:cNvSpPr>
          <p:nvPr>
            <p:ph type="title"/>
          </p:nvPr>
        </p:nvSpPr>
        <p:spPr>
          <a:xfrm>
            <a:off x="304800" y="274638"/>
            <a:ext cx="8686800" cy="1143000"/>
          </a:xfrm>
        </p:spPr>
        <p:txBody>
          <a:bodyPr/>
          <a:lstStyle/>
          <a:p>
            <a:pPr eaLnBrk="1" hangingPunct="1"/>
            <a:r>
              <a:rPr lang="el-GR" altLang="el-GR" sz="3600" b="1">
                <a:latin typeface="Calibri" panose="020F0502020204030204" pitchFamily="34" charset="0"/>
                <a:ea typeface="Calibri" panose="020F0502020204030204" pitchFamily="34" charset="0"/>
                <a:cs typeface="Times New Roman" panose="02020603050405020304" pitchFamily="18" charset="0"/>
              </a:rPr>
              <a:t>Η καραντίνα χρησιμοποιείται για πρώτη φορά </a:t>
            </a:r>
            <a:endParaRPr lang="el-GR" altLang="el-GR" sz="7200" b="1">
              <a:ea typeface="Calibri" panose="020F0502020204030204" pitchFamily="34" charset="0"/>
              <a:cs typeface="Times New Roman" panose="02020603050405020304" pitchFamily="18" charset="0"/>
            </a:endParaRP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55391E74-6D38-44BB-B969-43C87A9FCAB9}"/>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7" name="Ορθογώνιο: Στρογγύλεμα μίας επάνω γωνίας και ψαλίδισμα της άλλης 2">
            <a:extLst>
              <a:ext uri="{FF2B5EF4-FFF2-40B4-BE49-F238E27FC236}">
                <a16:creationId xmlns:a16="http://schemas.microsoft.com/office/drawing/2014/main" xmlns="" id="{9AF430B5-BF82-45F9-9475-8100F2E01FA9}"/>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9" name="TextBox 8">
            <a:extLst>
              <a:ext uri="{FF2B5EF4-FFF2-40B4-BE49-F238E27FC236}">
                <a16:creationId xmlns:a16="http://schemas.microsoft.com/office/drawing/2014/main" xmlns="" id="{B9F59498-DF7E-455C-A4BD-95119029C0AD}"/>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a:extLst>
              <a:ext uri="{FF2B5EF4-FFF2-40B4-BE49-F238E27FC236}">
                <a16:creationId xmlns:a16="http://schemas.microsoft.com/office/drawing/2014/main" xmlns="" id="{5AEC09A9-4B1D-4001-82E8-9D4CC7134221}"/>
              </a:ext>
            </a:extLst>
          </p:cNvPr>
          <p:cNvSpPr>
            <a:spLocks noGrp="1" noChangeArrowheads="1"/>
          </p:cNvSpPr>
          <p:nvPr>
            <p:ph type="title"/>
          </p:nvPr>
        </p:nvSpPr>
        <p:spPr>
          <a:xfrm>
            <a:off x="304800" y="274638"/>
            <a:ext cx="8686800" cy="1143000"/>
          </a:xfrm>
        </p:spPr>
        <p:txBody>
          <a:bodyPr/>
          <a:lstStyle/>
          <a:p>
            <a:pPr eaLnBrk="1" hangingPunct="1"/>
            <a:r>
              <a:rPr lang="el-GR" altLang="el-GR" sz="3600" b="1">
                <a:latin typeface="Calibri" panose="020F0502020204030204" pitchFamily="34" charset="0"/>
                <a:ea typeface="Calibri" panose="020F0502020204030204" pitchFamily="34" charset="0"/>
                <a:cs typeface="Times New Roman" panose="02020603050405020304" pitchFamily="18" charset="0"/>
              </a:rPr>
              <a:t>Η καραντίνα χρησιμοποιείται για πρώτη φορά </a:t>
            </a:r>
            <a:endParaRPr lang="el-GR" altLang="el-GR" sz="7200" b="1">
              <a:ea typeface="Calibri" panose="020F0502020204030204" pitchFamily="34" charset="0"/>
              <a:cs typeface="Times New Roman" panose="02020603050405020304" pitchFamily="18" charset="0"/>
            </a:endParaRPr>
          </a:p>
        </p:txBody>
      </p:sp>
      <p:sp>
        <p:nvSpPr>
          <p:cNvPr id="39939" name="Θέση περιεχομένου 2">
            <a:extLst>
              <a:ext uri="{FF2B5EF4-FFF2-40B4-BE49-F238E27FC236}">
                <a16:creationId xmlns:a16="http://schemas.microsoft.com/office/drawing/2014/main" xmlns="" id="{8824EC1C-4564-47A9-AE31-5AB447E73AAE}"/>
              </a:ext>
            </a:extLst>
          </p:cNvPr>
          <p:cNvSpPr>
            <a:spLocks noGrp="1" noChangeArrowheads="1"/>
          </p:cNvSpPr>
          <p:nvPr>
            <p:ph idx="1"/>
          </p:nvPr>
        </p:nvSpPr>
        <p:spPr>
          <a:xfrm>
            <a:off x="65622" y="2895600"/>
            <a:ext cx="7848600" cy="3505200"/>
          </a:xfrm>
        </p:spPr>
        <p:txBody>
          <a:bodyPr/>
          <a:lstStyle/>
          <a:p>
            <a:pPr eaLnBrk="1" hangingPunct="1"/>
            <a:r>
              <a:rPr lang="el-GR" altLang="el-GR" sz="2800" dirty="0">
                <a:latin typeface="Calibri" panose="020F0502020204030204" pitchFamily="34" charset="0"/>
                <a:cs typeface="Times New Roman" panose="02020603050405020304" pitchFamily="18" charset="0"/>
              </a:rPr>
              <a:t>Προέρχεται από την λατινική λέξη </a:t>
            </a:r>
            <a:r>
              <a:rPr lang="en-US" altLang="el-GR" sz="2800" dirty="0">
                <a:latin typeface="Calibri" panose="020F0502020204030204" pitchFamily="34" charset="0"/>
                <a:cs typeface="Times New Roman" panose="02020603050405020304" pitchFamily="18" charset="0"/>
              </a:rPr>
              <a:t>quarantine</a:t>
            </a:r>
            <a:r>
              <a:rPr lang="el-GR" altLang="el-GR" sz="2800" dirty="0">
                <a:latin typeface="Calibri" panose="020F0502020204030204" pitchFamily="34" charset="0"/>
                <a:cs typeface="Times New Roman" panose="02020603050405020304" pitchFamily="18" charset="0"/>
              </a:rPr>
              <a:t>, που χρησιμοποιήθηκε τους περασμένους αιώνες, όταν οι άνθρωποι έπρεπε να μένουν απομονωμένοι για </a:t>
            </a:r>
            <a:r>
              <a:rPr lang="el-GR" altLang="el-GR" sz="2800" b="1" dirty="0">
                <a:latin typeface="Calibri" panose="020F0502020204030204" pitchFamily="34" charset="0"/>
                <a:cs typeface="Times New Roman" panose="02020603050405020304" pitchFamily="18" charset="0"/>
              </a:rPr>
              <a:t>40 </a:t>
            </a:r>
            <a:r>
              <a:rPr lang="el-GR" altLang="el-GR" sz="2800" dirty="0">
                <a:latin typeface="Calibri" panose="020F0502020204030204" pitchFamily="34" charset="0"/>
                <a:cs typeface="Times New Roman" panose="02020603050405020304" pitchFamily="18" charset="0"/>
              </a:rPr>
              <a:t>ημέρες από την υπόλοιπη κοινωνία, για να προληφθεί η μετάδοση μιας θανατηφόρου μεταδοτικής νόσου, πχ. της πανούκλας. </a:t>
            </a:r>
          </a:p>
        </p:txBody>
      </p:sp>
      <p:pic>
        <p:nvPicPr>
          <p:cNvPr id="32772" name="Picture 2" descr="Κίνδυνοι και οφέλη της εξόδου από την καραντίνα | Διεθνής ...">
            <a:extLst>
              <a:ext uri="{FF2B5EF4-FFF2-40B4-BE49-F238E27FC236}">
                <a16:creationId xmlns:a16="http://schemas.microsoft.com/office/drawing/2014/main" xmlns="" id="{C5B8D17E-1370-4191-B883-1E528987EAF8}"/>
              </a:ext>
            </a:extLst>
          </p:cNvPr>
          <p:cNvPicPr>
            <a:picLocks noChangeAspect="1" noChangeArrowheads="1"/>
          </p:cNvPicPr>
          <p:nvPr/>
        </p:nvPicPr>
        <p:blipFill>
          <a:blip r:embed="rId2"/>
          <a:srcRect/>
          <a:stretch>
            <a:fillRect/>
          </a:stretch>
        </p:blipFill>
        <p:spPr bwMode="auto">
          <a:xfrm>
            <a:off x="6745069" y="5367337"/>
            <a:ext cx="2338307" cy="1457325"/>
          </a:xfrm>
          <a:prstGeom prst="rect">
            <a:avLst/>
          </a:prstGeom>
          <a:ln>
            <a:noFill/>
          </a:ln>
          <a:effectLst>
            <a:softEdge rad="112500"/>
          </a:effectLst>
        </p:spPr>
      </p:pic>
      <p:pic>
        <p:nvPicPr>
          <p:cNvPr id="32773" name="Picture 4" descr="Αναγκαστική καραντίνα δεν σημαίνει μοναξιά» | Κοινωνία ...">
            <a:extLst>
              <a:ext uri="{FF2B5EF4-FFF2-40B4-BE49-F238E27FC236}">
                <a16:creationId xmlns:a16="http://schemas.microsoft.com/office/drawing/2014/main" xmlns="" id="{E71762A2-BA42-49F6-976F-3349CA8B32C4}"/>
              </a:ext>
            </a:extLst>
          </p:cNvPr>
          <p:cNvPicPr>
            <a:picLocks noChangeAspect="1" noChangeArrowheads="1"/>
          </p:cNvPicPr>
          <p:nvPr/>
        </p:nvPicPr>
        <p:blipFill>
          <a:blip r:embed="rId3"/>
          <a:srcRect/>
          <a:stretch>
            <a:fillRect/>
          </a:stretch>
        </p:blipFill>
        <p:spPr bwMode="auto">
          <a:xfrm>
            <a:off x="6684446" y="1162705"/>
            <a:ext cx="2459554" cy="1381957"/>
          </a:xfrm>
          <a:prstGeom prst="rect">
            <a:avLst/>
          </a:prstGeom>
          <a:ln>
            <a:noFill/>
          </a:ln>
          <a:effectLst>
            <a:softEdge rad="112500"/>
          </a:effectLst>
        </p:spPr>
      </p:pic>
      <p:sp>
        <p:nvSpPr>
          <p:cNvPr id="2" name="Επεξήγηση: Κάτω βέλος 1">
            <a:extLst>
              <a:ext uri="{FF2B5EF4-FFF2-40B4-BE49-F238E27FC236}">
                <a16:creationId xmlns:a16="http://schemas.microsoft.com/office/drawing/2014/main" xmlns="" id="{78FE621D-FA5B-4E5B-A493-32328E5276C7}"/>
              </a:ext>
            </a:extLst>
          </p:cNvPr>
          <p:cNvSpPr/>
          <p:nvPr/>
        </p:nvSpPr>
        <p:spPr>
          <a:xfrm>
            <a:off x="3227388" y="1557338"/>
            <a:ext cx="2841625" cy="996950"/>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a:extLst>
              <a:ext uri="{FF2B5EF4-FFF2-40B4-BE49-F238E27FC236}">
                <a16:creationId xmlns:a16="http://schemas.microsoft.com/office/drawing/2014/main" xmlns="" id="{EF050B9F-982A-4AE8-95FE-9640BC56B499}"/>
              </a:ext>
            </a:extLst>
          </p:cNvPr>
          <p:cNvSpPr>
            <a:spLocks noGrp="1" noChangeArrowheads="1"/>
          </p:cNvSpPr>
          <p:nvPr>
            <p:ph type="title"/>
          </p:nvPr>
        </p:nvSpPr>
        <p:spPr>
          <a:xfrm>
            <a:off x="430213" y="152400"/>
            <a:ext cx="8305800" cy="1600200"/>
          </a:xfrm>
        </p:spPr>
        <p:txBody>
          <a:bodyPr/>
          <a:lstStyle/>
          <a:p>
            <a:r>
              <a:rPr lang="el-GR" altLang="el-GR" sz="3200" b="1">
                <a:latin typeface="Calibri" panose="020F0502020204030204" pitchFamily="34" charset="0"/>
                <a:cs typeface="Calibri" panose="020F0502020204030204" pitchFamily="34" charset="0"/>
              </a:rPr>
              <a:t>Η καραντίνα επιτρέπεται σε συγκεκριμένες περιπτώσεις και βάσει των διεθνών νόμων για τα ανθρώπινα δικαιώματα</a:t>
            </a:r>
          </a:p>
        </p:txBody>
      </p:sp>
      <p:sp>
        <p:nvSpPr>
          <p:cNvPr id="5" name="Ορθογώνιο: Στρογγύλεμα μίας επάνω γωνίας και ψαλίδισμα της άλλης 1">
            <a:extLst>
              <a:ext uri="{FF2B5EF4-FFF2-40B4-BE49-F238E27FC236}">
                <a16:creationId xmlns:a16="http://schemas.microsoft.com/office/drawing/2014/main" xmlns="" id="{6EF9AEF1-FB82-4B71-9FBE-C98B956B6EBB}"/>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6" name="Ορθογώνιο: Στρογγύλεμα μίας επάνω γωνίας και ψαλίδισμα της άλλης 2">
            <a:extLst>
              <a:ext uri="{FF2B5EF4-FFF2-40B4-BE49-F238E27FC236}">
                <a16:creationId xmlns:a16="http://schemas.microsoft.com/office/drawing/2014/main" xmlns="" id="{8DD6BD95-5885-4331-B375-2492D7D1FEBF}"/>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8" name="TextBox 7">
            <a:extLst>
              <a:ext uri="{FF2B5EF4-FFF2-40B4-BE49-F238E27FC236}">
                <a16:creationId xmlns:a16="http://schemas.microsoft.com/office/drawing/2014/main" xmlns="" id="{70DB99E3-6491-472E-8AFB-BC04D3D63E6B}"/>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a:extLst>
              <a:ext uri="{FF2B5EF4-FFF2-40B4-BE49-F238E27FC236}">
                <a16:creationId xmlns:a16="http://schemas.microsoft.com/office/drawing/2014/main" xmlns="" id="{EF050B9F-982A-4AE8-95FE-9640BC56B499}"/>
              </a:ext>
            </a:extLst>
          </p:cNvPr>
          <p:cNvSpPr>
            <a:spLocks noGrp="1" noChangeArrowheads="1"/>
          </p:cNvSpPr>
          <p:nvPr>
            <p:ph type="title"/>
          </p:nvPr>
        </p:nvSpPr>
        <p:spPr>
          <a:xfrm>
            <a:off x="430213" y="152400"/>
            <a:ext cx="8305800" cy="1600200"/>
          </a:xfrm>
        </p:spPr>
        <p:txBody>
          <a:bodyPr/>
          <a:lstStyle/>
          <a:p>
            <a:r>
              <a:rPr lang="el-GR" altLang="el-GR" sz="3200" b="1">
                <a:latin typeface="Calibri" panose="020F0502020204030204" pitchFamily="34" charset="0"/>
                <a:cs typeface="Calibri" panose="020F0502020204030204" pitchFamily="34" charset="0"/>
              </a:rPr>
              <a:t>Η καραντίνα επιτρέπεται σε συγκεκριμένες περιπτώσεις και βάσει των διεθνών νόμων για τα ανθρώπινα δικαιώματα</a:t>
            </a:r>
          </a:p>
        </p:txBody>
      </p:sp>
      <p:sp>
        <p:nvSpPr>
          <p:cNvPr id="40963" name="Θέση περιεχομένου 2">
            <a:extLst>
              <a:ext uri="{FF2B5EF4-FFF2-40B4-BE49-F238E27FC236}">
                <a16:creationId xmlns:a16="http://schemas.microsoft.com/office/drawing/2014/main" xmlns="" id="{9929DF0D-D0A9-45B7-9DB5-1BBE45CD0CB3}"/>
              </a:ext>
            </a:extLst>
          </p:cNvPr>
          <p:cNvSpPr>
            <a:spLocks noGrp="1" noChangeArrowheads="1"/>
          </p:cNvSpPr>
          <p:nvPr>
            <p:ph idx="1"/>
          </p:nvPr>
        </p:nvSpPr>
        <p:spPr>
          <a:xfrm>
            <a:off x="262731" y="3124200"/>
            <a:ext cx="8618537" cy="3276600"/>
          </a:xfrm>
        </p:spPr>
        <p:txBody>
          <a:bodyPr/>
          <a:lstStyle/>
          <a:p>
            <a:r>
              <a:rPr lang="el-GR" altLang="el-GR" sz="24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Η καραντίνα μπορεί να επηρεάσει πολύ τους ανθρώπους που ζουν σε συνθήκες φτώχειας, διότι μπορεί να μην έχουν χρήματα για να αγοράσουν τρόφιμα και άλλες προμήθειες. </a:t>
            </a:r>
          </a:p>
          <a:p>
            <a:r>
              <a:rPr lang="el-GR" altLang="el-GR" sz="24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Μπορεί, επίσης, να έχουν περιορισμένες αποταμιεύσεις για να τα βγάλουν πέρα, αν δεν έχουν δουλειά, άρα και εισόδημα. </a:t>
            </a:r>
          </a:p>
          <a:p>
            <a:r>
              <a:rPr lang="el-GR" altLang="el-GR" sz="24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Η ενδοοικογενειακή βία και η ανεργία παρουσίασαν αυξημένα ποσοστά στη διάρκεια της καραντίνας. </a:t>
            </a:r>
            <a:endParaRPr lang="el-GR" altLang="el-GR" sz="24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C4B75AB7-9FEF-4154-B281-5D76F90AD58E}"/>
              </a:ext>
            </a:extLst>
          </p:cNvPr>
          <p:cNvSpPr/>
          <p:nvPr/>
        </p:nvSpPr>
        <p:spPr>
          <a:xfrm>
            <a:off x="3151186" y="1948063"/>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101544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a:extLst>
              <a:ext uri="{FF2B5EF4-FFF2-40B4-BE49-F238E27FC236}">
                <a16:creationId xmlns:a16="http://schemas.microsoft.com/office/drawing/2014/main" xmlns="" id="{92FA9D9D-DAB8-4F3C-A6D4-18B295D06C6F}"/>
              </a:ext>
            </a:extLst>
          </p:cNvPr>
          <p:cNvSpPr>
            <a:spLocks noGrp="1" noChangeArrowheads="1"/>
          </p:cNvSpPr>
          <p:nvPr>
            <p:ph type="title"/>
          </p:nvPr>
        </p:nvSpPr>
        <p:spPr>
          <a:xfrm>
            <a:off x="457200" y="152400"/>
            <a:ext cx="8229600" cy="1143000"/>
          </a:xfrm>
        </p:spPr>
        <p:txBody>
          <a:bodyPr/>
          <a:lstStyle/>
          <a:p>
            <a:pPr eaLnBrk="1" hangingPunct="1"/>
            <a:r>
              <a:rPr lang="el-GR" altLang="el-GR" sz="3600" b="1">
                <a:latin typeface="Calibri" panose="020F0502020204030204" pitchFamily="34" charset="0"/>
                <a:cs typeface="Calibri" panose="020F0502020204030204" pitchFamily="34" charset="0"/>
              </a:rPr>
              <a:t>Η περίοδος καραντίνας για την </a:t>
            </a:r>
            <a:r>
              <a:rPr lang="en-US" altLang="el-GR" sz="3600" b="1">
                <a:latin typeface="Calibri" panose="020F0502020204030204" pitchFamily="34" charset="0"/>
                <a:cs typeface="Calibri" panose="020F0502020204030204" pitchFamily="34" charset="0"/>
              </a:rPr>
              <a:t>Covid-19</a:t>
            </a:r>
            <a:r>
              <a:rPr lang="el-GR" altLang="el-GR" sz="3600" b="1">
                <a:latin typeface="Calibri" panose="020F0502020204030204" pitchFamily="34" charset="0"/>
                <a:cs typeface="Calibri" panose="020F0502020204030204" pitchFamily="34" charset="0"/>
              </a:rPr>
              <a:t> είναι 14 μέρες</a:t>
            </a:r>
            <a:endParaRPr lang="el-GR" altLang="el-GR" sz="3600"/>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AB976D24-468B-4880-8A6D-12D495ED1F44}"/>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8DC6B13B-048A-4C6D-A219-E442A3912903}"/>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E7170DBE-51BD-4C28-B88B-9547CE624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a:extLst>
              <a:ext uri="{FF2B5EF4-FFF2-40B4-BE49-F238E27FC236}">
                <a16:creationId xmlns:a16="http://schemas.microsoft.com/office/drawing/2014/main" xmlns="" id="{92FA9D9D-DAB8-4F3C-A6D4-18B295D06C6F}"/>
              </a:ext>
            </a:extLst>
          </p:cNvPr>
          <p:cNvSpPr>
            <a:spLocks noGrp="1" noChangeArrowheads="1"/>
          </p:cNvSpPr>
          <p:nvPr>
            <p:ph type="title"/>
          </p:nvPr>
        </p:nvSpPr>
        <p:spPr>
          <a:xfrm>
            <a:off x="457200" y="152400"/>
            <a:ext cx="8229600" cy="1143000"/>
          </a:xfrm>
        </p:spPr>
        <p:txBody>
          <a:bodyPr/>
          <a:lstStyle/>
          <a:p>
            <a:pPr eaLnBrk="1" hangingPunct="1"/>
            <a:r>
              <a:rPr lang="el-GR" altLang="el-GR" sz="3600" b="1">
                <a:latin typeface="Calibri" panose="020F0502020204030204" pitchFamily="34" charset="0"/>
                <a:cs typeface="Calibri" panose="020F0502020204030204" pitchFamily="34" charset="0"/>
              </a:rPr>
              <a:t>Η περίοδος καραντίνας για την </a:t>
            </a:r>
            <a:r>
              <a:rPr lang="en-US" altLang="el-GR" sz="3600" b="1">
                <a:latin typeface="Calibri" panose="020F0502020204030204" pitchFamily="34" charset="0"/>
                <a:cs typeface="Calibri" panose="020F0502020204030204" pitchFamily="34" charset="0"/>
              </a:rPr>
              <a:t>Covid-19</a:t>
            </a:r>
            <a:r>
              <a:rPr lang="el-GR" altLang="el-GR" sz="3600" b="1">
                <a:latin typeface="Calibri" panose="020F0502020204030204" pitchFamily="34" charset="0"/>
                <a:cs typeface="Calibri" panose="020F0502020204030204" pitchFamily="34" charset="0"/>
              </a:rPr>
              <a:t> είναι 14 μέρες</a:t>
            </a:r>
            <a:endParaRPr lang="el-GR" altLang="el-GR" sz="3600"/>
          </a:p>
        </p:txBody>
      </p:sp>
      <p:sp>
        <p:nvSpPr>
          <p:cNvPr id="41987" name="Θέση περιεχομένου 2">
            <a:extLst>
              <a:ext uri="{FF2B5EF4-FFF2-40B4-BE49-F238E27FC236}">
                <a16:creationId xmlns:a16="http://schemas.microsoft.com/office/drawing/2014/main" xmlns="" id="{15E73DE9-9FE5-4EC8-AB31-BB197CAD925A}"/>
              </a:ext>
            </a:extLst>
          </p:cNvPr>
          <p:cNvSpPr>
            <a:spLocks noGrp="1" noChangeArrowheads="1"/>
          </p:cNvSpPr>
          <p:nvPr>
            <p:ph idx="1"/>
          </p:nvPr>
        </p:nvSpPr>
        <p:spPr>
          <a:xfrm>
            <a:off x="152400" y="2819400"/>
            <a:ext cx="8839200" cy="3592512"/>
          </a:xfrm>
        </p:spPr>
        <p:txBody>
          <a:bodyPr/>
          <a:lstStyle/>
          <a:p>
            <a:pPr algn="just" eaLnBrk="1" hangingPunct="1"/>
            <a:r>
              <a:rPr lang="el-GR" altLang="el-GR" sz="2000" dirty="0">
                <a:solidFill>
                  <a:srgbClr val="000000"/>
                </a:solidFill>
                <a:latin typeface="Calibri" panose="020F0502020204030204" pitchFamily="34" charset="0"/>
                <a:cs typeface="Calibri" panose="020F0502020204030204" pitchFamily="34" charset="0"/>
              </a:rPr>
              <a:t>Στα τέλη Φεβρουαρίου, όταν η Κίνα ήταν ακόμα το επίκεντρο της επιδημίας του </a:t>
            </a:r>
            <a:r>
              <a:rPr lang="el-GR" altLang="el-GR" sz="2000" dirty="0" err="1">
                <a:solidFill>
                  <a:srgbClr val="000000"/>
                </a:solidFill>
                <a:latin typeface="Calibri" panose="020F0502020204030204" pitchFamily="34" charset="0"/>
                <a:cs typeface="Calibri" panose="020F0502020204030204" pitchFamily="34" charset="0"/>
              </a:rPr>
              <a:t>κορωνοϊού</a:t>
            </a:r>
            <a:r>
              <a:rPr lang="el-GR" altLang="el-GR" sz="2000" dirty="0">
                <a:solidFill>
                  <a:srgbClr val="000000"/>
                </a:solidFill>
                <a:latin typeface="Calibri" panose="020F0502020204030204" pitchFamily="34" charset="0"/>
                <a:cs typeface="Calibri" panose="020F0502020204030204" pitchFamily="34" charset="0"/>
              </a:rPr>
              <a:t>, ο </a:t>
            </a:r>
            <a:r>
              <a:rPr lang="el-GR" altLang="el-GR" sz="2000" b="1" dirty="0">
                <a:solidFill>
                  <a:srgbClr val="000000"/>
                </a:solidFill>
                <a:latin typeface="Calibri" panose="020F0502020204030204" pitchFamily="34" charset="0"/>
                <a:cs typeface="Calibri" panose="020F0502020204030204" pitchFamily="34" charset="0"/>
              </a:rPr>
              <a:t>Παγκόσμιος Οργανισμός Υγείας</a:t>
            </a:r>
            <a:r>
              <a:rPr lang="el-GR" altLang="el-GR" sz="2000" dirty="0">
                <a:solidFill>
                  <a:srgbClr val="000000"/>
                </a:solidFill>
                <a:latin typeface="Calibri" panose="020F0502020204030204" pitchFamily="34" charset="0"/>
                <a:cs typeface="Calibri" panose="020F0502020204030204" pitchFamily="34" charset="0"/>
              </a:rPr>
              <a:t> (Π.Ο.Υ.) και η </a:t>
            </a:r>
            <a:r>
              <a:rPr lang="el-GR" altLang="el-GR" sz="2000" b="1" dirty="0">
                <a:solidFill>
                  <a:srgbClr val="000000"/>
                </a:solidFill>
                <a:latin typeface="Calibri" panose="020F0502020204030204" pitchFamily="34" charset="0"/>
                <a:cs typeface="Calibri" panose="020F0502020204030204" pitchFamily="34" charset="0"/>
              </a:rPr>
              <a:t>Κίνα</a:t>
            </a:r>
            <a:r>
              <a:rPr lang="el-GR" altLang="el-GR" sz="2000" dirty="0">
                <a:solidFill>
                  <a:srgbClr val="000000"/>
                </a:solidFill>
                <a:latin typeface="Calibri" panose="020F0502020204030204" pitchFamily="34" charset="0"/>
                <a:cs typeface="Calibri" panose="020F0502020204030204" pitchFamily="34" charset="0"/>
              </a:rPr>
              <a:t> έκαναν μια κοινή έρευνα για να μάθουν περισσότερα για τα χαρακτηριστικά του </a:t>
            </a:r>
            <a:r>
              <a:rPr lang="el-GR" altLang="el-GR" sz="2000" dirty="0" err="1">
                <a:solidFill>
                  <a:srgbClr val="000000"/>
                </a:solidFill>
                <a:latin typeface="Calibri" panose="020F0502020204030204" pitchFamily="34" charset="0"/>
                <a:cs typeface="Calibri" panose="020F0502020204030204" pitchFamily="34" charset="0"/>
              </a:rPr>
              <a:t>κορωνοϊού</a:t>
            </a:r>
            <a:r>
              <a:rPr lang="el-GR" altLang="el-GR" sz="2000" dirty="0">
                <a:solidFill>
                  <a:srgbClr val="000000"/>
                </a:solidFill>
                <a:latin typeface="Calibri" panose="020F0502020204030204" pitchFamily="34" charset="0"/>
                <a:cs typeface="Calibri" panose="020F0502020204030204" pitchFamily="34" charset="0"/>
              </a:rPr>
              <a:t> και να παρουσιάσουν στρατηγικές περιορισμού, που θα μπορούσαν να εφαρμοστούν σε όλον τον κόσμο.</a:t>
            </a:r>
          </a:p>
          <a:p>
            <a:pPr algn="just" eaLnBrk="1" hangingPunct="1"/>
            <a:r>
              <a:rPr lang="el-GR" altLang="el-GR" sz="2000" dirty="0">
                <a:solidFill>
                  <a:srgbClr val="000000"/>
                </a:solidFill>
                <a:latin typeface="Calibri" panose="020F0502020204030204" pitchFamily="34" charset="0"/>
                <a:cs typeface="Calibri" panose="020F0502020204030204" pitchFamily="34" charset="0"/>
              </a:rPr>
              <a:t>Η έκθεση Π.Ο.Υ.-Κίνας κατέληξε στο συμπέρασμα ότι η μέση περίοδος επώασης του ιού ήταν πέντε έως έξι ημέρες, αλλά μπορούσε να κρατήσει μέχρι  14 ημέρες. Αυτή σημαίνει ότι μπορούν να περάσουν έως και 14 ημέρες από τη στιγμή που ένα άτομο εκτίθεται στον ιό μέχρι την έναρξη των συμπτωμάτων.</a:t>
            </a:r>
          </a:p>
          <a:p>
            <a:pPr algn="just" eaLnBrk="1" hangingPunct="1"/>
            <a:r>
              <a:rPr lang="el-GR" altLang="el-GR" sz="2000" dirty="0">
                <a:solidFill>
                  <a:srgbClr val="000000"/>
                </a:solidFill>
                <a:latin typeface="Calibri" panose="020F0502020204030204" pitchFamily="34" charset="0"/>
                <a:cs typeface="Calibri" panose="020F0502020204030204" pitchFamily="34" charset="0"/>
              </a:rPr>
              <a:t>Ο αριθμός των 14 ημερών έχει υιοθετηθεί παγκοσμίως. Όλες οι χώρες που επιβάλλουν καραντίνα, απαιτούν να διαρκέσει 14 ημέρες.</a:t>
            </a:r>
          </a:p>
          <a:p>
            <a:pPr algn="just" eaLnBrk="1" hangingPunct="1"/>
            <a:endParaRPr lang="el-GR" altLang="el-GR" sz="2000" dirty="0">
              <a:latin typeface="Calibri" panose="020F0502020204030204" pitchFamily="34" charset="0"/>
              <a:cs typeface="Calibri" panose="020F0502020204030204" pitchFamily="34" charset="0"/>
            </a:endParaRPr>
          </a:p>
          <a:p>
            <a:pPr algn="just" eaLnBrk="1" hangingPunct="1"/>
            <a:endParaRPr lang="el-GR" altLang="el-GR" sz="2000"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D5D78E94-2820-4826-B1DB-43E0DE82F86D}"/>
              </a:ext>
            </a:extLst>
          </p:cNvPr>
          <p:cNvSpPr/>
          <p:nvPr/>
        </p:nvSpPr>
        <p:spPr>
          <a:xfrm>
            <a:off x="3151187" y="16764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462202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B358B979-6B30-4CFB-A5ED-51543733C4DE}"/>
              </a:ext>
            </a:extLst>
          </p:cNvPr>
          <p:cNvSpPr>
            <a:spLocks noGrp="1" noChangeArrowheads="1"/>
          </p:cNvSpPr>
          <p:nvPr>
            <p:ph type="title"/>
          </p:nvPr>
        </p:nvSpPr>
        <p:spPr>
          <a:xfrm>
            <a:off x="457200" y="160338"/>
            <a:ext cx="8229600" cy="1143000"/>
          </a:xfrm>
        </p:spPr>
        <p:txBody>
          <a:bodyPr/>
          <a:lstStyle/>
          <a:p>
            <a:pPr eaLnBrk="1" hangingPunct="1"/>
            <a:r>
              <a:rPr lang="el-GR" altLang="el-GR" sz="4000" b="1">
                <a:latin typeface="Calibri" panose="020F0502020204030204" pitchFamily="34" charset="0"/>
                <a:cs typeface="Calibri" panose="020F0502020204030204" pitchFamily="34" charset="0"/>
              </a:rPr>
              <a:t>Εμένα δεν θα μου συμβεί τίποτα!</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C2C536CC-BFB9-4F03-AF40-1911E33A6D5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CC1E1988-31CA-4D75-8A87-0A080DB23A01}"/>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AE0CE0CC-427B-4089-B485-F2958505014D}"/>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B358B979-6B30-4CFB-A5ED-51543733C4DE}"/>
              </a:ext>
            </a:extLst>
          </p:cNvPr>
          <p:cNvSpPr>
            <a:spLocks noGrp="1" noChangeArrowheads="1"/>
          </p:cNvSpPr>
          <p:nvPr>
            <p:ph type="title"/>
          </p:nvPr>
        </p:nvSpPr>
        <p:spPr>
          <a:xfrm>
            <a:off x="457200" y="160338"/>
            <a:ext cx="8229600" cy="1143000"/>
          </a:xfrm>
        </p:spPr>
        <p:txBody>
          <a:bodyPr/>
          <a:lstStyle/>
          <a:p>
            <a:pPr eaLnBrk="1" hangingPunct="1"/>
            <a:r>
              <a:rPr lang="el-GR" altLang="el-GR" sz="4000" b="1" dirty="0">
                <a:latin typeface="Calibri" panose="020F0502020204030204" pitchFamily="34" charset="0"/>
                <a:cs typeface="Calibri" panose="020F0502020204030204" pitchFamily="34" charset="0"/>
              </a:rPr>
              <a:t>Εμένα δεν θα μου συμβεί τίποτα!</a:t>
            </a:r>
          </a:p>
        </p:txBody>
      </p:sp>
      <p:sp>
        <p:nvSpPr>
          <p:cNvPr id="26627" name="Rectangle 3">
            <a:extLst>
              <a:ext uri="{FF2B5EF4-FFF2-40B4-BE49-F238E27FC236}">
                <a16:creationId xmlns:a16="http://schemas.microsoft.com/office/drawing/2014/main" xmlns="" id="{058C4C2D-6941-41C5-BD51-73B6E53FD8F4}"/>
              </a:ext>
            </a:extLst>
          </p:cNvPr>
          <p:cNvSpPr>
            <a:spLocks noGrp="1" noChangeArrowheads="1"/>
          </p:cNvSpPr>
          <p:nvPr>
            <p:ph type="body" idx="1"/>
          </p:nvPr>
        </p:nvSpPr>
        <p:spPr>
          <a:xfrm>
            <a:off x="457200" y="2514600"/>
            <a:ext cx="8305800" cy="2797175"/>
          </a:xfrm>
        </p:spPr>
        <p:txBody>
          <a:bodyPr/>
          <a:lstStyle/>
          <a:p>
            <a:pPr marL="0" indent="0" algn="just" eaLnBrk="1" hangingPunct="1">
              <a:buNone/>
            </a:pPr>
            <a:r>
              <a:rPr lang="el-GR" altLang="el-GR" sz="3600" dirty="0">
                <a:latin typeface="Calibri" panose="020F0502020204030204" pitchFamily="34" charset="0"/>
                <a:cs typeface="Calibri" panose="020F0502020204030204" pitchFamily="34" charset="0"/>
              </a:rPr>
              <a:t>Η πανδημία</a:t>
            </a:r>
            <a:r>
              <a:rPr lang="en-US" altLang="el-GR" sz="3600" dirty="0">
                <a:latin typeface="Calibri" panose="020F0502020204030204" pitchFamily="34" charset="0"/>
                <a:cs typeface="Calibri" panose="020F0502020204030204" pitchFamily="34" charset="0"/>
              </a:rPr>
              <a:t> Covid-19 </a:t>
            </a:r>
            <a:r>
              <a:rPr lang="el-GR" altLang="el-GR" sz="3600" dirty="0">
                <a:latin typeface="Calibri" panose="020F0502020204030204" pitchFamily="34" charset="0"/>
                <a:cs typeface="Calibri" panose="020F0502020204030204" pitchFamily="34" charset="0"/>
              </a:rPr>
              <a:t>αφορά όλους τους ανθρώπους και όλοι μπορεί να κολλήσουν, άσχετα από την ηλικία, την καταγωγή, τη θρησκεία, το φύλο και την κατάσταση της υγείας τους</a:t>
            </a:r>
          </a:p>
        </p:txBody>
      </p:sp>
      <p:pic>
        <p:nvPicPr>
          <p:cNvPr id="43012" name="Picture 7" descr="Family">
            <a:extLst>
              <a:ext uri="{FF2B5EF4-FFF2-40B4-BE49-F238E27FC236}">
                <a16:creationId xmlns:a16="http://schemas.microsoft.com/office/drawing/2014/main" xmlns="" id="{433035CB-6B95-437B-BEE9-294A6DB27C38}"/>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7002"/>
          <a:stretch/>
        </p:blipFill>
        <p:spPr bwMode="auto">
          <a:xfrm>
            <a:off x="2743199" y="5182848"/>
            <a:ext cx="4410075" cy="1689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FD260108-C571-4653-BB8F-3811CE52FD8E}"/>
              </a:ext>
            </a:extLst>
          </p:cNvPr>
          <p:cNvSpPr/>
          <p:nvPr/>
        </p:nvSpPr>
        <p:spPr>
          <a:xfrm>
            <a:off x="3151187" y="1420797"/>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extLst>
      <p:ext uri="{BB962C8B-B14F-4D97-AF65-F5344CB8AC3E}">
        <p14:creationId xmlns:p14="http://schemas.microsoft.com/office/powerpoint/2010/main" xmlns="" val="357652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ABC94D8F-D066-4A5A-8258-702C49E85458}"/>
              </a:ext>
            </a:extLst>
          </p:cNvPr>
          <p:cNvSpPr>
            <a:spLocks noGrp="1" noChangeArrowheads="1"/>
          </p:cNvSpPr>
          <p:nvPr>
            <p:ph type="title"/>
          </p:nvPr>
        </p:nvSpPr>
        <p:spPr>
          <a:xfrm>
            <a:off x="152400" y="304800"/>
            <a:ext cx="8839200" cy="1828800"/>
          </a:xfrm>
        </p:spPr>
        <p:txBody>
          <a:bodyPr/>
          <a:lstStyle/>
          <a:p>
            <a:pPr eaLnBrk="1" hangingPunct="1"/>
            <a:r>
              <a:rPr lang="el-GR" altLang="el-GR" sz="3600" b="1" dirty="0"/>
              <a:t>Η νόσος </a:t>
            </a:r>
            <a:r>
              <a:rPr lang="en-US" altLang="el-GR" sz="3600" b="1" dirty="0"/>
              <a:t>Covid-19</a:t>
            </a:r>
            <a:r>
              <a:rPr lang="el-GR" altLang="el-GR" sz="3600" b="1" dirty="0"/>
              <a:t> μπορεί να μεταδοθεί στα μωρά και στα μικρά παιδιά </a:t>
            </a:r>
            <a:endParaRPr lang="el-GR" altLang="el-GR" sz="3600" dirty="0"/>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367ACBD7-FA72-4922-84E6-DDB78115A12D}"/>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1EABCB9B-2889-4283-A9F5-19C5995DD1BE}"/>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05DCDB94-6611-4ED4-B64C-467D8DC58FA7}"/>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extLst>
      <p:ext uri="{BB962C8B-B14F-4D97-AF65-F5344CB8AC3E}">
        <p14:creationId xmlns:p14="http://schemas.microsoft.com/office/powerpoint/2010/main" xmlns="" val="300265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B807C40B-36DC-4150-956C-34DD3916F1F5}"/>
              </a:ext>
            </a:extLst>
          </p:cNvPr>
          <p:cNvSpPr>
            <a:spLocks noGrp="1" noChangeArrowheads="1"/>
          </p:cNvSpPr>
          <p:nvPr>
            <p:ph type="ctrTitle"/>
          </p:nvPr>
        </p:nvSpPr>
        <p:spPr>
          <a:xfrm>
            <a:off x="723900" y="152400"/>
            <a:ext cx="7848600" cy="3276600"/>
          </a:xfrm>
        </p:spPr>
        <p:txBody>
          <a:bodyPr anchor="ctr"/>
          <a:lstStyle/>
          <a:p>
            <a:pPr eaLnBrk="1" hangingPunct="1">
              <a:lnSpc>
                <a:spcPct val="110000"/>
              </a:lnSpc>
              <a:spcBef>
                <a:spcPts val="1200"/>
              </a:spcBef>
            </a:pPr>
            <a:r>
              <a:rPr lang="en-US" altLang="el-GR" sz="4400" b="1" dirty="0">
                <a:solidFill>
                  <a:schemeClr val="tx1"/>
                </a:solidFill>
              </a:rPr>
              <a:t>Covid-19</a:t>
            </a:r>
            <a:r>
              <a:rPr lang="el-GR" altLang="el-GR" sz="4400" b="1" dirty="0">
                <a:solidFill>
                  <a:schemeClr val="tx1"/>
                </a:solidFill>
              </a:rPr>
              <a:t>: </a:t>
            </a:r>
            <a:br>
              <a:rPr lang="el-GR" altLang="el-GR" sz="4400" b="1" dirty="0">
                <a:solidFill>
                  <a:schemeClr val="tx1"/>
                </a:solidFill>
              </a:rPr>
            </a:br>
            <a:r>
              <a:rPr lang="el-GR" altLang="el-GR" sz="4400" b="1" dirty="0">
                <a:solidFill>
                  <a:schemeClr val="tx1"/>
                </a:solidFill>
              </a:rPr>
              <a:t>Αλήθεια </a:t>
            </a:r>
            <a:r>
              <a:rPr lang="el-GR" altLang="el-GR" sz="4400" b="1" i="1" dirty="0">
                <a:solidFill>
                  <a:srgbClr val="C00000"/>
                </a:solidFill>
              </a:rPr>
              <a:t>ΚΑΙ</a:t>
            </a:r>
            <a:r>
              <a:rPr lang="el-GR" altLang="el-GR" sz="4400" b="1" dirty="0">
                <a:solidFill>
                  <a:schemeClr val="tx1"/>
                </a:solidFill>
              </a:rPr>
              <a:t> Θάρρος</a:t>
            </a:r>
            <a:r>
              <a:rPr lang="el-GR" altLang="el-GR" sz="4400" b="1" dirty="0">
                <a:solidFill>
                  <a:srgbClr val="FF0000"/>
                </a:solidFill>
              </a:rPr>
              <a:t/>
            </a:r>
            <a:br>
              <a:rPr lang="el-GR" altLang="el-GR" sz="4400" b="1" dirty="0">
                <a:solidFill>
                  <a:srgbClr val="FF0000"/>
                </a:solidFill>
              </a:rPr>
            </a:br>
            <a:r>
              <a:rPr lang="el-GR" altLang="el-GR" sz="3600" b="1" dirty="0">
                <a:solidFill>
                  <a:schemeClr val="tx1"/>
                </a:solidFill>
              </a:rPr>
              <a:t>Για να είμαι καλά ενημερωμένος/η</a:t>
            </a:r>
            <a:endParaRPr lang="el-GR" altLang="el-GR" sz="4400" b="1" dirty="0">
              <a:solidFill>
                <a:schemeClr val="tx1"/>
              </a:solidFill>
            </a:endParaRPr>
          </a:p>
        </p:txBody>
      </p:sp>
      <p:sp>
        <p:nvSpPr>
          <p:cNvPr id="3075" name="Rectangle 3">
            <a:extLst>
              <a:ext uri="{FF2B5EF4-FFF2-40B4-BE49-F238E27FC236}">
                <a16:creationId xmlns:a16="http://schemas.microsoft.com/office/drawing/2014/main" xmlns="" id="{5F2B51D3-CA18-40B0-91C7-9FEA904E0566}"/>
              </a:ext>
            </a:extLst>
          </p:cNvPr>
          <p:cNvSpPr>
            <a:spLocks noGrp="1" noChangeArrowheads="1"/>
          </p:cNvSpPr>
          <p:nvPr>
            <p:ph type="subTitle" idx="1"/>
          </p:nvPr>
        </p:nvSpPr>
        <p:spPr>
          <a:xfrm>
            <a:off x="1447800" y="5715000"/>
            <a:ext cx="6400800" cy="1524000"/>
          </a:xfrm>
        </p:spPr>
        <p:txBody>
          <a:bodyPr/>
          <a:lstStyle/>
          <a:p>
            <a:pPr eaLnBrk="1" hangingPunct="1"/>
            <a:r>
              <a:rPr lang="el-GR" altLang="el-GR" sz="2800" b="1" dirty="0"/>
              <a:t>Κατερίνα Κεδράκα</a:t>
            </a:r>
          </a:p>
          <a:p>
            <a:pPr eaLnBrk="1" hangingPunct="1"/>
            <a:r>
              <a:rPr lang="el-GR" altLang="el-GR" dirty="0" err="1"/>
              <a:t>Αναπλ</a:t>
            </a:r>
            <a:r>
              <a:rPr lang="el-GR" altLang="el-GR"/>
              <a:t>. Καθηγήτρια  ΔΠΘ</a:t>
            </a:r>
          </a:p>
        </p:txBody>
      </p:sp>
      <p:pic>
        <p:nvPicPr>
          <p:cNvPr id="3076" name="Picture 5" descr="Κορονοϊός-2019 (SARS-CoV-2), Γρίπη ή Ιγμορίτιδα;">
            <a:extLst>
              <a:ext uri="{FF2B5EF4-FFF2-40B4-BE49-F238E27FC236}">
                <a16:creationId xmlns:a16="http://schemas.microsoft.com/office/drawing/2014/main" xmlns="" id="{4C64EA23-3CC4-4B52-B44B-1DF4F3302450}"/>
              </a:ext>
            </a:extLst>
          </p:cNvPr>
          <p:cNvPicPr>
            <a:picLocks noChangeAspect="1" noChangeArrowheads="1"/>
          </p:cNvPicPr>
          <p:nvPr/>
        </p:nvPicPr>
        <p:blipFill>
          <a:blip r:embed="rId2"/>
          <a:srcRect/>
          <a:stretch>
            <a:fillRect/>
          </a:stretch>
        </p:blipFill>
        <p:spPr bwMode="auto">
          <a:xfrm>
            <a:off x="3045618" y="3429000"/>
            <a:ext cx="3205163"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ABC94D8F-D066-4A5A-8258-702C49E85458}"/>
              </a:ext>
            </a:extLst>
          </p:cNvPr>
          <p:cNvSpPr>
            <a:spLocks noGrp="1" noChangeArrowheads="1"/>
          </p:cNvSpPr>
          <p:nvPr>
            <p:ph type="title"/>
          </p:nvPr>
        </p:nvSpPr>
        <p:spPr>
          <a:xfrm>
            <a:off x="152400" y="304800"/>
            <a:ext cx="8839200" cy="1828800"/>
          </a:xfrm>
        </p:spPr>
        <p:txBody>
          <a:bodyPr/>
          <a:lstStyle/>
          <a:p>
            <a:pPr eaLnBrk="1" hangingPunct="1"/>
            <a:r>
              <a:rPr lang="el-GR" altLang="el-GR" sz="3600" b="1" dirty="0"/>
              <a:t>Η νόσος </a:t>
            </a:r>
            <a:r>
              <a:rPr lang="en-US" altLang="el-GR" sz="3600" b="1" dirty="0"/>
              <a:t>Covid-19</a:t>
            </a:r>
            <a:r>
              <a:rPr lang="el-GR" altLang="el-GR" sz="3600" b="1" dirty="0"/>
              <a:t> μπορεί να μεταδοθεί στα μωρά και στα μικρά παιδιά </a:t>
            </a:r>
            <a:endParaRPr lang="el-GR" altLang="el-GR" sz="3600" dirty="0"/>
          </a:p>
        </p:txBody>
      </p:sp>
      <p:sp>
        <p:nvSpPr>
          <p:cNvPr id="14339" name="Rectangle 3">
            <a:extLst>
              <a:ext uri="{FF2B5EF4-FFF2-40B4-BE49-F238E27FC236}">
                <a16:creationId xmlns:a16="http://schemas.microsoft.com/office/drawing/2014/main" xmlns="" id="{3BB74E70-95E5-47CB-8716-79ED8822BE0B}"/>
              </a:ext>
            </a:extLst>
          </p:cNvPr>
          <p:cNvSpPr>
            <a:spLocks noGrp="1" noChangeArrowheads="1"/>
          </p:cNvSpPr>
          <p:nvPr>
            <p:ph type="body" idx="1"/>
          </p:nvPr>
        </p:nvSpPr>
        <p:spPr>
          <a:xfrm>
            <a:off x="152401" y="3124200"/>
            <a:ext cx="8686800" cy="3657600"/>
          </a:xfrm>
        </p:spPr>
        <p:txBody>
          <a:bodyPr/>
          <a:lstStyle/>
          <a:p>
            <a:pPr eaLnBrk="1" hangingPunct="1"/>
            <a:r>
              <a:rPr lang="el-GR" altLang="el-GR" dirty="0">
                <a:latin typeface="Calibri" panose="020F0502020204030204" pitchFamily="34" charset="0"/>
                <a:cs typeface="Calibri" panose="020F0502020204030204" pitchFamily="34" charset="0"/>
              </a:rPr>
              <a:t>Οι επιστήμονες λένε ότι τα μωρά και τα μικρά παιδιά μπορούν να κολλήσουν τον ιό και να αρρωστήσουν, αλλά ευτυχώς, πιο ελαφρά και πιο σπάνια από τους μεγάλους.</a:t>
            </a:r>
          </a:p>
          <a:p>
            <a:pPr eaLnBrk="1" hangingPunct="1"/>
            <a:r>
              <a:rPr lang="el-GR" altLang="el-GR" b="1" dirty="0">
                <a:latin typeface="Calibri" panose="020F0502020204030204" pitchFamily="34" charset="0"/>
                <a:cs typeface="Calibri" panose="020F0502020204030204" pitchFamily="34" charset="0"/>
              </a:rPr>
              <a:t>Όμως, τα παιδιά εύκολα μπορεί να μεταφέρουν τον ιό στους μεγάλους και κυρίως τους παππούδες και τις γιαγιάδες τους!</a:t>
            </a:r>
          </a:p>
        </p:txBody>
      </p:sp>
      <p:pic>
        <p:nvPicPr>
          <p:cNvPr id="4" name="Εικόνα 3">
            <a:extLst>
              <a:ext uri="{FF2B5EF4-FFF2-40B4-BE49-F238E27FC236}">
                <a16:creationId xmlns:a16="http://schemas.microsoft.com/office/drawing/2014/main" xmlns="" id="{037B81F6-BC42-4552-BA9A-C5BA60E23E5C}"/>
              </a:ext>
            </a:extLst>
          </p:cNvPr>
          <p:cNvPicPr>
            <a:picLocks noChangeAspect="1"/>
          </p:cNvPicPr>
          <p:nvPr/>
        </p:nvPicPr>
        <p:blipFill>
          <a:blip r:embed="rId2"/>
          <a:stretch>
            <a:fillRect/>
          </a:stretch>
        </p:blipFill>
        <p:spPr>
          <a:xfrm>
            <a:off x="2971800" y="2133600"/>
            <a:ext cx="2944623" cy="1146147"/>
          </a:xfrm>
          <a:prstGeom prst="rect">
            <a:avLst/>
          </a:prstGeom>
        </p:spPr>
      </p:pic>
    </p:spTree>
    <p:extLst>
      <p:ext uri="{BB962C8B-B14F-4D97-AF65-F5344CB8AC3E}">
        <p14:creationId xmlns:p14="http://schemas.microsoft.com/office/powerpoint/2010/main" xmlns="" val="44844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10090821-D5C7-47CB-8859-50F1ABE13FA9}"/>
              </a:ext>
            </a:extLst>
          </p:cNvPr>
          <p:cNvSpPr>
            <a:spLocks noGrp="1" noChangeArrowheads="1"/>
          </p:cNvSpPr>
          <p:nvPr>
            <p:ph type="title"/>
          </p:nvPr>
        </p:nvSpPr>
        <p:spPr/>
        <p:txBody>
          <a:bodyPr/>
          <a:lstStyle/>
          <a:p>
            <a:pPr eaLnBrk="1" hangingPunct="1"/>
            <a:r>
              <a:rPr lang="el-GR" altLang="el-GR" sz="4000" b="1" dirty="0">
                <a:latin typeface="Calibri" panose="020F0502020204030204" pitchFamily="34" charset="0"/>
                <a:ea typeface="Arial Unicode MS" panose="020B0604020202020204" pitchFamily="34" charset="-128"/>
                <a:cs typeface="Calibri" panose="020F0502020204030204" pitchFamily="34" charset="0"/>
              </a:rPr>
              <a:t>Ο </a:t>
            </a:r>
            <a:r>
              <a:rPr lang="el-GR" altLang="el-GR" sz="4000"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a:t>
            </a:r>
            <a:r>
              <a:rPr lang="en-US" altLang="el-GR" sz="4000" b="1" dirty="0">
                <a:latin typeface="Calibri" panose="020F0502020204030204" pitchFamily="34" charset="0"/>
                <a:ea typeface="Arial Unicode MS" panose="020B0604020202020204" pitchFamily="34" charset="-128"/>
                <a:cs typeface="Calibri" panose="020F0502020204030204" pitchFamily="34" charset="0"/>
              </a:rPr>
              <a:t> </a:t>
            </a:r>
            <a:r>
              <a:rPr lang="el-GR" altLang="el-GR" sz="4000" b="1" dirty="0">
                <a:latin typeface="Calibri" panose="020F0502020204030204" pitchFamily="34" charset="0"/>
                <a:ea typeface="Arial Unicode MS" panose="020B0604020202020204" pitchFamily="34" charset="-128"/>
                <a:cs typeface="Calibri" panose="020F0502020204030204" pitchFamily="34" charset="0"/>
              </a:rPr>
              <a:t>αφορά κυρίως τα ηλικιωμένα άτομα</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26F5E2B1-3ACC-4342-AC6E-0EA24C5D7E83}"/>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77918757-7FE5-402E-882A-276BBD9F5EBD}"/>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098E07CF-21A3-47AE-A2D9-09078922DB35}"/>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10090821-D5C7-47CB-8859-50F1ABE13FA9}"/>
              </a:ext>
            </a:extLst>
          </p:cNvPr>
          <p:cNvSpPr>
            <a:spLocks noGrp="1" noChangeArrowheads="1"/>
          </p:cNvSpPr>
          <p:nvPr>
            <p:ph type="title"/>
          </p:nvPr>
        </p:nvSpPr>
        <p:spPr/>
        <p:txBody>
          <a:bodyPr/>
          <a:lstStyle/>
          <a:p>
            <a:pPr eaLnBrk="1" hangingPunct="1"/>
            <a:r>
              <a:rPr lang="el-GR" altLang="el-GR" sz="4000" b="1" dirty="0">
                <a:latin typeface="Calibri" panose="020F0502020204030204" pitchFamily="34" charset="0"/>
                <a:ea typeface="Arial Unicode MS" panose="020B0604020202020204" pitchFamily="34" charset="-128"/>
                <a:cs typeface="Calibri" panose="020F0502020204030204" pitchFamily="34" charset="0"/>
              </a:rPr>
              <a:t>Ο </a:t>
            </a:r>
            <a:r>
              <a:rPr lang="el-GR" altLang="el-GR" sz="4000"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a:t>
            </a:r>
            <a:r>
              <a:rPr lang="en-US" altLang="el-GR" sz="4000" b="1" dirty="0">
                <a:latin typeface="Calibri" panose="020F0502020204030204" pitchFamily="34" charset="0"/>
                <a:ea typeface="Arial Unicode MS" panose="020B0604020202020204" pitchFamily="34" charset="-128"/>
                <a:cs typeface="Calibri" panose="020F0502020204030204" pitchFamily="34" charset="0"/>
              </a:rPr>
              <a:t> </a:t>
            </a:r>
            <a:r>
              <a:rPr lang="el-GR" altLang="el-GR" sz="4000" b="1" dirty="0">
                <a:latin typeface="Calibri" panose="020F0502020204030204" pitchFamily="34" charset="0"/>
                <a:ea typeface="Arial Unicode MS" panose="020B0604020202020204" pitchFamily="34" charset="-128"/>
                <a:cs typeface="Calibri" panose="020F0502020204030204" pitchFamily="34" charset="0"/>
              </a:rPr>
              <a:t>αφορά κυρίως τα ηλικιωμένα άτομα</a:t>
            </a:r>
          </a:p>
        </p:txBody>
      </p:sp>
      <p:sp>
        <p:nvSpPr>
          <p:cNvPr id="12291" name="Rectangle 3">
            <a:extLst>
              <a:ext uri="{FF2B5EF4-FFF2-40B4-BE49-F238E27FC236}">
                <a16:creationId xmlns:a16="http://schemas.microsoft.com/office/drawing/2014/main" xmlns="" id="{B0B29C0B-7014-4B06-99D3-8DC7A595956C}"/>
              </a:ext>
            </a:extLst>
          </p:cNvPr>
          <p:cNvSpPr>
            <a:spLocks noGrp="1" noChangeArrowheads="1"/>
          </p:cNvSpPr>
          <p:nvPr>
            <p:ph type="body" idx="1"/>
          </p:nvPr>
        </p:nvSpPr>
        <p:spPr>
          <a:xfrm>
            <a:off x="609600" y="2856036"/>
            <a:ext cx="7924800" cy="3727326"/>
          </a:xfrm>
        </p:spPr>
        <p:txBody>
          <a:bodyPr/>
          <a:lstStyle/>
          <a:p>
            <a:pPr algn="just" eaLnBrk="1" hangingPunct="1"/>
            <a:r>
              <a:rPr lang="el-GR" altLang="el-GR" sz="2800" dirty="0">
                <a:latin typeface="Calibri" panose="020F0502020204030204" pitchFamily="34" charset="0"/>
                <a:ea typeface="Arial Unicode MS" panose="020B0604020202020204" pitchFamily="34" charset="-128"/>
                <a:cs typeface="Calibri" panose="020F0502020204030204" pitchFamily="34" charset="0"/>
              </a:rPr>
              <a:t>Τα πρώτα θύματα του ιού ήταν ηλικιωμένοι ή άνθρωποι με υποκείμενα νοσήματα. Από την αρχή της επιδημίας στη χώρα μας έχουν καταγραφεί συνολικά πάνω από 8.000 κρούσματα και </a:t>
            </a:r>
            <a:r>
              <a:rPr lang="el-GR" altLang="el-GR" sz="2800" b="1" dirty="0">
                <a:latin typeface="Calibri" panose="020F0502020204030204" pitchFamily="34" charset="0"/>
                <a:ea typeface="Arial Unicode MS" panose="020B0604020202020204" pitchFamily="34" charset="-128"/>
                <a:cs typeface="Calibri" panose="020F0502020204030204" pitchFamily="34" charset="0"/>
              </a:rPr>
              <a:t>οι 4 στους 10 είναι νέοι από 18 έως 39 ετών</a:t>
            </a:r>
            <a:r>
              <a:rPr lang="el-GR" altLang="el-GR" sz="2800" dirty="0">
                <a:latin typeface="Calibri" panose="020F0502020204030204" pitchFamily="34" charset="0"/>
                <a:ea typeface="Arial Unicode MS" panose="020B0604020202020204" pitchFamily="34" charset="-128"/>
                <a:cs typeface="Calibri" panose="020F0502020204030204" pitchFamily="34" charset="0"/>
              </a:rPr>
              <a:t>. </a:t>
            </a:r>
          </a:p>
          <a:p>
            <a:pPr algn="just" eaLnBrk="1" hangingPunct="1"/>
            <a:r>
              <a:rPr lang="el-GR" altLang="el-GR" sz="2800" dirty="0">
                <a:latin typeface="Calibri" panose="020F0502020204030204" pitchFamily="34" charset="0"/>
                <a:ea typeface="Arial Unicode MS" panose="020B0604020202020204" pitchFamily="34" charset="-128"/>
                <a:cs typeface="Calibri" panose="020F0502020204030204" pitchFamily="34" charset="0"/>
              </a:rPr>
              <a:t>Τώρα γνωρίζουμε ότι η αρρώστια αυτή μπορεί να σκοτώσει και νέους και υγιείς ανθρώπους, ενήλικους, εφήβους, παιδιά.</a:t>
            </a:r>
          </a:p>
        </p:txBody>
      </p:sp>
      <p:sp>
        <p:nvSpPr>
          <p:cNvPr id="2" name="Επεξήγηση: Κάτω βέλος 1">
            <a:extLst>
              <a:ext uri="{FF2B5EF4-FFF2-40B4-BE49-F238E27FC236}">
                <a16:creationId xmlns:a16="http://schemas.microsoft.com/office/drawing/2014/main" xmlns="" id="{2010B28C-A360-46EE-B6F4-9CD34B3DD01A}"/>
              </a:ext>
            </a:extLst>
          </p:cNvPr>
          <p:cNvSpPr/>
          <p:nvPr/>
        </p:nvSpPr>
        <p:spPr>
          <a:xfrm>
            <a:off x="3151186" y="1708026"/>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extLst>
      <p:ext uri="{BB962C8B-B14F-4D97-AF65-F5344CB8AC3E}">
        <p14:creationId xmlns:p14="http://schemas.microsoft.com/office/powerpoint/2010/main" xmlns="" val="267691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a:extLst>
              <a:ext uri="{FF2B5EF4-FFF2-40B4-BE49-F238E27FC236}">
                <a16:creationId xmlns:a16="http://schemas.microsoft.com/office/drawing/2014/main" xmlns="" id="{EAEE7E30-0D87-4AE5-8323-2FAEECFEE57F}"/>
              </a:ext>
            </a:extLst>
          </p:cNvPr>
          <p:cNvSpPr>
            <a:spLocks noGrp="1" noChangeArrowheads="1"/>
          </p:cNvSpPr>
          <p:nvPr>
            <p:ph type="title"/>
          </p:nvPr>
        </p:nvSpPr>
        <p:spPr>
          <a:xfrm>
            <a:off x="304800" y="152400"/>
            <a:ext cx="8839200" cy="2514600"/>
          </a:xfrm>
        </p:spPr>
        <p:txBody>
          <a:bodyPr/>
          <a:lstStyle/>
          <a:p>
            <a:pPr eaLnBrk="1" hangingPunct="1"/>
            <a:r>
              <a:rPr lang="el-GR" altLang="el-GR" sz="3600" b="1" dirty="0">
                <a:latin typeface="Calibri" panose="020F0502020204030204" pitchFamily="34" charset="0"/>
                <a:cs typeface="Calibri" panose="020F0502020204030204" pitchFamily="34" charset="0"/>
              </a:rPr>
              <a:t>Σε πολλές περιπτώσεις, οι νεότεροι φορείς του SARS-CoV-2 είναι </a:t>
            </a:r>
            <a:r>
              <a:rPr lang="el-GR" altLang="el-GR" sz="3600" b="1" dirty="0" err="1">
                <a:latin typeface="Calibri" panose="020F0502020204030204" pitchFamily="34" charset="0"/>
                <a:cs typeface="Calibri" panose="020F0502020204030204" pitchFamily="34" charset="0"/>
              </a:rPr>
              <a:t>ασυμπτωματικοί</a:t>
            </a:r>
            <a:r>
              <a:rPr lang="el-GR" altLang="el-GR" sz="3600" b="1" dirty="0">
                <a:latin typeface="Calibri" panose="020F0502020204030204" pitchFamily="34" charset="0"/>
                <a:cs typeface="Calibri" panose="020F0502020204030204" pitchFamily="34" charset="0"/>
              </a:rPr>
              <a:t> ή παρουσιάζουν λιγότερες επιπλοκές</a:t>
            </a:r>
            <a:endParaRPr lang="el-GR" altLang="el-GR" sz="4000" b="1" dirty="0">
              <a:latin typeface="Calibri" panose="020F0502020204030204" pitchFamily="34" charset="0"/>
              <a:cs typeface="Calibri" panose="020F0502020204030204" pitchFamily="34" charset="0"/>
            </a:endParaRPr>
          </a:p>
        </p:txBody>
      </p:sp>
      <p:sp>
        <p:nvSpPr>
          <p:cNvPr id="5" name="Ορθογώνιο: Στρογγύλεμα μίας επάνω γωνίας και ψαλίδισμα της άλλης 1">
            <a:extLst>
              <a:ext uri="{FF2B5EF4-FFF2-40B4-BE49-F238E27FC236}">
                <a16:creationId xmlns:a16="http://schemas.microsoft.com/office/drawing/2014/main" xmlns="" id="{41DEB638-6710-45D8-B585-4913DAAAECAD}"/>
              </a:ext>
            </a:extLst>
          </p:cNvPr>
          <p:cNvSpPr/>
          <p:nvPr/>
        </p:nvSpPr>
        <p:spPr>
          <a:xfrm>
            <a:off x="533400" y="4038600"/>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6" name="Ορθογώνιο: Στρογγύλεμα μίας επάνω γωνίας και ψαλίδισμα της άλλης 2">
            <a:extLst>
              <a:ext uri="{FF2B5EF4-FFF2-40B4-BE49-F238E27FC236}">
                <a16:creationId xmlns:a16="http://schemas.microsoft.com/office/drawing/2014/main" xmlns="" id="{AB43C4D8-E471-4FE7-84CC-E3D0C48A2938}"/>
              </a:ext>
            </a:extLst>
          </p:cNvPr>
          <p:cNvSpPr/>
          <p:nvPr/>
        </p:nvSpPr>
        <p:spPr>
          <a:xfrm>
            <a:off x="5715000" y="4038600"/>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8" name="TextBox 7">
            <a:extLst>
              <a:ext uri="{FF2B5EF4-FFF2-40B4-BE49-F238E27FC236}">
                <a16:creationId xmlns:a16="http://schemas.microsoft.com/office/drawing/2014/main" xmlns="" id="{1E928D3A-B280-4781-9CD1-5846AADA2930}"/>
              </a:ext>
            </a:extLst>
          </p:cNvPr>
          <p:cNvSpPr txBox="1"/>
          <p:nvPr/>
        </p:nvSpPr>
        <p:spPr>
          <a:xfrm>
            <a:off x="4381500" y="4318000"/>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a:extLst>
              <a:ext uri="{FF2B5EF4-FFF2-40B4-BE49-F238E27FC236}">
                <a16:creationId xmlns:a16="http://schemas.microsoft.com/office/drawing/2014/main" xmlns="" id="{EAEE7E30-0D87-4AE5-8323-2FAEECFEE57F}"/>
              </a:ext>
            </a:extLst>
          </p:cNvPr>
          <p:cNvSpPr>
            <a:spLocks noGrp="1" noChangeArrowheads="1"/>
          </p:cNvSpPr>
          <p:nvPr>
            <p:ph type="title"/>
          </p:nvPr>
        </p:nvSpPr>
        <p:spPr>
          <a:xfrm>
            <a:off x="152400" y="152400"/>
            <a:ext cx="8839200" cy="1981200"/>
          </a:xfrm>
        </p:spPr>
        <p:txBody>
          <a:bodyPr/>
          <a:lstStyle/>
          <a:p>
            <a:pPr eaLnBrk="1" hangingPunct="1"/>
            <a:r>
              <a:rPr lang="el-GR" altLang="el-GR" sz="3600" b="1" dirty="0">
                <a:latin typeface="Calibri" panose="020F0502020204030204" pitchFamily="34" charset="0"/>
                <a:cs typeface="Calibri" panose="020F0502020204030204" pitchFamily="34" charset="0"/>
              </a:rPr>
              <a:t>Σε πολλές περιπτώσεις, οι νεότεροι φορείς του SARS-CoV-2 είναι </a:t>
            </a:r>
            <a:r>
              <a:rPr lang="el-GR" altLang="el-GR" sz="3600" b="1" dirty="0" err="1">
                <a:latin typeface="Calibri" panose="020F0502020204030204" pitchFamily="34" charset="0"/>
                <a:cs typeface="Calibri" panose="020F0502020204030204" pitchFamily="34" charset="0"/>
              </a:rPr>
              <a:t>ασυμπτωματικοί</a:t>
            </a:r>
            <a:r>
              <a:rPr lang="el-GR" altLang="el-GR" sz="3600" b="1" dirty="0">
                <a:latin typeface="Calibri" panose="020F0502020204030204" pitchFamily="34" charset="0"/>
                <a:cs typeface="Calibri" panose="020F0502020204030204" pitchFamily="34" charset="0"/>
              </a:rPr>
              <a:t> ή παρουσιάζουν λιγότερες επιπλοκές</a:t>
            </a:r>
            <a:endParaRPr lang="el-GR" altLang="el-GR" sz="4000" b="1" dirty="0">
              <a:latin typeface="Calibri" panose="020F0502020204030204" pitchFamily="34" charset="0"/>
              <a:cs typeface="Calibri" panose="020F0502020204030204" pitchFamily="34" charset="0"/>
            </a:endParaRPr>
          </a:p>
        </p:txBody>
      </p:sp>
      <p:sp>
        <p:nvSpPr>
          <p:cNvPr id="46083" name="Θέση περιεχομένου 2">
            <a:extLst>
              <a:ext uri="{FF2B5EF4-FFF2-40B4-BE49-F238E27FC236}">
                <a16:creationId xmlns:a16="http://schemas.microsoft.com/office/drawing/2014/main" xmlns="" id="{F621C25D-C69F-4AF8-A140-889D383EA50F}"/>
              </a:ext>
            </a:extLst>
          </p:cNvPr>
          <p:cNvSpPr>
            <a:spLocks noGrp="1" noChangeArrowheads="1"/>
          </p:cNvSpPr>
          <p:nvPr>
            <p:ph idx="1"/>
          </p:nvPr>
        </p:nvSpPr>
        <p:spPr>
          <a:xfrm>
            <a:off x="304800" y="3770992"/>
            <a:ext cx="8382000" cy="3010808"/>
          </a:xfrm>
        </p:spPr>
        <p:txBody>
          <a:bodyPr/>
          <a:lstStyle/>
          <a:p>
            <a:pPr algn="just" eaLnBrk="1" hangingPunct="1"/>
            <a:r>
              <a:rPr lang="el-GR" altLang="el-GR" dirty="0">
                <a:latin typeface="Calibri" panose="020F0502020204030204" pitchFamily="34" charset="0"/>
                <a:ea typeface="Arial Unicode MS" panose="020B0604020202020204" pitchFamily="34" charset="-128"/>
                <a:cs typeface="Calibri" panose="020F0502020204030204" pitchFamily="34" charset="0"/>
              </a:rPr>
              <a:t>Τα νεότερα άτομα και τα παιδιά, ακόμα κι αν κολλήσουν, είναι -συνήθως-  </a:t>
            </a:r>
            <a:r>
              <a:rPr lang="el-GR" altLang="el-GR" dirty="0" err="1">
                <a:latin typeface="Calibri" panose="020F0502020204030204" pitchFamily="34" charset="0"/>
                <a:ea typeface="Arial Unicode MS" panose="020B0604020202020204" pitchFamily="34" charset="-128"/>
                <a:cs typeface="Calibri" panose="020F0502020204030204" pitchFamily="34" charset="0"/>
              </a:rPr>
              <a:t>ασυμπτωματικά</a:t>
            </a:r>
            <a:r>
              <a:rPr lang="el-GR" altLang="el-GR" dirty="0">
                <a:latin typeface="Calibri" panose="020F0502020204030204" pitchFamily="34" charset="0"/>
                <a:ea typeface="Arial Unicode MS" panose="020B0604020202020204" pitchFamily="34" charset="-128"/>
                <a:cs typeface="Calibri" panose="020F0502020204030204" pitchFamily="34" charset="0"/>
              </a:rPr>
              <a:t> ή νοσούν πολύ ελαφρά. Αυτό, όμως, δεν σημαίνει ότι δεν μπορούν να μολύνουν πολύ εύκολα τους άλλους, γιατί μεταφέρουν, χωρίς να το γνωρίζουν, τον ιό. </a:t>
            </a:r>
            <a:endParaRPr lang="el-GR" altLang="el-GR" dirty="0"/>
          </a:p>
        </p:txBody>
      </p:sp>
      <p:sp>
        <p:nvSpPr>
          <p:cNvPr id="2" name="Επεξήγηση: Κάτω βέλος 1">
            <a:extLst>
              <a:ext uri="{FF2B5EF4-FFF2-40B4-BE49-F238E27FC236}">
                <a16:creationId xmlns:a16="http://schemas.microsoft.com/office/drawing/2014/main" xmlns="" id="{C9D632FE-BD91-429E-A795-65621E425A92}"/>
              </a:ext>
            </a:extLst>
          </p:cNvPr>
          <p:cNvSpPr/>
          <p:nvPr/>
        </p:nvSpPr>
        <p:spPr>
          <a:xfrm>
            <a:off x="3151187" y="2453821"/>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320353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xmlns="" id="{D301D9BB-04BB-41E5-8566-2590A16F6D8F}"/>
              </a:ext>
            </a:extLst>
          </p:cNvPr>
          <p:cNvSpPr>
            <a:spLocks noGrp="1" noChangeArrowheads="1"/>
          </p:cNvSpPr>
          <p:nvPr>
            <p:ph type="title"/>
          </p:nvPr>
        </p:nvSpPr>
        <p:spPr/>
        <p:txBody>
          <a:bodyPr/>
          <a:lstStyle/>
          <a:p>
            <a:pPr eaLnBrk="1" hangingPunct="1"/>
            <a:r>
              <a:rPr lang="el-GR" altLang="el-GR" sz="3600" b="1" dirty="0">
                <a:latin typeface="Calibri" panose="020F0502020204030204" pitchFamily="34" charset="0"/>
                <a:cs typeface="Calibri" panose="020F0502020204030204" pitchFamily="34" charset="0"/>
              </a:rPr>
              <a:t>Αν έχω μολυνθεί, θα πρέπει οπωσδήποτε να έχω βήχα</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E7D883B4-97CF-4498-B7E9-480E75FC50F5}"/>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57C2A35D-C625-41AB-A9B3-6930E8143FA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4681700D-CC9F-4D36-9B11-D97A33E6635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xmlns="" id="{D301D9BB-04BB-41E5-8566-2590A16F6D8F}"/>
              </a:ext>
            </a:extLst>
          </p:cNvPr>
          <p:cNvSpPr>
            <a:spLocks noGrp="1" noChangeArrowheads="1"/>
          </p:cNvSpPr>
          <p:nvPr>
            <p:ph type="title"/>
          </p:nvPr>
        </p:nvSpPr>
        <p:spPr/>
        <p:txBody>
          <a:bodyPr/>
          <a:lstStyle/>
          <a:p>
            <a:pPr eaLnBrk="1" hangingPunct="1"/>
            <a:r>
              <a:rPr lang="el-GR" altLang="el-GR" sz="3600" b="1" dirty="0">
                <a:latin typeface="Calibri" panose="020F0502020204030204" pitchFamily="34" charset="0"/>
                <a:cs typeface="Calibri" panose="020F0502020204030204" pitchFamily="34" charset="0"/>
              </a:rPr>
              <a:t>Αν έχω μολυνθεί, θα πρέπει οπωσδήποτε να έχω βήχα</a:t>
            </a:r>
          </a:p>
        </p:txBody>
      </p:sp>
      <p:sp>
        <p:nvSpPr>
          <p:cNvPr id="47107" name="Θέση περιεχομένου 2">
            <a:extLst>
              <a:ext uri="{FF2B5EF4-FFF2-40B4-BE49-F238E27FC236}">
                <a16:creationId xmlns:a16="http://schemas.microsoft.com/office/drawing/2014/main" xmlns="" id="{A2F8A133-F082-4FE4-9698-C5D56485B424}"/>
              </a:ext>
            </a:extLst>
          </p:cNvPr>
          <p:cNvSpPr>
            <a:spLocks noGrp="1" noChangeArrowheads="1"/>
          </p:cNvSpPr>
          <p:nvPr>
            <p:ph idx="1"/>
          </p:nvPr>
        </p:nvSpPr>
        <p:spPr>
          <a:xfrm>
            <a:off x="457200" y="3376304"/>
            <a:ext cx="8229600" cy="3200400"/>
          </a:xfrm>
        </p:spPr>
        <p:txBody>
          <a:bodyPr/>
          <a:lstStyle/>
          <a:p>
            <a:pPr algn="just" eaLnBrk="1" hangingPunct="1"/>
            <a:r>
              <a:rPr lang="el-GR" altLang="el-GR" sz="28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Οι μολυσματικές ασθένειες του αναπνευστικού συστήματος  κάνουν τους ανθρώπους να βήχουν και να φταρνίζονται. Αλλά το πρόβλημα με τον SARS-CoV-2 είναι ότι </a:t>
            </a:r>
            <a:r>
              <a:rPr lang="el-GR" altLang="el-GR" sz="2800"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πολλά άτομα που έχουν μολυνθεί, ενώ νιώθουν και φαίνονται απολύτως υγιείς, διαδίδουν την ασθένεια χωρίς να έχουν οι ίδιοι συμπτώματα, όπως ο βήχας.</a:t>
            </a:r>
            <a:endParaRPr lang="el-GR" altLang="el-GR" sz="2800" dirty="0">
              <a:solidFill>
                <a:srgbClr val="000000"/>
              </a:solidFill>
              <a:latin typeface="Calibri" panose="020F0502020204030204" pitchFamily="34" charset="0"/>
              <a:ea typeface="Arial Unicode MS" panose="020B0604020202020204" pitchFamily="34" charset="-128"/>
              <a:cs typeface="Calibri" panose="020F0502020204030204" pitchFamily="34" charset="0"/>
            </a:endParaRPr>
          </a:p>
          <a:p>
            <a:pPr eaLnBrk="1" hangingPunct="1"/>
            <a:endParaRPr lang="el-GR" altLang="el-GR" dirty="0">
              <a:ea typeface="Arial Unicode MS" panose="020B0604020202020204" pitchFamily="34" charset="-128"/>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C49ABAF6-A714-40B2-8BD3-1FDCCFA53F17}"/>
              </a:ext>
            </a:extLst>
          </p:cNvPr>
          <p:cNvSpPr/>
          <p:nvPr/>
        </p:nvSpPr>
        <p:spPr>
          <a:xfrm>
            <a:off x="3151187" y="2057400"/>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extLst>
      <p:ext uri="{BB962C8B-B14F-4D97-AF65-F5344CB8AC3E}">
        <p14:creationId xmlns:p14="http://schemas.microsoft.com/office/powerpoint/2010/main" xmlns="" val="321153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a:extLst>
              <a:ext uri="{FF2B5EF4-FFF2-40B4-BE49-F238E27FC236}">
                <a16:creationId xmlns:a16="http://schemas.microsoft.com/office/drawing/2014/main" xmlns="" id="{61420CC3-94E4-4D31-8D25-459200DF6861}"/>
              </a:ext>
            </a:extLst>
          </p:cNvPr>
          <p:cNvSpPr>
            <a:spLocks noGrp="1" noChangeArrowheads="1"/>
          </p:cNvSpPr>
          <p:nvPr>
            <p:ph type="title"/>
          </p:nvPr>
        </p:nvSpPr>
        <p:spPr>
          <a:xfrm>
            <a:off x="457200" y="0"/>
            <a:ext cx="8229600" cy="1401763"/>
          </a:xfrm>
        </p:spPr>
        <p:txBody>
          <a:bodyPr/>
          <a:lstStyle/>
          <a:p>
            <a:r>
              <a:rPr lang="el-GR" altLang="el-GR" sz="4000" b="1">
                <a:solidFill>
                  <a:srgbClr val="444444"/>
                </a:solidFill>
                <a:latin typeface="Calibri" panose="020F0502020204030204" pitchFamily="34" charset="0"/>
                <a:cs typeface="Calibri" panose="020F0502020204030204" pitchFamily="34" charset="0"/>
              </a:rPr>
              <a:t>Μπορώ να κολλήσω SARS-CoV-2 από το κατοικίδιό μου</a:t>
            </a:r>
            <a:endParaRPr lang="el-GR" altLang="el-GR" sz="4000">
              <a:latin typeface="Calibri" panose="020F0502020204030204" pitchFamily="34" charset="0"/>
              <a:cs typeface="Calibri" panose="020F0502020204030204" pitchFamily="34" charset="0"/>
            </a:endParaRP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209497BB-0FE8-4ABC-B007-FC528EDC99AA}"/>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F5CC1267-E9D5-4AB7-8175-31B43F903FA0}"/>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6AE4773F-42ED-44C7-88EC-7F825575D121}"/>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extLst>
      <p:ext uri="{BB962C8B-B14F-4D97-AF65-F5344CB8AC3E}">
        <p14:creationId xmlns:p14="http://schemas.microsoft.com/office/powerpoint/2010/main" xmlns="" val="2555368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a:extLst>
              <a:ext uri="{FF2B5EF4-FFF2-40B4-BE49-F238E27FC236}">
                <a16:creationId xmlns:a16="http://schemas.microsoft.com/office/drawing/2014/main" xmlns="" id="{61420CC3-94E4-4D31-8D25-459200DF6861}"/>
              </a:ext>
            </a:extLst>
          </p:cNvPr>
          <p:cNvSpPr>
            <a:spLocks noGrp="1" noChangeArrowheads="1"/>
          </p:cNvSpPr>
          <p:nvPr>
            <p:ph type="title"/>
          </p:nvPr>
        </p:nvSpPr>
        <p:spPr>
          <a:xfrm>
            <a:off x="457200" y="0"/>
            <a:ext cx="8229600" cy="1401763"/>
          </a:xfrm>
        </p:spPr>
        <p:txBody>
          <a:bodyPr/>
          <a:lstStyle/>
          <a:p>
            <a:r>
              <a:rPr lang="el-GR" altLang="el-GR" sz="4000" b="1">
                <a:solidFill>
                  <a:srgbClr val="444444"/>
                </a:solidFill>
                <a:latin typeface="Calibri" panose="020F0502020204030204" pitchFamily="34" charset="0"/>
                <a:cs typeface="Calibri" panose="020F0502020204030204" pitchFamily="34" charset="0"/>
              </a:rPr>
              <a:t>Μπορώ να κολλήσω SARS-CoV-2 από το κατοικίδιό μου</a:t>
            </a:r>
            <a:endParaRPr lang="el-GR" altLang="el-GR" sz="4000">
              <a:latin typeface="Calibri" panose="020F0502020204030204" pitchFamily="34" charset="0"/>
              <a:cs typeface="Calibri" panose="020F0502020204030204" pitchFamily="34" charset="0"/>
            </a:endParaRPr>
          </a:p>
        </p:txBody>
      </p:sp>
      <p:sp>
        <p:nvSpPr>
          <p:cNvPr id="52227" name="Θέση περιεχομένου 2">
            <a:extLst>
              <a:ext uri="{FF2B5EF4-FFF2-40B4-BE49-F238E27FC236}">
                <a16:creationId xmlns:a16="http://schemas.microsoft.com/office/drawing/2014/main" xmlns="" id="{F69645C7-43D5-40EA-8FE9-77DED2164FD6}"/>
              </a:ext>
            </a:extLst>
          </p:cNvPr>
          <p:cNvSpPr>
            <a:spLocks noGrp="1" noChangeArrowheads="1"/>
          </p:cNvSpPr>
          <p:nvPr>
            <p:ph idx="1"/>
          </p:nvPr>
        </p:nvSpPr>
        <p:spPr>
          <a:xfrm>
            <a:off x="44434" y="2514600"/>
            <a:ext cx="8653463" cy="3505200"/>
          </a:xfrm>
        </p:spPr>
        <p:txBody>
          <a:bodyPr/>
          <a:lstStyle/>
          <a:p>
            <a:pPr algn="just"/>
            <a:r>
              <a:rPr lang="el-GR" altLang="el-GR" sz="2400" dirty="0">
                <a:latin typeface="Calibri" panose="020F0502020204030204" pitchFamily="34" charset="0"/>
                <a:ea typeface="Arial Unicode MS" panose="020B0604020202020204" pitchFamily="34" charset="-128"/>
                <a:cs typeface="Calibri" panose="020F0502020204030204" pitchFamily="34" charset="0"/>
              </a:rPr>
              <a:t>Μ</a:t>
            </a:r>
            <a:r>
              <a:rPr lang="el-GR" altLang="el-GR" sz="2400" dirty="0">
                <a:solidFill>
                  <a:srgbClr val="444444"/>
                </a:solidFill>
                <a:latin typeface="Calibri" panose="020F0502020204030204" pitchFamily="34" charset="0"/>
                <a:ea typeface="Arial Unicode MS" panose="020B0604020202020204" pitchFamily="34" charset="-128"/>
                <a:cs typeface="Calibri" panose="020F0502020204030204" pitchFamily="34" charset="0"/>
              </a:rPr>
              <a:t>έχρι στιγμής, δεν υπάρχουν στοιχεία ότι τα ζώα συντροφιάς ή κατοικίδια, όπως είναι οι γάτες και οι σκύλοι, μεταδίδουν τον </a:t>
            </a:r>
            <a:r>
              <a:rPr lang="el-GR" altLang="el-GR" sz="24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a:t>
            </a:r>
            <a:r>
              <a:rPr lang="el-GR" altLang="el-GR" sz="2400" dirty="0">
                <a:solidFill>
                  <a:srgbClr val="444444"/>
                </a:solidFill>
                <a:latin typeface="Calibri" panose="020F0502020204030204" pitchFamily="34" charset="0"/>
                <a:ea typeface="Arial Unicode MS" panose="020B0604020202020204" pitchFamily="34" charset="-128"/>
                <a:cs typeface="Calibri" panose="020F0502020204030204" pitchFamily="34" charset="0"/>
              </a:rPr>
              <a:t>.</a:t>
            </a:r>
          </a:p>
          <a:p>
            <a:pPr algn="just"/>
            <a:r>
              <a:rPr lang="el-GR" altLang="el-GR" sz="2400" dirty="0">
                <a:solidFill>
                  <a:srgbClr val="444444"/>
                </a:solidFill>
                <a:latin typeface="Calibri" panose="020F0502020204030204" pitchFamily="34" charset="0"/>
                <a:ea typeface="Arial Unicode MS" panose="020B0604020202020204" pitchFamily="34" charset="-128"/>
                <a:cs typeface="Calibri" panose="020F0502020204030204" pitchFamily="34" charset="0"/>
              </a:rPr>
              <a:t>Οι σκύλοι και οι γάτες μπορούν να προσβληθούν από άλλους τύπους </a:t>
            </a:r>
            <a:r>
              <a:rPr lang="el-GR" altLang="el-GR" sz="2400" dirty="0" err="1">
                <a:solidFill>
                  <a:srgbClr val="444444"/>
                </a:solidFill>
                <a:latin typeface="Calibri" panose="020F0502020204030204" pitchFamily="34" charset="0"/>
                <a:ea typeface="Arial Unicode MS" panose="020B0604020202020204" pitchFamily="34" charset="-128"/>
                <a:cs typeface="Calibri" panose="020F0502020204030204" pitchFamily="34" charset="0"/>
              </a:rPr>
              <a:t>κορωνοϊού</a:t>
            </a:r>
            <a:r>
              <a:rPr lang="el-GR" altLang="el-GR" sz="2400" dirty="0">
                <a:solidFill>
                  <a:srgbClr val="444444"/>
                </a:solidFill>
                <a:latin typeface="Calibri" panose="020F0502020204030204" pitchFamily="34" charset="0"/>
                <a:ea typeface="Arial Unicode MS" panose="020B0604020202020204" pitchFamily="34" charset="-128"/>
                <a:cs typeface="Calibri" panose="020F0502020204030204" pitchFamily="34" charset="0"/>
              </a:rPr>
              <a:t>, που μπορούν να τους προκαλέσουν άλλες ασθένειες όπως λοιμώξεις του αναπνευστικού, πεπτικά προβλήματα κ.α. Κανένας από αυτούς του ιούς δεν συσχετίζεται με την COVID-19 και δεν είναι μεταδοτικοί στους ανθρώπους.</a:t>
            </a:r>
          </a:p>
        </p:txBody>
      </p:sp>
      <p:pic>
        <p:nvPicPr>
          <p:cNvPr id="52228" name="Εικόνα 3">
            <a:extLst>
              <a:ext uri="{FF2B5EF4-FFF2-40B4-BE49-F238E27FC236}">
                <a16:creationId xmlns:a16="http://schemas.microsoft.com/office/drawing/2014/main" xmlns="" id="{3E3CF23F-7776-4123-BE64-40130EA3324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7600" y="5600358"/>
            <a:ext cx="1676400" cy="12576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92F3FA63-C2BD-403E-B52F-593E7037355E}"/>
              </a:ext>
            </a:extLst>
          </p:cNvPr>
          <p:cNvSpPr/>
          <p:nvPr/>
        </p:nvSpPr>
        <p:spPr>
          <a:xfrm>
            <a:off x="3151187" y="1516062"/>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extLst>
      <p:ext uri="{BB962C8B-B14F-4D97-AF65-F5344CB8AC3E}">
        <p14:creationId xmlns:p14="http://schemas.microsoft.com/office/powerpoint/2010/main" xmlns="" val="401993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a:extLst>
              <a:ext uri="{FF2B5EF4-FFF2-40B4-BE49-F238E27FC236}">
                <a16:creationId xmlns:a16="http://schemas.microsoft.com/office/drawing/2014/main" xmlns="" id="{01737F59-6A9F-4100-ADBF-73656D7EC9B5}"/>
              </a:ext>
            </a:extLst>
          </p:cNvPr>
          <p:cNvSpPr>
            <a:spLocks noGrp="1" noChangeArrowheads="1"/>
          </p:cNvSpPr>
          <p:nvPr>
            <p:ph type="title"/>
          </p:nvPr>
        </p:nvSpPr>
        <p:spPr/>
        <p:txBody>
          <a:bodyPr/>
          <a:lstStyle/>
          <a:p>
            <a:r>
              <a:rPr lang="el-GR" altLang="el-GR" b="1">
                <a:latin typeface="Calibri" panose="020F0502020204030204" pitchFamily="34" charset="0"/>
                <a:cs typeface="Calibri" panose="020F0502020204030204" pitchFamily="34" charset="0"/>
              </a:rPr>
              <a:t>Ο ιός μεταδίδεται με σταγονίδια </a:t>
            </a:r>
          </a:p>
        </p:txBody>
      </p:sp>
      <p:sp>
        <p:nvSpPr>
          <p:cNvPr id="2" name="Ορθογώνιο: Στρογγύλεμα μίας επάνω γωνίας και ψαλίδισμα της άλλης 1">
            <a:extLst>
              <a:ext uri="{FF2B5EF4-FFF2-40B4-BE49-F238E27FC236}">
                <a16:creationId xmlns:a16="http://schemas.microsoft.com/office/drawing/2014/main" xmlns="" id="{AFCDD1BF-2375-4FD7-9594-823123A38AC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xmlns="" id="{19966119-C1D8-4991-907C-374C7E562919}"/>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AA1768E4-6567-4B63-A3EE-DEE8D028C5C0}"/>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52771CEF-0247-464A-A654-BC4529EAC0C4}"/>
              </a:ext>
            </a:extLst>
          </p:cNvPr>
          <p:cNvSpPr>
            <a:spLocks noGrp="1" noChangeArrowheads="1"/>
          </p:cNvSpPr>
          <p:nvPr>
            <p:ph type="title"/>
          </p:nvPr>
        </p:nvSpPr>
        <p:spPr>
          <a:xfrm>
            <a:off x="128588" y="457200"/>
            <a:ext cx="5400675" cy="1447800"/>
          </a:xfrm>
        </p:spPr>
        <p:txBody>
          <a:bodyPr/>
          <a:lstStyle/>
          <a:p>
            <a:pPr eaLnBrk="1" hangingPunct="1"/>
            <a:r>
              <a:rPr lang="el-GR" altLang="el-GR" b="1">
                <a:solidFill>
                  <a:schemeClr val="tx1"/>
                </a:solidFill>
                <a:latin typeface="Calibri" panose="020F0502020204030204" pitchFamily="34" charset="0"/>
                <a:ea typeface="Arial Unicode MS" panose="020B0604020202020204" pitchFamily="34" charset="-128"/>
                <a:cs typeface="Calibri" panose="020F0502020204030204" pitchFamily="34" charset="0"/>
              </a:rPr>
              <a:t>Μια παγκόσμια εικόνα</a:t>
            </a:r>
            <a:r>
              <a:rPr lang="el-GR" altLang="el-GR">
                <a:latin typeface="Calibri" panose="020F0502020204030204" pitchFamily="34" charset="0"/>
                <a:ea typeface="Arial Unicode MS" panose="020B0604020202020204" pitchFamily="34" charset="-128"/>
                <a:cs typeface="Calibri" panose="020F0502020204030204" pitchFamily="34" charset="0"/>
              </a:rPr>
              <a:t> </a:t>
            </a:r>
          </a:p>
        </p:txBody>
      </p:sp>
      <p:sp>
        <p:nvSpPr>
          <p:cNvPr id="4099" name="Rectangle 3">
            <a:extLst>
              <a:ext uri="{FF2B5EF4-FFF2-40B4-BE49-F238E27FC236}">
                <a16:creationId xmlns:a16="http://schemas.microsoft.com/office/drawing/2014/main" xmlns="" id="{FFA4EE47-DC6B-4F89-B97E-2E4E36A33842}"/>
              </a:ext>
            </a:extLst>
          </p:cNvPr>
          <p:cNvSpPr>
            <a:spLocks noGrp="1" noChangeArrowheads="1"/>
          </p:cNvSpPr>
          <p:nvPr>
            <p:ph type="body" idx="1"/>
          </p:nvPr>
        </p:nvSpPr>
        <p:spPr>
          <a:xfrm>
            <a:off x="685800" y="2935288"/>
            <a:ext cx="6553200" cy="3429000"/>
          </a:xfrm>
        </p:spPr>
        <p:txBody>
          <a:bodyPr/>
          <a:lstStyle/>
          <a:p>
            <a:pPr eaLnBrk="1" hangingPunct="1">
              <a:lnSpc>
                <a:spcPct val="90000"/>
              </a:lnSpc>
              <a:buFontTx/>
              <a:buNone/>
              <a:defRPr/>
            </a:pPr>
            <a:r>
              <a:rPr lang="el-GR" altLang="el-GR" sz="2800" dirty="0">
                <a:latin typeface="Calibri" panose="020F0502020204030204" pitchFamily="34" charset="0"/>
                <a:ea typeface="Arial Unicode MS" pitchFamily="34" charset="-128"/>
                <a:cs typeface="Calibri" panose="020F0502020204030204" pitchFamily="34" charset="0"/>
              </a:rPr>
              <a:t>&gt; </a:t>
            </a: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800.000</a:t>
            </a:r>
            <a:r>
              <a:rPr lang="el-GR" altLang="el-GR" sz="2800" dirty="0">
                <a:latin typeface="Calibri" panose="020F0502020204030204" pitchFamily="34" charset="0"/>
                <a:ea typeface="Arial Unicode MS" pitchFamily="34" charset="-128"/>
                <a:cs typeface="Calibri" panose="020F0502020204030204" pitchFamily="34" charset="0"/>
              </a:rPr>
              <a:t> θάνατοι</a:t>
            </a:r>
          </a:p>
          <a:p>
            <a:pPr eaLnBrk="1" hangingPunct="1">
              <a:lnSpc>
                <a:spcPct val="90000"/>
              </a:lnSpc>
              <a:buFontTx/>
              <a:buNone/>
              <a:defRPr/>
            </a:pPr>
            <a:endParaRPr lang="el-GR" altLang="el-GR" sz="9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r>
              <a:rPr lang="el-GR" altLang="el-GR" sz="2800" dirty="0">
                <a:latin typeface="Calibri" panose="020F0502020204030204" pitchFamily="34" charset="0"/>
                <a:ea typeface="Arial Unicode MS" pitchFamily="34" charset="-128"/>
                <a:cs typeface="Calibri" panose="020F0502020204030204" pitchFamily="34" charset="0"/>
              </a:rPr>
              <a:t>&gt; </a:t>
            </a: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23.000.000</a:t>
            </a:r>
            <a:r>
              <a:rPr lang="el-GR" altLang="el-GR" sz="2800" dirty="0">
                <a:latin typeface="Calibri" panose="020F0502020204030204" pitchFamily="34" charset="0"/>
                <a:ea typeface="Arial Unicode MS" pitchFamily="34" charset="-128"/>
                <a:cs typeface="Calibri" panose="020F0502020204030204" pitchFamily="34" charset="0"/>
              </a:rPr>
              <a:t> κρούσματα</a:t>
            </a:r>
          </a:p>
          <a:p>
            <a:pPr marL="0" indent="0">
              <a:buFontTx/>
              <a:buNone/>
              <a:defRPr/>
            </a:pPr>
            <a:endParaRPr lang="el-GR" sz="900" dirty="0">
              <a:latin typeface="Calibri" panose="020F0502020204030204" pitchFamily="34" charset="0"/>
              <a:ea typeface="Arial Unicode MS" pitchFamily="34" charset="-128"/>
              <a:cs typeface="Calibri" panose="020F0502020204030204" pitchFamily="34" charset="0"/>
            </a:endParaRPr>
          </a:p>
          <a:p>
            <a:pPr marL="0" indent="0">
              <a:buFontTx/>
              <a:buNone/>
              <a:defRPr/>
            </a:pPr>
            <a:r>
              <a:rPr lang="el-GR" sz="2800" dirty="0">
                <a:latin typeface="Calibri" panose="020F0502020204030204" pitchFamily="34" charset="0"/>
                <a:ea typeface="Arial Unicode MS" pitchFamily="34" charset="-128"/>
                <a:cs typeface="Calibri" panose="020F0502020204030204" pitchFamily="34" charset="0"/>
              </a:rPr>
              <a:t>Εκτίμηση για </a:t>
            </a:r>
            <a:r>
              <a:rPr lang="el-GR" sz="2800" b="1" dirty="0">
                <a:solidFill>
                  <a:srgbClr val="C00000"/>
                </a:solidFill>
                <a:latin typeface="Calibri" panose="020F0502020204030204" pitchFamily="34" charset="0"/>
                <a:ea typeface="Arial Unicode MS" pitchFamily="34" charset="-128"/>
                <a:cs typeface="Calibri" panose="020F0502020204030204" pitchFamily="34" charset="0"/>
              </a:rPr>
              <a:t>200.000.000</a:t>
            </a:r>
            <a:r>
              <a:rPr lang="el-GR" sz="2800" dirty="0">
                <a:latin typeface="Calibri" panose="020F0502020204030204" pitchFamily="34" charset="0"/>
                <a:ea typeface="Arial Unicode MS" pitchFamily="34" charset="-128"/>
                <a:cs typeface="Calibri" panose="020F0502020204030204" pitchFamily="34" charset="0"/>
              </a:rPr>
              <a:t> φορείς</a:t>
            </a:r>
          </a:p>
          <a:p>
            <a:pPr marL="0" indent="0">
              <a:buFontTx/>
              <a:buNone/>
              <a:defRPr/>
            </a:pPr>
            <a:endParaRPr lang="el-GR" sz="900" dirty="0">
              <a:latin typeface="Calibri" panose="020F0502020204030204" pitchFamily="34" charset="0"/>
              <a:ea typeface="Arial Unicode MS" pitchFamily="34" charset="-128"/>
              <a:cs typeface="Calibri" panose="020F0502020204030204" pitchFamily="34" charset="0"/>
            </a:endParaRPr>
          </a:p>
          <a:p>
            <a:pPr marL="0" indent="0">
              <a:buFontTx/>
              <a:buNone/>
              <a:defRPr/>
            </a:pPr>
            <a:r>
              <a:rPr lang="el-GR" sz="2800" dirty="0">
                <a:latin typeface="Calibri" panose="020F0502020204030204" pitchFamily="34" charset="0"/>
                <a:ea typeface="Arial Unicode MS" pitchFamily="34" charset="-128"/>
                <a:cs typeface="Calibri" panose="020F0502020204030204" pitchFamily="34" charset="0"/>
              </a:rPr>
              <a:t>Εξάπλωση σε </a:t>
            </a:r>
            <a:r>
              <a:rPr lang="el-GR" sz="2800" b="1" dirty="0">
                <a:solidFill>
                  <a:srgbClr val="C00000"/>
                </a:solidFill>
                <a:latin typeface="Calibri" panose="020F0502020204030204" pitchFamily="34" charset="0"/>
                <a:ea typeface="Arial Unicode MS" pitchFamily="34" charset="-128"/>
                <a:cs typeface="Calibri" panose="020F0502020204030204" pitchFamily="34" charset="0"/>
              </a:rPr>
              <a:t>188</a:t>
            </a:r>
            <a:r>
              <a:rPr lang="el-GR" sz="2800" dirty="0">
                <a:latin typeface="Calibri" panose="020F0502020204030204" pitchFamily="34" charset="0"/>
                <a:ea typeface="Arial Unicode MS" pitchFamily="34" charset="-128"/>
                <a:cs typeface="Calibri" panose="020F0502020204030204" pitchFamily="34" charset="0"/>
              </a:rPr>
              <a:t> χώρες</a:t>
            </a:r>
          </a:p>
          <a:p>
            <a:pPr eaLnBrk="1" hangingPunct="1">
              <a:lnSpc>
                <a:spcPct val="90000"/>
              </a:lnSpc>
              <a:buFontTx/>
              <a:buNone/>
              <a:defRPr/>
            </a:pPr>
            <a:endParaRPr lang="el-GR" altLang="el-GR" sz="9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80%</a:t>
            </a:r>
            <a:r>
              <a:rPr lang="el-GR" altLang="el-GR" sz="2800" dirty="0">
                <a:latin typeface="Calibri" panose="020F0502020204030204" pitchFamily="34" charset="0"/>
                <a:ea typeface="Arial Unicode MS" pitchFamily="34" charset="-128"/>
                <a:cs typeface="Calibri" panose="020F0502020204030204" pitchFamily="34" charset="0"/>
              </a:rPr>
              <a:t> </a:t>
            </a:r>
            <a:r>
              <a:rPr lang="el-GR" altLang="el-GR" sz="2800" dirty="0" err="1">
                <a:latin typeface="Calibri" panose="020F0502020204030204" pitchFamily="34" charset="0"/>
                <a:ea typeface="Arial Unicode MS" pitchFamily="34" charset="-128"/>
                <a:cs typeface="Calibri" panose="020F0502020204030204" pitchFamily="34" charset="0"/>
              </a:rPr>
              <a:t>ασυμπτωματικοί</a:t>
            </a:r>
            <a:endParaRPr lang="el-GR" altLang="el-GR" sz="28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endParaRPr lang="el-GR" altLang="el-GR" sz="2800" dirty="0">
              <a:latin typeface="Calibri" panose="020F0502020204030204" pitchFamily="34" charset="0"/>
              <a:ea typeface="Arial Unicode MS" pitchFamily="34" charset="-128"/>
              <a:cs typeface="Calibri" panose="020F0502020204030204" pitchFamily="34" charset="0"/>
            </a:endParaRPr>
          </a:p>
        </p:txBody>
      </p:sp>
      <p:pic>
        <p:nvPicPr>
          <p:cNvPr id="4100" name="Picture 5" descr="κορονοϊός Archives - Insurance Innovation">
            <a:extLst>
              <a:ext uri="{FF2B5EF4-FFF2-40B4-BE49-F238E27FC236}">
                <a16:creationId xmlns:a16="http://schemas.microsoft.com/office/drawing/2014/main" xmlns="" id="{551133F0-E1A4-4A2E-81F5-D7126CDE250F}"/>
              </a:ext>
            </a:extLst>
          </p:cNvPr>
          <p:cNvPicPr>
            <a:picLocks noChangeAspect="1" noChangeArrowheads="1"/>
          </p:cNvPicPr>
          <p:nvPr/>
        </p:nvPicPr>
        <p:blipFill>
          <a:blip r:embed="rId2"/>
          <a:srcRect/>
          <a:stretch>
            <a:fillRect/>
          </a:stretch>
        </p:blipFill>
        <p:spPr bwMode="auto">
          <a:xfrm>
            <a:off x="5260019" y="152400"/>
            <a:ext cx="3756025"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a:extLst>
              <a:ext uri="{FF2B5EF4-FFF2-40B4-BE49-F238E27FC236}">
                <a16:creationId xmlns:a16="http://schemas.microsoft.com/office/drawing/2014/main" xmlns="" id="{01737F59-6A9F-4100-ADBF-73656D7EC9B5}"/>
              </a:ext>
            </a:extLst>
          </p:cNvPr>
          <p:cNvSpPr>
            <a:spLocks noGrp="1" noChangeArrowheads="1"/>
          </p:cNvSpPr>
          <p:nvPr>
            <p:ph type="title"/>
          </p:nvPr>
        </p:nvSpPr>
        <p:spPr>
          <a:xfrm>
            <a:off x="457200" y="69850"/>
            <a:ext cx="8229600" cy="792162"/>
          </a:xfrm>
        </p:spPr>
        <p:txBody>
          <a:bodyPr/>
          <a:lstStyle/>
          <a:p>
            <a:r>
              <a:rPr lang="el-GR" altLang="el-GR" b="1" dirty="0">
                <a:latin typeface="Calibri" panose="020F0502020204030204" pitchFamily="34" charset="0"/>
                <a:cs typeface="Calibri" panose="020F0502020204030204" pitchFamily="34" charset="0"/>
              </a:rPr>
              <a:t>Ο ιός μεταδίδεται με σταγονίδια </a:t>
            </a:r>
          </a:p>
        </p:txBody>
      </p:sp>
      <p:sp>
        <p:nvSpPr>
          <p:cNvPr id="48131" name="Θέση περιεχομένου 2">
            <a:extLst>
              <a:ext uri="{FF2B5EF4-FFF2-40B4-BE49-F238E27FC236}">
                <a16:creationId xmlns:a16="http://schemas.microsoft.com/office/drawing/2014/main" xmlns="" id="{E865D38A-6A06-4F1C-B87A-96DA938A2547}"/>
              </a:ext>
            </a:extLst>
          </p:cNvPr>
          <p:cNvSpPr txBox="1">
            <a:spLocks noChangeArrowheads="1"/>
          </p:cNvSpPr>
          <p:nvPr/>
        </p:nvSpPr>
        <p:spPr bwMode="auto">
          <a:xfrm>
            <a:off x="152400" y="2268538"/>
            <a:ext cx="8686799" cy="458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Ο ιός SARS-CoV-2 αποβάλλεται από τον οργανισμό μας και διαδίδεται με σταγονίδια</a:t>
            </a:r>
            <a:r>
              <a:rPr kumimoji="0" lang="el-GR" altLang="el-GR"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ορισμένα από τα οποία είναι τόσο μικρά ώστε να παραμένουν σε αιώρηση, ιδίως σε κλειστούς, όχι καλά αεριζόμενους χώρους.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Τα σταγονίδια δημιουργούνται με την ομιλία ή ακόμη και απλώς με την αναπνοή.</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32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https://www.youtube.com/watch?v=vv9JQ0iPfgE</a:t>
            </a:r>
            <a:endParaRPr kumimoji="0" lang="el-GR"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Επεξήγηση: Κάτω βέλος 1">
            <a:extLst>
              <a:ext uri="{FF2B5EF4-FFF2-40B4-BE49-F238E27FC236}">
                <a16:creationId xmlns:a16="http://schemas.microsoft.com/office/drawing/2014/main" xmlns="" id="{9212C3FC-3D8C-4779-9A01-55F4DCC4DEC1}"/>
              </a:ext>
            </a:extLst>
          </p:cNvPr>
          <p:cNvSpPr/>
          <p:nvPr/>
        </p:nvSpPr>
        <p:spPr>
          <a:xfrm>
            <a:off x="3151187" y="10668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spTree>
    <p:extLst>
      <p:ext uri="{BB962C8B-B14F-4D97-AF65-F5344CB8AC3E}">
        <p14:creationId xmlns:p14="http://schemas.microsoft.com/office/powerpoint/2010/main" xmlns="" val="2784966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Θέση περιεχομένου 2">
            <a:extLst>
              <a:ext uri="{FF2B5EF4-FFF2-40B4-BE49-F238E27FC236}">
                <a16:creationId xmlns:a16="http://schemas.microsoft.com/office/drawing/2014/main" xmlns="" id="{EE4F815B-343A-4D71-B166-D2C8F794CF18}"/>
              </a:ext>
            </a:extLst>
          </p:cNvPr>
          <p:cNvSpPr>
            <a:spLocks noGrp="1" noChangeArrowheads="1"/>
          </p:cNvSpPr>
          <p:nvPr>
            <p:ph idx="1"/>
          </p:nvPr>
        </p:nvSpPr>
        <p:spPr>
          <a:xfrm>
            <a:off x="685800" y="228600"/>
            <a:ext cx="8229600" cy="1143000"/>
          </a:xfrm>
        </p:spPr>
        <p:txBody>
          <a:bodyPr/>
          <a:lstStyle/>
          <a:p>
            <a:pPr marL="0" indent="0" algn="ctr">
              <a:buFontTx/>
              <a:buNone/>
            </a:pPr>
            <a:r>
              <a:rPr lang="el-GR" altLang="el-GR" sz="3600" b="1" dirty="0">
                <a:solidFill>
                  <a:srgbClr val="000000"/>
                </a:solidFill>
                <a:latin typeface="Calibri" panose="020F0502020204030204" pitchFamily="34" charset="0"/>
                <a:cs typeface="Calibri" panose="020F0502020204030204" pitchFamily="34" charset="0"/>
              </a:rPr>
              <a:t>Ένα λεπτό ομιλίας γεννά περισσότερα από 1.000 σταγονίδια με </a:t>
            </a:r>
            <a:r>
              <a:rPr lang="el-GR" altLang="el-GR" sz="3600" b="1" dirty="0" err="1">
                <a:solidFill>
                  <a:srgbClr val="000000"/>
                </a:solidFill>
                <a:latin typeface="Calibri" panose="020F0502020204030204" pitchFamily="34" charset="0"/>
                <a:cs typeface="Calibri" panose="020F0502020204030204" pitchFamily="34" charset="0"/>
              </a:rPr>
              <a:t>κορωνοϊό</a:t>
            </a:r>
            <a:r>
              <a:rPr lang="el-GR" altLang="el-GR" dirty="0"/>
              <a:t/>
            </a:r>
            <a:br>
              <a:rPr lang="el-GR" altLang="el-GR" dirty="0"/>
            </a:br>
            <a:endParaRPr lang="el-GR" altLang="el-GR" dirty="0"/>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6A60013E-E782-42A8-864E-6EAE930889F1}"/>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5F95F5D6-606D-4C53-9946-3986758D9179}"/>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D26B473A-6B9B-4EFD-97AF-E272B2B068F8}"/>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a:extLst>
              <a:ext uri="{FF2B5EF4-FFF2-40B4-BE49-F238E27FC236}">
                <a16:creationId xmlns:a16="http://schemas.microsoft.com/office/drawing/2014/main" xmlns="" id="{30EC9E5E-EB89-4691-AC37-19D825B94087}"/>
              </a:ext>
            </a:extLst>
          </p:cNvPr>
          <p:cNvSpPr>
            <a:spLocks noGrp="1" noChangeArrowheads="1"/>
          </p:cNvSpPr>
          <p:nvPr>
            <p:ph type="title"/>
          </p:nvPr>
        </p:nvSpPr>
        <p:spPr>
          <a:xfrm>
            <a:off x="381000" y="3124200"/>
            <a:ext cx="8382000" cy="2812071"/>
          </a:xfrm>
        </p:spPr>
        <p:txBody>
          <a:bodyPr/>
          <a:lstStyle/>
          <a:p>
            <a:pPr algn="just"/>
            <a:r>
              <a:rPr lang="el-GR" altLang="el-GR" sz="2800" dirty="0">
                <a:solidFill>
                  <a:srgbClr val="333333"/>
                </a:solidFill>
                <a:latin typeface="Calibri" panose="020F0502020204030204" pitchFamily="34" charset="0"/>
                <a:cs typeface="Calibri" panose="020F0502020204030204" pitchFamily="34" charset="0"/>
              </a:rPr>
              <a:t>Οι ερευνητές χρησιμοποίησαν </a:t>
            </a:r>
            <a:r>
              <a:rPr lang="el-GR" altLang="el-GR" sz="2800" b="1" dirty="0">
                <a:solidFill>
                  <a:srgbClr val="333333"/>
                </a:solidFill>
                <a:latin typeface="Calibri" panose="020F0502020204030204" pitchFamily="34" charset="0"/>
                <a:cs typeface="Calibri" panose="020F0502020204030204" pitchFamily="34" charset="0"/>
              </a:rPr>
              <a:t>ακτίνες λέιζερ</a:t>
            </a:r>
            <a:r>
              <a:rPr lang="el-GR" altLang="el-GR" sz="2800" dirty="0">
                <a:solidFill>
                  <a:srgbClr val="333333"/>
                </a:solidFill>
                <a:latin typeface="Calibri" panose="020F0502020204030204" pitchFamily="34" charset="0"/>
                <a:cs typeface="Calibri" panose="020F0502020204030204" pitchFamily="34" charset="0"/>
              </a:rPr>
              <a:t> και κάμερες υψηλής ευκρίνειας, προκειμένου καταγράψουν το πλήρες μέγεθος και την ακριβή έκταση της διασποράς των επικίνδυνων </a:t>
            </a:r>
            <a:r>
              <a:rPr lang="el-GR" altLang="el-GR" sz="2800" b="1" dirty="0" err="1">
                <a:solidFill>
                  <a:srgbClr val="333333"/>
                </a:solidFill>
                <a:latin typeface="Calibri" panose="020F0502020204030204" pitchFamily="34" charset="0"/>
                <a:cs typeface="Calibri" panose="020F0502020204030204" pitchFamily="34" charset="0"/>
              </a:rPr>
              <a:t>μικροσταγονιδίων</a:t>
            </a:r>
            <a:r>
              <a:rPr lang="el-GR" altLang="el-GR" sz="2800" dirty="0">
                <a:solidFill>
                  <a:srgbClr val="333333"/>
                </a:solidFill>
                <a:latin typeface="Calibri" panose="020F0502020204030204" pitchFamily="34" charset="0"/>
                <a:cs typeface="Calibri" panose="020F0502020204030204" pitchFamily="34" charset="0"/>
              </a:rPr>
              <a:t>.</a:t>
            </a:r>
            <a:br>
              <a:rPr lang="el-GR" altLang="el-GR" sz="2800" dirty="0">
                <a:solidFill>
                  <a:srgbClr val="333333"/>
                </a:solidFill>
                <a:latin typeface="Calibri" panose="020F0502020204030204" pitchFamily="34" charset="0"/>
                <a:cs typeface="Calibri" panose="020F0502020204030204" pitchFamily="34" charset="0"/>
              </a:rPr>
            </a:br>
            <a:endParaRPr lang="el-GR" altLang="el-GR" sz="2800" dirty="0">
              <a:latin typeface="Calibri" panose="020F0502020204030204" pitchFamily="34" charset="0"/>
              <a:cs typeface="Calibri" panose="020F0502020204030204" pitchFamily="34" charset="0"/>
            </a:endParaRPr>
          </a:p>
        </p:txBody>
      </p:sp>
      <p:sp>
        <p:nvSpPr>
          <p:cNvPr id="49155" name="Θέση περιεχομένου 2">
            <a:extLst>
              <a:ext uri="{FF2B5EF4-FFF2-40B4-BE49-F238E27FC236}">
                <a16:creationId xmlns:a16="http://schemas.microsoft.com/office/drawing/2014/main" xmlns="" id="{EE4F815B-343A-4D71-B166-D2C8F794CF18}"/>
              </a:ext>
            </a:extLst>
          </p:cNvPr>
          <p:cNvSpPr>
            <a:spLocks noGrp="1" noChangeArrowheads="1"/>
          </p:cNvSpPr>
          <p:nvPr>
            <p:ph idx="1"/>
          </p:nvPr>
        </p:nvSpPr>
        <p:spPr>
          <a:xfrm>
            <a:off x="685800" y="228600"/>
            <a:ext cx="8229600" cy="1143000"/>
          </a:xfrm>
        </p:spPr>
        <p:txBody>
          <a:bodyPr/>
          <a:lstStyle/>
          <a:p>
            <a:pPr marL="0" indent="0" algn="ctr">
              <a:buFontTx/>
              <a:buNone/>
            </a:pPr>
            <a:r>
              <a:rPr lang="el-GR" altLang="el-GR" sz="3600" b="1">
                <a:solidFill>
                  <a:srgbClr val="000000"/>
                </a:solidFill>
                <a:latin typeface="Calibri" panose="020F0502020204030204" pitchFamily="34" charset="0"/>
                <a:cs typeface="Calibri" panose="020F0502020204030204" pitchFamily="34" charset="0"/>
              </a:rPr>
              <a:t>Ένα λεπτό ομιλίας γεννά περισσότερα από 1.000 σταγονίδια με κορωνοϊό</a:t>
            </a:r>
            <a:r>
              <a:rPr lang="el-GR" altLang="el-GR"/>
              <a:t/>
            </a:r>
            <a:br>
              <a:rPr lang="el-GR" altLang="el-GR"/>
            </a:br>
            <a:endParaRPr lang="el-GR" altLang="el-GR"/>
          </a:p>
        </p:txBody>
      </p:sp>
      <p:sp>
        <p:nvSpPr>
          <p:cNvPr id="2" name="Επεξήγηση: Κάτω βέλος 1">
            <a:extLst>
              <a:ext uri="{FF2B5EF4-FFF2-40B4-BE49-F238E27FC236}">
                <a16:creationId xmlns:a16="http://schemas.microsoft.com/office/drawing/2014/main" xmlns="" id="{1F574F83-C130-421B-BF66-424F154E6479}"/>
              </a:ext>
            </a:extLst>
          </p:cNvPr>
          <p:cNvSpPr/>
          <p:nvPr/>
        </p:nvSpPr>
        <p:spPr>
          <a:xfrm>
            <a:off x="3151187" y="1601179"/>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3296535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D9A2B8F9-994B-47AE-96E8-1B322225BDB1}"/>
              </a:ext>
            </a:extLst>
          </p:cNvPr>
          <p:cNvSpPr>
            <a:spLocks noGrp="1" noChangeArrowheads="1"/>
          </p:cNvSpPr>
          <p:nvPr>
            <p:ph type="title"/>
          </p:nvPr>
        </p:nvSpPr>
        <p:spPr>
          <a:xfrm>
            <a:off x="0" y="274638"/>
            <a:ext cx="9144000" cy="1858962"/>
          </a:xfrm>
        </p:spPr>
        <p:txBody>
          <a:bodyPr/>
          <a:lstStyle/>
          <a:p>
            <a:pPr eaLnBrk="1" hangingPunct="1"/>
            <a:r>
              <a:rPr lang="el-GR" altLang="el-GR" sz="3600" b="1" dirty="0">
                <a:latin typeface="Calibri" panose="020F0502020204030204" pitchFamily="34" charset="0"/>
                <a:cs typeface="Calibri" panose="020F0502020204030204" pitchFamily="34" charset="0"/>
              </a:rPr>
              <a:t>Η μόλυνση μία φορά από </a:t>
            </a:r>
            <a:r>
              <a:rPr lang="el-GR" altLang="el-GR" sz="3600" b="1" dirty="0">
                <a:solidFill>
                  <a:srgbClr val="000000"/>
                </a:solidFill>
                <a:latin typeface="Calibri" panose="020F0502020204030204" pitchFamily="34" charset="0"/>
                <a:cs typeface="Calibri" panose="020F0502020204030204" pitchFamily="34" charset="0"/>
              </a:rPr>
              <a:t>SARS-CoV-2 </a:t>
            </a:r>
            <a:r>
              <a:rPr lang="el-GR" altLang="el-GR" sz="3600" b="1" dirty="0">
                <a:latin typeface="Calibri" panose="020F0502020204030204" pitchFamily="34" charset="0"/>
                <a:cs typeface="Calibri" panose="020F0502020204030204" pitchFamily="34" charset="0"/>
              </a:rPr>
              <a:t>δημιουργεί ανοσία, δηλαδή </a:t>
            </a:r>
            <a:r>
              <a:rPr lang="el-GR" altLang="el-GR" sz="3600" b="1" i="1" dirty="0">
                <a:latin typeface="Calibri" panose="020F0502020204030204" pitchFamily="34" charset="0"/>
                <a:cs typeface="Calibri" panose="020F0502020204030204" pitchFamily="34" charset="0"/>
              </a:rPr>
              <a:t>«δεν μπορείς να </a:t>
            </a:r>
            <a:r>
              <a:rPr lang="el-GR" altLang="el-GR" sz="3600" b="1" i="1" dirty="0" err="1">
                <a:latin typeface="Calibri" panose="020F0502020204030204" pitchFamily="34" charset="0"/>
                <a:cs typeface="Calibri" panose="020F0502020204030204" pitchFamily="34" charset="0"/>
              </a:rPr>
              <a:t>ξανακολλήσεις</a:t>
            </a:r>
            <a:r>
              <a:rPr lang="el-GR" altLang="el-GR" sz="3600" b="1" i="1" dirty="0">
                <a:latin typeface="Calibri" panose="020F0502020204030204" pitchFamily="34" charset="0"/>
                <a:cs typeface="Calibri" panose="020F0502020204030204" pitchFamily="34" charset="0"/>
              </a:rPr>
              <a:t>»</a:t>
            </a:r>
            <a:endParaRPr lang="el-GR" altLang="el-GR" sz="3600" i="1" dirty="0">
              <a:latin typeface="Calibri" panose="020F0502020204030204" pitchFamily="34" charset="0"/>
              <a:cs typeface="Calibri" panose="020F0502020204030204" pitchFamily="34" charset="0"/>
            </a:endParaRPr>
          </a:p>
        </p:txBody>
      </p:sp>
      <p:sp>
        <p:nvSpPr>
          <p:cNvPr id="9" name="Ορθογώνιο: Στρογγύλεμα μίας επάνω γωνίας και ψαλίδισμα της άλλης 1">
            <a:extLst>
              <a:ext uri="{FF2B5EF4-FFF2-40B4-BE49-F238E27FC236}">
                <a16:creationId xmlns:a16="http://schemas.microsoft.com/office/drawing/2014/main" xmlns="" id="{53CA41F5-4AA8-416F-A6A2-318275A4B767}"/>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11" name="Ορθογώνιο: Στρογγύλεμα μίας επάνω γωνίας και ψαλίδισμα της άλλης 2">
            <a:extLst>
              <a:ext uri="{FF2B5EF4-FFF2-40B4-BE49-F238E27FC236}">
                <a16:creationId xmlns:a16="http://schemas.microsoft.com/office/drawing/2014/main" xmlns="" id="{69A0AF58-5E8A-4CCF-90CD-D0B13157C1F7}"/>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12" name="TextBox 11">
            <a:extLst>
              <a:ext uri="{FF2B5EF4-FFF2-40B4-BE49-F238E27FC236}">
                <a16:creationId xmlns:a16="http://schemas.microsoft.com/office/drawing/2014/main" xmlns="" id="{14EA1968-F3FC-4FE3-AA9B-312DC19DB0AB}"/>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D9A2B8F9-994B-47AE-96E8-1B322225BDB1}"/>
              </a:ext>
            </a:extLst>
          </p:cNvPr>
          <p:cNvSpPr>
            <a:spLocks noGrp="1" noChangeArrowheads="1"/>
          </p:cNvSpPr>
          <p:nvPr>
            <p:ph type="title"/>
          </p:nvPr>
        </p:nvSpPr>
        <p:spPr>
          <a:xfrm>
            <a:off x="0" y="274638"/>
            <a:ext cx="9144000" cy="1858962"/>
          </a:xfrm>
        </p:spPr>
        <p:txBody>
          <a:bodyPr/>
          <a:lstStyle/>
          <a:p>
            <a:pPr eaLnBrk="1" hangingPunct="1"/>
            <a:r>
              <a:rPr lang="el-GR" altLang="el-GR" sz="3600" b="1" dirty="0">
                <a:latin typeface="Calibri" panose="020F0502020204030204" pitchFamily="34" charset="0"/>
                <a:cs typeface="Calibri" panose="020F0502020204030204" pitchFamily="34" charset="0"/>
              </a:rPr>
              <a:t>Η μόλυνση μία φορά από </a:t>
            </a:r>
            <a:r>
              <a:rPr lang="el-GR" altLang="el-GR" sz="3600" b="1" dirty="0">
                <a:solidFill>
                  <a:srgbClr val="000000"/>
                </a:solidFill>
                <a:latin typeface="Calibri" panose="020F0502020204030204" pitchFamily="34" charset="0"/>
                <a:cs typeface="Calibri" panose="020F0502020204030204" pitchFamily="34" charset="0"/>
              </a:rPr>
              <a:t>SARS-CoV-2 </a:t>
            </a:r>
            <a:r>
              <a:rPr lang="el-GR" altLang="el-GR" sz="3600" b="1" dirty="0">
                <a:latin typeface="Calibri" panose="020F0502020204030204" pitchFamily="34" charset="0"/>
                <a:cs typeface="Calibri" panose="020F0502020204030204" pitchFamily="34" charset="0"/>
              </a:rPr>
              <a:t>δημιουργεί ανοσία, δηλαδή </a:t>
            </a:r>
            <a:r>
              <a:rPr lang="el-GR" altLang="el-GR" sz="3600" b="1" i="1" dirty="0">
                <a:latin typeface="Calibri" panose="020F0502020204030204" pitchFamily="34" charset="0"/>
                <a:cs typeface="Calibri" panose="020F0502020204030204" pitchFamily="34" charset="0"/>
              </a:rPr>
              <a:t>«δεν μπορείς να </a:t>
            </a:r>
            <a:r>
              <a:rPr lang="el-GR" altLang="el-GR" sz="3600" b="1" i="1" dirty="0" err="1">
                <a:latin typeface="Calibri" panose="020F0502020204030204" pitchFamily="34" charset="0"/>
                <a:cs typeface="Calibri" panose="020F0502020204030204" pitchFamily="34" charset="0"/>
              </a:rPr>
              <a:t>ξανακολλήσεις</a:t>
            </a:r>
            <a:r>
              <a:rPr lang="el-GR" altLang="el-GR" sz="3600" b="1" i="1" dirty="0">
                <a:latin typeface="Calibri" panose="020F0502020204030204" pitchFamily="34" charset="0"/>
                <a:cs typeface="Calibri" panose="020F0502020204030204" pitchFamily="34" charset="0"/>
              </a:rPr>
              <a:t>»</a:t>
            </a:r>
            <a:endParaRPr lang="el-GR" altLang="el-GR" sz="3600" i="1" dirty="0">
              <a:latin typeface="Calibri" panose="020F0502020204030204" pitchFamily="34" charset="0"/>
              <a:cs typeface="Calibri" panose="020F0502020204030204" pitchFamily="34" charset="0"/>
            </a:endParaRPr>
          </a:p>
        </p:txBody>
      </p:sp>
      <p:sp>
        <p:nvSpPr>
          <p:cNvPr id="13315" name="Rectangle 3">
            <a:extLst>
              <a:ext uri="{FF2B5EF4-FFF2-40B4-BE49-F238E27FC236}">
                <a16:creationId xmlns:a16="http://schemas.microsoft.com/office/drawing/2014/main" xmlns="" id="{3725D1C1-768F-46A9-A635-0EE06E3E9708}"/>
              </a:ext>
            </a:extLst>
          </p:cNvPr>
          <p:cNvSpPr>
            <a:spLocks noGrp="1" noChangeArrowheads="1"/>
          </p:cNvSpPr>
          <p:nvPr>
            <p:ph type="body" idx="1"/>
          </p:nvPr>
        </p:nvSpPr>
        <p:spPr>
          <a:xfrm>
            <a:off x="190499" y="4114800"/>
            <a:ext cx="8763000" cy="2666999"/>
          </a:xfrm>
        </p:spPr>
        <p:txBody>
          <a:bodyPr/>
          <a:lstStyle/>
          <a:p>
            <a:pPr marL="0" indent="0" algn="just" eaLnBrk="1" hangingPunct="1">
              <a:buNone/>
            </a:pPr>
            <a:r>
              <a:rPr lang="el-GR" altLang="el-GR" sz="2800" dirty="0">
                <a:latin typeface="Calibri" panose="020F0502020204030204" pitchFamily="34" charset="0"/>
                <a:ea typeface="Arial Unicode MS" panose="020B0604020202020204" pitchFamily="34" charset="-128"/>
                <a:cs typeface="Calibri" panose="020F0502020204030204" pitchFamily="34" charset="0"/>
              </a:rPr>
              <a:t>Σύμφωνα με τον </a:t>
            </a:r>
            <a:r>
              <a:rPr lang="el-GR" altLang="el-GR" sz="2800" dirty="0">
                <a:solidFill>
                  <a:srgbClr val="111111"/>
                </a:solidFill>
                <a:latin typeface="Calibri" panose="020F0502020204030204" pitchFamily="34" charset="0"/>
                <a:ea typeface="Arial Unicode MS" panose="020B0604020202020204" pitchFamily="34" charset="-128"/>
                <a:cs typeface="Calibri" panose="020F0502020204030204" pitchFamily="34" charset="0"/>
              </a:rPr>
              <a:t>Παγκόσμιο Οργανισμό Υγείας όσοι έχουν κολλήσει, συνήθως αποκτούν ανοσία. Ωστόσο, καταγράφηκαν και κάποια πρόσφατα περιστατικά που δείχνουν πως ασθενείς με </a:t>
            </a:r>
            <a:r>
              <a:rPr lang="el-GR" altLang="el-GR" sz="2800"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a:t>
            </a:r>
            <a:r>
              <a:rPr lang="el-GR" altLang="el-GR" sz="2800" dirty="0">
                <a:solidFill>
                  <a:srgbClr val="111111"/>
                </a:solidFill>
                <a:latin typeface="Calibri" panose="020F0502020204030204" pitchFamily="34" charset="0"/>
                <a:ea typeface="Arial Unicode MS" panose="020B0604020202020204" pitchFamily="34" charset="-128"/>
                <a:cs typeface="Calibri" panose="020F0502020204030204" pitchFamily="34" charset="0"/>
              </a:rPr>
              <a:t> που έχουν αναρρώσει, </a:t>
            </a:r>
            <a:r>
              <a:rPr lang="el-GR" altLang="el-GR" sz="2800" b="1" dirty="0">
                <a:solidFill>
                  <a:srgbClr val="111111"/>
                </a:solidFill>
                <a:latin typeface="Calibri" panose="020F0502020204030204" pitchFamily="34" charset="0"/>
                <a:ea typeface="Arial Unicode MS" panose="020B0604020202020204" pitchFamily="34" charset="-128"/>
                <a:cs typeface="Calibri" panose="020F0502020204030204" pitchFamily="34" charset="0"/>
              </a:rPr>
              <a:t>μπορεί να μολυνθούν ξανά</a:t>
            </a:r>
            <a:r>
              <a:rPr lang="el-GR" altLang="el-GR" sz="2800" dirty="0">
                <a:solidFill>
                  <a:srgbClr val="111111"/>
                </a:solidFill>
                <a:latin typeface="Calibri" panose="020F0502020204030204" pitchFamily="34" charset="0"/>
                <a:ea typeface="Arial Unicode MS" panose="020B0604020202020204" pitchFamily="34" charset="-128"/>
                <a:cs typeface="Calibri" panose="020F0502020204030204" pitchFamily="34" charset="0"/>
              </a:rPr>
              <a:t>.</a:t>
            </a:r>
          </a:p>
        </p:txBody>
      </p:sp>
      <p:pic>
        <p:nvPicPr>
          <p:cNvPr id="51204" name="Εικόνα 2">
            <a:extLst>
              <a:ext uri="{FF2B5EF4-FFF2-40B4-BE49-F238E27FC236}">
                <a16:creationId xmlns:a16="http://schemas.microsoft.com/office/drawing/2014/main" xmlns="" id="{26E3F225-2865-4DA2-BEC0-BD77A4C7E9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499" y="2437711"/>
            <a:ext cx="2298256" cy="15246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74BF190A-8BCD-4DB8-8633-A1DA8AD15E26}"/>
              </a:ext>
            </a:extLst>
          </p:cNvPr>
          <p:cNvSpPr/>
          <p:nvPr/>
        </p:nvSpPr>
        <p:spPr>
          <a:xfrm>
            <a:off x="3151187" y="2514600"/>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spTree>
    <p:extLst>
      <p:ext uri="{BB962C8B-B14F-4D97-AF65-F5344CB8AC3E}">
        <p14:creationId xmlns:p14="http://schemas.microsoft.com/office/powerpoint/2010/main" xmlns="" val="705261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64C21A5-87D5-480D-BA0F-CF855C20AE34}"/>
              </a:ext>
            </a:extLst>
          </p:cNvPr>
          <p:cNvSpPr>
            <a:spLocks noGrp="1" noChangeArrowheads="1"/>
          </p:cNvSpPr>
          <p:nvPr>
            <p:ph type="title"/>
          </p:nvPr>
        </p:nvSpPr>
        <p:spPr>
          <a:xfrm>
            <a:off x="457200" y="304800"/>
            <a:ext cx="8229600" cy="1143000"/>
          </a:xfrm>
        </p:spPr>
        <p:txBody>
          <a:bodyPr/>
          <a:lstStyle/>
          <a:p>
            <a:pPr eaLnBrk="1" hangingPunct="1"/>
            <a:r>
              <a:rPr lang="el-GR" altLang="el-GR" sz="3600" b="1" dirty="0">
                <a:latin typeface="Calibri" panose="020F0502020204030204" pitchFamily="34" charset="0"/>
                <a:ea typeface="Arial Unicode MS" panose="020B0604020202020204" pitchFamily="34" charset="-128"/>
                <a:cs typeface="Calibri" panose="020F0502020204030204" pitchFamily="34" charset="0"/>
              </a:rPr>
              <a:t>Τα μέτρα προφύλαξης  προστατεύουν έναντι του </a:t>
            </a:r>
            <a:r>
              <a:rPr lang="el-GR" altLang="el-GR" sz="3600"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 </a:t>
            </a:r>
            <a:r>
              <a:rPr lang="el-GR" altLang="el-GR" sz="3600" b="1" dirty="0">
                <a:latin typeface="Calibri" panose="020F0502020204030204" pitchFamily="34" charset="0"/>
                <a:ea typeface="Arial Unicode MS" panose="020B0604020202020204" pitchFamily="34" charset="-128"/>
                <a:cs typeface="Calibri" panose="020F0502020204030204" pitchFamily="34" charset="0"/>
              </a:rPr>
              <a:t> </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354FEF5D-0DD1-4642-B8D4-612C9ECE5741}"/>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EC32CFC0-2925-4288-A1B5-A02EA0AA221A}"/>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76883851-1D52-4984-BCC9-154689160628}"/>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64C21A5-87D5-480D-BA0F-CF855C20AE34}"/>
              </a:ext>
            </a:extLst>
          </p:cNvPr>
          <p:cNvSpPr>
            <a:spLocks noGrp="1" noChangeArrowheads="1"/>
          </p:cNvSpPr>
          <p:nvPr>
            <p:ph type="title"/>
          </p:nvPr>
        </p:nvSpPr>
        <p:spPr>
          <a:xfrm>
            <a:off x="457200" y="304800"/>
            <a:ext cx="8229600" cy="1143000"/>
          </a:xfrm>
        </p:spPr>
        <p:txBody>
          <a:bodyPr/>
          <a:lstStyle/>
          <a:p>
            <a:pPr eaLnBrk="1" hangingPunct="1"/>
            <a:r>
              <a:rPr lang="el-GR" altLang="el-GR" sz="3600" b="1" dirty="0">
                <a:latin typeface="Calibri" panose="020F0502020204030204" pitchFamily="34" charset="0"/>
                <a:ea typeface="Arial Unicode MS" panose="020B0604020202020204" pitchFamily="34" charset="-128"/>
                <a:cs typeface="Calibri" panose="020F0502020204030204" pitchFamily="34" charset="0"/>
              </a:rPr>
              <a:t>Τα μέτρα προφύλαξης  προστατεύουν έναντι του </a:t>
            </a:r>
            <a:r>
              <a:rPr lang="el-GR" altLang="el-GR" sz="3600" b="1" dirty="0">
                <a:solidFill>
                  <a:srgbClr val="000000"/>
                </a:solidFill>
                <a:latin typeface="Calibri" panose="020F0502020204030204" pitchFamily="34" charset="0"/>
                <a:ea typeface="Arial Unicode MS" panose="020B0604020202020204" pitchFamily="34" charset="-128"/>
                <a:cs typeface="Calibri" panose="020F0502020204030204" pitchFamily="34" charset="0"/>
              </a:rPr>
              <a:t>SARS-CoV-2 </a:t>
            </a:r>
            <a:r>
              <a:rPr lang="el-GR" altLang="el-GR" sz="3600" b="1" dirty="0">
                <a:latin typeface="Calibri" panose="020F0502020204030204" pitchFamily="34" charset="0"/>
                <a:ea typeface="Arial Unicode MS" panose="020B0604020202020204" pitchFamily="34" charset="-128"/>
                <a:cs typeface="Calibri" panose="020F0502020204030204" pitchFamily="34" charset="0"/>
              </a:rPr>
              <a:t> </a:t>
            </a:r>
          </a:p>
        </p:txBody>
      </p:sp>
      <p:pic>
        <p:nvPicPr>
          <p:cNvPr id="54276" name="Picture 7" descr="Κορωνοϊός - COVID-19: Ό,τι χρειάζεται να γνωρίζετε | BestPrice.gr">
            <a:extLst>
              <a:ext uri="{FF2B5EF4-FFF2-40B4-BE49-F238E27FC236}">
                <a16:creationId xmlns:a16="http://schemas.microsoft.com/office/drawing/2014/main" xmlns="" id="{A64AB082-55C2-46B5-BA0F-BD06A31737F0}"/>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5335" b="17517"/>
          <a:stretch/>
        </p:blipFill>
        <p:spPr bwMode="auto">
          <a:xfrm>
            <a:off x="1047750" y="3359150"/>
            <a:ext cx="704850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Επεξήγηση: Κάτω βέλος 2">
            <a:extLst>
              <a:ext uri="{FF2B5EF4-FFF2-40B4-BE49-F238E27FC236}">
                <a16:creationId xmlns:a16="http://schemas.microsoft.com/office/drawing/2014/main" xmlns="" id="{D7BC2ADF-427D-430C-AC68-3339B824C307}"/>
              </a:ext>
            </a:extLst>
          </p:cNvPr>
          <p:cNvSpPr/>
          <p:nvPr/>
        </p:nvSpPr>
        <p:spPr>
          <a:xfrm>
            <a:off x="3151186" y="19050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625328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Για πλάκα...&quot; χιουμοριστικές εικόνες που σατιρίζουν τον κορονοϊό ...">
            <a:extLst>
              <a:ext uri="{FF2B5EF4-FFF2-40B4-BE49-F238E27FC236}">
                <a16:creationId xmlns:a16="http://schemas.microsoft.com/office/drawing/2014/main" xmlns="" id="{D39CC5B2-930C-403C-8B04-AA0BEDEAF38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14425" y="227013"/>
            <a:ext cx="7115175" cy="4459287"/>
          </a:xfrm>
          <a:noFill/>
          <a:extLst>
            <a:ext uri="{909E8E84-426E-40DD-AFC4-6F175D3DCCD1}">
              <a14:hiddenFill xmlns:a14="http://schemas.microsoft.com/office/drawing/2010/main" xmlns="">
                <a:solidFill>
                  <a:srgbClr val="FFFFFF"/>
                </a:solidFill>
              </a14:hiddenFill>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8E5DE3FF-B74F-4764-8422-D055E58A939B}"/>
              </a:ext>
            </a:extLst>
          </p:cNvPr>
          <p:cNvSpPr/>
          <p:nvPr/>
        </p:nvSpPr>
        <p:spPr>
          <a:xfrm>
            <a:off x="533400" y="5334000"/>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726439E0-DBFC-44AC-B8D2-BB75265E88FE}"/>
              </a:ext>
            </a:extLst>
          </p:cNvPr>
          <p:cNvSpPr/>
          <p:nvPr/>
        </p:nvSpPr>
        <p:spPr>
          <a:xfrm>
            <a:off x="5715000" y="5334000"/>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65F2C769-32A9-4182-8961-3568D10A90CC}"/>
              </a:ext>
            </a:extLst>
          </p:cNvPr>
          <p:cNvSpPr txBox="1"/>
          <p:nvPr/>
        </p:nvSpPr>
        <p:spPr>
          <a:xfrm>
            <a:off x="4381500" y="5613400"/>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Για πλάκα...&quot; χιουμοριστικές εικόνες που σατιρίζουν τον κορονοϊό ...">
            <a:extLst>
              <a:ext uri="{FF2B5EF4-FFF2-40B4-BE49-F238E27FC236}">
                <a16:creationId xmlns:a16="http://schemas.microsoft.com/office/drawing/2014/main" xmlns="" id="{D39CC5B2-930C-403C-8B04-AA0BEDEAF38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14423" y="228600"/>
            <a:ext cx="7115175" cy="4459287"/>
          </a:xfrm>
          <a:noFill/>
          <a:extLst>
            <a:ext uri="{909E8E84-426E-40DD-AFC4-6F175D3DCCD1}">
              <a14:hiddenFill xmlns:a14="http://schemas.microsoft.com/office/drawing/2010/main" xmlns="">
                <a:solidFill>
                  <a:srgbClr val="FFFFFF"/>
                </a:solidFill>
              </a14:hiddenFill>
            </a:ext>
          </a:extLst>
        </p:spPr>
      </p:pic>
      <p:sp>
        <p:nvSpPr>
          <p:cNvPr id="3" name="Επεξήγηση: Επάνω βέλος 2">
            <a:extLst>
              <a:ext uri="{FF2B5EF4-FFF2-40B4-BE49-F238E27FC236}">
                <a16:creationId xmlns:a16="http://schemas.microsoft.com/office/drawing/2014/main" xmlns="" id="{92AF213D-30E8-4490-BD86-0DED94E35B58}"/>
              </a:ext>
            </a:extLst>
          </p:cNvPr>
          <p:cNvSpPr/>
          <p:nvPr/>
        </p:nvSpPr>
        <p:spPr>
          <a:xfrm>
            <a:off x="3251199" y="5029200"/>
            <a:ext cx="2841625" cy="996950"/>
          </a:xfrm>
          <a:prstGeom prst="up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741573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a:extLst>
              <a:ext uri="{FF2B5EF4-FFF2-40B4-BE49-F238E27FC236}">
                <a16:creationId xmlns:a16="http://schemas.microsoft.com/office/drawing/2014/main" xmlns="" id="{5BF97871-9F35-4500-A397-384A5C3E2EB6}"/>
              </a:ext>
            </a:extLst>
          </p:cNvPr>
          <p:cNvSpPr>
            <a:spLocks noGrp="1" noChangeArrowheads="1"/>
          </p:cNvSpPr>
          <p:nvPr>
            <p:ph type="title"/>
          </p:nvPr>
        </p:nvSpPr>
        <p:spPr>
          <a:xfrm>
            <a:off x="457200" y="33338"/>
            <a:ext cx="8229600" cy="1706562"/>
          </a:xfrm>
        </p:spPr>
        <p:txBody>
          <a:bodyPr/>
          <a:lstStyle/>
          <a:p>
            <a:r>
              <a:rPr lang="el-GR" altLang="el-GR" b="1">
                <a:solidFill>
                  <a:srgbClr val="181818"/>
                </a:solidFill>
                <a:latin typeface="Open Sans" panose="020B0606030504020204" pitchFamily="34" charset="0"/>
              </a:rPr>
              <a:t> </a:t>
            </a:r>
            <a:r>
              <a:rPr lang="el-GR" altLang="el-GR" sz="3600" b="1">
                <a:solidFill>
                  <a:srgbClr val="181818"/>
                </a:solidFill>
                <a:latin typeface="Calibri" panose="020F0502020204030204" pitchFamily="34" charset="0"/>
                <a:cs typeface="Calibri" panose="020F0502020204030204" pitchFamily="34" charset="0"/>
              </a:rPr>
              <a:t>Το πλύσιμο των χεριών με σαπούνι και νερό είναι ο καλύτερος τρόπος για να καθαρίσετε τα χέρια σας</a:t>
            </a:r>
            <a:r>
              <a:rPr lang="el-GR" altLang="el-GR" sz="3600">
                <a:solidFill>
                  <a:srgbClr val="181818"/>
                </a:solidFill>
                <a:latin typeface="Calibri" panose="020F0502020204030204" pitchFamily="34" charset="0"/>
                <a:cs typeface="Calibri" panose="020F0502020204030204" pitchFamily="34" charset="0"/>
              </a:rPr>
              <a:t>. </a:t>
            </a:r>
            <a:endParaRPr lang="el-GR" altLang="el-GR">
              <a:latin typeface="Calibri" panose="020F0502020204030204" pitchFamily="34" charset="0"/>
              <a:cs typeface="Calibri" panose="020F0502020204030204" pitchFamily="34" charset="0"/>
            </a:endParaRP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0B38C5AC-8B86-4795-8315-E556BBE2070B}"/>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07426948-28E1-47F3-B512-ED07C59717F2}"/>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E28528EA-E7B2-4809-A51F-9A994A84E4A9}"/>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F003C487-8EED-4AA8-A66A-09EB1A729904}"/>
              </a:ext>
            </a:extLst>
          </p:cNvPr>
          <p:cNvSpPr>
            <a:spLocks noGrp="1" noChangeArrowheads="1"/>
          </p:cNvSpPr>
          <p:nvPr>
            <p:ph type="title"/>
          </p:nvPr>
        </p:nvSpPr>
        <p:spPr>
          <a:xfrm>
            <a:off x="457200" y="304800"/>
            <a:ext cx="8229600" cy="944563"/>
          </a:xfrm>
        </p:spPr>
        <p:txBody>
          <a:bodyPr/>
          <a:lstStyle/>
          <a:p>
            <a:pPr eaLnBrk="1" hangingPunct="1"/>
            <a:r>
              <a:rPr lang="el-GR" altLang="el-GR" b="1">
                <a:solidFill>
                  <a:schemeClr val="tx1"/>
                </a:solidFill>
                <a:latin typeface="Calibri" panose="020F0502020204030204" pitchFamily="34" charset="0"/>
                <a:ea typeface="Arial Unicode MS" panose="020B0604020202020204" pitchFamily="34" charset="-128"/>
                <a:cs typeface="Calibri" panose="020F0502020204030204" pitchFamily="34" charset="0"/>
              </a:rPr>
              <a:t>Η εικόνα στην Ελλάδα</a:t>
            </a:r>
            <a:endParaRPr lang="el-GR" altLang="el-GR">
              <a:latin typeface="Calibri" panose="020F0502020204030204" pitchFamily="34" charset="0"/>
              <a:ea typeface="Arial Unicode MS" panose="020B0604020202020204" pitchFamily="34" charset="-128"/>
              <a:cs typeface="Calibri" panose="020F0502020204030204" pitchFamily="34" charset="0"/>
            </a:endParaRPr>
          </a:p>
        </p:txBody>
      </p:sp>
      <p:sp>
        <p:nvSpPr>
          <p:cNvPr id="22531" name="Rectangle 3">
            <a:extLst>
              <a:ext uri="{FF2B5EF4-FFF2-40B4-BE49-F238E27FC236}">
                <a16:creationId xmlns:a16="http://schemas.microsoft.com/office/drawing/2014/main" xmlns="" id="{A2DE1F49-04B4-417B-A05C-F1881A63A505}"/>
              </a:ext>
            </a:extLst>
          </p:cNvPr>
          <p:cNvSpPr>
            <a:spLocks noGrp="1" noChangeArrowheads="1"/>
          </p:cNvSpPr>
          <p:nvPr>
            <p:ph type="body" idx="1"/>
          </p:nvPr>
        </p:nvSpPr>
        <p:spPr>
          <a:xfrm>
            <a:off x="609600" y="1371600"/>
            <a:ext cx="8077200" cy="3657600"/>
          </a:xfrm>
        </p:spPr>
        <p:txBody>
          <a:bodyPr/>
          <a:lstStyle/>
          <a:p>
            <a:pPr eaLnBrk="1" hangingPunct="1">
              <a:lnSpc>
                <a:spcPct val="90000"/>
              </a:lnSpc>
              <a:buFontTx/>
              <a:buNone/>
              <a:defRPr/>
            </a:pPr>
            <a:endParaRPr lang="el-GR" altLang="el-GR" sz="28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r>
              <a:rPr lang="el-GR" altLang="el-GR" sz="2800" dirty="0">
                <a:latin typeface="Calibri" panose="020F0502020204030204" pitchFamily="34" charset="0"/>
                <a:ea typeface="Arial Unicode MS" pitchFamily="34" charset="-128"/>
                <a:cs typeface="Calibri" panose="020F0502020204030204" pitchFamily="34" charset="0"/>
              </a:rPr>
              <a:t>&gt; </a:t>
            </a: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9.000</a:t>
            </a:r>
            <a:r>
              <a:rPr lang="el-GR" altLang="el-GR" sz="2800" dirty="0">
                <a:latin typeface="Calibri" panose="020F0502020204030204" pitchFamily="34" charset="0"/>
                <a:ea typeface="Arial Unicode MS" pitchFamily="34" charset="-128"/>
                <a:cs typeface="Calibri" panose="020F0502020204030204" pitchFamily="34" charset="0"/>
              </a:rPr>
              <a:t> κρούσματα</a:t>
            </a:r>
          </a:p>
          <a:p>
            <a:pPr eaLnBrk="1" hangingPunct="1">
              <a:lnSpc>
                <a:spcPct val="90000"/>
              </a:lnSpc>
              <a:buFontTx/>
              <a:buNone/>
              <a:defRPr/>
            </a:pPr>
            <a:endParaRPr lang="el-GR" altLang="el-GR" sz="28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r>
              <a:rPr lang="el-GR" altLang="el-GR" sz="2800" dirty="0">
                <a:latin typeface="Calibri" panose="020F0502020204030204" pitchFamily="34" charset="0"/>
                <a:ea typeface="Arial Unicode MS" pitchFamily="34" charset="-128"/>
                <a:cs typeface="Calibri" panose="020F0502020204030204" pitchFamily="34" charset="0"/>
              </a:rPr>
              <a:t>&gt; </a:t>
            </a: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245</a:t>
            </a:r>
            <a:r>
              <a:rPr lang="el-GR" altLang="el-GR" sz="2800" dirty="0">
                <a:latin typeface="Calibri" panose="020F0502020204030204" pitchFamily="34" charset="0"/>
                <a:ea typeface="Arial Unicode MS" pitchFamily="34" charset="-128"/>
                <a:cs typeface="Calibri" panose="020F0502020204030204" pitchFamily="34" charset="0"/>
              </a:rPr>
              <a:t> θάνατοι συνολικά</a:t>
            </a:r>
          </a:p>
          <a:p>
            <a:pPr eaLnBrk="1" hangingPunct="1">
              <a:lnSpc>
                <a:spcPct val="90000"/>
              </a:lnSpc>
              <a:buFontTx/>
              <a:buNone/>
              <a:defRPr/>
            </a:pPr>
            <a:endParaRPr lang="el-GR" altLang="el-GR" sz="2800" dirty="0">
              <a:latin typeface="Calibri" panose="020F0502020204030204" pitchFamily="34" charset="0"/>
              <a:ea typeface="Arial Unicode MS" pitchFamily="34" charset="-128"/>
              <a:cs typeface="Calibri" panose="020F0502020204030204" pitchFamily="34" charset="0"/>
            </a:endParaRPr>
          </a:p>
          <a:p>
            <a:pPr eaLnBrk="1" hangingPunct="1">
              <a:lnSpc>
                <a:spcPct val="90000"/>
              </a:lnSpc>
              <a:buFontTx/>
              <a:buNone/>
              <a:defRPr/>
            </a:pPr>
            <a:r>
              <a:rPr lang="el-GR" altLang="el-GR" sz="2800" dirty="0">
                <a:latin typeface="Calibri" panose="020F0502020204030204" pitchFamily="34" charset="0"/>
                <a:ea typeface="Arial Unicode MS" pitchFamily="34" charset="-128"/>
                <a:cs typeface="Calibri" panose="020F0502020204030204" pitchFamily="34" charset="0"/>
              </a:rPr>
              <a:t>&gt; </a:t>
            </a:r>
            <a:r>
              <a:rPr lang="el-GR" altLang="el-GR" sz="2800" b="1" dirty="0">
                <a:solidFill>
                  <a:srgbClr val="C00000"/>
                </a:solidFill>
                <a:latin typeface="Calibri" panose="020F0502020204030204" pitchFamily="34" charset="0"/>
                <a:ea typeface="Arial Unicode MS" pitchFamily="34" charset="-128"/>
                <a:cs typeface="Calibri" panose="020F0502020204030204" pitchFamily="34" charset="0"/>
              </a:rPr>
              <a:t>35</a:t>
            </a:r>
            <a:r>
              <a:rPr lang="el-GR" altLang="el-GR" sz="2800" dirty="0">
                <a:latin typeface="Calibri" panose="020F0502020204030204" pitchFamily="34" charset="0"/>
                <a:ea typeface="Arial Unicode MS" pitchFamily="34" charset="-128"/>
                <a:cs typeface="Calibri" panose="020F0502020204030204" pitchFamily="34" charset="0"/>
              </a:rPr>
              <a:t> </a:t>
            </a:r>
            <a:r>
              <a:rPr lang="el-GR" altLang="el-GR" sz="2800" dirty="0" err="1">
                <a:latin typeface="Calibri" panose="020F0502020204030204" pitchFamily="34" charset="0"/>
                <a:ea typeface="Arial Unicode MS" pitchFamily="34" charset="-128"/>
                <a:cs typeface="Calibri" panose="020F0502020204030204" pitchFamily="34" charset="0"/>
              </a:rPr>
              <a:t>διασωληνωμένοι</a:t>
            </a:r>
            <a:r>
              <a:rPr lang="el-GR" altLang="el-GR" sz="2800" dirty="0">
                <a:latin typeface="Calibri" panose="020F0502020204030204" pitchFamily="34" charset="0"/>
                <a:ea typeface="Arial Unicode MS" pitchFamily="34" charset="-128"/>
                <a:cs typeface="Calibri" panose="020F0502020204030204" pitchFamily="34" charset="0"/>
              </a:rPr>
              <a:t> </a:t>
            </a:r>
          </a:p>
        </p:txBody>
      </p:sp>
      <p:pic>
        <p:nvPicPr>
          <p:cNvPr id="5124" name="Εικόνα 2">
            <a:extLst>
              <a:ext uri="{FF2B5EF4-FFF2-40B4-BE49-F238E27FC236}">
                <a16:creationId xmlns:a16="http://schemas.microsoft.com/office/drawing/2014/main" xmlns="" id="{32F601B0-9B9D-485C-8162-83996BAF22FD}"/>
              </a:ext>
            </a:extLst>
          </p:cNvPr>
          <p:cNvPicPr>
            <a:picLocks noChangeAspect="1" noChangeArrowheads="1"/>
          </p:cNvPicPr>
          <p:nvPr/>
        </p:nvPicPr>
        <p:blipFill>
          <a:blip r:embed="rId2"/>
          <a:srcRect/>
          <a:stretch>
            <a:fillRect/>
          </a:stretch>
        </p:blipFill>
        <p:spPr bwMode="auto">
          <a:xfrm>
            <a:off x="5715000" y="5029200"/>
            <a:ext cx="3279775" cy="1639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a:extLst>
              <a:ext uri="{FF2B5EF4-FFF2-40B4-BE49-F238E27FC236}">
                <a16:creationId xmlns:a16="http://schemas.microsoft.com/office/drawing/2014/main" xmlns="" id="{5BF97871-9F35-4500-A397-384A5C3E2EB6}"/>
              </a:ext>
            </a:extLst>
          </p:cNvPr>
          <p:cNvSpPr>
            <a:spLocks noGrp="1" noChangeArrowheads="1"/>
          </p:cNvSpPr>
          <p:nvPr>
            <p:ph type="title"/>
          </p:nvPr>
        </p:nvSpPr>
        <p:spPr>
          <a:xfrm>
            <a:off x="457200" y="33338"/>
            <a:ext cx="8229600" cy="1706562"/>
          </a:xfrm>
        </p:spPr>
        <p:txBody>
          <a:bodyPr/>
          <a:lstStyle/>
          <a:p>
            <a:r>
              <a:rPr lang="el-GR" altLang="el-GR" b="1" dirty="0">
                <a:solidFill>
                  <a:srgbClr val="181818"/>
                </a:solidFill>
                <a:latin typeface="Open Sans" panose="020B0606030504020204" pitchFamily="34" charset="0"/>
              </a:rPr>
              <a:t> </a:t>
            </a:r>
            <a:r>
              <a:rPr lang="el-GR" altLang="el-GR" sz="3600" b="1" dirty="0">
                <a:solidFill>
                  <a:srgbClr val="181818"/>
                </a:solidFill>
                <a:latin typeface="Calibri" panose="020F0502020204030204" pitchFamily="34" charset="0"/>
                <a:cs typeface="Calibri" panose="020F0502020204030204" pitchFamily="34" charset="0"/>
              </a:rPr>
              <a:t>Το πλύσιμο των χεριών με σαπούνι και νερό είναι ο καλύτερος τρόπος για να καθαρίσουμε τα χέρια μας</a:t>
            </a:r>
            <a:r>
              <a:rPr lang="el-GR" altLang="el-GR" sz="3600" dirty="0">
                <a:solidFill>
                  <a:srgbClr val="181818"/>
                </a:solidFill>
                <a:latin typeface="Calibri" panose="020F0502020204030204" pitchFamily="34" charset="0"/>
                <a:cs typeface="Calibri" panose="020F0502020204030204" pitchFamily="34" charset="0"/>
              </a:rPr>
              <a:t> </a:t>
            </a:r>
            <a:endParaRPr lang="el-GR" altLang="el-GR" dirty="0">
              <a:latin typeface="Calibri" panose="020F0502020204030204" pitchFamily="34" charset="0"/>
              <a:cs typeface="Calibri" panose="020F0502020204030204" pitchFamily="34" charset="0"/>
            </a:endParaRPr>
          </a:p>
        </p:txBody>
      </p:sp>
      <p:sp>
        <p:nvSpPr>
          <p:cNvPr id="56323" name="Θέση περιεχομένου 2">
            <a:extLst>
              <a:ext uri="{FF2B5EF4-FFF2-40B4-BE49-F238E27FC236}">
                <a16:creationId xmlns:a16="http://schemas.microsoft.com/office/drawing/2014/main" xmlns="" id="{714EE91C-FFB9-4C96-8603-12AC7DCD3469}"/>
              </a:ext>
            </a:extLst>
          </p:cNvPr>
          <p:cNvSpPr>
            <a:spLocks noGrp="1" noChangeArrowheads="1"/>
          </p:cNvSpPr>
          <p:nvPr>
            <p:ph idx="1"/>
          </p:nvPr>
        </p:nvSpPr>
        <p:spPr>
          <a:xfrm>
            <a:off x="82920" y="3054350"/>
            <a:ext cx="8534400" cy="2984500"/>
          </a:xfrm>
        </p:spPr>
        <p:txBody>
          <a:bodyPr/>
          <a:lstStyle/>
          <a:p>
            <a:r>
              <a:rPr lang="el-GR" altLang="el-GR" sz="2800" dirty="0">
                <a:latin typeface="Calibri" panose="020F0502020204030204" pitchFamily="34" charset="0"/>
                <a:cs typeface="Calibri" panose="020F0502020204030204" pitchFamily="34" charset="0"/>
              </a:rPr>
              <a:t>Το σαπούνι δεν καταστρέψει όλους τους ιούς, όμως, τους «σπρώχνει» από τα χέρια μας μαζί με κάθε άλλη βρωμιά, καθώς τα ξεπλένουμε. Το σαπούνι θα απομακρύνει, επίσης, κι άλλα βακτηρίδια και ιούς που μπορεί να είναι βλαβεροί για τον οργανισμό μας.</a:t>
            </a:r>
          </a:p>
        </p:txBody>
      </p:sp>
      <p:pic>
        <p:nvPicPr>
          <p:cNvPr id="56324" name="Εικόνα 4">
            <a:extLst>
              <a:ext uri="{FF2B5EF4-FFF2-40B4-BE49-F238E27FC236}">
                <a16:creationId xmlns:a16="http://schemas.microsoft.com/office/drawing/2014/main" xmlns="" id="{255E97FF-2953-472C-A943-273B84797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7196" y="5293519"/>
            <a:ext cx="3436804" cy="14906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CF347B08-B3B7-4F8A-80F8-A64BBF737129}"/>
              </a:ext>
            </a:extLst>
          </p:cNvPr>
          <p:cNvSpPr/>
          <p:nvPr/>
        </p:nvSpPr>
        <p:spPr>
          <a:xfrm>
            <a:off x="3151187" y="20574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1611940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a:extLst>
              <a:ext uri="{FF2B5EF4-FFF2-40B4-BE49-F238E27FC236}">
                <a16:creationId xmlns:a16="http://schemas.microsoft.com/office/drawing/2014/main" xmlns="" id="{B7D3B4B1-BE1D-40EC-871E-7D4DD3B25849}"/>
              </a:ext>
            </a:extLst>
          </p:cNvPr>
          <p:cNvSpPr>
            <a:spLocks noGrp="1" noChangeArrowheads="1"/>
          </p:cNvSpPr>
          <p:nvPr>
            <p:ph type="title"/>
          </p:nvPr>
        </p:nvSpPr>
        <p:spPr/>
        <p:txBody>
          <a:bodyPr/>
          <a:lstStyle/>
          <a:p>
            <a:r>
              <a:rPr lang="el-GR" altLang="el-GR" sz="4000" b="1" dirty="0">
                <a:latin typeface="Calibri" panose="020F0502020204030204" pitchFamily="34" charset="0"/>
                <a:cs typeface="Calibri" panose="020F0502020204030204" pitchFamily="34" charset="0"/>
              </a:rPr>
              <a:t>Χρειάζονται 20΄΄πλύσιμο των χεριών </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1E881D14-2A9D-4596-91B2-3ABE92D5B41D}"/>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7FF28BA8-97A2-483F-8F79-2DC701D52345}"/>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19582DD2-3F1B-40C1-BEAB-547C3ACE487C}"/>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a:extLst>
              <a:ext uri="{FF2B5EF4-FFF2-40B4-BE49-F238E27FC236}">
                <a16:creationId xmlns:a16="http://schemas.microsoft.com/office/drawing/2014/main" xmlns="" id="{B7D3B4B1-BE1D-40EC-871E-7D4DD3B25849}"/>
              </a:ext>
            </a:extLst>
          </p:cNvPr>
          <p:cNvSpPr>
            <a:spLocks noGrp="1" noChangeArrowheads="1"/>
          </p:cNvSpPr>
          <p:nvPr>
            <p:ph type="title"/>
          </p:nvPr>
        </p:nvSpPr>
        <p:spPr/>
        <p:txBody>
          <a:bodyPr/>
          <a:lstStyle/>
          <a:p>
            <a:r>
              <a:rPr lang="el-GR" altLang="el-GR" sz="4000" b="1">
                <a:latin typeface="Calibri" panose="020F0502020204030204" pitchFamily="34" charset="0"/>
                <a:cs typeface="Calibri" panose="020F0502020204030204" pitchFamily="34" charset="0"/>
              </a:rPr>
              <a:t>Χρειάζονται 20΄΄πλύσιμο των χεριών </a:t>
            </a:r>
          </a:p>
        </p:txBody>
      </p:sp>
      <p:sp>
        <p:nvSpPr>
          <p:cNvPr id="57347" name="Θέση περιεχομένου 2">
            <a:extLst>
              <a:ext uri="{FF2B5EF4-FFF2-40B4-BE49-F238E27FC236}">
                <a16:creationId xmlns:a16="http://schemas.microsoft.com/office/drawing/2014/main" xmlns="" id="{985F12BE-0D03-4D40-80E8-C1649F61DA02}"/>
              </a:ext>
            </a:extLst>
          </p:cNvPr>
          <p:cNvSpPr>
            <a:spLocks noGrp="1" noChangeArrowheads="1"/>
          </p:cNvSpPr>
          <p:nvPr>
            <p:ph idx="1"/>
          </p:nvPr>
        </p:nvSpPr>
        <p:spPr>
          <a:xfrm>
            <a:off x="457199" y="2614612"/>
            <a:ext cx="8229600" cy="3810000"/>
          </a:xfrm>
        </p:spPr>
        <p:txBody>
          <a:bodyPr/>
          <a:lstStyle/>
          <a:p>
            <a:r>
              <a:rPr lang="el-GR" altLang="el-GR" dirty="0">
                <a:solidFill>
                  <a:srgbClr val="181818"/>
                </a:solidFill>
                <a:latin typeface="Calibri" panose="020F0502020204030204" pitchFamily="34" charset="0"/>
                <a:cs typeface="Calibri" panose="020F0502020204030204" pitchFamily="34" charset="0"/>
              </a:rPr>
              <a:t>Πρώτα απ’ όλα, το δέρμα μας έχει ραγάδες και χρειάζεται χρόνος, ώστε το σαπούνι να διεισδύσει σε όλες τις μικροσκοπικές πτυχές και να διαλύσει τους ιούς που κρύβονται μέσα. Στη συνέχεια, τ</a:t>
            </a:r>
            <a:r>
              <a:rPr lang="el-GR" altLang="el-GR" b="1" dirty="0">
                <a:solidFill>
                  <a:srgbClr val="181818"/>
                </a:solidFill>
                <a:latin typeface="Calibri" panose="020F0502020204030204" pitchFamily="34" charset="0"/>
                <a:cs typeface="Calibri" panose="020F0502020204030204" pitchFamily="34" charset="0"/>
              </a:rPr>
              <a:t>ο σαπούνι χρειάζεται λίγα δευτερόλεπτα για να κάνει το χημικό του έργο και να παρασύρει τον </a:t>
            </a:r>
            <a:r>
              <a:rPr lang="el-GR" altLang="el-GR" b="1" dirty="0" err="1">
                <a:solidFill>
                  <a:srgbClr val="181818"/>
                </a:solidFill>
                <a:latin typeface="Calibri" panose="020F0502020204030204" pitchFamily="34" charset="0"/>
                <a:cs typeface="Calibri" panose="020F0502020204030204" pitchFamily="34" charset="0"/>
              </a:rPr>
              <a:t>κορωνοϊό</a:t>
            </a:r>
            <a:r>
              <a:rPr lang="el-GR" altLang="el-GR" b="1" dirty="0">
                <a:solidFill>
                  <a:srgbClr val="181818"/>
                </a:solidFill>
                <a:latin typeface="Calibri" panose="020F0502020204030204" pitchFamily="34" charset="0"/>
                <a:cs typeface="Calibri" panose="020F0502020204030204" pitchFamily="34" charset="0"/>
              </a:rPr>
              <a:t>.</a:t>
            </a:r>
            <a:endParaRPr lang="el-GR" altLang="el-GR"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86F0DB2F-959D-4C94-AEF7-06EC5E6F6FE5}"/>
              </a:ext>
            </a:extLst>
          </p:cNvPr>
          <p:cNvSpPr/>
          <p:nvPr/>
        </p:nvSpPr>
        <p:spPr>
          <a:xfrm>
            <a:off x="3151187" y="151765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2785284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a:extLst>
              <a:ext uri="{FF2B5EF4-FFF2-40B4-BE49-F238E27FC236}">
                <a16:creationId xmlns:a16="http://schemas.microsoft.com/office/drawing/2014/main" xmlns="" id="{4EEF90C7-01E3-4E7A-A04B-4CAAB77A9D7A}"/>
              </a:ext>
            </a:extLst>
          </p:cNvPr>
          <p:cNvSpPr>
            <a:spLocks noGrp="1" noChangeArrowheads="1"/>
          </p:cNvSpPr>
          <p:nvPr>
            <p:ph type="title"/>
          </p:nvPr>
        </p:nvSpPr>
        <p:spPr/>
        <p:txBody>
          <a:bodyPr/>
          <a:lstStyle/>
          <a:p>
            <a:pPr eaLnBrk="1" hangingPunct="1"/>
            <a:r>
              <a:rPr lang="el-GR" altLang="el-GR" sz="4000" b="1" dirty="0">
                <a:solidFill>
                  <a:srgbClr val="111111"/>
                </a:solidFill>
                <a:latin typeface="Calibri" panose="020F0502020204030204" pitchFamily="34" charset="0"/>
                <a:cs typeface="Calibri" panose="020F0502020204030204" pitchFamily="34" charset="0"/>
              </a:rPr>
              <a:t>Το πλύσιμο των χεριών αρκεί για να μην κολλήσω </a:t>
            </a:r>
            <a:endParaRPr lang="el-GR" altLang="el-GR" sz="4000" b="1" dirty="0">
              <a:latin typeface="Calibri" panose="020F0502020204030204" pitchFamily="34" charset="0"/>
              <a:cs typeface="Calibri" panose="020F0502020204030204" pitchFamily="34" charset="0"/>
            </a:endParaRP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FD78E50F-381B-4840-9977-B0CA768D9754}"/>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B891A4E6-62ED-408D-91B2-9A34082AF51F}"/>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108DE7FD-C4D0-43EC-89A7-EF587AA54510}"/>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988723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a:extLst>
              <a:ext uri="{FF2B5EF4-FFF2-40B4-BE49-F238E27FC236}">
                <a16:creationId xmlns:a16="http://schemas.microsoft.com/office/drawing/2014/main" xmlns="" id="{4EEF90C7-01E3-4E7A-A04B-4CAAB77A9D7A}"/>
              </a:ext>
            </a:extLst>
          </p:cNvPr>
          <p:cNvSpPr>
            <a:spLocks noGrp="1" noChangeArrowheads="1"/>
          </p:cNvSpPr>
          <p:nvPr>
            <p:ph type="title"/>
          </p:nvPr>
        </p:nvSpPr>
        <p:spPr/>
        <p:txBody>
          <a:bodyPr/>
          <a:lstStyle/>
          <a:p>
            <a:pPr eaLnBrk="1" hangingPunct="1"/>
            <a:r>
              <a:rPr lang="el-GR" altLang="el-GR" sz="4000" b="1" dirty="0">
                <a:solidFill>
                  <a:srgbClr val="111111"/>
                </a:solidFill>
                <a:latin typeface="Calibri" panose="020F0502020204030204" pitchFamily="34" charset="0"/>
                <a:cs typeface="Calibri" panose="020F0502020204030204" pitchFamily="34" charset="0"/>
              </a:rPr>
              <a:t>Το πλύσιμο των χεριών αρκεί για να μην κολλήσω </a:t>
            </a:r>
            <a:endParaRPr lang="el-GR" altLang="el-GR" sz="4000" b="1" dirty="0">
              <a:latin typeface="Calibri" panose="020F0502020204030204" pitchFamily="34" charset="0"/>
              <a:cs typeface="Calibri" panose="020F0502020204030204" pitchFamily="34" charset="0"/>
            </a:endParaRPr>
          </a:p>
        </p:txBody>
      </p:sp>
      <p:sp>
        <p:nvSpPr>
          <p:cNvPr id="61443" name="Θέση περιεχομένου 2">
            <a:extLst>
              <a:ext uri="{FF2B5EF4-FFF2-40B4-BE49-F238E27FC236}">
                <a16:creationId xmlns:a16="http://schemas.microsoft.com/office/drawing/2014/main" xmlns="" id="{3E1330E0-2981-45C3-ABDC-93C8DF1A090A}"/>
              </a:ext>
            </a:extLst>
          </p:cNvPr>
          <p:cNvSpPr>
            <a:spLocks noGrp="1" noChangeArrowheads="1"/>
          </p:cNvSpPr>
          <p:nvPr>
            <p:ph idx="1"/>
          </p:nvPr>
        </p:nvSpPr>
        <p:spPr>
          <a:xfrm>
            <a:off x="224901" y="3302000"/>
            <a:ext cx="8610600" cy="2819400"/>
          </a:xfrm>
        </p:spPr>
        <p:txBody>
          <a:bodyPr/>
          <a:lstStyle/>
          <a:p>
            <a:pPr algn="just" eaLnBrk="1" hangingPunct="1"/>
            <a:r>
              <a:rPr lang="el-GR" altLang="el-GR" sz="2800" dirty="0">
                <a:solidFill>
                  <a:srgbClr val="111111"/>
                </a:solidFill>
                <a:latin typeface="Calibri" panose="020F0502020204030204" pitchFamily="34" charset="0"/>
                <a:cs typeface="Calibri" panose="020F0502020204030204" pitchFamily="34" charset="0"/>
              </a:rPr>
              <a:t>Η υγιεινή των χεριών αποτελεί ένα από τα σημαντικότερα μέτρα πρόληψης διασποράς μικροβίων και ιών. Σε αυτά τα παθογόνα συμπεριλαμβάνεται και ο νέος </a:t>
            </a:r>
            <a:r>
              <a:rPr lang="el-GR" altLang="el-GR" sz="2800" dirty="0" err="1">
                <a:solidFill>
                  <a:srgbClr val="111111"/>
                </a:solidFill>
                <a:latin typeface="Calibri" panose="020F0502020204030204" pitchFamily="34" charset="0"/>
                <a:cs typeface="Calibri" panose="020F0502020204030204" pitchFamily="34" charset="0"/>
              </a:rPr>
              <a:t>κορωνοϊός</a:t>
            </a:r>
            <a:r>
              <a:rPr lang="el-GR" altLang="el-GR" sz="2800" dirty="0">
                <a:solidFill>
                  <a:srgbClr val="111111"/>
                </a:solidFill>
                <a:latin typeface="Calibri" panose="020F0502020204030204" pitchFamily="34" charset="0"/>
                <a:cs typeface="Calibri" panose="020F0502020204030204" pitchFamily="34" charset="0"/>
              </a:rPr>
              <a:t>.  Περισσότερο από ποτέ, το πλύσιμο των χεριών αποτελεί βασικό όπλο αντιμετώπισης της πανδημίας από τον νέο </a:t>
            </a:r>
            <a:r>
              <a:rPr lang="el-GR" altLang="el-GR" sz="2800" dirty="0" err="1">
                <a:solidFill>
                  <a:srgbClr val="111111"/>
                </a:solidFill>
                <a:latin typeface="Calibri" panose="020F0502020204030204" pitchFamily="34" charset="0"/>
                <a:cs typeface="Calibri" panose="020F0502020204030204" pitchFamily="34" charset="0"/>
              </a:rPr>
              <a:t>κορωνοϊό</a:t>
            </a:r>
            <a:r>
              <a:rPr lang="el-GR" altLang="el-GR" sz="2800" dirty="0">
                <a:solidFill>
                  <a:srgbClr val="111111"/>
                </a:solidFill>
                <a:latin typeface="Calibri" panose="020F0502020204030204" pitchFamily="34" charset="0"/>
                <a:cs typeface="Calibri" panose="020F0502020204030204" pitchFamily="34" charset="0"/>
              </a:rPr>
              <a:t>. ΑΛΛΑ ΔΕΝ ΑΡΚΕΙ. </a:t>
            </a:r>
            <a:endParaRPr lang="el-GR" altLang="el-GR" sz="2800" dirty="0">
              <a:latin typeface="Calibri" panose="020F0502020204030204" pitchFamily="34" charset="0"/>
              <a:cs typeface="Calibri" panose="020F0502020204030204" pitchFamily="34" charset="0"/>
            </a:endParaRPr>
          </a:p>
        </p:txBody>
      </p:sp>
      <p:sp>
        <p:nvSpPr>
          <p:cNvPr id="61444" name="TextBox 4">
            <a:extLst>
              <a:ext uri="{FF2B5EF4-FFF2-40B4-BE49-F238E27FC236}">
                <a16:creationId xmlns:a16="http://schemas.microsoft.com/office/drawing/2014/main" xmlns="" id="{CD5ABD14-095E-466C-A154-0648B13EAD6E}"/>
              </a:ext>
            </a:extLst>
          </p:cNvPr>
          <p:cNvSpPr txBox="1">
            <a:spLocks noChangeArrowheads="1"/>
          </p:cNvSpPr>
          <p:nvPr/>
        </p:nvSpPr>
        <p:spPr bwMode="auto">
          <a:xfrm>
            <a:off x="457200" y="6121400"/>
            <a:ext cx="838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Η 5</a:t>
            </a:r>
            <a:r>
              <a:rPr kumimoji="0" lang="el-GR" altLang="el-GR" sz="2400" b="0" i="0" u="none" strike="noStrike" kern="1200" cap="none" spc="0" normalizeH="0" baseline="30000" noProof="0" dirty="0">
                <a:ln>
                  <a:noFill/>
                </a:ln>
                <a:solidFill>
                  <a:srgbClr val="111111"/>
                </a:solidFill>
                <a:effectLst/>
                <a:uLnTx/>
                <a:uFillTx/>
                <a:latin typeface="Calibri" panose="020F0502020204030204" pitchFamily="34" charset="0"/>
                <a:ea typeface="+mn-ea"/>
                <a:cs typeface="Calibri" panose="020F0502020204030204" pitchFamily="34" charset="0"/>
              </a:rPr>
              <a:t>η</a:t>
            </a:r>
            <a:r>
              <a:rPr kumimoji="0" lang="el-GR" altLang="el-GR" sz="24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 Μαΐου είναι η Παγκόσμια ημέρα για την Υγιεινή των Χεριών</a:t>
            </a:r>
            <a:endParaRPr kumimoji="0" lang="el-GR" altLang="el-G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01CEBD23-334C-40C9-9A9B-942903B105E9}"/>
              </a:ext>
            </a:extLst>
          </p:cNvPr>
          <p:cNvSpPr/>
          <p:nvPr/>
        </p:nvSpPr>
        <p:spPr>
          <a:xfrm>
            <a:off x="3151187" y="2125662"/>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FFFFFF"/>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FFFFFF"/>
                </a:solidFill>
                <a:effectLst/>
                <a:uLnTx/>
                <a:uFillTx/>
                <a:latin typeface="Arial"/>
                <a:ea typeface="+mn-ea"/>
                <a:cs typeface="Arial"/>
              </a:rPr>
              <a:t>Μύθος</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3874442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a:extLst>
              <a:ext uri="{FF2B5EF4-FFF2-40B4-BE49-F238E27FC236}">
                <a16:creationId xmlns:a16="http://schemas.microsoft.com/office/drawing/2014/main" xmlns="" id="{7A8FCF72-E0D8-4D6D-981F-C83B90FFD972}"/>
              </a:ext>
            </a:extLst>
          </p:cNvPr>
          <p:cNvSpPr>
            <a:spLocks noGrp="1" noChangeArrowheads="1"/>
          </p:cNvSpPr>
          <p:nvPr>
            <p:ph type="title"/>
          </p:nvPr>
        </p:nvSpPr>
        <p:spPr>
          <a:xfrm>
            <a:off x="457200" y="274638"/>
            <a:ext cx="8229600" cy="1630362"/>
          </a:xfrm>
        </p:spPr>
        <p:txBody>
          <a:bodyPr/>
          <a:lstStyle/>
          <a:p>
            <a:r>
              <a:rPr lang="el-GR" altLang="el-GR" sz="4000" b="1">
                <a:latin typeface="Calibri" panose="020F0502020204030204" pitchFamily="34" charset="0"/>
                <a:cs typeface="Calibri" panose="020F0502020204030204" pitchFamily="34" charset="0"/>
              </a:rPr>
              <a:t>Το απολυμαντικό μου πρέπει να έχει 70% αλκοόλ</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D8F16536-B70A-4C77-88BE-C9E87875C217}"/>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C9743B86-004B-4E73-AD0E-5A8FE585424F}"/>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F45A20D0-B298-441E-B0D3-42CEF01400B7}"/>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a:extLst>
              <a:ext uri="{FF2B5EF4-FFF2-40B4-BE49-F238E27FC236}">
                <a16:creationId xmlns:a16="http://schemas.microsoft.com/office/drawing/2014/main" xmlns="" id="{7A8FCF72-E0D8-4D6D-981F-C83B90FFD972}"/>
              </a:ext>
            </a:extLst>
          </p:cNvPr>
          <p:cNvSpPr>
            <a:spLocks noGrp="1" noChangeArrowheads="1"/>
          </p:cNvSpPr>
          <p:nvPr>
            <p:ph type="title"/>
          </p:nvPr>
        </p:nvSpPr>
        <p:spPr>
          <a:xfrm>
            <a:off x="457200" y="274638"/>
            <a:ext cx="8229600" cy="1630362"/>
          </a:xfrm>
        </p:spPr>
        <p:txBody>
          <a:bodyPr/>
          <a:lstStyle/>
          <a:p>
            <a:r>
              <a:rPr lang="el-GR" altLang="el-GR" sz="4000" b="1">
                <a:latin typeface="Calibri" panose="020F0502020204030204" pitchFamily="34" charset="0"/>
                <a:cs typeface="Calibri" panose="020F0502020204030204" pitchFamily="34" charset="0"/>
              </a:rPr>
              <a:t>Το απολυμαντικό μου πρέπει να έχει 70% αλκοόλ</a:t>
            </a:r>
          </a:p>
        </p:txBody>
      </p:sp>
      <p:sp>
        <p:nvSpPr>
          <p:cNvPr id="58371" name="Θέση περιεχομένου 2">
            <a:extLst>
              <a:ext uri="{FF2B5EF4-FFF2-40B4-BE49-F238E27FC236}">
                <a16:creationId xmlns:a16="http://schemas.microsoft.com/office/drawing/2014/main" xmlns="" id="{5DB10C0D-B673-4AA3-9307-66B35D1CD116}"/>
              </a:ext>
            </a:extLst>
          </p:cNvPr>
          <p:cNvSpPr>
            <a:spLocks noGrp="1" noChangeArrowheads="1"/>
          </p:cNvSpPr>
          <p:nvPr>
            <p:ph idx="1"/>
          </p:nvPr>
        </p:nvSpPr>
        <p:spPr>
          <a:xfrm>
            <a:off x="669130" y="3206750"/>
            <a:ext cx="7805738" cy="2133600"/>
          </a:xfrm>
        </p:spPr>
        <p:txBody>
          <a:bodyPr/>
          <a:lstStyle/>
          <a:p>
            <a:pPr algn="just"/>
            <a:r>
              <a:rPr lang="el-GR" altLang="el-GR" dirty="0">
                <a:solidFill>
                  <a:srgbClr val="181818"/>
                </a:solidFill>
                <a:latin typeface="Calibri" panose="020F0502020204030204" pitchFamily="34" charset="0"/>
                <a:cs typeface="Calibri" panose="020F0502020204030204" pitchFamily="34" charset="0"/>
              </a:rPr>
              <a:t>Αν δεν έχουμε σαπούνι και νερό, πρέπει να </a:t>
            </a:r>
            <a:r>
              <a:rPr lang="el-GR" altLang="el-GR">
                <a:solidFill>
                  <a:srgbClr val="181818"/>
                </a:solidFill>
                <a:latin typeface="Calibri" panose="020F0502020204030204" pitchFamily="34" charset="0"/>
                <a:cs typeface="Calibri" panose="020F0502020204030204" pitchFamily="34" charset="0"/>
              </a:rPr>
              <a:t>χρησιμοποιούμε ένα </a:t>
            </a:r>
            <a:r>
              <a:rPr lang="el-GR" altLang="el-GR" dirty="0">
                <a:solidFill>
                  <a:srgbClr val="181818"/>
                </a:solidFill>
                <a:latin typeface="Calibri" panose="020F0502020204030204" pitchFamily="34" charset="0"/>
                <a:cs typeface="Calibri" panose="020F0502020204030204" pitchFamily="34" charset="0"/>
              </a:rPr>
              <a:t>απολυμαντικό χεριών με τουλάχιστον 70% αλκοόλ.</a:t>
            </a:r>
          </a:p>
          <a:p>
            <a:endParaRPr lang="el-GR" altLang="el-GR"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7ACE87F6-0AC1-4815-BDB3-DA3DC7F4D07E}"/>
              </a:ext>
            </a:extLst>
          </p:cNvPr>
          <p:cNvSpPr/>
          <p:nvPr/>
        </p:nvSpPr>
        <p:spPr>
          <a:xfrm>
            <a:off x="3151187" y="20574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pic>
        <p:nvPicPr>
          <p:cNvPr id="1026" name="Picture 2" descr="Interview Έρευνα: Ξεχάστηκε από την πλειοψηφία η απόσταση των 2 ...">
            <a:extLst>
              <a:ext uri="{FF2B5EF4-FFF2-40B4-BE49-F238E27FC236}">
                <a16:creationId xmlns:a16="http://schemas.microsoft.com/office/drawing/2014/main" xmlns="" id="{7E914190-2DAC-45AA-B51A-26EEBFD8E99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4908550"/>
            <a:ext cx="2638425" cy="1733550"/>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92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566057" y="304800"/>
            <a:ext cx="7815262" cy="1554162"/>
          </a:xfrm>
        </p:spPr>
        <p:txBody>
          <a:bodyPr/>
          <a:lstStyle/>
          <a:p>
            <a:pPr eaLnBrk="1" hangingPunct="1"/>
            <a:r>
              <a:rPr lang="el-GR" altLang="el-GR" sz="4000" b="1" dirty="0">
                <a:latin typeface="Calibri" panose="020F0502020204030204" pitchFamily="34" charset="0"/>
                <a:cs typeface="Calibri" panose="020F0502020204030204" pitchFamily="34" charset="0"/>
              </a:rPr>
              <a:t>Επιτρέπεται να πιάνω το πρόσωπο με τα χέρια μου</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39015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762000" y="97646"/>
            <a:ext cx="7924800" cy="1143000"/>
          </a:xfrm>
        </p:spPr>
        <p:txBody>
          <a:bodyPr/>
          <a:lstStyle/>
          <a:p>
            <a:pPr eaLnBrk="1" hangingPunct="1"/>
            <a:r>
              <a:rPr lang="el-GR" altLang="el-GR" sz="4000" b="1" dirty="0">
                <a:latin typeface="Calibri" panose="020F0502020204030204" pitchFamily="34" charset="0"/>
                <a:cs typeface="Calibri" panose="020F0502020204030204" pitchFamily="34" charset="0"/>
              </a:rPr>
              <a:t>Επιτρέπεται να πιάνω το πρόσωπο με τα χέρια μου</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340518" y="3072593"/>
            <a:ext cx="8346282" cy="1828800"/>
          </a:xfrm>
        </p:spPr>
        <p:txBody>
          <a:bodyPr/>
          <a:lstStyle/>
          <a:p>
            <a:pPr algn="just" eaLnBrk="1" hangingPunct="1"/>
            <a:r>
              <a:rPr lang="el-GR" altLang="el-GR" sz="2800" b="1" dirty="0">
                <a:solidFill>
                  <a:srgbClr val="000000"/>
                </a:solidFill>
                <a:latin typeface="Calibri" panose="020F0502020204030204" pitchFamily="34" charset="0"/>
                <a:cs typeface="Calibri" panose="020F0502020204030204" pitchFamily="34" charset="0"/>
              </a:rPr>
              <a:t>ΠΟΤΕ! </a:t>
            </a:r>
            <a:r>
              <a:rPr lang="el-GR" altLang="el-GR" sz="2800" dirty="0">
                <a:solidFill>
                  <a:srgbClr val="000000"/>
                </a:solidFill>
                <a:latin typeface="Calibri" panose="020F0502020204030204" pitchFamily="34" charset="0"/>
                <a:cs typeface="Calibri" panose="020F0502020204030204" pitchFamily="34" charset="0"/>
              </a:rPr>
              <a:t>Ένα βασικό μέτρο προφύλαξης είναι να μην πιάνουμε το στόμα, τη μύτη και τα μάτια μας με τα χέρια μας, που ίσως να είναι μολυσμένα με τον </a:t>
            </a:r>
            <a:r>
              <a:rPr lang="el-GR" altLang="el-GR" sz="2800" dirty="0" err="1">
                <a:solidFill>
                  <a:srgbClr val="000000"/>
                </a:solidFill>
                <a:latin typeface="Calibri" panose="020F0502020204030204" pitchFamily="34" charset="0"/>
                <a:cs typeface="Calibri" panose="020F0502020204030204" pitchFamily="34" charset="0"/>
              </a:rPr>
              <a:t>κορωνοϊό</a:t>
            </a:r>
            <a:r>
              <a:rPr lang="el-GR" altLang="el-GR" sz="2800" dirty="0">
                <a:solidFill>
                  <a:srgbClr val="000000"/>
                </a:solidFill>
                <a:latin typeface="Calibri" panose="020F0502020204030204" pitchFamily="34" charset="0"/>
                <a:cs typeface="Calibri" panose="020F0502020204030204" pitchFamily="34" charset="0"/>
              </a:rPr>
              <a:t>.</a:t>
            </a:r>
            <a:endParaRPr lang="el-GR" altLang="el-GR" sz="2800" dirty="0">
              <a:latin typeface="Calibri" panose="020F0502020204030204" pitchFamily="34" charset="0"/>
              <a:cs typeface="Calibri" panose="020F0502020204030204" pitchFamily="34" charset="0"/>
            </a:endParaRPr>
          </a:p>
        </p:txBody>
      </p:sp>
      <p:pic>
        <p:nvPicPr>
          <p:cNvPr id="4" name="Εικόνα 3">
            <a:extLst>
              <a:ext uri="{FF2B5EF4-FFF2-40B4-BE49-F238E27FC236}">
                <a16:creationId xmlns:a16="http://schemas.microsoft.com/office/drawing/2014/main" xmlns="" id="{151952B2-A1D7-4835-BDEC-1937C1069B82}"/>
              </a:ext>
            </a:extLst>
          </p:cNvPr>
          <p:cNvPicPr>
            <a:picLocks noChangeAspect="1"/>
          </p:cNvPicPr>
          <p:nvPr/>
        </p:nvPicPr>
        <p:blipFill>
          <a:blip r:embed="rId2"/>
          <a:stretch>
            <a:fillRect/>
          </a:stretch>
        </p:blipFill>
        <p:spPr>
          <a:xfrm>
            <a:off x="3099688" y="1583546"/>
            <a:ext cx="2944623" cy="1146147"/>
          </a:xfrm>
          <a:prstGeom prst="rect">
            <a:avLst/>
          </a:prstGeom>
        </p:spPr>
      </p:pic>
      <p:pic>
        <p:nvPicPr>
          <p:cNvPr id="13314" name="Picture 2" descr="Μακριά τα χέρια από τα μάτια»: Συμβουλές για να διατηρήσετε υγιή ...">
            <a:extLst>
              <a:ext uri="{FF2B5EF4-FFF2-40B4-BE49-F238E27FC236}">
                <a16:creationId xmlns:a16="http://schemas.microsoft.com/office/drawing/2014/main" xmlns="" id="{AA965C55-98F7-4315-ADFA-10CDAD5C4DF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9688" y="4724401"/>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9655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a:extLst>
              <a:ext uri="{FF2B5EF4-FFF2-40B4-BE49-F238E27FC236}">
                <a16:creationId xmlns:a16="http://schemas.microsoft.com/office/drawing/2014/main" xmlns="" id="{439B345D-30D8-4FB6-A2C3-5A630C8CC985}"/>
              </a:ext>
            </a:extLst>
          </p:cNvPr>
          <p:cNvSpPr>
            <a:spLocks noGrp="1" noChangeArrowheads="1"/>
          </p:cNvSpPr>
          <p:nvPr>
            <p:ph type="title"/>
          </p:nvPr>
        </p:nvSpPr>
        <p:spPr/>
        <p:txBody>
          <a:bodyPr/>
          <a:lstStyle/>
          <a:p>
            <a:pPr eaLnBrk="1" hangingPunct="1"/>
            <a:r>
              <a:rPr lang="el-GR" altLang="el-GR" sz="4000" b="1">
                <a:latin typeface="Calibri" panose="020F0502020204030204" pitchFamily="34" charset="0"/>
                <a:cs typeface="Calibri" panose="020F0502020204030204" pitchFamily="34" charset="0"/>
              </a:rPr>
              <a:t>Όταν είμαι σε κοντινή απόσταση με άλλους, κινδυνεύω να κολλήσω </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5D4E4E43-CE81-4797-8E56-AF875879155C}"/>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84BA750A-B5CA-43AA-88C4-31BDBA2B38DA}"/>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E05B2AB8-EA95-4767-830A-287E93F5287F}"/>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xmlns="" id="{0C34C47C-B333-44F9-A85A-667C2F5B6C76}"/>
              </a:ext>
            </a:extLst>
          </p:cNvPr>
          <p:cNvSpPr>
            <a:spLocks noGrp="1" noChangeArrowheads="1"/>
          </p:cNvSpPr>
          <p:nvPr>
            <p:ph type="title"/>
          </p:nvPr>
        </p:nvSpPr>
        <p:spPr>
          <a:xfrm>
            <a:off x="457200" y="274638"/>
            <a:ext cx="8229600" cy="1477962"/>
          </a:xfrm>
        </p:spPr>
        <p:txBody>
          <a:bodyPr/>
          <a:lstStyle/>
          <a:p>
            <a:pPr eaLnBrk="1" hangingPunct="1"/>
            <a:r>
              <a:rPr lang="el-GR" altLang="el-GR">
                <a:latin typeface="Calibri" panose="020F0502020204030204" pitchFamily="34" charset="0"/>
                <a:cs typeface="Calibri" panose="020F0502020204030204" pitchFamily="34" charset="0"/>
              </a:rPr>
              <a:t>Κρούσματα ανά ημέρα </a:t>
            </a:r>
            <a:br>
              <a:rPr lang="el-GR" altLang="el-GR">
                <a:latin typeface="Calibri" panose="020F0502020204030204" pitchFamily="34" charset="0"/>
                <a:cs typeface="Calibri" panose="020F0502020204030204" pitchFamily="34" charset="0"/>
              </a:rPr>
            </a:br>
            <a:r>
              <a:rPr lang="el-GR" altLang="el-GR" sz="3200">
                <a:latin typeface="Calibri" panose="020F0502020204030204" pitchFamily="34" charset="0"/>
                <a:cs typeface="Calibri" panose="020F0502020204030204" pitchFamily="34" charset="0"/>
              </a:rPr>
              <a:t>Φεβρουάριος-Αύγουστος 2020</a:t>
            </a:r>
            <a:endParaRPr lang="el-GR" altLang="el-GR">
              <a:latin typeface="Calibri" panose="020F0502020204030204" pitchFamily="34" charset="0"/>
              <a:cs typeface="Calibri" panose="020F0502020204030204" pitchFamily="34" charset="0"/>
            </a:endParaRPr>
          </a:p>
        </p:txBody>
      </p:sp>
      <p:pic>
        <p:nvPicPr>
          <p:cNvPr id="6147" name="Picture 2">
            <a:extLst>
              <a:ext uri="{FF2B5EF4-FFF2-40B4-BE49-F238E27FC236}">
                <a16:creationId xmlns:a16="http://schemas.microsoft.com/office/drawing/2014/main" xmlns="" id="{9D1A8B9C-68E7-47ED-B9DF-58A211A6678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4925" y="2438400"/>
            <a:ext cx="9032875" cy="3581400"/>
          </a:xfr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a:extLst>
              <a:ext uri="{FF2B5EF4-FFF2-40B4-BE49-F238E27FC236}">
                <a16:creationId xmlns:a16="http://schemas.microsoft.com/office/drawing/2014/main" xmlns="" id="{439B345D-30D8-4FB6-A2C3-5A630C8CC985}"/>
              </a:ext>
            </a:extLst>
          </p:cNvPr>
          <p:cNvSpPr>
            <a:spLocks noGrp="1" noChangeArrowheads="1"/>
          </p:cNvSpPr>
          <p:nvPr>
            <p:ph type="title"/>
          </p:nvPr>
        </p:nvSpPr>
        <p:spPr/>
        <p:txBody>
          <a:bodyPr/>
          <a:lstStyle/>
          <a:p>
            <a:pPr eaLnBrk="1" hangingPunct="1"/>
            <a:r>
              <a:rPr lang="el-GR" altLang="el-GR" sz="4000" b="1">
                <a:latin typeface="Calibri" panose="020F0502020204030204" pitchFamily="34" charset="0"/>
                <a:cs typeface="Calibri" panose="020F0502020204030204" pitchFamily="34" charset="0"/>
              </a:rPr>
              <a:t>Όταν είμαι σε κοντινή απόσταση με άλλους, κινδυνεύω να κολλήσω </a:t>
            </a:r>
          </a:p>
        </p:txBody>
      </p:sp>
      <p:sp>
        <p:nvSpPr>
          <p:cNvPr id="59395" name="Θέση περιεχομένου 2">
            <a:extLst>
              <a:ext uri="{FF2B5EF4-FFF2-40B4-BE49-F238E27FC236}">
                <a16:creationId xmlns:a16="http://schemas.microsoft.com/office/drawing/2014/main" xmlns="" id="{5E51F12B-05F7-479C-8A59-F553F52C6C03}"/>
              </a:ext>
            </a:extLst>
          </p:cNvPr>
          <p:cNvSpPr>
            <a:spLocks noGrp="1" noChangeArrowheads="1"/>
          </p:cNvSpPr>
          <p:nvPr>
            <p:ph idx="1"/>
          </p:nvPr>
        </p:nvSpPr>
        <p:spPr>
          <a:xfrm>
            <a:off x="152400" y="3200401"/>
            <a:ext cx="8839200" cy="3382962"/>
          </a:xfrm>
        </p:spPr>
        <p:txBody>
          <a:bodyPr/>
          <a:lstStyle/>
          <a:p>
            <a:pPr algn="just" eaLnBrk="1" hangingPunct="1"/>
            <a:r>
              <a:rPr lang="el-GR" altLang="el-GR" dirty="0">
                <a:solidFill>
                  <a:srgbClr val="000000"/>
                </a:solidFill>
                <a:latin typeface="Calibri" panose="020F0502020204030204" pitchFamily="34" charset="0"/>
                <a:cs typeface="Calibri" panose="020F0502020204030204" pitchFamily="34" charset="0"/>
              </a:rPr>
              <a:t>Ο ιός SARS-CoV-2 αποβάλλεται και διαδίδεται με </a:t>
            </a:r>
            <a:r>
              <a:rPr lang="el-GR" altLang="el-GR" dirty="0" err="1">
                <a:solidFill>
                  <a:srgbClr val="000000"/>
                </a:solidFill>
                <a:latin typeface="Calibri" panose="020F0502020204030204" pitchFamily="34" charset="0"/>
                <a:cs typeface="Calibri" panose="020F0502020204030204" pitchFamily="34" charset="0"/>
              </a:rPr>
              <a:t>σταγονιδία</a:t>
            </a:r>
            <a:r>
              <a:rPr lang="el-GR" altLang="el-GR" dirty="0">
                <a:solidFill>
                  <a:srgbClr val="000000"/>
                </a:solidFill>
                <a:latin typeface="Calibri" panose="020F0502020204030204" pitchFamily="34" charset="0"/>
                <a:cs typeface="Calibri" panose="020F0502020204030204" pitchFamily="34" charset="0"/>
              </a:rPr>
              <a:t>, που δημιουργούνται με την ομιλία, το γέλιο ή ακόμη και απλώς με την αναπνοή. </a:t>
            </a:r>
          </a:p>
          <a:p>
            <a:pPr algn="just" eaLnBrk="1" hangingPunct="1"/>
            <a:r>
              <a:rPr lang="el-GR" altLang="el-GR" dirty="0">
                <a:solidFill>
                  <a:srgbClr val="000000"/>
                </a:solidFill>
                <a:latin typeface="Calibri" panose="020F0502020204030204" pitchFamily="34" charset="0"/>
                <a:cs typeface="Calibri" panose="020F0502020204030204" pitchFamily="34" charset="0"/>
              </a:rPr>
              <a:t>Η απόσταση </a:t>
            </a:r>
            <a:r>
              <a:rPr lang="el-GR" altLang="el-GR" b="1" dirty="0">
                <a:solidFill>
                  <a:srgbClr val="000000"/>
                </a:solidFill>
                <a:latin typeface="Calibri" panose="020F0502020204030204" pitchFamily="34" charset="0"/>
                <a:cs typeface="Calibri" panose="020F0502020204030204" pitchFamily="34" charset="0"/>
              </a:rPr>
              <a:t>του 1,5 </a:t>
            </a:r>
            <a:r>
              <a:rPr lang="en-US" altLang="el-GR" b="1" dirty="0">
                <a:solidFill>
                  <a:srgbClr val="000000"/>
                </a:solidFill>
                <a:latin typeface="Calibri" panose="020F0502020204030204" pitchFamily="34" charset="0"/>
                <a:cs typeface="Calibri" panose="020F0502020204030204" pitchFamily="34" charset="0"/>
              </a:rPr>
              <a:t>m </a:t>
            </a:r>
            <a:r>
              <a:rPr lang="el-GR" altLang="el-GR" dirty="0">
                <a:solidFill>
                  <a:srgbClr val="000000"/>
                </a:solidFill>
                <a:latin typeface="Calibri" panose="020F0502020204030204" pitchFamily="34" charset="0"/>
                <a:cs typeface="Calibri" panose="020F0502020204030204" pitchFamily="34" charset="0"/>
              </a:rPr>
              <a:t>θεωρείται ότι μας προσφέρει σχετική ασφάλεια από τα σταγονίδια των γύρω μας. </a:t>
            </a:r>
          </a:p>
        </p:txBody>
      </p:sp>
      <p:sp>
        <p:nvSpPr>
          <p:cNvPr id="2" name="Επεξήγηση: Κάτω βέλος 1">
            <a:extLst>
              <a:ext uri="{FF2B5EF4-FFF2-40B4-BE49-F238E27FC236}">
                <a16:creationId xmlns:a16="http://schemas.microsoft.com/office/drawing/2014/main" xmlns="" id="{11903CEC-048D-437F-B451-10C5F5A92060}"/>
              </a:ext>
            </a:extLst>
          </p:cNvPr>
          <p:cNvSpPr/>
          <p:nvPr/>
        </p:nvSpPr>
        <p:spPr>
          <a:xfrm>
            <a:off x="3151187" y="19812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3080352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a:extLst>
              <a:ext uri="{FF2B5EF4-FFF2-40B4-BE49-F238E27FC236}">
                <a16:creationId xmlns:a16="http://schemas.microsoft.com/office/drawing/2014/main" xmlns="" id="{439B345D-30D8-4FB6-A2C3-5A630C8CC985}"/>
              </a:ext>
            </a:extLst>
          </p:cNvPr>
          <p:cNvSpPr>
            <a:spLocks noGrp="1" noChangeArrowheads="1"/>
          </p:cNvSpPr>
          <p:nvPr>
            <p:ph type="title"/>
          </p:nvPr>
        </p:nvSpPr>
        <p:spPr>
          <a:xfrm>
            <a:off x="457200" y="274638"/>
            <a:ext cx="8229600" cy="2163762"/>
          </a:xfrm>
        </p:spPr>
        <p:txBody>
          <a:bodyPr/>
          <a:lstStyle/>
          <a:p>
            <a:pPr eaLnBrk="1" hangingPunct="1"/>
            <a:r>
              <a:rPr lang="el-GR" altLang="el-GR" sz="4000" b="1" dirty="0">
                <a:latin typeface="Calibri" panose="020F0502020204030204" pitchFamily="34" charset="0"/>
                <a:cs typeface="Calibri" panose="020F0502020204030204" pitchFamily="34" charset="0"/>
              </a:rPr>
              <a:t>Μπορώ να υπολογίσω την κοντινή απόσταση με άλλους με την έκταση των χεριών μου</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5D4E4E43-CE81-4797-8E56-AF875879155C}"/>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84BA750A-B5CA-43AA-88C4-31BDBA2B38DA}"/>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6" name="TextBox 5">
            <a:extLst>
              <a:ext uri="{FF2B5EF4-FFF2-40B4-BE49-F238E27FC236}">
                <a16:creationId xmlns:a16="http://schemas.microsoft.com/office/drawing/2014/main" xmlns="" id="{E05B2AB8-EA95-4767-830A-287E93F5287F}"/>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458212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a:extLst>
              <a:ext uri="{FF2B5EF4-FFF2-40B4-BE49-F238E27FC236}">
                <a16:creationId xmlns:a16="http://schemas.microsoft.com/office/drawing/2014/main" xmlns="" id="{439B345D-30D8-4FB6-A2C3-5A630C8CC985}"/>
              </a:ext>
            </a:extLst>
          </p:cNvPr>
          <p:cNvSpPr>
            <a:spLocks noGrp="1" noChangeArrowheads="1"/>
          </p:cNvSpPr>
          <p:nvPr>
            <p:ph type="title"/>
          </p:nvPr>
        </p:nvSpPr>
        <p:spPr>
          <a:xfrm>
            <a:off x="76200" y="76200"/>
            <a:ext cx="8915400" cy="1447800"/>
          </a:xfrm>
        </p:spPr>
        <p:txBody>
          <a:bodyPr/>
          <a:lstStyle/>
          <a:p>
            <a:pPr eaLnBrk="1" hangingPunct="1"/>
            <a:r>
              <a:rPr lang="el-GR" altLang="el-GR" sz="3600" b="1" dirty="0">
                <a:latin typeface="Calibri" panose="020F0502020204030204" pitchFamily="34" charset="0"/>
                <a:cs typeface="Calibri" panose="020F0502020204030204" pitchFamily="34" charset="0"/>
              </a:rPr>
              <a:t>Μπορώ να υπολογίσω την κοντινή απόσταση με άλλους με την έκταση των χεριών μου</a:t>
            </a:r>
          </a:p>
        </p:txBody>
      </p:sp>
      <p:sp>
        <p:nvSpPr>
          <p:cNvPr id="59395" name="Θέση περιεχομένου 2">
            <a:extLst>
              <a:ext uri="{FF2B5EF4-FFF2-40B4-BE49-F238E27FC236}">
                <a16:creationId xmlns:a16="http://schemas.microsoft.com/office/drawing/2014/main" xmlns="" id="{5E51F12B-05F7-479C-8A59-F553F52C6C03}"/>
              </a:ext>
            </a:extLst>
          </p:cNvPr>
          <p:cNvSpPr>
            <a:spLocks noGrp="1" noChangeArrowheads="1"/>
          </p:cNvSpPr>
          <p:nvPr>
            <p:ph idx="1"/>
          </p:nvPr>
        </p:nvSpPr>
        <p:spPr>
          <a:xfrm>
            <a:off x="704850" y="2774951"/>
            <a:ext cx="7658100" cy="2666999"/>
          </a:xfrm>
        </p:spPr>
        <p:txBody>
          <a:bodyPr/>
          <a:lstStyle/>
          <a:p>
            <a:pPr algn="just" eaLnBrk="1" hangingPunct="1"/>
            <a:r>
              <a:rPr lang="el-GR" altLang="el-GR" dirty="0">
                <a:solidFill>
                  <a:srgbClr val="000000"/>
                </a:solidFill>
                <a:latin typeface="Calibri" panose="020F0502020204030204" pitchFamily="34" charset="0"/>
                <a:cs typeface="Calibri" panose="020F0502020204030204" pitchFamily="34" charset="0"/>
              </a:rPr>
              <a:t>Αν ανοίξω τα χέρια μου, η </a:t>
            </a:r>
            <a:r>
              <a:rPr lang="el-GR" altLang="el-GR">
                <a:solidFill>
                  <a:srgbClr val="000000"/>
                </a:solidFill>
                <a:latin typeface="Calibri" panose="020F0502020204030204" pitchFamily="34" charset="0"/>
                <a:cs typeface="Calibri" panose="020F0502020204030204" pitchFamily="34" charset="0"/>
              </a:rPr>
              <a:t>απόσταση αυτή </a:t>
            </a:r>
            <a:r>
              <a:rPr lang="el-GR" altLang="el-GR" dirty="0">
                <a:solidFill>
                  <a:srgbClr val="000000"/>
                </a:solidFill>
                <a:latin typeface="Calibri" panose="020F0502020204030204" pitchFamily="34" charset="0"/>
                <a:cs typeface="Calibri" panose="020F0502020204030204" pitchFamily="34" charset="0"/>
              </a:rPr>
              <a:t>περίπου </a:t>
            </a:r>
            <a:r>
              <a:rPr lang="el-GR" altLang="el-GR" b="1">
                <a:solidFill>
                  <a:srgbClr val="000000"/>
                </a:solidFill>
                <a:latin typeface="Calibri" panose="020F0502020204030204" pitchFamily="34" charset="0"/>
                <a:cs typeface="Calibri" panose="020F0502020204030204" pitchFamily="34" charset="0"/>
              </a:rPr>
              <a:t>του 1,5</a:t>
            </a:r>
            <a:r>
              <a:rPr lang="en-US" altLang="el-GR" b="1">
                <a:solidFill>
                  <a:srgbClr val="000000"/>
                </a:solidFill>
                <a:latin typeface="Calibri" panose="020F0502020204030204" pitchFamily="34" charset="0"/>
                <a:cs typeface="Calibri" panose="020F0502020204030204" pitchFamily="34" charset="0"/>
              </a:rPr>
              <a:t>m </a:t>
            </a:r>
            <a:r>
              <a:rPr lang="el-GR" altLang="el-GR" dirty="0">
                <a:solidFill>
                  <a:srgbClr val="000000"/>
                </a:solidFill>
                <a:latin typeface="Calibri" panose="020F0502020204030204" pitchFamily="34" charset="0"/>
                <a:cs typeface="Calibri" panose="020F0502020204030204" pitchFamily="34" charset="0"/>
              </a:rPr>
              <a:t>είναι αρκετή για να </a:t>
            </a:r>
            <a:r>
              <a:rPr lang="el-GR" altLang="el-GR" b="1" dirty="0">
                <a:solidFill>
                  <a:srgbClr val="000000"/>
                </a:solidFill>
                <a:latin typeface="Calibri" panose="020F0502020204030204" pitchFamily="34" charset="0"/>
                <a:cs typeface="Calibri" panose="020F0502020204030204" pitchFamily="34" charset="0"/>
              </a:rPr>
              <a:t>μην με φτάνουν εύκολα τα σταγονίδια </a:t>
            </a:r>
            <a:r>
              <a:rPr lang="el-GR" altLang="el-GR" dirty="0">
                <a:solidFill>
                  <a:srgbClr val="000000"/>
                </a:solidFill>
                <a:latin typeface="Calibri" panose="020F0502020204030204" pitchFamily="34" charset="0"/>
                <a:cs typeface="Calibri" panose="020F0502020204030204" pitchFamily="34" charset="0"/>
              </a:rPr>
              <a:t>των γύρω μου. </a:t>
            </a:r>
          </a:p>
          <a:p>
            <a:pPr eaLnBrk="1" hangingPunct="1"/>
            <a:endParaRPr lang="el-GR" altLang="el-GR"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11903CEC-048D-437F-B451-10C5F5A92060}"/>
              </a:ext>
            </a:extLst>
          </p:cNvPr>
          <p:cNvSpPr/>
          <p:nvPr/>
        </p:nvSpPr>
        <p:spPr>
          <a:xfrm>
            <a:off x="3151187" y="17526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pic>
        <p:nvPicPr>
          <p:cNvPr id="2050" name="Picture 2" descr="Κορονοϊός: Οι 5 Κανόνες της «Κοινωνικής Απόστασης»">
            <a:extLst>
              <a:ext uri="{FF2B5EF4-FFF2-40B4-BE49-F238E27FC236}">
                <a16:creationId xmlns:a16="http://schemas.microsoft.com/office/drawing/2014/main" xmlns="" id="{D66D06DB-B50F-48D1-95E5-1A54DA6220C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73437" y="4960712"/>
            <a:ext cx="2619375" cy="1743075"/>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848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Εικόνα 1">
            <a:extLst>
              <a:ext uri="{FF2B5EF4-FFF2-40B4-BE49-F238E27FC236}">
                <a16:creationId xmlns:a16="http://schemas.microsoft.com/office/drawing/2014/main" xmlns="" id="{9EAB79B4-ED15-498C-9A43-68A97924BF8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14300"/>
            <a:ext cx="4910138"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Ορθογώνιο: Στρογγύλεμα μίας επάνω γωνίας και ψαλίδισμα της άλλης 1">
            <a:extLst>
              <a:ext uri="{FF2B5EF4-FFF2-40B4-BE49-F238E27FC236}">
                <a16:creationId xmlns:a16="http://schemas.microsoft.com/office/drawing/2014/main" xmlns="" id="{B1813F3B-7873-43C6-B37A-D52546D1AC25}"/>
              </a:ext>
            </a:extLst>
          </p:cNvPr>
          <p:cNvSpPr/>
          <p:nvPr/>
        </p:nvSpPr>
        <p:spPr>
          <a:xfrm>
            <a:off x="5744592" y="1386396"/>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879F1639-80F0-429F-BA5E-C886EDBA0584}"/>
              </a:ext>
            </a:extLst>
          </p:cNvPr>
          <p:cNvSpPr/>
          <p:nvPr/>
        </p:nvSpPr>
        <p:spPr>
          <a:xfrm>
            <a:off x="5780103" y="4572000"/>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632E6A2E-0DCE-4C7F-84D3-4F55B1D275A1}"/>
              </a:ext>
            </a:extLst>
          </p:cNvPr>
          <p:cNvSpPr txBox="1"/>
          <p:nvPr/>
        </p:nvSpPr>
        <p:spPr>
          <a:xfrm>
            <a:off x="7037403" y="3250406"/>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Εικόνα 1">
            <a:extLst>
              <a:ext uri="{FF2B5EF4-FFF2-40B4-BE49-F238E27FC236}">
                <a16:creationId xmlns:a16="http://schemas.microsoft.com/office/drawing/2014/main" xmlns="" id="{9EAB79B4-ED15-498C-9A43-68A97924BF8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14300"/>
            <a:ext cx="4910138"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Αριστερό βέλος 1">
            <a:extLst>
              <a:ext uri="{FF2B5EF4-FFF2-40B4-BE49-F238E27FC236}">
                <a16:creationId xmlns:a16="http://schemas.microsoft.com/office/drawing/2014/main" xmlns="" id="{56FD4C8E-E80E-42DF-B218-B3B29B6F9074}"/>
              </a:ext>
            </a:extLst>
          </p:cNvPr>
          <p:cNvSpPr/>
          <p:nvPr/>
        </p:nvSpPr>
        <p:spPr>
          <a:xfrm>
            <a:off x="5410200" y="2514600"/>
            <a:ext cx="3581400" cy="1447800"/>
          </a:xfrm>
          <a:prstGeom prst="left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2339977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600200" y="274638"/>
            <a:ext cx="7086600" cy="1554162"/>
          </a:xfrm>
        </p:spPr>
        <p:txBody>
          <a:bodyPr/>
          <a:lstStyle/>
          <a:p>
            <a:pPr eaLnBrk="1" hangingPunct="1"/>
            <a:r>
              <a:rPr lang="el-GR" altLang="el-GR" sz="4000" b="1" dirty="0">
                <a:latin typeface="Calibri" panose="020F0502020204030204" pitchFamily="34" charset="0"/>
                <a:cs typeface="Calibri" panose="020F0502020204030204" pitchFamily="34" charset="0"/>
              </a:rPr>
              <a:t>Πιάνω την μάσκα μου με καθαρά χέρια</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62984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1" descr="Χειρουργική Μάσκα Προστασίας Τριών Στρώσεων (1 Χρήσης) | maskes.gr">
            <a:extLst>
              <a:ext uri="{FF2B5EF4-FFF2-40B4-BE49-F238E27FC236}">
                <a16:creationId xmlns:a16="http://schemas.microsoft.com/office/drawing/2014/main" xmlns="" id="{0C7E1F1E-6D68-4BCD-81B6-51DA017271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296"/>
          <a:stretch/>
        </p:blipFill>
        <p:spPr bwMode="auto">
          <a:xfrm>
            <a:off x="7543800" y="5410201"/>
            <a:ext cx="15287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447800" y="274638"/>
            <a:ext cx="7239000" cy="1143000"/>
          </a:xfrm>
        </p:spPr>
        <p:txBody>
          <a:bodyPr/>
          <a:lstStyle/>
          <a:p>
            <a:pPr eaLnBrk="1" hangingPunct="1"/>
            <a:r>
              <a:rPr lang="el-GR" altLang="el-GR" sz="4000" b="1" dirty="0">
                <a:latin typeface="Calibri" panose="020F0502020204030204" pitchFamily="34" charset="0"/>
                <a:cs typeface="Calibri" panose="020F0502020204030204" pitchFamily="34" charset="0"/>
              </a:rPr>
              <a:t>Πιάνω την μάσκα μου με καθαρά χέρια</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340518" y="3407229"/>
            <a:ext cx="8462962" cy="2895600"/>
          </a:xfrm>
        </p:spPr>
        <p:txBody>
          <a:bodyPr/>
          <a:lstStyle/>
          <a:p>
            <a:pPr algn="just" eaLnBrk="1" hangingPunct="1"/>
            <a:r>
              <a:rPr lang="el-GR" altLang="el-GR" sz="2800" dirty="0">
                <a:solidFill>
                  <a:srgbClr val="000000"/>
                </a:solidFill>
                <a:latin typeface="Calibri" panose="020F0502020204030204" pitchFamily="34" charset="0"/>
                <a:cs typeface="Calibri" panose="020F0502020204030204" pitchFamily="34" charset="0"/>
              </a:rPr>
              <a:t>Πιάνουμε την μάσκα από τα λαστιχάκια στο πλάι, </a:t>
            </a:r>
            <a:r>
              <a:rPr lang="el-GR" altLang="el-GR" sz="2800" b="1" dirty="0">
                <a:solidFill>
                  <a:srgbClr val="000000"/>
                </a:solidFill>
                <a:latin typeface="Calibri" panose="020F0502020204030204" pitchFamily="34" charset="0"/>
                <a:cs typeface="Calibri" panose="020F0502020204030204" pitchFamily="34" charset="0"/>
              </a:rPr>
              <a:t>αφού πλύνουμε ή απολυμάνουμε </a:t>
            </a:r>
            <a:r>
              <a:rPr lang="el-GR" altLang="el-GR" sz="2800" dirty="0">
                <a:solidFill>
                  <a:srgbClr val="000000"/>
                </a:solidFill>
                <a:latin typeface="Calibri" panose="020F0502020204030204" pitchFamily="34" charset="0"/>
                <a:cs typeface="Calibri" panose="020F0502020204030204" pitchFamily="34" charset="0"/>
              </a:rPr>
              <a:t>τα χέρια μας. Αν  τα χέρια μας είναι καθαρά, δεν μεταφέρουμε τον </a:t>
            </a:r>
            <a:r>
              <a:rPr lang="el-GR" altLang="el-GR" sz="2800" dirty="0" err="1">
                <a:solidFill>
                  <a:srgbClr val="000000"/>
                </a:solidFill>
                <a:latin typeface="Calibri" panose="020F0502020204030204" pitchFamily="34" charset="0"/>
                <a:cs typeface="Calibri" panose="020F0502020204030204" pitchFamily="34" charset="0"/>
              </a:rPr>
              <a:t>κορωναϊό</a:t>
            </a:r>
            <a:r>
              <a:rPr lang="el-GR" altLang="el-GR" sz="2800" dirty="0">
                <a:solidFill>
                  <a:srgbClr val="000000"/>
                </a:solidFill>
                <a:latin typeface="Calibri" panose="020F0502020204030204" pitchFamily="34" charset="0"/>
                <a:cs typeface="Calibri" panose="020F0502020204030204" pitchFamily="34" charset="0"/>
              </a:rPr>
              <a:t> ή άλλους ιούς, μικρόβια και βακτήρια στην μάσκα μας. </a:t>
            </a:r>
            <a:endParaRPr lang="el-GR" altLang="el-GR" sz="2800" dirty="0">
              <a:latin typeface="Calibri" panose="020F0502020204030204" pitchFamily="34" charset="0"/>
              <a:cs typeface="Calibri" panose="020F0502020204030204" pitchFamily="34" charset="0"/>
            </a:endParaRP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xmlns="" id="{E6E4A890-6463-4EA0-805B-C8D949CBCC57}"/>
              </a:ext>
            </a:extLst>
          </p:cNvPr>
          <p:cNvPicPr>
            <a:picLocks noChangeAspect="1"/>
          </p:cNvPicPr>
          <p:nvPr/>
        </p:nvPicPr>
        <p:blipFill>
          <a:blip r:embed="rId4"/>
          <a:stretch>
            <a:fillRect/>
          </a:stretch>
        </p:blipFill>
        <p:spPr>
          <a:xfrm>
            <a:off x="3200400" y="1981200"/>
            <a:ext cx="2944623" cy="1146147"/>
          </a:xfrm>
          <a:prstGeom prst="rect">
            <a:avLst/>
          </a:prstGeom>
        </p:spPr>
      </p:pic>
    </p:spTree>
    <p:extLst>
      <p:ext uri="{BB962C8B-B14F-4D97-AF65-F5344CB8AC3E}">
        <p14:creationId xmlns:p14="http://schemas.microsoft.com/office/powerpoint/2010/main" xmlns="" val="1230766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600200" y="274638"/>
            <a:ext cx="7086600" cy="1143000"/>
          </a:xfrm>
        </p:spPr>
        <p:txBody>
          <a:bodyPr/>
          <a:lstStyle/>
          <a:p>
            <a:pPr eaLnBrk="1" hangingPunct="1"/>
            <a:r>
              <a:rPr lang="el-GR" altLang="el-GR" sz="4000" b="1" dirty="0">
                <a:latin typeface="Calibri" panose="020F0502020204030204" pitchFamily="34" charset="0"/>
                <a:cs typeface="Calibri" panose="020F0502020204030204" pitchFamily="34" charset="0"/>
              </a:rPr>
              <a:t>Για να φορέσω την μάσκα μου, την πιάνω από τα λαστιχάκια</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extLst>
      <p:ext uri="{BB962C8B-B14F-4D97-AF65-F5344CB8AC3E}">
        <p14:creationId xmlns:p14="http://schemas.microsoft.com/office/powerpoint/2010/main" xmlns="" val="2383339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1" descr="Χειρουργική Μάσκα Προστασίας Τριών Στρώσεων (1 Χρήσης) | maskes.gr">
            <a:extLst>
              <a:ext uri="{FF2B5EF4-FFF2-40B4-BE49-F238E27FC236}">
                <a16:creationId xmlns:a16="http://schemas.microsoft.com/office/drawing/2014/main" xmlns="" id="{0C7E1F1E-6D68-4BCD-81B6-51DA017271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296"/>
          <a:stretch/>
        </p:blipFill>
        <p:spPr bwMode="auto">
          <a:xfrm>
            <a:off x="7543800" y="5410201"/>
            <a:ext cx="15287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676400" y="274638"/>
            <a:ext cx="7010400" cy="1143000"/>
          </a:xfrm>
        </p:spPr>
        <p:txBody>
          <a:bodyPr/>
          <a:lstStyle/>
          <a:p>
            <a:pPr eaLnBrk="1" hangingPunct="1"/>
            <a:r>
              <a:rPr lang="el-GR" altLang="el-GR" sz="4000" b="1" dirty="0">
                <a:latin typeface="Calibri" panose="020F0502020204030204" pitchFamily="34" charset="0"/>
                <a:cs typeface="Calibri" panose="020F0502020204030204" pitchFamily="34" charset="0"/>
              </a:rPr>
              <a:t>Για να φορέσω την μάσκα μου, την πιάνω από τα λαστιχάκια</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340518" y="3407229"/>
            <a:ext cx="8462962" cy="2895600"/>
          </a:xfrm>
        </p:spPr>
        <p:txBody>
          <a:bodyPr/>
          <a:lstStyle/>
          <a:p>
            <a:pPr algn="just" eaLnBrk="1" hangingPunct="1"/>
            <a:r>
              <a:rPr lang="el-GR" altLang="el-GR" sz="2800" dirty="0">
                <a:solidFill>
                  <a:srgbClr val="000000"/>
                </a:solidFill>
                <a:latin typeface="Calibri" panose="020F0502020204030204" pitchFamily="34" charset="0"/>
                <a:cs typeface="Calibri" panose="020F0502020204030204" pitchFamily="34" charset="0"/>
              </a:rPr>
              <a:t>Για να βάλουμε ή να βγάλουμε την μάσκα μας, την πιάνουμε από τα λαστιχάκια στο πλάι. </a:t>
            </a:r>
          </a:p>
          <a:p>
            <a:pPr algn="just" eaLnBrk="1" hangingPunct="1"/>
            <a:r>
              <a:rPr lang="el-GR" altLang="el-GR" sz="2800" b="1" dirty="0">
                <a:solidFill>
                  <a:srgbClr val="000000"/>
                </a:solidFill>
                <a:latin typeface="Calibri" panose="020F0502020204030204" pitchFamily="34" charset="0"/>
                <a:cs typeface="Calibri" panose="020F0502020204030204" pitchFamily="34" charset="0"/>
              </a:rPr>
              <a:t>ΔΕΝ</a:t>
            </a:r>
            <a:r>
              <a:rPr lang="el-GR" altLang="el-GR" sz="2800" dirty="0">
                <a:solidFill>
                  <a:srgbClr val="000000"/>
                </a:solidFill>
                <a:latin typeface="Calibri" panose="020F0502020204030204" pitchFamily="34" charset="0"/>
                <a:cs typeface="Calibri" panose="020F0502020204030204" pitchFamily="34" charset="0"/>
              </a:rPr>
              <a:t> την πιάνουμε από το μπροστινό της μέρος!</a:t>
            </a:r>
            <a:endParaRPr lang="el-GR" altLang="el-GR" sz="2800" dirty="0">
              <a:latin typeface="Calibri" panose="020F0502020204030204" pitchFamily="34" charset="0"/>
              <a:cs typeface="Calibri" panose="020F0502020204030204" pitchFamily="34" charset="0"/>
            </a:endParaRP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8A9B254C-41BA-4E57-94C8-48BBE93EF386}"/>
              </a:ext>
            </a:extLst>
          </p:cNvPr>
          <p:cNvSpPr/>
          <p:nvPr/>
        </p:nvSpPr>
        <p:spPr>
          <a:xfrm>
            <a:off x="3151187" y="19812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851629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600200" y="274638"/>
            <a:ext cx="7086600" cy="1554162"/>
          </a:xfrm>
        </p:spPr>
        <p:txBody>
          <a:bodyPr/>
          <a:lstStyle/>
          <a:p>
            <a:pPr eaLnBrk="1" hangingPunct="1"/>
            <a:r>
              <a:rPr lang="el-GR" altLang="el-GR" sz="4000" b="1" dirty="0">
                <a:latin typeface="Calibri" panose="020F0502020204030204" pitchFamily="34" charset="0"/>
                <a:cs typeface="Calibri" panose="020F0502020204030204" pitchFamily="34" charset="0"/>
              </a:rPr>
              <a:t>Μπορώ να ανταλλάξω την μάσκα μου με τους φίλους μου</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69151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a:extLst>
              <a:ext uri="{FF2B5EF4-FFF2-40B4-BE49-F238E27FC236}">
                <a16:creationId xmlns:a16="http://schemas.microsoft.com/office/drawing/2014/main" xmlns="" id="{8A9C7101-20C6-46EC-A2A6-628ABF01E7C5}"/>
              </a:ext>
            </a:extLst>
          </p:cNvPr>
          <p:cNvSpPr>
            <a:spLocks noGrp="1" noChangeArrowheads="1"/>
          </p:cNvSpPr>
          <p:nvPr>
            <p:ph type="title"/>
          </p:nvPr>
        </p:nvSpPr>
        <p:spPr/>
        <p:txBody>
          <a:bodyPr/>
          <a:lstStyle/>
          <a:p>
            <a:pPr eaLnBrk="1" hangingPunct="1"/>
            <a:r>
              <a:rPr lang="el-GR" altLang="el-GR">
                <a:latin typeface="Calibri" panose="020F0502020204030204" pitchFamily="34" charset="0"/>
                <a:cs typeface="Calibri" panose="020F0502020204030204" pitchFamily="34" charset="0"/>
              </a:rPr>
              <a:t>Φύλο των κρουσμάτων</a:t>
            </a:r>
          </a:p>
        </p:txBody>
      </p:sp>
      <p:pic>
        <p:nvPicPr>
          <p:cNvPr id="7171" name="Picture 2">
            <a:extLst>
              <a:ext uri="{FF2B5EF4-FFF2-40B4-BE49-F238E27FC236}">
                <a16:creationId xmlns:a16="http://schemas.microsoft.com/office/drawing/2014/main" xmlns="" id="{8314DF02-8898-438B-A282-6CE01DB4D9FD}"/>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14600" y="1668463"/>
            <a:ext cx="4270375" cy="4143375"/>
          </a:xfrm>
          <a:noFill/>
          <a:extLst>
            <a:ext uri="{909E8E84-426E-40DD-AFC4-6F175D3DCCD1}">
              <a14:hiddenFill xmlns:a14="http://schemas.microsoft.com/office/drawing/2010/main" xmlns="">
                <a:solidFill>
                  <a:srgbClr val="FFFFFF"/>
                </a:solidFill>
              </a14:hiddenFill>
            </a:ext>
          </a:extLst>
        </p:spPr>
      </p:pic>
      <p:sp>
        <p:nvSpPr>
          <p:cNvPr id="7172" name="TextBox 8">
            <a:extLst>
              <a:ext uri="{FF2B5EF4-FFF2-40B4-BE49-F238E27FC236}">
                <a16:creationId xmlns:a16="http://schemas.microsoft.com/office/drawing/2014/main" xmlns="" id="{AE2438D1-E91E-4B26-A591-23F0D7F6D598}"/>
              </a:ext>
            </a:extLst>
          </p:cNvPr>
          <p:cNvSpPr txBox="1">
            <a:spLocks noChangeArrowheads="1"/>
          </p:cNvSpPr>
          <p:nvPr/>
        </p:nvSpPr>
        <p:spPr bwMode="auto">
          <a:xfrm>
            <a:off x="258763" y="3533775"/>
            <a:ext cx="2960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latin typeface="Calibri" panose="020F0502020204030204" pitchFamily="34" charset="0"/>
                <a:cs typeface="Calibri" panose="020F0502020204030204" pitchFamily="34" charset="0"/>
              </a:rPr>
              <a:t>ΓΥΝΑΙΚΕΣ    44.70%</a:t>
            </a:r>
          </a:p>
        </p:txBody>
      </p:sp>
      <p:sp>
        <p:nvSpPr>
          <p:cNvPr id="7173" name="TextBox 5">
            <a:extLst>
              <a:ext uri="{FF2B5EF4-FFF2-40B4-BE49-F238E27FC236}">
                <a16:creationId xmlns:a16="http://schemas.microsoft.com/office/drawing/2014/main" xmlns="" id="{007EC98E-A1CA-4E0D-A2A1-EBDDF599A75D}"/>
              </a:ext>
            </a:extLst>
          </p:cNvPr>
          <p:cNvSpPr txBox="1">
            <a:spLocks noChangeArrowheads="1"/>
          </p:cNvSpPr>
          <p:nvPr/>
        </p:nvSpPr>
        <p:spPr bwMode="auto">
          <a:xfrm>
            <a:off x="6850063" y="3505200"/>
            <a:ext cx="2035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000000"/>
                </a:solidFill>
                <a:latin typeface="Calibri" panose="020F0502020204030204" pitchFamily="34" charset="0"/>
                <a:cs typeface="Calibri" panose="020F0502020204030204" pitchFamily="34" charset="0"/>
              </a:rPr>
              <a:t>ΑΝΔΡΕΣ      55.30%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1" descr="Χειρουργική Μάσκα Προστασίας Τριών Στρώσεων (1 Χρήσης) | maskes.gr">
            <a:extLst>
              <a:ext uri="{FF2B5EF4-FFF2-40B4-BE49-F238E27FC236}">
                <a16:creationId xmlns:a16="http://schemas.microsoft.com/office/drawing/2014/main" xmlns="" id="{0C7E1F1E-6D68-4BCD-81B6-51DA017271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296"/>
          <a:stretch/>
        </p:blipFill>
        <p:spPr bwMode="auto">
          <a:xfrm>
            <a:off x="7543800" y="5410201"/>
            <a:ext cx="15287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447800" y="274638"/>
            <a:ext cx="7239000" cy="1143000"/>
          </a:xfrm>
        </p:spPr>
        <p:txBody>
          <a:bodyPr/>
          <a:lstStyle/>
          <a:p>
            <a:pPr eaLnBrk="1" hangingPunct="1"/>
            <a:r>
              <a:rPr lang="el-GR" altLang="el-GR" sz="4000" b="1" dirty="0">
                <a:latin typeface="Calibri" panose="020F0502020204030204" pitchFamily="34" charset="0"/>
                <a:cs typeface="Calibri" panose="020F0502020204030204" pitchFamily="34" charset="0"/>
              </a:rPr>
              <a:t>Μπορώ να ανταλλάξω την μάσκα μου με τους φίλους μου</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340518" y="3407229"/>
            <a:ext cx="8462962" cy="2895600"/>
          </a:xfrm>
        </p:spPr>
        <p:txBody>
          <a:bodyPr/>
          <a:lstStyle/>
          <a:p>
            <a:pPr algn="just" eaLnBrk="1" hangingPunct="1"/>
            <a:r>
              <a:rPr lang="el-GR" altLang="el-GR" sz="2800" b="1" dirty="0">
                <a:solidFill>
                  <a:srgbClr val="000000"/>
                </a:solidFill>
                <a:latin typeface="Calibri" panose="020F0502020204030204" pitchFamily="34" charset="0"/>
                <a:cs typeface="Calibri" panose="020F0502020204030204" pitchFamily="34" charset="0"/>
              </a:rPr>
              <a:t>ΠΟΤΕ</a:t>
            </a:r>
            <a:r>
              <a:rPr lang="el-GR" altLang="el-GR" sz="2800" dirty="0">
                <a:solidFill>
                  <a:srgbClr val="000000"/>
                </a:solidFill>
                <a:latin typeface="Calibri" panose="020F0502020204030204" pitchFamily="34" charset="0"/>
                <a:cs typeface="Calibri" panose="020F0502020204030204" pitchFamily="34" charset="0"/>
              </a:rPr>
              <a:t> δεν ανταλλάσσουμε τις μάσκες μας! Αν το κάνουμε, μεταφέρουμε τα σταγονίδια του ενός στον άλλον και έτσι, η μάσκα δεν μας προστατεύει πια! </a:t>
            </a:r>
            <a:endParaRPr lang="el-GR" altLang="el-GR" sz="2800" dirty="0">
              <a:latin typeface="Calibri" panose="020F0502020204030204" pitchFamily="34" charset="0"/>
              <a:cs typeface="Calibri" panose="020F0502020204030204" pitchFamily="34" charset="0"/>
            </a:endParaRP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Εικόνα 3">
            <a:extLst>
              <a:ext uri="{FF2B5EF4-FFF2-40B4-BE49-F238E27FC236}">
                <a16:creationId xmlns:a16="http://schemas.microsoft.com/office/drawing/2014/main" xmlns="" id="{31B1CFDD-8770-4900-88B4-51FA0D942A2E}"/>
              </a:ext>
            </a:extLst>
          </p:cNvPr>
          <p:cNvPicPr>
            <a:picLocks noChangeAspect="1"/>
          </p:cNvPicPr>
          <p:nvPr/>
        </p:nvPicPr>
        <p:blipFill>
          <a:blip r:embed="rId4"/>
          <a:stretch>
            <a:fillRect/>
          </a:stretch>
        </p:blipFill>
        <p:spPr>
          <a:xfrm>
            <a:off x="3099687" y="2057400"/>
            <a:ext cx="2944623" cy="1146147"/>
          </a:xfrm>
          <a:prstGeom prst="rect">
            <a:avLst/>
          </a:prstGeom>
        </p:spPr>
      </p:pic>
    </p:spTree>
    <p:extLst>
      <p:ext uri="{BB962C8B-B14F-4D97-AF65-F5344CB8AC3E}">
        <p14:creationId xmlns:p14="http://schemas.microsoft.com/office/powerpoint/2010/main" xmlns="" val="980202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p:txBody>
          <a:bodyPr/>
          <a:lstStyle/>
          <a:p>
            <a:pPr eaLnBrk="1" hangingPunct="1"/>
            <a:r>
              <a:rPr lang="el-GR" altLang="el-GR" sz="4000" b="1">
                <a:latin typeface="Calibri" panose="020F0502020204030204" pitchFamily="34" charset="0"/>
                <a:cs typeface="Calibri" panose="020F0502020204030204" pitchFamily="34" charset="0"/>
              </a:rPr>
              <a:t>Η μάσκα κάθε τύπου με προφυλάσσει </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26490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1" descr="Χειρουργική Μάσκα Προστασίας Τριών Στρώσεων (1 Χρήσης) | maskes.gr">
            <a:extLst>
              <a:ext uri="{FF2B5EF4-FFF2-40B4-BE49-F238E27FC236}">
                <a16:creationId xmlns:a16="http://schemas.microsoft.com/office/drawing/2014/main" xmlns="" id="{0C7E1F1E-6D68-4BCD-81B6-51DA017271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296"/>
          <a:stretch/>
        </p:blipFill>
        <p:spPr bwMode="auto">
          <a:xfrm>
            <a:off x="7543800" y="5410201"/>
            <a:ext cx="15287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p:txBody>
          <a:bodyPr/>
          <a:lstStyle/>
          <a:p>
            <a:pPr eaLnBrk="1" hangingPunct="1"/>
            <a:r>
              <a:rPr lang="el-GR" altLang="el-GR" sz="4000" b="1">
                <a:latin typeface="Calibri" panose="020F0502020204030204" pitchFamily="34" charset="0"/>
                <a:cs typeface="Calibri" panose="020F0502020204030204" pitchFamily="34" charset="0"/>
              </a:rPr>
              <a:t>Η μάσκα κάθε τύπου με προφυλάσσει </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340518" y="3276600"/>
            <a:ext cx="8462962" cy="2468562"/>
          </a:xfrm>
        </p:spPr>
        <p:txBody>
          <a:bodyPr/>
          <a:lstStyle/>
          <a:p>
            <a:pPr algn="just" eaLnBrk="1" hangingPunct="1"/>
            <a:r>
              <a:rPr lang="el-GR" altLang="el-GR" sz="2800" b="1" dirty="0">
                <a:solidFill>
                  <a:srgbClr val="000000"/>
                </a:solidFill>
                <a:latin typeface="Calibri" panose="020F0502020204030204" pitchFamily="34" charset="0"/>
                <a:cs typeface="Calibri" panose="020F0502020204030204" pitchFamily="34" charset="0"/>
              </a:rPr>
              <a:t>Όλες οι μάσκες</a:t>
            </a:r>
            <a:r>
              <a:rPr lang="el-GR" altLang="el-GR" sz="2800" dirty="0">
                <a:solidFill>
                  <a:srgbClr val="000000"/>
                </a:solidFill>
                <a:latin typeface="Calibri" panose="020F0502020204030204" pitchFamily="34" charset="0"/>
                <a:cs typeface="Calibri" panose="020F0502020204030204" pitchFamily="34" charset="0"/>
              </a:rPr>
              <a:t>, οι υφασμάτινες, οι ιατρικές ακόμα  και οι μη χειρουργικές, </a:t>
            </a:r>
            <a:r>
              <a:rPr lang="el-GR" altLang="el-GR" sz="2800" b="1" dirty="0">
                <a:solidFill>
                  <a:srgbClr val="000000"/>
                </a:solidFill>
                <a:latin typeface="Calibri" panose="020F0502020204030204" pitchFamily="34" charset="0"/>
                <a:cs typeface="Calibri" panose="020F0502020204030204" pitchFamily="34" charset="0"/>
              </a:rPr>
              <a:t>μπορούν να περιορίσουν σημαντικά την ποσότητα ιού που αποβάλλουν οι άνθρωποι</a:t>
            </a:r>
            <a:r>
              <a:rPr lang="el-GR" altLang="el-GR" sz="2800" dirty="0">
                <a:solidFill>
                  <a:srgbClr val="000000"/>
                </a:solidFill>
                <a:latin typeface="Calibri" panose="020F0502020204030204" pitchFamily="34" charset="0"/>
                <a:cs typeface="Calibri" panose="020F0502020204030204" pitchFamily="34" charset="0"/>
              </a:rPr>
              <a:t> στον αέρα με τα σταγονίδια όταν μιλούν, φωνάζουν ή γελούν. </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8A9B254C-41BA-4E57-94C8-48BBE93EF386}"/>
              </a:ext>
            </a:extLst>
          </p:cNvPr>
          <p:cNvSpPr/>
          <p:nvPr/>
        </p:nvSpPr>
        <p:spPr>
          <a:xfrm>
            <a:off x="3151187" y="1981200"/>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spTree>
    <p:extLst>
      <p:ext uri="{BB962C8B-B14F-4D97-AF65-F5344CB8AC3E}">
        <p14:creationId xmlns:p14="http://schemas.microsoft.com/office/powerpoint/2010/main" xmlns="" val="2612903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633538" y="82550"/>
            <a:ext cx="7510462" cy="2209800"/>
          </a:xfrm>
        </p:spPr>
        <p:txBody>
          <a:bodyPr/>
          <a:lstStyle/>
          <a:p>
            <a:pPr eaLnBrk="1" hangingPunct="1"/>
            <a:r>
              <a:rPr lang="el-GR" altLang="el-GR" sz="3600" b="1" dirty="0">
                <a:latin typeface="Calibri" panose="020F0502020204030204" pitchFamily="34" charset="0"/>
                <a:cs typeface="Calibri" panose="020F0502020204030204" pitchFamily="34" charset="0"/>
              </a:rPr>
              <a:t>Χρησιμοποιούμε την υφασμάτινη μάσκα ξανά, αφού την πλύνουμε και την σιδερώσουμε </a:t>
            </a: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extLst>
      <p:ext uri="{BB962C8B-B14F-4D97-AF65-F5344CB8AC3E}">
        <p14:creationId xmlns:p14="http://schemas.microsoft.com/office/powerpoint/2010/main" xmlns="" val="935081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1" descr="Χειρουργική Μάσκα Προστασίας Τριών Στρώσεων (1 Χρήσης) | maskes.gr">
            <a:extLst>
              <a:ext uri="{FF2B5EF4-FFF2-40B4-BE49-F238E27FC236}">
                <a16:creationId xmlns:a16="http://schemas.microsoft.com/office/drawing/2014/main" xmlns="" id="{0C7E1F1E-6D68-4BCD-81B6-51DA0172710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296"/>
          <a:stretch/>
        </p:blipFill>
        <p:spPr bwMode="auto">
          <a:xfrm>
            <a:off x="7315200" y="5193708"/>
            <a:ext cx="1757363" cy="1664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a:xfrm>
            <a:off x="1752600" y="82550"/>
            <a:ext cx="6934200" cy="2279650"/>
          </a:xfrm>
        </p:spPr>
        <p:txBody>
          <a:bodyPr/>
          <a:lstStyle/>
          <a:p>
            <a:pPr eaLnBrk="1" hangingPunct="1"/>
            <a:r>
              <a:rPr lang="el-GR" altLang="el-GR" sz="3600" b="1" dirty="0">
                <a:latin typeface="Calibri" panose="020F0502020204030204" pitchFamily="34" charset="0"/>
                <a:cs typeface="Calibri" panose="020F0502020204030204" pitchFamily="34" charset="0"/>
              </a:rPr>
              <a:t>Χρησιμοποιούμε την υφασμάτινη μάσκα ξανά, αφού την πλύνουμε και την σιδερώσουμε </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816769" y="3732301"/>
            <a:ext cx="7127080" cy="2584450"/>
          </a:xfrm>
        </p:spPr>
        <p:txBody>
          <a:bodyPr/>
          <a:lstStyle/>
          <a:p>
            <a:pPr algn="just" eaLnBrk="1" hangingPunct="1"/>
            <a:r>
              <a:rPr lang="el-GR" altLang="el-GR" sz="2800" dirty="0">
                <a:solidFill>
                  <a:srgbClr val="000000"/>
                </a:solidFill>
                <a:latin typeface="Calibri" panose="020F0502020204030204" pitchFamily="34" charset="0"/>
                <a:cs typeface="Calibri" panose="020F0502020204030204" pitchFamily="34" charset="0"/>
              </a:rPr>
              <a:t>Οι υφασμάτινες μάσκες πρέπει να </a:t>
            </a:r>
            <a:r>
              <a:rPr lang="el-GR" altLang="el-GR" sz="2800" b="1" dirty="0">
                <a:solidFill>
                  <a:srgbClr val="000000"/>
                </a:solidFill>
                <a:latin typeface="Calibri" panose="020F0502020204030204" pitchFamily="34" charset="0"/>
                <a:cs typeface="Calibri" panose="020F0502020204030204" pitchFamily="34" charset="0"/>
              </a:rPr>
              <a:t>πλένονται καθημερινά σε 60</a:t>
            </a:r>
            <a:r>
              <a:rPr lang="el-GR" altLang="el-GR" sz="2800" b="1" baseline="30000" dirty="0">
                <a:solidFill>
                  <a:srgbClr val="000000"/>
                </a:solidFill>
                <a:latin typeface="Calibri" panose="020F0502020204030204" pitchFamily="34" charset="0"/>
                <a:cs typeface="Calibri" panose="020F0502020204030204" pitchFamily="34" charset="0"/>
              </a:rPr>
              <a:t>ο</a:t>
            </a:r>
            <a:r>
              <a:rPr lang="el-GR" altLang="el-GR" sz="2800" b="1" dirty="0">
                <a:solidFill>
                  <a:srgbClr val="000000"/>
                </a:solidFill>
                <a:latin typeface="Calibri" panose="020F0502020204030204" pitchFamily="34" charset="0"/>
                <a:cs typeface="Calibri" panose="020F0502020204030204" pitchFamily="34" charset="0"/>
              </a:rPr>
              <a:t> </a:t>
            </a:r>
            <a:r>
              <a:rPr lang="el-GR" altLang="el-GR" sz="2800" dirty="0">
                <a:solidFill>
                  <a:srgbClr val="000000"/>
                </a:solidFill>
                <a:latin typeface="Calibri" panose="020F0502020204030204" pitchFamily="34" charset="0"/>
                <a:cs typeface="Calibri" panose="020F0502020204030204" pitchFamily="34" charset="0"/>
              </a:rPr>
              <a:t>και να</a:t>
            </a:r>
            <a:r>
              <a:rPr lang="el-GR" altLang="el-GR" sz="2800" b="1" dirty="0">
                <a:solidFill>
                  <a:srgbClr val="000000"/>
                </a:solidFill>
                <a:latin typeface="Calibri" panose="020F0502020204030204" pitchFamily="34" charset="0"/>
                <a:cs typeface="Calibri" panose="020F0502020204030204" pitchFamily="34" charset="0"/>
              </a:rPr>
              <a:t> σιδερώνονται, ώστε </a:t>
            </a:r>
            <a:r>
              <a:rPr lang="el-GR" altLang="el-GR" sz="2800" dirty="0">
                <a:solidFill>
                  <a:srgbClr val="000000"/>
                </a:solidFill>
                <a:latin typeface="Calibri" panose="020F0502020204030204" pitchFamily="34" charset="0"/>
                <a:cs typeface="Calibri" panose="020F0502020204030204" pitchFamily="34" charset="0"/>
              </a:rPr>
              <a:t>να </a:t>
            </a:r>
            <a:r>
              <a:rPr lang="el-GR" altLang="el-GR" sz="2800" dirty="0" err="1">
                <a:solidFill>
                  <a:srgbClr val="000000"/>
                </a:solidFill>
                <a:latin typeface="Calibri" panose="020F0502020204030204" pitchFamily="34" charset="0"/>
                <a:cs typeface="Calibri" panose="020F0502020204030204" pitchFamily="34" charset="0"/>
              </a:rPr>
              <a:t>απολυμανθούν</a:t>
            </a:r>
            <a:r>
              <a:rPr lang="el-GR" altLang="el-GR" sz="2800" dirty="0">
                <a:solidFill>
                  <a:srgbClr val="000000"/>
                </a:solidFill>
                <a:latin typeface="Calibri" panose="020F0502020204030204" pitchFamily="34" charset="0"/>
                <a:cs typeface="Calibri" panose="020F0502020204030204" pitchFamily="34" charset="0"/>
              </a:rPr>
              <a:t> και να μπορούμε να τις χρησιμοποιήσουμε</a:t>
            </a:r>
            <a:r>
              <a:rPr lang="el-GR" altLang="el-GR" sz="2800" b="1" dirty="0">
                <a:solidFill>
                  <a:srgbClr val="000000"/>
                </a:solidFill>
                <a:latin typeface="Calibri" panose="020F0502020204030204" pitchFamily="34" charset="0"/>
                <a:cs typeface="Calibri" panose="020F0502020204030204" pitchFamily="34" charset="0"/>
              </a:rPr>
              <a:t> την επόμενη φορά με ασφάλεια. </a:t>
            </a:r>
            <a:endParaRPr lang="el-GR" altLang="el-GR" sz="2800" dirty="0">
              <a:latin typeface="Calibri" panose="020F0502020204030204" pitchFamily="34" charset="0"/>
              <a:cs typeface="Calibri" panose="020F0502020204030204" pitchFamily="34" charset="0"/>
            </a:endParaRPr>
          </a:p>
        </p:txBody>
      </p:sp>
      <p:pic>
        <p:nvPicPr>
          <p:cNvPr id="62468" name="Picture 9" descr="Παιδική Μάσκα Προστασίας Minnie Mouse | Maskstore - Προστατευτικές ...">
            <a:extLst>
              <a:ext uri="{FF2B5EF4-FFF2-40B4-BE49-F238E27FC236}">
                <a16:creationId xmlns:a16="http://schemas.microsoft.com/office/drawing/2014/main" xmlns="" id="{361E7921-38DE-4FC9-B792-82396BFF1D2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82550"/>
            <a:ext cx="14144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Επεξήγηση: Κάτω βέλος 1">
            <a:extLst>
              <a:ext uri="{FF2B5EF4-FFF2-40B4-BE49-F238E27FC236}">
                <a16:creationId xmlns:a16="http://schemas.microsoft.com/office/drawing/2014/main" xmlns="" id="{8A9B254C-41BA-4E57-94C8-48BBE93EF386}"/>
              </a:ext>
            </a:extLst>
          </p:cNvPr>
          <p:cNvSpPr/>
          <p:nvPr/>
        </p:nvSpPr>
        <p:spPr>
          <a:xfrm>
            <a:off x="3151187" y="2627224"/>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233090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a:extLst>
              <a:ext uri="{FF2B5EF4-FFF2-40B4-BE49-F238E27FC236}">
                <a16:creationId xmlns:a16="http://schemas.microsoft.com/office/drawing/2014/main" xmlns="" id="{2DFCA6CF-86E6-4A6D-A07C-8FB92B8FAE25}"/>
              </a:ext>
            </a:extLst>
          </p:cNvPr>
          <p:cNvSpPr>
            <a:spLocks noGrp="1" noChangeArrowheads="1"/>
          </p:cNvSpPr>
          <p:nvPr>
            <p:ph type="title"/>
          </p:nvPr>
        </p:nvSpPr>
        <p:spPr>
          <a:xfrm>
            <a:off x="457200" y="274638"/>
            <a:ext cx="8229600" cy="2011362"/>
          </a:xfrm>
        </p:spPr>
        <p:txBody>
          <a:bodyPr/>
          <a:lstStyle/>
          <a:p>
            <a:pPr eaLnBrk="1" hangingPunct="1"/>
            <a:r>
              <a:rPr lang="el-GR" altLang="el-GR" sz="4000" b="1" dirty="0">
                <a:solidFill>
                  <a:srgbClr val="000000"/>
                </a:solidFill>
                <a:latin typeface="Calibri" panose="020F0502020204030204" pitchFamily="34" charset="0"/>
                <a:cs typeface="Calibri" panose="020F0502020204030204" pitchFamily="34" charset="0"/>
              </a:rPr>
              <a:t>Μου επιβάλλουν να φορώ μάσκα για να μου κάνουν «καψόνι» και να με ταλαιπωρήσουν</a:t>
            </a:r>
            <a:endParaRPr lang="el-GR" altLang="el-GR" sz="4000" dirty="0"/>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45EE3CB1-AB2D-4A06-BE10-71BBF10D8FEE}"/>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D972D817-2B2F-4352-877A-4D95D24C01A9}"/>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5" name="TextBox 4">
            <a:extLst>
              <a:ext uri="{FF2B5EF4-FFF2-40B4-BE49-F238E27FC236}">
                <a16:creationId xmlns:a16="http://schemas.microsoft.com/office/drawing/2014/main" xmlns="" id="{93370AC5-77E1-4290-979D-260CD038C22A}"/>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a:extLst>
              <a:ext uri="{FF2B5EF4-FFF2-40B4-BE49-F238E27FC236}">
                <a16:creationId xmlns:a16="http://schemas.microsoft.com/office/drawing/2014/main" xmlns="" id="{2DFCA6CF-86E6-4A6D-A07C-8FB92B8FAE25}"/>
              </a:ext>
            </a:extLst>
          </p:cNvPr>
          <p:cNvSpPr>
            <a:spLocks noGrp="1" noChangeArrowheads="1"/>
          </p:cNvSpPr>
          <p:nvPr>
            <p:ph type="title"/>
          </p:nvPr>
        </p:nvSpPr>
        <p:spPr>
          <a:xfrm>
            <a:off x="457200" y="228601"/>
            <a:ext cx="8229600" cy="1570036"/>
          </a:xfrm>
        </p:spPr>
        <p:txBody>
          <a:bodyPr/>
          <a:lstStyle/>
          <a:p>
            <a:pPr eaLnBrk="1" hangingPunct="1"/>
            <a:r>
              <a:rPr lang="el-GR" altLang="el-GR" sz="3600" b="1" dirty="0">
                <a:solidFill>
                  <a:srgbClr val="000000"/>
                </a:solidFill>
                <a:latin typeface="Calibri" panose="020F0502020204030204" pitchFamily="34" charset="0"/>
                <a:cs typeface="Calibri" panose="020F0502020204030204" pitchFamily="34" charset="0"/>
              </a:rPr>
              <a:t>Μου επιβάλλουν να φορώ μάσκα για να μου κάνουν «καψόνι» και να με ταλαιπωρήσουν</a:t>
            </a:r>
            <a:endParaRPr lang="el-GR" altLang="el-GR" sz="3600" dirty="0"/>
          </a:p>
        </p:txBody>
      </p:sp>
      <p:sp>
        <p:nvSpPr>
          <p:cNvPr id="63491" name="Θέση περιεχομένου 2">
            <a:extLst>
              <a:ext uri="{FF2B5EF4-FFF2-40B4-BE49-F238E27FC236}">
                <a16:creationId xmlns:a16="http://schemas.microsoft.com/office/drawing/2014/main" xmlns="" id="{84659853-800B-4E6A-945D-401B3778F131}"/>
              </a:ext>
            </a:extLst>
          </p:cNvPr>
          <p:cNvSpPr>
            <a:spLocks noGrp="1" noChangeArrowheads="1"/>
          </p:cNvSpPr>
          <p:nvPr>
            <p:ph idx="1"/>
          </p:nvPr>
        </p:nvSpPr>
        <p:spPr>
          <a:xfrm>
            <a:off x="333651" y="3124200"/>
            <a:ext cx="8581749" cy="2667000"/>
          </a:xfrm>
        </p:spPr>
        <p:txBody>
          <a:bodyPr/>
          <a:lstStyle/>
          <a:p>
            <a:pPr algn="just" eaLnBrk="1" hangingPunct="1"/>
            <a:r>
              <a:rPr lang="el-GR" altLang="el-GR" sz="2800" dirty="0">
                <a:latin typeface="Calibri" panose="020F0502020204030204" pitchFamily="34" charset="0"/>
                <a:cs typeface="Calibri" panose="020F0502020204030204" pitchFamily="34" charset="0"/>
              </a:rPr>
              <a:t>Η χρήση της μάσκας είναι ο πιο απλός τρόπος να μην μας βρίσκουν τα σταγονίδια που εκπέμπουν οι άλλοι όταν μιλούν, γελούν ή φωνάζουν.</a:t>
            </a:r>
          </a:p>
          <a:p>
            <a:pPr algn="just" eaLnBrk="1" hangingPunct="1"/>
            <a:r>
              <a:rPr lang="el-GR" altLang="el-GR" sz="2800" dirty="0">
                <a:latin typeface="Calibri" panose="020F0502020204030204" pitchFamily="34" charset="0"/>
                <a:cs typeface="Calibri" panose="020F0502020204030204" pitchFamily="34" charset="0"/>
              </a:rPr>
              <a:t>Ίσως, όταν τη φοράμε πολλές ώρες, μας κουράζει.</a:t>
            </a:r>
          </a:p>
          <a:p>
            <a:pPr algn="just" eaLnBrk="1" hangingPunct="1"/>
            <a:r>
              <a:rPr lang="el-GR" altLang="el-GR" sz="2800" dirty="0">
                <a:latin typeface="Calibri" panose="020F0502020204030204" pitchFamily="34" charset="0"/>
                <a:cs typeface="Calibri" panose="020F0502020204030204" pitchFamily="34" charset="0"/>
              </a:rPr>
              <a:t>Αλλά την φοράμε </a:t>
            </a:r>
            <a:r>
              <a:rPr lang="el-GR" altLang="el-GR" sz="2800" b="1" dirty="0">
                <a:latin typeface="Calibri" panose="020F0502020204030204" pitchFamily="34" charset="0"/>
                <a:cs typeface="Calibri" panose="020F0502020204030204" pitchFamily="34" charset="0"/>
              </a:rPr>
              <a:t>ΟΛΟΙ!!!</a:t>
            </a:r>
          </a:p>
        </p:txBody>
      </p:sp>
      <p:sp>
        <p:nvSpPr>
          <p:cNvPr id="2" name="Επεξήγηση: Κάτω βέλος 1">
            <a:extLst>
              <a:ext uri="{FF2B5EF4-FFF2-40B4-BE49-F238E27FC236}">
                <a16:creationId xmlns:a16="http://schemas.microsoft.com/office/drawing/2014/main" xmlns="" id="{F369AC04-02F4-49DB-9855-0606402278E3}"/>
              </a:ext>
            </a:extLst>
          </p:cNvPr>
          <p:cNvSpPr/>
          <p:nvPr/>
        </p:nvSpPr>
        <p:spPr>
          <a:xfrm>
            <a:off x="3151187" y="2125662"/>
            <a:ext cx="2841625" cy="998538"/>
          </a:xfrm>
          <a:prstGeom prst="downArrowCallout">
            <a:avLst/>
          </a:prstGeom>
          <a:solidFill>
            <a:srgbClr val="C0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chemeClr val="bg1"/>
                </a:solidFill>
                <a:sym typeface="Wingdings" panose="05000000000000000000" pitchFamily="2" charset="2"/>
              </a:rPr>
              <a:t> </a:t>
            </a:r>
            <a:r>
              <a:rPr lang="el-GR" sz="3200" b="1" dirty="0">
                <a:solidFill>
                  <a:schemeClr val="bg1"/>
                </a:solidFill>
              </a:rPr>
              <a:t>Μύθος</a:t>
            </a:r>
            <a:endParaRPr lang="en-US" sz="3200" b="1" dirty="0">
              <a:solidFill>
                <a:schemeClr val="bg1"/>
              </a:solidFill>
            </a:endParaRPr>
          </a:p>
        </p:txBody>
      </p:sp>
      <p:pic>
        <p:nvPicPr>
          <p:cNvPr id="1026" name="Picture 2">
            <a:extLst>
              <a:ext uri="{FF2B5EF4-FFF2-40B4-BE49-F238E27FC236}">
                <a16:creationId xmlns:a16="http://schemas.microsoft.com/office/drawing/2014/main" xmlns="" id="{E108A2B2-AF65-4CC9-9736-898880EF451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4329" y="5417936"/>
            <a:ext cx="2019300" cy="1133475"/>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165843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p:txBody>
          <a:bodyPr/>
          <a:lstStyle/>
          <a:p>
            <a:pPr eaLnBrk="1" hangingPunct="1"/>
            <a:r>
              <a:rPr lang="el-GR" altLang="el-GR" sz="4000" b="1" dirty="0">
                <a:latin typeface="Calibri" panose="020F0502020204030204" pitchFamily="34" charset="0"/>
                <a:cs typeface="Calibri" panose="020F0502020204030204" pitchFamily="34" charset="0"/>
              </a:rPr>
              <a:t>Ο καλός αερισμός του χώρου μας προφυλάσσει </a:t>
            </a: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E10EAB39-8354-48E8-814D-E33D548D43A0}"/>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600" b="1" i="0" u="none" strike="noStrike" kern="1200" cap="none" spc="0" normalizeH="0" baseline="0" noProof="0" dirty="0">
              <a:ln>
                <a:noFill/>
              </a:ln>
              <a:solidFill>
                <a:srgbClr val="00B050"/>
              </a:solidFill>
              <a:effectLst/>
              <a:uLnTx/>
              <a:uFillTx/>
              <a:latin typeface="Arial"/>
              <a:ea typeface="+mn-ea"/>
              <a:cs typeface="Aria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68E22DA8-0FFE-4885-B6D5-8833FE873D2C}"/>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1" i="0" u="none" strike="noStrike" kern="1200" cap="none" spc="0" normalizeH="0" baseline="0" noProof="0" dirty="0">
                <a:ln>
                  <a:noFill/>
                </a:ln>
                <a:solidFill>
                  <a:srgbClr val="FFFFFF">
                    <a:lumMod val="95000"/>
                  </a:srgbClr>
                </a:solidFill>
                <a:effectLst/>
                <a:uLnTx/>
                <a:uFillTx/>
                <a:latin typeface="Arial"/>
                <a:ea typeface="+mn-ea"/>
                <a:cs typeface="Arial"/>
              </a:rPr>
              <a:t>Μύθος</a:t>
            </a:r>
            <a:endParaRPr kumimoji="0" lang="en-US" sz="3600" b="1" i="0" u="none" strike="noStrike" kern="1200" cap="none" spc="0" normalizeH="0" baseline="0" noProof="0" dirty="0">
              <a:ln>
                <a:noFill/>
              </a:ln>
              <a:solidFill>
                <a:srgbClr val="FFFFFF">
                  <a:lumMod val="9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50D28AD3-A31B-46E9-8D5D-37E7C1D70BA2}"/>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ή</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835397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a:extLst>
              <a:ext uri="{FF2B5EF4-FFF2-40B4-BE49-F238E27FC236}">
                <a16:creationId xmlns:a16="http://schemas.microsoft.com/office/drawing/2014/main" xmlns="" id="{B4E46988-4292-4E61-A485-4E72E7ACBDC3}"/>
              </a:ext>
            </a:extLst>
          </p:cNvPr>
          <p:cNvSpPr>
            <a:spLocks noGrp="1" noChangeArrowheads="1"/>
          </p:cNvSpPr>
          <p:nvPr>
            <p:ph type="title"/>
          </p:nvPr>
        </p:nvSpPr>
        <p:spPr/>
        <p:txBody>
          <a:bodyPr/>
          <a:lstStyle/>
          <a:p>
            <a:pPr eaLnBrk="1" hangingPunct="1"/>
            <a:r>
              <a:rPr lang="el-GR" altLang="el-GR" sz="4000" b="1" dirty="0">
                <a:latin typeface="Calibri" panose="020F0502020204030204" pitchFamily="34" charset="0"/>
                <a:cs typeface="Calibri" panose="020F0502020204030204" pitchFamily="34" charset="0"/>
              </a:rPr>
              <a:t>Ο καλός αερισμός του χώρου μας προφυλάσσει </a:t>
            </a:r>
          </a:p>
        </p:txBody>
      </p:sp>
      <p:sp>
        <p:nvSpPr>
          <p:cNvPr id="62467" name="Θέση περιεχομένου 2">
            <a:extLst>
              <a:ext uri="{FF2B5EF4-FFF2-40B4-BE49-F238E27FC236}">
                <a16:creationId xmlns:a16="http://schemas.microsoft.com/office/drawing/2014/main" xmlns="" id="{6419CC13-953B-4F0A-B0A3-77E00C8A528C}"/>
              </a:ext>
            </a:extLst>
          </p:cNvPr>
          <p:cNvSpPr>
            <a:spLocks noGrp="1" noChangeArrowheads="1"/>
          </p:cNvSpPr>
          <p:nvPr>
            <p:ph idx="1"/>
          </p:nvPr>
        </p:nvSpPr>
        <p:spPr>
          <a:xfrm>
            <a:off x="228600" y="2757148"/>
            <a:ext cx="8574880" cy="2881652"/>
          </a:xfrm>
        </p:spPr>
        <p:txBody>
          <a:bodyPr/>
          <a:lstStyle/>
          <a:p>
            <a:pPr algn="just" eaLnBrk="1" hangingPunct="1"/>
            <a:r>
              <a:rPr lang="el-GR" altLang="el-GR" sz="2800" b="1" dirty="0">
                <a:solidFill>
                  <a:srgbClr val="000000"/>
                </a:solidFill>
                <a:latin typeface="Calibri" panose="020F0502020204030204" pitchFamily="34" charset="0"/>
                <a:cs typeface="Calibri" panose="020F0502020204030204" pitchFamily="34" charset="0"/>
              </a:rPr>
              <a:t>Ο χώρος που ζούμε και δουλεύουμε πρέπει να αερίζεται καλά και συχνά, για να μην αιωρούνται τα σταγονίδια που αποβάλλουν οι άνθρωποι</a:t>
            </a:r>
            <a:r>
              <a:rPr lang="el-GR" altLang="el-GR" sz="2800" dirty="0">
                <a:solidFill>
                  <a:srgbClr val="000000"/>
                </a:solidFill>
                <a:latin typeface="Calibri" panose="020F0502020204030204" pitchFamily="34" charset="0"/>
                <a:cs typeface="Calibri" panose="020F0502020204030204" pitchFamily="34" charset="0"/>
              </a:rPr>
              <a:t> όταν μιλούν, φωνάζουν ή γελούν. </a:t>
            </a:r>
          </a:p>
          <a:p>
            <a:pPr algn="just" eaLnBrk="1" hangingPunct="1"/>
            <a:r>
              <a:rPr lang="el-GR" altLang="el-GR" sz="2800" dirty="0">
                <a:solidFill>
                  <a:srgbClr val="000000"/>
                </a:solidFill>
                <a:latin typeface="Calibri" panose="020F0502020204030204" pitchFamily="34" charset="0"/>
                <a:cs typeface="Calibri" panose="020F0502020204030204" pitchFamily="34" charset="0"/>
              </a:rPr>
              <a:t>Αλλά κι αυτό το μέτρο πρέπει να συνδυάζεται με όλα τα υπόλοιπα: υγιεινή των χεριών μάσκα, αποστάσεις. </a:t>
            </a:r>
          </a:p>
        </p:txBody>
      </p:sp>
      <p:sp>
        <p:nvSpPr>
          <p:cNvPr id="2" name="Επεξήγηση: Κάτω βέλος 1">
            <a:extLst>
              <a:ext uri="{FF2B5EF4-FFF2-40B4-BE49-F238E27FC236}">
                <a16:creationId xmlns:a16="http://schemas.microsoft.com/office/drawing/2014/main" xmlns="" id="{8A9B254C-41BA-4E57-94C8-48BBE93EF386}"/>
              </a:ext>
            </a:extLst>
          </p:cNvPr>
          <p:cNvSpPr/>
          <p:nvPr/>
        </p:nvSpPr>
        <p:spPr>
          <a:xfrm>
            <a:off x="3151187" y="1699419"/>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 </a:t>
            </a:r>
            <a:r>
              <a:rPr kumimoji="0" lang="el-GR" sz="3200" b="1" i="0" u="none" strike="noStrike" kern="1200" cap="none" spc="0" normalizeH="0" baseline="0" noProof="0" dirty="0">
                <a:ln>
                  <a:noFill/>
                </a:ln>
                <a:solidFill>
                  <a:srgbClr val="00B050"/>
                </a:solidFill>
                <a:effectLst/>
                <a:uLnTx/>
                <a:uFillTx/>
                <a:latin typeface="Arial"/>
                <a:ea typeface="+mn-ea"/>
                <a:cs typeface="Arial"/>
              </a:rPr>
              <a:t>Αλήθεια</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pic>
        <p:nvPicPr>
          <p:cNvPr id="14338" name="Picture 2" descr="ΙΣΑ: Οδηγίες για τη σωστή χρήση των κλιματιστικών | Sofokleousin">
            <a:extLst>
              <a:ext uri="{FF2B5EF4-FFF2-40B4-BE49-F238E27FC236}">
                <a16:creationId xmlns:a16="http://schemas.microsoft.com/office/drawing/2014/main" xmlns="" id="{E7182CF6-8453-4E6C-94CF-150F4C1468C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2824" y="5486400"/>
            <a:ext cx="2390776" cy="1257085"/>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941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1">
            <a:extLst>
              <a:ext uri="{FF2B5EF4-FFF2-40B4-BE49-F238E27FC236}">
                <a16:creationId xmlns:a16="http://schemas.microsoft.com/office/drawing/2014/main" xmlns="" id="{55885B43-B725-40D6-A9B4-D314E1C8CBAE}"/>
              </a:ext>
            </a:extLst>
          </p:cNvPr>
          <p:cNvSpPr>
            <a:spLocks noGrp="1" noChangeArrowheads="1"/>
          </p:cNvSpPr>
          <p:nvPr>
            <p:ph type="title"/>
          </p:nvPr>
        </p:nvSpPr>
        <p:spPr>
          <a:xfrm>
            <a:off x="457200" y="98425"/>
            <a:ext cx="8229600" cy="944563"/>
          </a:xfrm>
        </p:spPr>
        <p:txBody>
          <a:bodyPr/>
          <a:lstStyle/>
          <a:p>
            <a:pPr eaLnBrk="1" hangingPunct="1"/>
            <a:r>
              <a:rPr lang="el-GR" altLang="el-GR" sz="3600" b="1">
                <a:solidFill>
                  <a:srgbClr val="000000"/>
                </a:solidFill>
                <a:latin typeface="Calibri" panose="020F0502020204030204" pitchFamily="34" charset="0"/>
                <a:cs typeface="Calibri" panose="020F0502020204030204" pitchFamily="34" charset="0"/>
              </a:rPr>
              <a:t>Η παραπληροφόρηση σκοτώνει</a:t>
            </a:r>
            <a:endParaRPr lang="el-GR" altLang="el-GR"/>
          </a:p>
        </p:txBody>
      </p:sp>
      <p:sp>
        <p:nvSpPr>
          <p:cNvPr id="3" name="Ορθογώνιο: Στρογγύλεμα μίας επάνω γωνίας και ψαλίδισμα της άλλης 1">
            <a:extLst>
              <a:ext uri="{FF2B5EF4-FFF2-40B4-BE49-F238E27FC236}">
                <a16:creationId xmlns:a16="http://schemas.microsoft.com/office/drawing/2014/main" xmlns="" id="{08772D94-E2E3-44BC-99FD-6DF509F61602}"/>
              </a:ext>
            </a:extLst>
          </p:cNvPr>
          <p:cNvSpPr/>
          <p:nvPr/>
        </p:nvSpPr>
        <p:spPr>
          <a:xfrm>
            <a:off x="533400" y="2949575"/>
            <a:ext cx="2971800" cy="1143000"/>
          </a:xfrm>
          <a:prstGeom prst="round2SameRec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600" b="1" dirty="0">
                <a:solidFill>
                  <a:srgbClr val="00B050"/>
                </a:solidFill>
              </a:rPr>
              <a:t>Αλήθεια</a:t>
            </a:r>
            <a:endParaRPr lang="en-US" sz="3600" b="1" dirty="0">
              <a:solidFill>
                <a:srgbClr val="00B050"/>
              </a:solidFill>
            </a:endParaRPr>
          </a:p>
        </p:txBody>
      </p:sp>
      <p:sp>
        <p:nvSpPr>
          <p:cNvPr id="4" name="Ορθογώνιο: Στρογγύλεμα μίας επάνω γωνίας και ψαλίδισμα της άλλης 2">
            <a:extLst>
              <a:ext uri="{FF2B5EF4-FFF2-40B4-BE49-F238E27FC236}">
                <a16:creationId xmlns:a16="http://schemas.microsoft.com/office/drawing/2014/main" xmlns="" id="{086D4F6B-A91D-4C8F-9FDC-56CF217CB168}"/>
              </a:ext>
            </a:extLst>
          </p:cNvPr>
          <p:cNvSpPr/>
          <p:nvPr/>
        </p:nvSpPr>
        <p:spPr>
          <a:xfrm>
            <a:off x="5715000" y="2949575"/>
            <a:ext cx="2971800" cy="1143000"/>
          </a:xfrm>
          <a:prstGeom prst="round2Same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b="1" dirty="0">
                <a:solidFill>
                  <a:schemeClr val="bg1">
                    <a:lumMod val="95000"/>
                  </a:schemeClr>
                </a:solidFill>
              </a:rPr>
              <a:t>Μύθος</a:t>
            </a:r>
            <a:endParaRPr lang="en-US" sz="3600" b="1" dirty="0">
              <a:solidFill>
                <a:schemeClr val="bg1">
                  <a:lumMod val="95000"/>
                </a:schemeClr>
              </a:solidFill>
            </a:endParaRPr>
          </a:p>
        </p:txBody>
      </p:sp>
      <p:sp>
        <p:nvSpPr>
          <p:cNvPr id="6" name="TextBox 5">
            <a:extLst>
              <a:ext uri="{FF2B5EF4-FFF2-40B4-BE49-F238E27FC236}">
                <a16:creationId xmlns:a16="http://schemas.microsoft.com/office/drawing/2014/main" xmlns="" id="{39F21E8D-0A0B-4031-B4A9-7F4A6B68904D}"/>
              </a:ext>
            </a:extLst>
          </p:cNvPr>
          <p:cNvSpPr txBox="1"/>
          <p:nvPr/>
        </p:nvSpPr>
        <p:spPr>
          <a:xfrm>
            <a:off x="4381500" y="3228975"/>
            <a:ext cx="457200" cy="5857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l-GR" sz="3200" b="1" dirty="0">
                <a:solidFill>
                  <a:srgbClr val="0070C0"/>
                </a:solidFill>
              </a:rPr>
              <a:t>ή</a:t>
            </a:r>
            <a:endParaRPr lang="en-US" sz="3200"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17424A56-5247-412E-890B-8165E7321BFE}"/>
              </a:ext>
            </a:extLst>
          </p:cNvPr>
          <p:cNvSpPr>
            <a:spLocks noGrp="1" noChangeArrowheads="1"/>
          </p:cNvSpPr>
          <p:nvPr>
            <p:ph type="body" idx="1"/>
          </p:nvPr>
        </p:nvSpPr>
        <p:spPr>
          <a:xfrm>
            <a:off x="152400" y="152400"/>
            <a:ext cx="8763000" cy="3886200"/>
          </a:xfrm>
        </p:spPr>
        <p:txBody>
          <a:bodyPr/>
          <a:lstStyle/>
          <a:p>
            <a:pPr algn="ctr" eaLnBrk="1" hangingPunct="1">
              <a:buFontTx/>
              <a:buNone/>
            </a:pPr>
            <a:r>
              <a:rPr lang="el-GR" altLang="el-GR" sz="3600" b="1" dirty="0">
                <a:latin typeface="Calibri" panose="020F0502020204030204" pitchFamily="34" charset="0"/>
                <a:cs typeface="Calibri" panose="020F0502020204030204" pitchFamily="34" charset="0"/>
              </a:rPr>
              <a:t>Οι νέοι και τα παιδιά </a:t>
            </a:r>
            <a:r>
              <a:rPr lang="el-GR" altLang="el-GR" sz="3600" b="1" dirty="0">
                <a:solidFill>
                  <a:srgbClr val="111111"/>
                </a:solidFill>
                <a:latin typeface="Calibri" panose="020F0502020204030204" pitchFamily="34" charset="0"/>
                <a:cs typeface="Calibri" panose="020F0502020204030204" pitchFamily="34" charset="0"/>
              </a:rPr>
              <a:t>κινδυνεύουν λιγότερο</a:t>
            </a:r>
          </a:p>
          <a:p>
            <a:pPr algn="ctr" eaLnBrk="1" hangingPunct="1">
              <a:buFontTx/>
              <a:buNone/>
            </a:pPr>
            <a:r>
              <a:rPr lang="el-GR" altLang="el-GR" sz="3600" b="1" i="1" dirty="0">
                <a:solidFill>
                  <a:srgbClr val="111111"/>
                </a:solidFill>
                <a:latin typeface="Calibri" panose="020F0502020204030204" pitchFamily="34" charset="0"/>
                <a:cs typeface="Calibri" panose="020F0502020204030204" pitchFamily="34" charset="0"/>
              </a:rPr>
              <a:t>Αλλά </a:t>
            </a:r>
          </a:p>
          <a:p>
            <a:pPr marL="358775" indent="15875" algn="ctr" eaLnBrk="1" hangingPunct="1">
              <a:buFontTx/>
              <a:buNone/>
            </a:pPr>
            <a:r>
              <a:rPr lang="el-GR" altLang="el-GR" sz="3600" dirty="0">
                <a:solidFill>
                  <a:srgbClr val="111111"/>
                </a:solidFill>
                <a:latin typeface="Calibri" panose="020F0502020204030204" pitchFamily="34" charset="0"/>
                <a:cs typeface="Calibri" panose="020F0502020204030204" pitchFamily="34" charset="0"/>
              </a:rPr>
              <a:t>Μπορεί να είναι </a:t>
            </a:r>
            <a:r>
              <a:rPr lang="el-GR" altLang="el-GR" sz="3600" dirty="0">
                <a:latin typeface="Calibri" panose="020F0502020204030204" pitchFamily="34" charset="0"/>
                <a:cs typeface="Calibri" panose="020F0502020204030204" pitchFamily="34" charset="0"/>
              </a:rPr>
              <a:t>κρούσματα που δεν έχουν κάποιο σύμπτωμα. </a:t>
            </a:r>
          </a:p>
          <a:p>
            <a:pPr marL="358775" indent="15875" algn="ctr" eaLnBrk="1" hangingPunct="1">
              <a:buFontTx/>
              <a:buNone/>
            </a:pPr>
            <a:r>
              <a:rPr lang="el-GR" altLang="el-GR" sz="3600" dirty="0">
                <a:latin typeface="Calibri" panose="020F0502020204030204" pitchFamily="34" charset="0"/>
                <a:cs typeface="Calibri" panose="020F0502020204030204" pitchFamily="34" charset="0"/>
              </a:rPr>
              <a:t>Τότε λέγονται </a:t>
            </a:r>
            <a:r>
              <a:rPr lang="el-GR" altLang="el-GR" sz="3600" b="1" dirty="0" err="1">
                <a:latin typeface="Calibri" panose="020F0502020204030204" pitchFamily="34" charset="0"/>
                <a:cs typeface="Calibri" panose="020F0502020204030204" pitchFamily="34" charset="0"/>
              </a:rPr>
              <a:t>ασυμπτωματικοί</a:t>
            </a:r>
            <a:r>
              <a:rPr lang="el-GR" altLang="el-GR" sz="3600" dirty="0">
                <a:latin typeface="Calibri" panose="020F0502020204030204" pitchFamily="34" charset="0"/>
                <a:cs typeface="Calibri" panose="020F0502020204030204" pitchFamily="34" charset="0"/>
              </a:rPr>
              <a:t>. </a:t>
            </a:r>
          </a:p>
          <a:p>
            <a:pPr algn="ctr" eaLnBrk="1" hangingPunct="1">
              <a:buFontTx/>
              <a:buNone/>
            </a:pPr>
            <a:endParaRPr lang="el-GR" altLang="el-GR" sz="3600" b="1" dirty="0"/>
          </a:p>
        </p:txBody>
      </p:sp>
      <p:pic>
        <p:nvPicPr>
          <p:cNvPr id="1026" name="Picture 2" descr="Οδηγίες για τη χρήση της μάσκας από τα παιδιά - ΤΑ ΝΕΑ">
            <a:extLst>
              <a:ext uri="{FF2B5EF4-FFF2-40B4-BE49-F238E27FC236}">
                <a16:creationId xmlns:a16="http://schemas.microsoft.com/office/drawing/2014/main" xmlns="" id="{FBE8EA34-387D-4009-A289-7056C95510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7000" y="3810000"/>
            <a:ext cx="3810000" cy="2535382"/>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1">
            <a:extLst>
              <a:ext uri="{FF2B5EF4-FFF2-40B4-BE49-F238E27FC236}">
                <a16:creationId xmlns:a16="http://schemas.microsoft.com/office/drawing/2014/main" xmlns="" id="{55885B43-B725-40D6-A9B4-D314E1C8CBAE}"/>
              </a:ext>
            </a:extLst>
          </p:cNvPr>
          <p:cNvSpPr>
            <a:spLocks noGrp="1" noChangeArrowheads="1"/>
          </p:cNvSpPr>
          <p:nvPr>
            <p:ph type="title"/>
          </p:nvPr>
        </p:nvSpPr>
        <p:spPr>
          <a:xfrm>
            <a:off x="457200" y="98425"/>
            <a:ext cx="8229600" cy="944563"/>
          </a:xfrm>
        </p:spPr>
        <p:txBody>
          <a:bodyPr/>
          <a:lstStyle/>
          <a:p>
            <a:pPr eaLnBrk="1" hangingPunct="1"/>
            <a:r>
              <a:rPr lang="el-GR" altLang="el-GR" sz="3600" b="1">
                <a:solidFill>
                  <a:srgbClr val="000000"/>
                </a:solidFill>
                <a:latin typeface="Calibri" panose="020F0502020204030204" pitchFamily="34" charset="0"/>
                <a:cs typeface="Calibri" panose="020F0502020204030204" pitchFamily="34" charset="0"/>
              </a:rPr>
              <a:t>Η παραπληροφόρηση σκοτώνει</a:t>
            </a:r>
            <a:endParaRPr lang="el-GR" altLang="el-GR"/>
          </a:p>
        </p:txBody>
      </p:sp>
      <p:sp>
        <p:nvSpPr>
          <p:cNvPr id="70659" name="Θέση περιεχομένου 2">
            <a:extLst>
              <a:ext uri="{FF2B5EF4-FFF2-40B4-BE49-F238E27FC236}">
                <a16:creationId xmlns:a16="http://schemas.microsoft.com/office/drawing/2014/main" xmlns="" id="{CBAA957F-DCCC-4587-8635-F709C3D9C5A4}"/>
              </a:ext>
            </a:extLst>
          </p:cNvPr>
          <p:cNvSpPr>
            <a:spLocks noGrp="1" noChangeArrowheads="1"/>
          </p:cNvSpPr>
          <p:nvPr>
            <p:ph idx="1"/>
          </p:nvPr>
        </p:nvSpPr>
        <p:spPr>
          <a:xfrm>
            <a:off x="190500" y="2438400"/>
            <a:ext cx="8763000" cy="4267200"/>
          </a:xfrm>
        </p:spPr>
        <p:txBody>
          <a:bodyPr/>
          <a:lstStyle/>
          <a:p>
            <a:pPr algn="just" eaLnBrk="1" hangingPunct="1"/>
            <a:r>
              <a:rPr lang="el-GR" altLang="el-GR" sz="2800" dirty="0">
                <a:solidFill>
                  <a:srgbClr val="000000"/>
                </a:solidFill>
                <a:latin typeface="Calibri" panose="020F0502020204030204" pitchFamily="34" charset="0"/>
                <a:cs typeface="Calibri" panose="020F0502020204030204" pitchFamily="34" charset="0"/>
              </a:rPr>
              <a:t>Συχνά οι άνθρωποι πιστεύουν φήμες που κυκλοφορούν από στόμα σε στόμα ή μέσα από δημοσιεύσεις σε μέσα κοινωνικής δικτύωσης και άλλες ιστοσελίδες που αναπαράγουν ό,τι πιο αντιεπιστημονικό και απίθανο μπορεί να σκεφτεί κανείς για την COVID-19. </a:t>
            </a:r>
          </a:p>
          <a:p>
            <a:pPr algn="just" eaLnBrk="1" hangingPunct="1"/>
            <a:r>
              <a:rPr lang="el-GR" altLang="el-GR" sz="2800" dirty="0">
                <a:solidFill>
                  <a:srgbClr val="000000"/>
                </a:solidFill>
                <a:latin typeface="Calibri" panose="020F0502020204030204" pitchFamily="34" charset="0"/>
                <a:cs typeface="Calibri" panose="020F0502020204030204" pitchFamily="34" charset="0"/>
              </a:rPr>
              <a:t>Παράλληλα, αντιδρούν και δεν θέλουν να πλένουν τα χέρια τους, να φορούν μάσκα ή να κρατάνε αποστάσεις. </a:t>
            </a:r>
          </a:p>
          <a:p>
            <a:pPr algn="just" eaLnBrk="1" hangingPunct="1"/>
            <a:r>
              <a:rPr lang="el-GR" altLang="el-GR" sz="2800" dirty="0">
                <a:solidFill>
                  <a:srgbClr val="000000"/>
                </a:solidFill>
                <a:latin typeface="Calibri" panose="020F0502020204030204" pitchFamily="34" charset="0"/>
                <a:cs typeface="Calibri" panose="020F0502020204030204" pitchFamily="34" charset="0"/>
              </a:rPr>
              <a:t>Αυτό όμως, μπορεί να βάλει σε κίνδυνο τον εαυτό μας και τους αγαπημένους μας! </a:t>
            </a:r>
            <a:endParaRPr lang="el-GR" altLang="el-GR" sz="2800" dirty="0">
              <a:latin typeface="Calibri" panose="020F0502020204030204" pitchFamily="34" charset="0"/>
              <a:cs typeface="Calibri" panose="020F0502020204030204" pitchFamily="34" charset="0"/>
            </a:endParaRPr>
          </a:p>
        </p:txBody>
      </p:sp>
      <p:sp>
        <p:nvSpPr>
          <p:cNvPr id="2" name="Επεξήγηση: Κάτω βέλος 1">
            <a:extLst>
              <a:ext uri="{FF2B5EF4-FFF2-40B4-BE49-F238E27FC236}">
                <a16:creationId xmlns:a16="http://schemas.microsoft.com/office/drawing/2014/main" xmlns="" id="{0BEC0A44-32CF-48CA-9B68-590E8AF8B916}"/>
              </a:ext>
            </a:extLst>
          </p:cNvPr>
          <p:cNvSpPr/>
          <p:nvPr/>
        </p:nvSpPr>
        <p:spPr>
          <a:xfrm>
            <a:off x="3151187" y="1242219"/>
            <a:ext cx="2841625" cy="996950"/>
          </a:xfrm>
          <a:prstGeom prst="downArrowCallout">
            <a:avLst/>
          </a:prstGeom>
          <a:solidFill>
            <a:srgbClr val="CFFF9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l-GR" sz="3200" b="1" dirty="0">
                <a:solidFill>
                  <a:srgbClr val="00B050"/>
                </a:solidFill>
                <a:sym typeface="Wingdings" panose="05000000000000000000" pitchFamily="2" charset="2"/>
              </a:rPr>
              <a:t> </a:t>
            </a:r>
            <a:r>
              <a:rPr lang="el-GR" sz="3200" b="1" dirty="0">
                <a:solidFill>
                  <a:srgbClr val="00B050"/>
                </a:solidFill>
              </a:rPr>
              <a:t>Αλήθεια</a:t>
            </a:r>
            <a:endParaRPr lang="en-US" sz="3200" b="1" dirty="0">
              <a:solidFill>
                <a:srgbClr val="00B050"/>
              </a:solidFill>
            </a:endParaRPr>
          </a:p>
        </p:txBody>
      </p:sp>
    </p:spTree>
    <p:extLst>
      <p:ext uri="{BB962C8B-B14F-4D97-AF65-F5344CB8AC3E}">
        <p14:creationId xmlns:p14="http://schemas.microsoft.com/office/powerpoint/2010/main" xmlns="" val="832952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Εικόνα 2">
            <a:extLst>
              <a:ext uri="{FF2B5EF4-FFF2-40B4-BE49-F238E27FC236}">
                <a16:creationId xmlns:a16="http://schemas.microsoft.com/office/drawing/2014/main" xmlns="" id="{7972E1C6-2DA8-47CE-BC34-D0965668CA5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475" y="838200"/>
            <a:ext cx="879305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A41CCB-A685-4F68-BFE7-90ADBCB39C6C}"/>
              </a:ext>
            </a:extLst>
          </p:cNvPr>
          <p:cNvSpPr>
            <a:spLocks noGrp="1"/>
          </p:cNvSpPr>
          <p:nvPr>
            <p:ph type="title"/>
          </p:nvPr>
        </p:nvSpPr>
        <p:spPr>
          <a:xfrm>
            <a:off x="457200" y="152400"/>
            <a:ext cx="8229600" cy="944562"/>
          </a:xfrm>
        </p:spPr>
        <p:txBody>
          <a:bodyPr/>
          <a:lstStyle/>
          <a:p>
            <a:r>
              <a:rPr lang="el-GR" b="1" dirty="0">
                <a:latin typeface="Calibri" panose="020F0502020204030204" pitchFamily="34" charset="0"/>
                <a:cs typeface="Calibri" panose="020F0502020204030204" pitchFamily="34" charset="0"/>
              </a:rPr>
              <a:t>Και μην  ξεχνάτε:</a:t>
            </a:r>
          </a:p>
        </p:txBody>
      </p:sp>
      <p:pic>
        <p:nvPicPr>
          <p:cNvPr id="1026" name="Picture 2" descr="Οδηγίες προστασίας από αναπνευστική λοίμωξη από το νέο κοροναϊό ...">
            <a:extLst>
              <a:ext uri="{FF2B5EF4-FFF2-40B4-BE49-F238E27FC236}">
                <a16:creationId xmlns:a16="http://schemas.microsoft.com/office/drawing/2014/main" xmlns="" id="{A35E2C62-227E-43AE-9BCE-E598D8D6B08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7400" y="1295401"/>
            <a:ext cx="5298848" cy="5298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4233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8B1D67-6482-4A69-B91E-AC8D171F0383}"/>
              </a:ext>
            </a:extLst>
          </p:cNvPr>
          <p:cNvSpPr>
            <a:spLocks noGrp="1"/>
          </p:cNvSpPr>
          <p:nvPr>
            <p:ph type="title"/>
          </p:nvPr>
        </p:nvSpPr>
        <p:spPr>
          <a:xfrm>
            <a:off x="630937" y="5004664"/>
            <a:ext cx="4351992" cy="822248"/>
          </a:xfrm>
        </p:spPr>
        <p:txBody>
          <a:bodyPr>
            <a:normAutofit/>
          </a:bodyPr>
          <a:lstStyle/>
          <a:p>
            <a:r>
              <a:rPr lang="el-GR" sz="3000" b="1" dirty="0">
                <a:solidFill>
                  <a:srgbClr val="303030"/>
                </a:solidFill>
                <a:latin typeface="+mn-lt"/>
              </a:rPr>
              <a:t>Αναπαραγωγή υλικού</a:t>
            </a:r>
          </a:p>
        </p:txBody>
      </p:sp>
      <p:sp>
        <p:nvSpPr>
          <p:cNvPr id="3" name="Θέση περιεχομένου 2">
            <a:extLst>
              <a:ext uri="{FF2B5EF4-FFF2-40B4-BE49-F238E27FC236}">
                <a16:creationId xmlns:a16="http://schemas.microsoft.com/office/drawing/2014/main" xmlns="" id="{7466D3FE-885B-4B67-89B9-45F4F12B2E9C}"/>
              </a:ext>
            </a:extLst>
          </p:cNvPr>
          <p:cNvSpPr>
            <a:spLocks noGrp="1"/>
          </p:cNvSpPr>
          <p:nvPr>
            <p:ph idx="1"/>
          </p:nvPr>
        </p:nvSpPr>
        <p:spPr>
          <a:xfrm>
            <a:off x="178589" y="1083827"/>
            <a:ext cx="8547624" cy="3746998"/>
          </a:xfrm>
        </p:spPr>
        <p:txBody>
          <a:bodyPr anchor="ctr">
            <a:normAutofit fontScale="77500" lnSpcReduction="20000"/>
          </a:bodyPr>
          <a:lstStyle/>
          <a:p>
            <a:pPr algn="just"/>
            <a:r>
              <a:rPr lang="el-GR" dirty="0">
                <a:latin typeface="Calibri" panose="020F0502020204030204" pitchFamily="34" charset="0"/>
                <a:cs typeface="Calibri" panose="020F0502020204030204" pitchFamily="34" charset="0"/>
              </a:rPr>
              <a:t>Το εκπαιδευτικό υλικό υπόκειται σε όρους πνευματικής ιδιοκτησίας. Μπορεί να χρησιμοποιηθεί για εκπαιδευτικούς σκοπούς στο πλαίσιο ενημέρωσης των εκπαιδευτικών της ΠΔΕ Στερεάς Ελλάδας για την πανδημία </a:t>
            </a:r>
            <a:r>
              <a:rPr lang="en-US" dirty="0">
                <a:latin typeface="Calibri" panose="020F0502020204030204" pitchFamily="34" charset="0"/>
                <a:cs typeface="Calibri" panose="020F0502020204030204" pitchFamily="34" charset="0"/>
              </a:rPr>
              <a:t>Covid-19</a:t>
            </a:r>
            <a:r>
              <a:rPr lang="el-GR" dirty="0">
                <a:latin typeface="Calibri" panose="020F0502020204030204" pitchFamily="34" charset="0"/>
                <a:cs typeface="Calibri" panose="020F0502020204030204" pitchFamily="34" charset="0"/>
              </a:rPr>
              <a:t>, με αναφορά στους παραγωγούς του. </a:t>
            </a:r>
          </a:p>
          <a:p>
            <a:pPr algn="just"/>
            <a:r>
              <a:rPr lang="el-GR" dirty="0">
                <a:latin typeface="Calibri" panose="020F0502020204030204" pitchFamily="34" charset="0"/>
                <a:cs typeface="Calibri" panose="020F0502020204030204" pitchFamily="34" charset="0"/>
              </a:rPr>
              <a:t>Δεν μπορεί να αναπαραχθεί ολικώς ή μερικώς για άλλους σκοπούς  ή να χρησιμοποιηθεί για εμπορικούς σκοπούς χωρίς την άδεια των δημιουργών του. </a:t>
            </a:r>
            <a:endParaRPr lang="en-US"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marL="0" indent="0">
              <a:buNone/>
            </a:pPr>
            <a:endParaRPr lang="en-US" sz="1350" dirty="0">
              <a:solidFill>
                <a:srgbClr val="464646"/>
              </a:solidFill>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l-GR" sz="1350" dirty="0">
                <a:solidFill>
                  <a:srgbClr val="464646"/>
                </a:solidFill>
                <a:latin typeface="Calibri" panose="020F0502020204030204" pitchFamily="34" charset="0"/>
                <a:ea typeface="Calibri" panose="020F0502020204030204" pitchFamily="34" charset="0"/>
                <a:cs typeface="Calibri" panose="020F0502020204030204" pitchFamily="34" charset="0"/>
              </a:rPr>
              <a:t>Αναφορά Δημιουργού-Όχι Παράγωγα Έργα</a:t>
            </a:r>
            <a:r>
              <a:rPr lang="el-GR" sz="1350" dirty="0">
                <a:latin typeface="Calibri" panose="020F0502020204030204" pitchFamily="34" charset="0"/>
                <a:ea typeface="Calibri" panose="020F0502020204030204" pitchFamily="34" charset="0"/>
                <a:cs typeface="Calibri" panose="020F0502020204030204" pitchFamily="34" charset="0"/>
              </a:rPr>
              <a:t> </a:t>
            </a:r>
          </a:p>
          <a:p>
            <a:pPr marL="0" indent="0" algn="r">
              <a:buNone/>
            </a:pP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2020. </a:t>
            </a:r>
            <a:r>
              <a:rPr lang="el-GR" sz="1350" i="1" dirty="0" err="1">
                <a:solidFill>
                  <a:srgbClr val="464646"/>
                </a:solidFill>
                <a:latin typeface="Calibri" panose="020F0502020204030204" pitchFamily="34" charset="0"/>
                <a:ea typeface="Calibri" panose="020F0502020204030204" pitchFamily="34" charset="0"/>
                <a:cs typeface="Calibri" panose="020F0502020204030204" pitchFamily="34" charset="0"/>
              </a:rPr>
              <a:t>This</a:t>
            </a: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work </a:t>
            </a:r>
            <a:r>
              <a:rPr lang="el-GR" sz="1350" i="1" dirty="0" err="1">
                <a:solidFill>
                  <a:srgbClr val="464646"/>
                </a:solidFill>
                <a:latin typeface="Calibri" panose="020F0502020204030204" pitchFamily="34" charset="0"/>
                <a:ea typeface="Calibri" panose="020F0502020204030204" pitchFamily="34" charset="0"/>
                <a:cs typeface="Calibri" panose="020F0502020204030204" pitchFamily="34" charset="0"/>
              </a:rPr>
              <a:t>is</a:t>
            </a: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a:t>
            </a:r>
            <a:r>
              <a:rPr lang="el-GR" sz="1350" i="1" dirty="0" err="1">
                <a:solidFill>
                  <a:srgbClr val="464646"/>
                </a:solidFill>
                <a:latin typeface="Calibri" panose="020F0502020204030204" pitchFamily="34" charset="0"/>
                <a:ea typeface="Calibri" panose="020F0502020204030204" pitchFamily="34" charset="0"/>
                <a:cs typeface="Calibri" panose="020F0502020204030204" pitchFamily="34" charset="0"/>
              </a:rPr>
              <a:t>licensed</a:t>
            </a: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a:t>
            </a:r>
            <a:r>
              <a:rPr lang="el-GR" sz="1350" i="1" dirty="0" err="1">
                <a:solidFill>
                  <a:srgbClr val="464646"/>
                </a:solidFill>
                <a:latin typeface="Calibri" panose="020F0502020204030204" pitchFamily="34" charset="0"/>
                <a:ea typeface="Calibri" panose="020F0502020204030204" pitchFamily="34" charset="0"/>
                <a:cs typeface="Calibri" panose="020F0502020204030204" pitchFamily="34" charset="0"/>
              </a:rPr>
              <a:t>under</a:t>
            </a: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a </a:t>
            </a:r>
            <a:r>
              <a:rPr lang="el-GR" sz="1350" i="1" u="sng" dirty="0">
                <a:solidFill>
                  <a:srgbClr val="049CCF"/>
                </a:solidFill>
                <a:latin typeface="Calibri" panose="020F0502020204030204" pitchFamily="34" charset="0"/>
                <a:ea typeface="Calibri" panose="020F0502020204030204" pitchFamily="34" charset="0"/>
                <a:cs typeface="Calibri" panose="020F0502020204030204" pitchFamily="34" charset="0"/>
                <a:hlinkClick r:id="rId2"/>
              </a:rPr>
              <a:t>CC BY 4.0 </a:t>
            </a:r>
            <a:r>
              <a:rPr lang="el-GR" sz="1350" i="1" u="sng" dirty="0" err="1">
                <a:solidFill>
                  <a:srgbClr val="049CCF"/>
                </a:solidFill>
                <a:latin typeface="Calibri" panose="020F0502020204030204" pitchFamily="34" charset="0"/>
                <a:ea typeface="Calibri" panose="020F0502020204030204" pitchFamily="34" charset="0"/>
                <a:cs typeface="Calibri" panose="020F0502020204030204" pitchFamily="34" charset="0"/>
                <a:hlinkClick r:id="rId2"/>
              </a:rPr>
              <a:t>license</a:t>
            </a:r>
            <a:r>
              <a:rPr lang="el-GR" sz="1350" i="1" dirty="0">
                <a:solidFill>
                  <a:srgbClr val="464646"/>
                </a:solidFill>
                <a:latin typeface="Calibri" panose="020F0502020204030204" pitchFamily="34" charset="0"/>
                <a:ea typeface="Calibri" panose="020F0502020204030204" pitchFamily="34" charset="0"/>
                <a:cs typeface="Calibri" panose="020F0502020204030204" pitchFamily="34" charset="0"/>
              </a:rPr>
              <a:t>. </a:t>
            </a:r>
            <a:endParaRPr lang="el-GR" sz="1350"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xmlns="" id="{06088743-F641-4313-B772-AF3359B25817}"/>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473250" y="5146325"/>
            <a:ext cx="1945221" cy="680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49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xmlns="" id="{61648E87-8429-4F5A-8BC5-FF5E3F2FE4FE}"/>
              </a:ext>
            </a:extLst>
          </p:cNvPr>
          <p:cNvSpPr>
            <a:spLocks noGrp="1" noChangeArrowheads="1"/>
          </p:cNvSpPr>
          <p:nvPr>
            <p:ph type="title"/>
          </p:nvPr>
        </p:nvSpPr>
        <p:spPr>
          <a:xfrm>
            <a:off x="228600" y="53975"/>
            <a:ext cx="8458200" cy="1143000"/>
          </a:xfrm>
        </p:spPr>
        <p:txBody>
          <a:bodyPr/>
          <a:lstStyle/>
          <a:p>
            <a:r>
              <a:rPr lang="el-GR" altLang="el-GR" sz="3600" b="1">
                <a:latin typeface="Calibri" panose="020F0502020204030204" pitchFamily="34" charset="0"/>
                <a:ea typeface="Calibri" panose="020F0502020204030204" pitchFamily="34" charset="0"/>
                <a:cs typeface="Times New Roman" panose="02020603050405020304" pitchFamily="18" charset="0"/>
              </a:rPr>
              <a:t>Τα συχνότερα συμπτώματα της λοίμωξης COVID-19 είναι: </a:t>
            </a:r>
            <a:endParaRPr lang="el-GR" altLang="el-GR" b="1">
              <a:ea typeface="Calibri" panose="020F0502020204030204" pitchFamily="34" charset="0"/>
              <a:cs typeface="Times New Roman" panose="02020603050405020304" pitchFamily="18" charset="0"/>
            </a:endParaRPr>
          </a:p>
        </p:txBody>
      </p:sp>
      <p:sp>
        <p:nvSpPr>
          <p:cNvPr id="10243" name="Θέση περιεχομένου 2">
            <a:extLst>
              <a:ext uri="{FF2B5EF4-FFF2-40B4-BE49-F238E27FC236}">
                <a16:creationId xmlns:a16="http://schemas.microsoft.com/office/drawing/2014/main" xmlns="" id="{6342E17A-C15A-43C5-A7D9-5E439EA66507}"/>
              </a:ext>
            </a:extLst>
          </p:cNvPr>
          <p:cNvSpPr>
            <a:spLocks noGrp="1" noChangeArrowheads="1"/>
          </p:cNvSpPr>
          <p:nvPr>
            <p:ph idx="1"/>
          </p:nvPr>
        </p:nvSpPr>
        <p:spPr>
          <a:xfrm>
            <a:off x="228600" y="1143000"/>
            <a:ext cx="8726488" cy="5562600"/>
          </a:xfrm>
        </p:spPr>
        <p:txBody>
          <a:bodyPr/>
          <a:lstStyle/>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Πυρετός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Βήχας (συνήθως ξηρός αλλά μπορεί και με απόχρεμψη)</a:t>
            </a:r>
          </a:p>
          <a:p>
            <a:pPr>
              <a:spcBef>
                <a:spcPct val="0"/>
              </a:spcBef>
              <a:buFont typeface="Wingdings" panose="05000000000000000000" pitchFamily="2" charset="2"/>
              <a:buChar char="ü"/>
            </a:pPr>
            <a:r>
              <a:rPr lang="el-GR" altLang="el-GR" sz="2800">
                <a:latin typeface="Calibri" panose="020F0502020204030204" pitchFamily="34" charset="0"/>
                <a:ea typeface="Calibri" panose="020F0502020204030204" pitchFamily="34" charset="0"/>
                <a:cs typeface="Times New Roman" panose="02020603050405020304" pitchFamily="18" charset="0"/>
              </a:rPr>
              <a:t>Καταρροή </a:t>
            </a:r>
            <a:endParaRPr lang="el-GR" altLang="el-GR" sz="2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Λαχάνιασμα ή δυσκολία στην αναπνοή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Κρυάδες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Μυαλγίες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Κεφαλαλγία (πονοκέφαλος)</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Πονόλαιμος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Ξαφνική απώλεια γεύσης ή όσφρησης</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Διάρροια</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Λήθαργος</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Εξάνθημα στο σώμα (μικρά κόκκινα σπυράκια) </a:t>
            </a:r>
          </a:p>
          <a:p>
            <a:pPr>
              <a:spcBef>
                <a:spcPct val="0"/>
              </a:spcBef>
              <a:buFont typeface="Wingdings" panose="05000000000000000000" pitchFamily="2" charset="2"/>
              <a:buChar char="ü"/>
            </a:pPr>
            <a:r>
              <a:rPr lang="el-GR" altLang="el-GR" sz="2800" dirty="0">
                <a:latin typeface="Calibri" panose="020F0502020204030204" pitchFamily="34" charset="0"/>
                <a:ea typeface="Calibri" panose="020F0502020204030204" pitchFamily="34" charset="0"/>
                <a:cs typeface="Times New Roman" panose="02020603050405020304" pitchFamily="18" charset="0"/>
              </a:rPr>
              <a:t>Ερύθημα (κοκκινίλες) στα δάκτυλα</a:t>
            </a:r>
          </a:p>
          <a:p>
            <a:pPr>
              <a:spcBef>
                <a:spcPct val="0"/>
              </a:spcBef>
            </a:pPr>
            <a:endParaRPr lang="el-GR" altLang="el-GR" sz="4400" dirty="0">
              <a:ea typeface="Calibri" panose="020F0502020204030204" pitchFamily="34" charset="0"/>
              <a:cs typeface="Times New Roman" panose="02020603050405020304" pitchFamily="18" charset="0"/>
            </a:endParaRPr>
          </a:p>
        </p:txBody>
      </p:sp>
      <p:pic>
        <p:nvPicPr>
          <p:cNvPr id="10244" name="Picture 2" descr="Τεστ κορωνοϊού: Ποιοι πρέπει να το κάνουν - Οδηγός 23 ...">
            <a:extLst>
              <a:ext uri="{FF2B5EF4-FFF2-40B4-BE49-F238E27FC236}">
                <a16:creationId xmlns:a16="http://schemas.microsoft.com/office/drawing/2014/main" xmlns="" id="{28F1EC90-3B52-4464-A789-44732479349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0615" r="13104"/>
          <a:stretch>
            <a:fillRect/>
          </a:stretch>
        </p:blipFill>
        <p:spPr bwMode="auto">
          <a:xfrm>
            <a:off x="7373940" y="4103689"/>
            <a:ext cx="1541460" cy="1382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4" descr="Covid19 Genetic Test [EL]">
            <a:extLst>
              <a:ext uri="{FF2B5EF4-FFF2-40B4-BE49-F238E27FC236}">
                <a16:creationId xmlns:a16="http://schemas.microsoft.com/office/drawing/2014/main" xmlns="" id="{9E52F2C0-9E9D-4B70-9BB1-0E2FC6DD26D3}"/>
              </a:ext>
            </a:extLst>
          </p:cNvPr>
          <p:cNvPicPr>
            <a:picLocks noChangeAspect="1" noChangeArrowheads="1"/>
          </p:cNvPicPr>
          <p:nvPr/>
        </p:nvPicPr>
        <p:blipFill>
          <a:blip r:embed="rId3"/>
          <a:srcRect/>
          <a:stretch>
            <a:fillRect/>
          </a:stretch>
        </p:blipFill>
        <p:spPr bwMode="auto">
          <a:xfrm>
            <a:off x="7297738" y="2541588"/>
            <a:ext cx="1389062" cy="1382712"/>
          </a:xfrm>
          <a:prstGeom prst="ellipse">
            <a:avLst/>
          </a:prstGeom>
          <a:noFill/>
          <a:ln>
            <a:noFill/>
          </a:ln>
        </p:spPr>
      </p:pic>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Προβολή</Template>
  <TotalTime>2027</TotalTime>
  <Words>2146</Words>
  <Application>Microsoft Office PowerPoint</Application>
  <PresentationFormat>Προβολή στην οθόνη (4:3)</PresentationFormat>
  <Paragraphs>323</Paragraphs>
  <Slides>83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83</vt:i4>
      </vt:variant>
    </vt:vector>
  </HeadingPairs>
  <TitlesOfParts>
    <vt:vector size="84" baseType="lpstr">
      <vt:lpstr>Προεπιλεγμένη σχεδίαση</vt:lpstr>
      <vt:lpstr>Διαφάνεια 1</vt:lpstr>
      <vt:lpstr>Διαφάνεια 2</vt:lpstr>
      <vt:lpstr>Covid-19:  Αλήθεια ΚΑΙ Θάρρος Για να είμαι καλά ενημερωμένος/η</vt:lpstr>
      <vt:lpstr>Μια παγκόσμια εικόνα </vt:lpstr>
      <vt:lpstr>Η εικόνα στην Ελλάδα</vt:lpstr>
      <vt:lpstr>Κρούσματα ανά ημέρα  Φεβρουάριος-Αύγουστος 2020</vt:lpstr>
      <vt:lpstr>Φύλο των κρουσμάτων</vt:lpstr>
      <vt:lpstr>Διαφάνεια 8</vt:lpstr>
      <vt:lpstr>Τα συχνότερα συμπτώματα της λοίμωξης COVID-19 είναι: </vt:lpstr>
      <vt:lpstr>Αλήθεια ή Μύθος;</vt:lpstr>
      <vt:lpstr>Το τηλέφωνα επικοινωνίας του ΕΟΔΥ είναι 1135</vt:lpstr>
      <vt:lpstr>Το τηλέφωνα επικοινωνίας του ΕΟΔΥ είναι 1135</vt:lpstr>
      <vt:lpstr>Η COVID-19 είναι η νόσος και ο SARS-CoV-2 ο ιός</vt:lpstr>
      <vt:lpstr>Η COVID-19 είναι η ασθένεια και ο SARS-CoV-2 ο ιός</vt:lpstr>
      <vt:lpstr>Η νόσος COVID-19 είναι λοιμός (κι όχι λιμός)</vt:lpstr>
      <vt:lpstr>Η νόσος COVID-19 είναι λοιμός (κι όχι λιμός)</vt:lpstr>
      <vt:lpstr>Η επιδημία και η πανδημία είναι το ίδιο</vt:lpstr>
      <vt:lpstr>Η επιδημία και η πανδημία είναι το ίδιο</vt:lpstr>
      <vt:lpstr>Ο Παγκόσμιος Οργανισμός Υγείας (Π.Ο.Υ.) κήρυξε τον νέο κορωνοϊό SARS-CoV-2 ως πανδημία στις  11 Μαρτίου 2020</vt:lpstr>
      <vt:lpstr>Ο Παγκόσμιος Οργανισμός Υγείας (Π.Ο.Υ.) κήρυξε τον νέο κορωνοϊό SARS-CoV-2 ως πανδημία στις  11 Μαρτίου 2020</vt:lpstr>
      <vt:lpstr>Η καραντίνα χρησιμοποιείται για πρώτη φορά </vt:lpstr>
      <vt:lpstr>Η καραντίνα χρησιμοποιείται για πρώτη φορά </vt:lpstr>
      <vt:lpstr>Η καραντίνα επιτρέπεται σε συγκεκριμένες περιπτώσεις και βάσει των διεθνών νόμων για τα ανθρώπινα δικαιώματα</vt:lpstr>
      <vt:lpstr>Η καραντίνα επιτρέπεται σε συγκεκριμένες περιπτώσεις και βάσει των διεθνών νόμων για τα ανθρώπινα δικαιώματα</vt:lpstr>
      <vt:lpstr>Η περίοδος καραντίνας για την Covid-19 είναι 14 μέρες</vt:lpstr>
      <vt:lpstr>Η περίοδος καραντίνας για την Covid-19 είναι 14 μέρες</vt:lpstr>
      <vt:lpstr>Εμένα δεν θα μου συμβεί τίποτα!</vt:lpstr>
      <vt:lpstr>Εμένα δεν θα μου συμβεί τίποτα!</vt:lpstr>
      <vt:lpstr>Η νόσος Covid-19 μπορεί να μεταδοθεί στα μωρά και στα μικρά παιδιά </vt:lpstr>
      <vt:lpstr>Η νόσος Covid-19 μπορεί να μεταδοθεί στα μωρά και στα μικρά παιδιά </vt:lpstr>
      <vt:lpstr>Ο SARS-CoV-2 αφορά κυρίως τα ηλικιωμένα άτομα</vt:lpstr>
      <vt:lpstr>Ο SARS-CoV-2 αφορά κυρίως τα ηλικιωμένα άτομα</vt:lpstr>
      <vt:lpstr>Σε πολλές περιπτώσεις, οι νεότεροι φορείς του SARS-CoV-2 είναι ασυμπτωματικοί ή παρουσιάζουν λιγότερες επιπλοκές</vt:lpstr>
      <vt:lpstr>Σε πολλές περιπτώσεις, οι νεότεροι φορείς του SARS-CoV-2 είναι ασυμπτωματικοί ή παρουσιάζουν λιγότερες επιπλοκές</vt:lpstr>
      <vt:lpstr>Αν έχω μολυνθεί, θα πρέπει οπωσδήποτε να έχω βήχα</vt:lpstr>
      <vt:lpstr>Αν έχω μολυνθεί, θα πρέπει οπωσδήποτε να έχω βήχα</vt:lpstr>
      <vt:lpstr>Μπορώ να κολλήσω SARS-CoV-2 από το κατοικίδιό μου</vt:lpstr>
      <vt:lpstr>Μπορώ να κολλήσω SARS-CoV-2 από το κατοικίδιό μου</vt:lpstr>
      <vt:lpstr>Ο ιός μεταδίδεται με σταγονίδια </vt:lpstr>
      <vt:lpstr>Ο ιός μεταδίδεται με σταγονίδια </vt:lpstr>
      <vt:lpstr>Διαφάνεια 41</vt:lpstr>
      <vt:lpstr>Οι ερευνητές χρησιμοποίησαν ακτίνες λέιζερ και κάμερες υψηλής ευκρίνειας, προκειμένου καταγράψουν το πλήρες μέγεθος και την ακριβή έκταση της διασποράς των επικίνδυνων μικροσταγονιδίων. </vt:lpstr>
      <vt:lpstr>Η μόλυνση μία φορά από SARS-CoV-2 δημιουργεί ανοσία, δηλαδή «δεν μπορείς να ξανακολλήσεις»</vt:lpstr>
      <vt:lpstr>Η μόλυνση μία φορά από SARS-CoV-2 δημιουργεί ανοσία, δηλαδή «δεν μπορείς να ξανακολλήσεις»</vt:lpstr>
      <vt:lpstr>Τα μέτρα προφύλαξης  προστατεύουν έναντι του SARS-CoV-2  </vt:lpstr>
      <vt:lpstr>Τα μέτρα προφύλαξης  προστατεύουν έναντι του SARS-CoV-2  </vt:lpstr>
      <vt:lpstr>Διαφάνεια 47</vt:lpstr>
      <vt:lpstr>Διαφάνεια 48</vt:lpstr>
      <vt:lpstr> Το πλύσιμο των χεριών με σαπούνι και νερό είναι ο καλύτερος τρόπος για να καθαρίσετε τα χέρια σας. </vt:lpstr>
      <vt:lpstr> Το πλύσιμο των χεριών με σαπούνι και νερό είναι ο καλύτερος τρόπος για να καθαρίσουμε τα χέρια μας </vt:lpstr>
      <vt:lpstr>Χρειάζονται 20΄΄πλύσιμο των χεριών </vt:lpstr>
      <vt:lpstr>Χρειάζονται 20΄΄πλύσιμο των χεριών </vt:lpstr>
      <vt:lpstr>Το πλύσιμο των χεριών αρκεί για να μην κολλήσω </vt:lpstr>
      <vt:lpstr>Το πλύσιμο των χεριών αρκεί για να μην κολλήσω </vt:lpstr>
      <vt:lpstr>Το απολυμαντικό μου πρέπει να έχει 70% αλκοόλ</vt:lpstr>
      <vt:lpstr>Το απολυμαντικό μου πρέπει να έχει 70% αλκοόλ</vt:lpstr>
      <vt:lpstr>Επιτρέπεται να πιάνω το πρόσωπο με τα χέρια μου</vt:lpstr>
      <vt:lpstr>Επιτρέπεται να πιάνω το πρόσωπο με τα χέρια μου</vt:lpstr>
      <vt:lpstr>Όταν είμαι σε κοντινή απόσταση με άλλους, κινδυνεύω να κολλήσω </vt:lpstr>
      <vt:lpstr>Όταν είμαι σε κοντινή απόσταση με άλλους, κινδυνεύω να κολλήσω </vt:lpstr>
      <vt:lpstr>Μπορώ να υπολογίσω την κοντινή απόσταση με άλλους με την έκταση των χεριών μου</vt:lpstr>
      <vt:lpstr>Μπορώ να υπολογίσω την κοντινή απόσταση με άλλους με την έκταση των χεριών μου</vt:lpstr>
      <vt:lpstr>Διαφάνεια 63</vt:lpstr>
      <vt:lpstr>Διαφάνεια 64</vt:lpstr>
      <vt:lpstr>Πιάνω την μάσκα μου με καθαρά χέρια</vt:lpstr>
      <vt:lpstr>Πιάνω την μάσκα μου με καθαρά χέρια</vt:lpstr>
      <vt:lpstr>Για να φορέσω την μάσκα μου, την πιάνω από τα λαστιχάκια</vt:lpstr>
      <vt:lpstr>Για να φορέσω την μάσκα μου, την πιάνω από τα λαστιχάκια</vt:lpstr>
      <vt:lpstr>Μπορώ να ανταλλάξω την μάσκα μου με τους φίλους μου</vt:lpstr>
      <vt:lpstr>Μπορώ να ανταλλάξω την μάσκα μου με τους φίλους μου</vt:lpstr>
      <vt:lpstr>Η μάσκα κάθε τύπου με προφυλάσσει </vt:lpstr>
      <vt:lpstr>Η μάσκα κάθε τύπου με προφυλάσσει </vt:lpstr>
      <vt:lpstr>Χρησιμοποιούμε την υφασμάτινη μάσκα ξανά, αφού την πλύνουμε και την σιδερώσουμε </vt:lpstr>
      <vt:lpstr>Χρησιμοποιούμε την υφασμάτινη μάσκα ξανά, αφού την πλύνουμε και την σιδερώσουμε </vt:lpstr>
      <vt:lpstr>Μου επιβάλλουν να φορώ μάσκα για να μου κάνουν «καψόνι» και να με ταλαιπωρήσουν</vt:lpstr>
      <vt:lpstr>Μου επιβάλλουν να φορώ μάσκα για να μου κάνουν «καψόνι» και να με ταλαιπωρήσουν</vt:lpstr>
      <vt:lpstr>Ο καλός αερισμός του χώρου μας προφυλάσσει </vt:lpstr>
      <vt:lpstr>Ο καλός αερισμός του χώρου μας προφυλάσσει </vt:lpstr>
      <vt:lpstr>Η παραπληροφόρηση σκοτώνει</vt:lpstr>
      <vt:lpstr>Η παραπληροφόρηση σκοτώνει</vt:lpstr>
      <vt:lpstr>Διαφάνεια 81</vt:lpstr>
      <vt:lpstr>Και μην  ξεχνάτε:</vt:lpstr>
      <vt:lpstr>Αναπαραγωγή υλικού</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dc:creator>
  <cp:lastModifiedBy>User</cp:lastModifiedBy>
  <cp:revision>249</cp:revision>
  <cp:lastPrinted>1601-01-01T00:00:00Z</cp:lastPrinted>
  <dcterms:created xsi:type="dcterms:W3CDTF">2013-11-10T09:11:38Z</dcterms:created>
  <dcterms:modified xsi:type="dcterms:W3CDTF">2020-09-17T18:12:02Z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