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8" r:id="rId12"/>
    <p:sldId id="269" r:id="rId13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-66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0D04B06-F297-459B-BD4A-ED1E0F6CF415}" type="datetimeFigureOut">
              <a:rPr lang="el-GR" smtClean="0"/>
              <a:pPr/>
              <a:t>17/6/2025</a:t>
            </a:fld>
            <a:endParaRPr lang="el-G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C1D25F5-AFB8-4B39-9DE5-ACF96AC4A47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5506338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04B06-F297-459B-BD4A-ED1E0F6CF415}" type="datetimeFigureOut">
              <a:rPr lang="el-GR" smtClean="0"/>
              <a:pPr/>
              <a:t>17/6/2025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D25F5-AFB8-4B39-9DE5-ACF96AC4A47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442793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04B06-F297-459B-BD4A-ED1E0F6CF415}" type="datetimeFigureOut">
              <a:rPr lang="el-GR" smtClean="0"/>
              <a:pPr/>
              <a:t>17/6/2025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D25F5-AFB8-4B39-9DE5-ACF96AC4A47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942297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04B06-F297-459B-BD4A-ED1E0F6CF415}" type="datetimeFigureOut">
              <a:rPr lang="el-GR" smtClean="0"/>
              <a:pPr/>
              <a:t>17/6/2025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D25F5-AFB8-4B39-9DE5-ACF96AC4A47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811309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0D04B06-F297-459B-BD4A-ED1E0F6CF415}" type="datetimeFigureOut">
              <a:rPr lang="el-GR" smtClean="0"/>
              <a:pPr/>
              <a:t>17/6/2025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AC1D25F5-AFB8-4B39-9DE5-ACF96AC4A47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1856927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04B06-F297-459B-BD4A-ED1E0F6CF415}" type="datetimeFigureOut">
              <a:rPr lang="el-GR" smtClean="0"/>
              <a:pPr/>
              <a:t>17/6/2025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D25F5-AFB8-4B39-9DE5-ACF96AC4A47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4179066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04B06-F297-459B-BD4A-ED1E0F6CF415}" type="datetimeFigureOut">
              <a:rPr lang="el-GR" smtClean="0"/>
              <a:pPr/>
              <a:t>17/6/2025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D25F5-AFB8-4B39-9DE5-ACF96AC4A47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277240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04B06-F297-459B-BD4A-ED1E0F6CF415}" type="datetimeFigureOut">
              <a:rPr lang="el-GR" smtClean="0"/>
              <a:pPr/>
              <a:t>17/6/2025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D25F5-AFB8-4B39-9DE5-ACF96AC4A47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57951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04B06-F297-459B-BD4A-ED1E0F6CF415}" type="datetimeFigureOut">
              <a:rPr lang="el-GR" smtClean="0"/>
              <a:pPr/>
              <a:t>17/6/2025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D25F5-AFB8-4B39-9DE5-ACF96AC4A47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920950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04B06-F297-459B-BD4A-ED1E0F6CF415}" type="datetimeFigureOut">
              <a:rPr lang="el-GR" smtClean="0"/>
              <a:pPr/>
              <a:t>17/6/2025</a:t>
            </a:fld>
            <a:endParaRPr lang="el-G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l-G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C1D25F5-AFB8-4B39-9DE5-ACF96AC4A478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204420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0D04B06-F297-459B-BD4A-ED1E0F6CF415}" type="datetimeFigureOut">
              <a:rPr lang="el-GR" smtClean="0"/>
              <a:pPr/>
              <a:t>17/6/2025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C1D25F5-AFB8-4B39-9DE5-ACF96AC4A478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1080440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0D04B06-F297-459B-BD4A-ED1E0F6CF415}" type="datetimeFigureOut">
              <a:rPr lang="el-GR" smtClean="0"/>
              <a:pPr/>
              <a:t>17/6/2025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C1D25F5-AFB8-4B39-9DE5-ACF96AC4A47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20164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07" r:id="rId10"/>
    <p:sldLayoutId id="214748380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1607901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l-GR" sz="4800" i="1" dirty="0" err="1" smtClean="0"/>
              <a:t>Μεταβαση</a:t>
            </a:r>
            <a:r>
              <a:rPr lang="el-GR" sz="4800" i="1" dirty="0" smtClean="0"/>
              <a:t> </a:t>
            </a:r>
            <a:r>
              <a:rPr lang="el-GR" sz="4800" i="1" dirty="0" err="1" smtClean="0"/>
              <a:t>απο</a:t>
            </a:r>
            <a:r>
              <a:rPr lang="el-GR" sz="4800" i="1" dirty="0" smtClean="0"/>
              <a:t> το </a:t>
            </a:r>
            <a:r>
              <a:rPr lang="el-GR" sz="4800" i="1" dirty="0" err="1" smtClean="0"/>
              <a:t>νηπιαγωγειο</a:t>
            </a:r>
            <a:r>
              <a:rPr lang="el-GR" sz="4800" i="1" dirty="0" smtClean="0"/>
              <a:t> στο </a:t>
            </a:r>
            <a:r>
              <a:rPr lang="el-GR" sz="4800" i="1" dirty="0" err="1" smtClean="0"/>
              <a:t>δημοτικο</a:t>
            </a:r>
            <a:endParaRPr lang="el-GR" sz="4800" i="1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62100" y="4447310"/>
            <a:ext cx="9070848" cy="691954"/>
          </a:xfrm>
        </p:spPr>
        <p:txBody>
          <a:bodyPr>
            <a:noAutofit/>
          </a:bodyPr>
          <a:lstStyle/>
          <a:p>
            <a:pPr algn="r"/>
            <a:r>
              <a:rPr lang="el-GR" sz="2400" dirty="0" smtClean="0"/>
              <a:t>Πάντσιου Κρυσταλλία</a:t>
            </a:r>
          </a:p>
          <a:p>
            <a:pPr algn="r"/>
            <a:r>
              <a:rPr lang="el-GR" sz="2400" dirty="0" smtClean="0"/>
              <a:t>Γνωστική Ψυχολόγος - </a:t>
            </a:r>
            <a:r>
              <a:rPr lang="el-GR" sz="2400" dirty="0" err="1" smtClean="0"/>
              <a:t>Νευροψυχολόγος</a:t>
            </a:r>
            <a:endParaRPr lang="el-GR" sz="2400" dirty="0" smtClean="0"/>
          </a:p>
          <a:p>
            <a:pPr algn="r"/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xmlns="" val="3435716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u="sng" dirty="0" smtClean="0"/>
              <a:t>Ο ρόλος της οικογένειας</a:t>
            </a:r>
            <a:endParaRPr lang="el-GR" u="sng" dirty="0"/>
          </a:p>
        </p:txBody>
      </p:sp>
      <p:sp>
        <p:nvSpPr>
          <p:cNvPr id="4" name="2 - Θέση περιεχομένου"/>
          <p:cNvSpPr>
            <a:spLocks noGrp="1"/>
          </p:cNvSpPr>
          <p:nvPr>
            <p:ph idx="1"/>
          </p:nvPr>
        </p:nvSpPr>
        <p:spPr>
          <a:xfrm>
            <a:off x="1066800" y="1690255"/>
            <a:ext cx="10058400" cy="4655127"/>
          </a:xfrm>
        </p:spPr>
        <p:txBody>
          <a:bodyPr>
            <a:normAutofit lnSpcReduction="10000"/>
          </a:bodyPr>
          <a:lstStyle/>
          <a:p>
            <a:r>
              <a:rPr lang="el-GR" sz="2400" dirty="0"/>
              <a:t>Καταλυτικός</a:t>
            </a:r>
            <a:endParaRPr lang="el-GR" dirty="0"/>
          </a:p>
          <a:p>
            <a:pPr algn="ctr">
              <a:buNone/>
            </a:pPr>
            <a:r>
              <a:rPr lang="el-GR" sz="2800" b="1" dirty="0" smtClean="0"/>
              <a:t>        *</a:t>
            </a:r>
            <a:r>
              <a:rPr lang="el-GR" sz="2800" b="1" dirty="0"/>
              <a:t>Σχέση εκπαιδευτικών και οικογένειας*</a:t>
            </a:r>
          </a:p>
          <a:p>
            <a:pPr algn="ctr">
              <a:buNone/>
            </a:pPr>
            <a:endParaRPr lang="el-GR" sz="2800" b="1" dirty="0"/>
          </a:p>
          <a:p>
            <a:pPr algn="ctr">
              <a:buNone/>
            </a:pPr>
            <a:r>
              <a:rPr lang="el-GR" sz="2800" b="1" dirty="0" smtClean="0"/>
              <a:t>           Σχέση </a:t>
            </a:r>
            <a:r>
              <a:rPr lang="el-GR" sz="2800" b="1" dirty="0"/>
              <a:t>αλληλεξάρτησης </a:t>
            </a:r>
          </a:p>
          <a:p>
            <a:pPr algn="ctr">
              <a:buNone/>
            </a:pPr>
            <a:r>
              <a:rPr lang="el-GR" sz="2800" b="1" dirty="0" smtClean="0"/>
              <a:t>             (εμπιστοσύνη και αποδοχή)</a:t>
            </a:r>
            <a:endParaRPr lang="el-GR" sz="2800" b="1" dirty="0"/>
          </a:p>
          <a:p>
            <a:pPr algn="ctr">
              <a:buNone/>
            </a:pPr>
            <a:endParaRPr lang="el-GR" sz="2800" b="1" dirty="0"/>
          </a:p>
          <a:p>
            <a:pPr algn="ctr">
              <a:buNone/>
            </a:pPr>
            <a:endParaRPr lang="el-GR" sz="2800" b="1" dirty="0" smtClean="0"/>
          </a:p>
          <a:p>
            <a:pPr algn="ctr">
              <a:buNone/>
            </a:pPr>
            <a:endParaRPr lang="el-GR" sz="2800" b="1" dirty="0"/>
          </a:p>
          <a:p>
            <a:pPr algn="ctr">
              <a:buNone/>
            </a:pPr>
            <a:r>
              <a:rPr lang="el-GR" sz="2800" b="1" dirty="0"/>
              <a:t>Στόχος: η βελτίωση και η πρόοδος του παιδιού</a:t>
            </a:r>
          </a:p>
        </p:txBody>
      </p:sp>
      <p:sp>
        <p:nvSpPr>
          <p:cNvPr id="5" name="3 - Βέλος προς τα κάτω"/>
          <p:cNvSpPr/>
          <p:nvPr/>
        </p:nvSpPr>
        <p:spPr>
          <a:xfrm>
            <a:off x="5975639" y="2729599"/>
            <a:ext cx="484632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3 - Βέλος προς τα κάτω"/>
          <p:cNvSpPr/>
          <p:nvPr/>
        </p:nvSpPr>
        <p:spPr>
          <a:xfrm>
            <a:off x="5975639" y="4730888"/>
            <a:ext cx="484632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7" name="Picture 2" descr="C:\Users\Κρύστη\Desktop\φωτο για παρουσιαση\images (5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55" y="2227531"/>
            <a:ext cx="2672035" cy="316493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139804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l-GR" sz="3600" u="sng" dirty="0"/>
              <a:t>Πώς μπορούμε να βοηθήσουμε τα παιδιά μας να αναπτύξουν κοινωνικές δεξιότητες;</a:t>
            </a:r>
            <a:endParaRPr lang="el-GR" sz="36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l-GR" sz="2400" dirty="0"/>
              <a:t>Καλλιεργούμε το σεβασμό προς όλους (γονείς, δασκάλους, συμμαθητές)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sz="2400" dirty="0"/>
              <a:t>Παίζουμε παιχνίδια ρόλων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sz="2400" dirty="0"/>
              <a:t>Διαβάζουμε βιβλία </a:t>
            </a:r>
            <a:r>
              <a:rPr lang="el-GR" sz="2400" dirty="0" err="1"/>
              <a:t>ενσυναίσθησης</a:t>
            </a:r>
            <a:r>
              <a:rPr lang="el-GR" sz="2400" dirty="0"/>
              <a:t> για παιδιά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sz="2400" dirty="0"/>
              <a:t>Προσέχουμε τη δική μας συμπεριφορά (οι γονείς αποτελούμε πρότυπα μίμησης)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sz="2400" dirty="0"/>
              <a:t>Ενισχύουμε την αυτοπεποίθησή του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sz="2400" dirty="0"/>
              <a:t>Μιλάμε στο παιδί για το σχολικό εκφοβισμό και το </a:t>
            </a:r>
            <a:r>
              <a:rPr lang="el-GR" sz="2400" dirty="0" err="1"/>
              <a:t>bullying</a:t>
            </a:r>
            <a:endParaRPr lang="el-GR" sz="2400" dirty="0"/>
          </a:p>
          <a:p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xmlns="" val="7045807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6000" dirty="0" smtClean="0"/>
              <a:t>Σας </a:t>
            </a:r>
            <a:r>
              <a:rPr lang="el-GR" sz="6000" dirty="0" err="1" smtClean="0"/>
              <a:t>ευχαριστω</a:t>
            </a:r>
            <a:r>
              <a:rPr lang="el-GR" sz="6000" dirty="0" smtClean="0"/>
              <a:t> </a:t>
            </a:r>
            <a:r>
              <a:rPr lang="el-GR" sz="6000" dirty="0" err="1" smtClean="0"/>
              <a:t>πολυ</a:t>
            </a:r>
            <a:r>
              <a:rPr lang="el-GR" sz="6000" dirty="0" smtClean="0"/>
              <a:t> για την </a:t>
            </a:r>
            <a:r>
              <a:rPr lang="el-GR" sz="6000" dirty="0" err="1" smtClean="0"/>
              <a:t>προσοχη</a:t>
            </a:r>
            <a:r>
              <a:rPr lang="el-GR" sz="6000" dirty="0" smtClean="0"/>
              <a:t> σας!</a:t>
            </a:r>
            <a:endParaRPr lang="el-GR" sz="600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978265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u="sng" dirty="0" smtClean="0"/>
              <a:t>Ορισμός Μετάβασης</a:t>
            </a:r>
            <a:endParaRPr lang="el-GR" u="sng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lnSpc>
                <a:spcPct val="170000"/>
              </a:lnSpc>
              <a:buNone/>
            </a:pPr>
            <a:r>
              <a:rPr lang="el-GR" sz="3200" dirty="0"/>
              <a:t>Η μετάβαση είναι μια περίοδος αλλαγής, ένα πέρασμα από μία κατάσταση σε μία άλλη, μια μεταβολή στους ρόλους. </a:t>
            </a:r>
            <a:endParaRPr lang="el-GR" sz="3200" dirty="0" smtClean="0"/>
          </a:p>
          <a:p>
            <a:pPr marL="0" indent="0" algn="ctr">
              <a:buNone/>
            </a:pPr>
            <a:endParaRPr lang="el-GR" sz="3200" dirty="0"/>
          </a:p>
          <a:p>
            <a:pPr algn="just">
              <a:lnSpc>
                <a:spcPct val="160000"/>
              </a:lnSpc>
            </a:pPr>
            <a:r>
              <a:rPr lang="el-GR" sz="3200" dirty="0" smtClean="0"/>
              <a:t> </a:t>
            </a:r>
            <a:r>
              <a:rPr lang="el-GR" sz="3000" dirty="0"/>
              <a:t>Οι μεταβάσεις μπορεί να είναι κανονικές ή μη κανονικές. </a:t>
            </a:r>
            <a:endParaRPr lang="el-GR" sz="3000" dirty="0" smtClean="0"/>
          </a:p>
          <a:p>
            <a:pPr algn="just">
              <a:lnSpc>
                <a:spcPct val="160000"/>
              </a:lnSpc>
            </a:pPr>
            <a:r>
              <a:rPr lang="el-GR" sz="3000" dirty="0"/>
              <a:t> </a:t>
            </a:r>
            <a:r>
              <a:rPr lang="el-GR" sz="3000" dirty="0" smtClean="0"/>
              <a:t>Η </a:t>
            </a:r>
            <a:r>
              <a:rPr lang="el-GR" sz="3000" dirty="0"/>
              <a:t>μετάβαση από το νηπιαγωγείο στο δημοτικό αποτελεί μια κανονική μετάβαση, μια αναμενόμενη αλλαγή στη ζωή του </a:t>
            </a:r>
            <a:r>
              <a:rPr lang="el-GR" sz="3000" dirty="0" smtClean="0"/>
              <a:t>παιδιού.</a:t>
            </a:r>
            <a:endParaRPr lang="el-GR" sz="3000" dirty="0"/>
          </a:p>
        </p:txBody>
      </p:sp>
    </p:spTree>
    <p:extLst>
      <p:ext uri="{BB962C8B-B14F-4D97-AF65-F5344CB8AC3E}">
        <p14:creationId xmlns:p14="http://schemas.microsoft.com/office/powerpoint/2010/main" xmlns="" val="1316826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935182" y="129976"/>
            <a:ext cx="10058400" cy="1371600"/>
          </a:xfrm>
        </p:spPr>
        <p:txBody>
          <a:bodyPr/>
          <a:lstStyle/>
          <a:p>
            <a:pPr algn="ctr"/>
            <a:r>
              <a:rPr lang="el-GR" u="sng" dirty="0" smtClean="0"/>
              <a:t>Στάδια μετάβασης</a:t>
            </a:r>
            <a:endParaRPr lang="el-GR" u="sng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29491" y="1385455"/>
            <a:ext cx="11402291" cy="4835235"/>
          </a:xfrm>
        </p:spPr>
        <p:txBody>
          <a:bodyPr>
            <a:noAutofit/>
          </a:bodyPr>
          <a:lstStyle/>
          <a:p>
            <a:pPr marL="342900" indent="-342900" fontAlgn="base">
              <a:lnSpc>
                <a:spcPct val="150000"/>
              </a:lnSpc>
              <a:buAutoNum type="arabicParenR"/>
            </a:pPr>
            <a:r>
              <a:rPr lang="el-GR" sz="1600" b="1" dirty="0" smtClean="0"/>
              <a:t>Το </a:t>
            </a:r>
            <a:r>
              <a:rPr lang="el-GR" sz="1600" b="1" dirty="0"/>
              <a:t>προκαταρκτικό </a:t>
            </a:r>
            <a:r>
              <a:rPr lang="el-GR" sz="1600" b="1" dirty="0" smtClean="0"/>
              <a:t>στάδιο </a:t>
            </a:r>
            <a:r>
              <a:rPr lang="el-GR" sz="1600" dirty="0" smtClean="0"/>
              <a:t>(οι </a:t>
            </a:r>
            <a:r>
              <a:rPr lang="el-GR" sz="1600" dirty="0"/>
              <a:t>γονείς μιλούν στα παιδιά για το πώς θα είναι το σχολείο, αγοράζουν πράγματα για την αρχή της σχολικής χρονιάς και δημιουργούν προσδοκίες γι’ </a:t>
            </a:r>
            <a:r>
              <a:rPr lang="el-GR" sz="1600" dirty="0" smtClean="0"/>
              <a:t>αυτό)</a:t>
            </a:r>
            <a:endParaRPr lang="el-GR" sz="1600" dirty="0"/>
          </a:p>
          <a:p>
            <a:pPr marL="342900" indent="-342900" fontAlgn="base">
              <a:lnSpc>
                <a:spcPct val="150000"/>
              </a:lnSpc>
              <a:buAutoNum type="arabicParenR"/>
            </a:pPr>
            <a:r>
              <a:rPr lang="el-GR" sz="1600" b="1" dirty="0" smtClean="0"/>
              <a:t>Το </a:t>
            </a:r>
            <a:r>
              <a:rPr lang="el-GR" sz="1600" b="1" dirty="0"/>
              <a:t>στάδιο της κυρίως </a:t>
            </a:r>
            <a:r>
              <a:rPr lang="el-GR" sz="1600" b="1" dirty="0" smtClean="0"/>
              <a:t>μετάβασης  </a:t>
            </a:r>
            <a:r>
              <a:rPr lang="el-GR" sz="1600" dirty="0" smtClean="0"/>
              <a:t>(τα </a:t>
            </a:r>
            <a:r>
              <a:rPr lang="el-GR" sz="1600" dirty="0"/>
              <a:t>παιδιά γνωρίζουν τον δάσκαλο/τη δασκάλα και αποχωρίζονται τον γονιό την πρώτη μέρα του </a:t>
            </a:r>
            <a:r>
              <a:rPr lang="el-GR" sz="1600" dirty="0" smtClean="0"/>
              <a:t>σχολείου)</a:t>
            </a:r>
            <a:endParaRPr lang="el-GR" sz="1600" dirty="0"/>
          </a:p>
          <a:p>
            <a:pPr marL="0" indent="0" fontAlgn="base">
              <a:lnSpc>
                <a:spcPct val="150000"/>
              </a:lnSpc>
              <a:buNone/>
            </a:pPr>
            <a:r>
              <a:rPr lang="el-GR" sz="1600" b="1" dirty="0" smtClean="0"/>
              <a:t>3)  Το </a:t>
            </a:r>
            <a:r>
              <a:rPr lang="el-GR" sz="1600" b="1" dirty="0"/>
              <a:t>στάδιο μετά τη </a:t>
            </a:r>
            <a:r>
              <a:rPr lang="el-GR" sz="1600" b="1" dirty="0" smtClean="0"/>
              <a:t>μετάβαση </a:t>
            </a:r>
            <a:r>
              <a:rPr lang="el-GR" sz="1600" dirty="0" smtClean="0"/>
              <a:t>(πραγματοποιείται </a:t>
            </a:r>
            <a:r>
              <a:rPr lang="el-GR" sz="1600" dirty="0"/>
              <a:t>ο «</a:t>
            </a:r>
            <a:r>
              <a:rPr lang="el-GR" sz="1600" dirty="0" smtClean="0"/>
              <a:t>εορτασμός</a:t>
            </a:r>
            <a:r>
              <a:rPr lang="el-GR" sz="1600" dirty="0"/>
              <a:t>» της συμπλήρωσης της πρώτης μέρας στο σχολείο από την οικογένεια και η εξοικείωση του μαθητή/της μαθήτριας με τη νέα </a:t>
            </a:r>
            <a:r>
              <a:rPr lang="el-GR" sz="1600" dirty="0" smtClean="0"/>
              <a:t>κατάσταση)</a:t>
            </a:r>
          </a:p>
          <a:p>
            <a:pPr marL="0" indent="0" fontAlgn="base">
              <a:lnSpc>
                <a:spcPct val="150000"/>
              </a:lnSpc>
              <a:buNone/>
            </a:pPr>
            <a:endParaRPr lang="el-GR" sz="1600" dirty="0"/>
          </a:p>
          <a:p>
            <a:pPr marL="0" indent="0" fontAlgn="base">
              <a:lnSpc>
                <a:spcPct val="150000"/>
              </a:lnSpc>
              <a:buNone/>
            </a:pPr>
            <a:endParaRPr lang="el-GR" sz="1600" dirty="0"/>
          </a:p>
          <a:p>
            <a:pPr marL="0" indent="0" algn="ctr" fontAlgn="base">
              <a:lnSpc>
                <a:spcPct val="150000"/>
              </a:lnSpc>
              <a:buNone/>
            </a:pPr>
            <a:r>
              <a:rPr lang="el-GR" sz="1600" b="1" dirty="0" smtClean="0"/>
              <a:t> </a:t>
            </a:r>
            <a:r>
              <a:rPr lang="el-GR" sz="1600" b="1" dirty="0"/>
              <a:t>ένταξη </a:t>
            </a:r>
            <a:r>
              <a:rPr lang="el-GR" sz="1600" b="1" dirty="0" smtClean="0"/>
              <a:t>και ενσωμάτωση </a:t>
            </a:r>
            <a:r>
              <a:rPr lang="el-GR" sz="1600" b="1" dirty="0"/>
              <a:t>του παιδιού στη μικρή ομάδα της τάξης, αλλά και στη μεγάλη ομάδα του σχολείου.</a:t>
            </a:r>
          </a:p>
          <a:p>
            <a:endParaRPr lang="el-GR" sz="1600" dirty="0"/>
          </a:p>
        </p:txBody>
      </p:sp>
      <p:sp>
        <p:nvSpPr>
          <p:cNvPr id="4" name="Βέλος προς τα κάτω 3"/>
          <p:cNvSpPr/>
          <p:nvPr/>
        </p:nvSpPr>
        <p:spPr>
          <a:xfrm>
            <a:off x="5749775" y="4059381"/>
            <a:ext cx="429214" cy="8260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241331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955964" y="282376"/>
            <a:ext cx="10058400" cy="1371600"/>
          </a:xfrm>
        </p:spPr>
        <p:txBody>
          <a:bodyPr/>
          <a:lstStyle/>
          <a:p>
            <a:pPr algn="ctr"/>
            <a:r>
              <a:rPr lang="el-GR" u="sng" dirty="0" smtClean="0"/>
              <a:t>Συναισθήματα &amp; Μετάβαση</a:t>
            </a:r>
            <a:endParaRPr lang="el-GR" u="sng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066800" y="1842655"/>
            <a:ext cx="10058400" cy="454428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l-GR" dirty="0"/>
              <a:t>Η μετάβαση από το νηπιαγωγείο στο </a:t>
            </a:r>
            <a:r>
              <a:rPr lang="el-GR" dirty="0" smtClean="0"/>
              <a:t>δημοτικό αποτελεί </a:t>
            </a:r>
            <a:r>
              <a:rPr lang="el-GR" dirty="0"/>
              <a:t>ένα ιδιαίτερο, προσωπικό, μοναδικό βίωμα για το κάθε άτομο</a:t>
            </a:r>
            <a:r>
              <a:rPr lang="el-GR" dirty="0" smtClean="0"/>
              <a:t>.</a:t>
            </a:r>
          </a:p>
          <a:p>
            <a:pPr>
              <a:lnSpc>
                <a:spcPct val="150000"/>
              </a:lnSpc>
            </a:pPr>
            <a:endParaRPr lang="el-GR" dirty="0"/>
          </a:p>
          <a:p>
            <a:pPr>
              <a:lnSpc>
                <a:spcPct val="150000"/>
              </a:lnSpc>
            </a:pPr>
            <a:r>
              <a:rPr lang="el-GR" dirty="0"/>
              <a:t>Η είσοδος του παιδιού σε μία νέα εκπαιδευτική βαθμίδα και συνεπακόλουθα σε ένα νέο σχολικό περιβάλλον αποτελεί για το παιδί μια πρόκληση που χρειάζεται να επενδυθεί με θετικά συναισθήματα: </a:t>
            </a:r>
            <a:r>
              <a:rPr lang="el-GR" b="1" dirty="0"/>
              <a:t>α</a:t>
            </a:r>
            <a:r>
              <a:rPr lang="el-GR" b="1" dirty="0" smtClean="0"/>
              <a:t>υτοπεποίθηση</a:t>
            </a:r>
            <a:r>
              <a:rPr lang="el-GR" b="1" dirty="0"/>
              <a:t>, ευχαρίστηση, χαρά, υπερηφάνεια, ικανοποίηση, κίνητρο για περαιτέρω ανάπτυξη και πρόοδο</a:t>
            </a:r>
            <a:r>
              <a:rPr lang="el-GR" dirty="0" smtClean="0"/>
              <a:t>. </a:t>
            </a:r>
          </a:p>
          <a:p>
            <a:pPr marL="0" indent="0">
              <a:lnSpc>
                <a:spcPct val="150000"/>
              </a:lnSpc>
              <a:buNone/>
            </a:pPr>
            <a:endParaRPr lang="el-GR" dirty="0" smtClean="0"/>
          </a:p>
          <a:p>
            <a:pPr>
              <a:lnSpc>
                <a:spcPct val="150000"/>
              </a:lnSpc>
            </a:pPr>
            <a:r>
              <a:rPr lang="el-GR" dirty="0" smtClean="0"/>
              <a:t>Πολύ συχνά όμως κάνουν την εμφάνιση τους και δύσκολα συναισθήματα όπως: </a:t>
            </a:r>
            <a:r>
              <a:rPr lang="el-GR" b="1" dirty="0"/>
              <a:t>α</a:t>
            </a:r>
            <a:r>
              <a:rPr lang="el-GR" b="1" dirty="0" smtClean="0"/>
              <a:t>βεβαιότητα, </a:t>
            </a:r>
            <a:r>
              <a:rPr lang="el-GR" b="1" dirty="0"/>
              <a:t>άγχος, αγωνία</a:t>
            </a:r>
            <a:r>
              <a:rPr lang="el-GR" b="1" dirty="0" smtClean="0"/>
              <a:t>, </a:t>
            </a:r>
            <a:r>
              <a:rPr lang="el-GR" b="1" dirty="0"/>
              <a:t>ανησυχία, απροθυμία, άρνηση, δυσφορία, διατάραξη ισορροπίας, </a:t>
            </a:r>
            <a:r>
              <a:rPr lang="el-GR" b="1" dirty="0" smtClean="0"/>
              <a:t>κούραση</a:t>
            </a:r>
            <a:r>
              <a:rPr lang="el-GR" b="1" dirty="0"/>
              <a:t>, νευρικότητα, </a:t>
            </a:r>
            <a:r>
              <a:rPr lang="el-GR" b="1" dirty="0" smtClean="0"/>
              <a:t>φόβος.</a:t>
            </a:r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xmlns="" val="163721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66800" y="490194"/>
            <a:ext cx="10058400" cy="1371600"/>
          </a:xfrm>
        </p:spPr>
        <p:txBody>
          <a:bodyPr>
            <a:noAutofit/>
          </a:bodyPr>
          <a:lstStyle/>
          <a:p>
            <a:pPr algn="ctr"/>
            <a:r>
              <a:rPr lang="el-GR" sz="3600" u="sng" dirty="0"/>
              <a:t>Ποιες είναι  οι μεγαλύτερες δυσκολίες που θα χρειαστεί να αντιμετωπίσουν τα </a:t>
            </a:r>
            <a:r>
              <a:rPr lang="el-GR" sz="3600" u="sng" dirty="0" smtClean="0"/>
              <a:t>νήπια;</a:t>
            </a:r>
            <a:endParaRPr lang="el-GR" sz="3600" u="sng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15636" y="1861793"/>
            <a:ext cx="11360728" cy="4566715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+mj-lt"/>
              <a:buAutoNum type="arabicPeriod"/>
            </a:pPr>
            <a:r>
              <a:rPr lang="el-GR" sz="2400" dirty="0" smtClean="0"/>
              <a:t> Η αύξηση </a:t>
            </a:r>
            <a:r>
              <a:rPr lang="el-GR" sz="2400" dirty="0"/>
              <a:t>του αριθμού των μαθητών </a:t>
            </a:r>
            <a:endParaRPr lang="el-GR" sz="2400" dirty="0" smtClean="0"/>
          </a:p>
          <a:p>
            <a:pPr marL="0" indent="0">
              <a:buNone/>
            </a:pPr>
            <a:r>
              <a:rPr lang="el-GR" sz="2400" dirty="0" smtClean="0"/>
              <a:t>μέσα </a:t>
            </a:r>
            <a:r>
              <a:rPr lang="el-GR" sz="2400" dirty="0"/>
              <a:t>στην τάξη</a:t>
            </a:r>
            <a:r>
              <a:rPr lang="el-GR" sz="2400" dirty="0" smtClean="0"/>
              <a:t>,  </a:t>
            </a:r>
          </a:p>
          <a:p>
            <a:pPr marL="342900" indent="-342900">
              <a:buFont typeface="+mj-lt"/>
              <a:buAutoNum type="arabicPeriod"/>
            </a:pPr>
            <a:endParaRPr lang="el-GR" sz="2400" dirty="0" smtClean="0"/>
          </a:p>
          <a:p>
            <a:pPr marL="342900" indent="-342900">
              <a:buFont typeface="+mj-lt"/>
              <a:buAutoNum type="arabicPeriod"/>
            </a:pPr>
            <a:endParaRPr lang="el-GR" sz="2400" dirty="0"/>
          </a:p>
          <a:p>
            <a:pPr marL="0" indent="0">
              <a:buNone/>
            </a:pPr>
            <a:r>
              <a:rPr lang="el-GR" sz="2400" dirty="0" smtClean="0"/>
              <a:t>2.  η </a:t>
            </a:r>
            <a:r>
              <a:rPr lang="el-GR" sz="2400" dirty="0"/>
              <a:t>χρήση του σχολικού εγχειριδίου ως βασικού τρόπου μάθησης στο δημοτικό και η εγκατάλειψη του παιγνιώδους τρόπου μάθησης στο νηπιαγωγείο</a:t>
            </a:r>
            <a:r>
              <a:rPr lang="el-GR" sz="2400" dirty="0" smtClean="0"/>
              <a:t>,</a:t>
            </a:r>
          </a:p>
          <a:p>
            <a:pPr marL="342900" indent="-342900">
              <a:buFont typeface="+mj-lt"/>
              <a:buAutoNum type="arabicPeriod"/>
            </a:pPr>
            <a:endParaRPr lang="el-GR" sz="2400" dirty="0"/>
          </a:p>
          <a:p>
            <a:pPr marL="0" indent="0">
              <a:buNone/>
            </a:pPr>
            <a:r>
              <a:rPr lang="el-GR" sz="2400" dirty="0" smtClean="0"/>
              <a:t>3.  η </a:t>
            </a:r>
            <a:r>
              <a:rPr lang="el-GR" sz="2400" dirty="0"/>
              <a:t>διαμονή τους στην αίθουσα για μεγαλύτερο χρονικό διάστημα (45 λεπτά συνεχόμενα), όπως και η παραμονή τους στην καρέκλα του θρανίου τους</a:t>
            </a:r>
            <a:r>
              <a:rPr lang="el-GR" sz="2400" dirty="0" smtClean="0"/>
              <a:t>,</a:t>
            </a:r>
            <a:endParaRPr lang="el-GR" sz="2400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858001" y="1667740"/>
            <a:ext cx="3061854" cy="2020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0532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066800" y="387927"/>
            <a:ext cx="10058400" cy="564711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sz="2400" dirty="0" smtClean="0"/>
              <a:t>4. η </a:t>
            </a:r>
            <a:r>
              <a:rPr lang="el-GR" sz="2400" dirty="0"/>
              <a:t>αποφυγή έντονων κινήσεων των χεριών τους ή του σώματος τους, καθώς κάτι τέτοιο θα είναι ενοχλητικό για την ολομέλεια της τάξης</a:t>
            </a:r>
            <a:r>
              <a:rPr lang="el-GR" sz="2400" dirty="0" smtClean="0"/>
              <a:t>,</a:t>
            </a:r>
          </a:p>
          <a:p>
            <a:pPr marL="0" indent="0">
              <a:buNone/>
            </a:pPr>
            <a:endParaRPr lang="el-GR" sz="2400" dirty="0"/>
          </a:p>
          <a:p>
            <a:pPr marL="0" indent="0">
              <a:buNone/>
            </a:pPr>
            <a:endParaRPr lang="el-GR" sz="2400" dirty="0" smtClean="0"/>
          </a:p>
          <a:p>
            <a:pPr marL="0" indent="0">
              <a:buNone/>
            </a:pPr>
            <a:r>
              <a:rPr lang="el-GR" sz="2400" dirty="0" smtClean="0"/>
              <a:t>5. το </a:t>
            </a:r>
            <a:r>
              <a:rPr lang="el-GR" sz="2400" dirty="0"/>
              <a:t>διαφορετικό περιεχόμενο του </a:t>
            </a:r>
            <a:r>
              <a:rPr lang="el-GR" sz="2400" dirty="0" smtClean="0"/>
              <a:t>προγράμματος,</a:t>
            </a:r>
          </a:p>
          <a:p>
            <a:pPr marL="0" indent="0">
              <a:buNone/>
            </a:pPr>
            <a:endParaRPr lang="el-GR" sz="2400" dirty="0" smtClean="0"/>
          </a:p>
          <a:p>
            <a:pPr marL="0" indent="0">
              <a:buNone/>
            </a:pPr>
            <a:endParaRPr lang="el-GR" sz="2400" dirty="0" smtClean="0"/>
          </a:p>
          <a:p>
            <a:pPr marL="0" indent="0">
              <a:buNone/>
            </a:pPr>
            <a:r>
              <a:rPr lang="el-GR" sz="2400" dirty="0" smtClean="0"/>
              <a:t>6. η </a:t>
            </a:r>
            <a:r>
              <a:rPr lang="el-GR" sz="2400" dirty="0"/>
              <a:t>αύξηση των προσδοκιών για ατομική εργασία</a:t>
            </a:r>
            <a:r>
              <a:rPr lang="el-GR" sz="2400" dirty="0" smtClean="0"/>
              <a:t>,</a:t>
            </a:r>
          </a:p>
          <a:p>
            <a:pPr marL="0" indent="0">
              <a:buNone/>
            </a:pPr>
            <a:endParaRPr lang="el-GR" sz="2400" dirty="0" smtClean="0"/>
          </a:p>
          <a:p>
            <a:pPr marL="0" indent="0">
              <a:buNone/>
            </a:pPr>
            <a:endParaRPr lang="el-GR" sz="2400" dirty="0"/>
          </a:p>
          <a:p>
            <a:pPr marL="0" indent="0">
              <a:buNone/>
            </a:pPr>
            <a:r>
              <a:rPr lang="el-GR" sz="2400" dirty="0" smtClean="0"/>
              <a:t>7. η </a:t>
            </a:r>
            <a:r>
              <a:rPr lang="el-GR" sz="2400" dirty="0"/>
              <a:t>ανάληψη ευθυνών με τη μορφή των κατ’ </a:t>
            </a:r>
            <a:r>
              <a:rPr lang="el-GR" sz="2400" dirty="0" err="1"/>
              <a:t>οίκον</a:t>
            </a:r>
            <a:r>
              <a:rPr lang="el-GR" sz="2400" dirty="0"/>
              <a:t> εργασιών και την αναγκαστική μείωση του ελεύθερου </a:t>
            </a:r>
            <a:r>
              <a:rPr lang="el-GR" sz="2400" dirty="0" smtClean="0"/>
              <a:t>χρόνου</a:t>
            </a:r>
            <a:endParaRPr lang="el-GR" sz="2400" dirty="0"/>
          </a:p>
          <a:p>
            <a:pPr marL="0" indent="0">
              <a:buNone/>
            </a:pP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xmlns="" val="2499494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66800" y="420921"/>
            <a:ext cx="10058400" cy="1371600"/>
          </a:xfrm>
        </p:spPr>
        <p:txBody>
          <a:bodyPr>
            <a:noAutofit/>
          </a:bodyPr>
          <a:lstStyle/>
          <a:p>
            <a:pPr algn="ctr"/>
            <a:r>
              <a:rPr lang="el-GR" sz="3600" u="sng" dirty="0"/>
              <a:t>Πώς μπορούν οι γονείς να συνδράμουν στην ομαλή μετάβαση των νηπίων στο δημοτικό σχολείο;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el-GR" dirty="0" smtClean="0"/>
              <a:t>Παρουσιάστε </a:t>
            </a:r>
            <a:r>
              <a:rPr lang="el-GR" dirty="0"/>
              <a:t>το σχολείο σαν να είναι ένας προορισμός, ένα ταξίδι, το οποίο ανυπομονούμε να βιώσουμε. </a:t>
            </a:r>
            <a:r>
              <a:rPr lang="el-GR" dirty="0" smtClean="0"/>
              <a:t>(μαρκαδόρους</a:t>
            </a:r>
            <a:r>
              <a:rPr lang="el-GR" dirty="0"/>
              <a:t>, τουβλάκια, παιχνίδια </a:t>
            </a:r>
            <a:r>
              <a:rPr lang="el-GR" dirty="0" err="1" smtClean="0"/>
              <a:t>κ.ά</a:t>
            </a:r>
            <a:r>
              <a:rPr lang="el-GR" dirty="0" smtClean="0"/>
              <a:t>)</a:t>
            </a:r>
          </a:p>
          <a:p>
            <a:pPr marL="342900" indent="-342900">
              <a:buFont typeface="+mj-lt"/>
              <a:buAutoNum type="arabicPeriod"/>
            </a:pPr>
            <a:r>
              <a:rPr lang="el-GR" dirty="0"/>
              <a:t>Βοηθήστε τα να εξοικειωθούν με το καινούριο σχολείο πραγματοποιώντας πριν την έναρξη της χρονιάς μια επίσκεψη στο </a:t>
            </a:r>
            <a:r>
              <a:rPr lang="el-GR" dirty="0" smtClean="0"/>
              <a:t>χώρο</a:t>
            </a:r>
          </a:p>
          <a:p>
            <a:pPr marL="342900" indent="-342900">
              <a:buFont typeface="+mj-lt"/>
              <a:buAutoNum type="arabicPeriod"/>
            </a:pPr>
            <a:r>
              <a:rPr lang="el-GR" dirty="0"/>
              <a:t>Μιλήστε τους για την εικόνα της τάξης και περιγράψτε τους πως θα είναι </a:t>
            </a:r>
            <a:r>
              <a:rPr lang="el-GR" dirty="0" smtClean="0"/>
              <a:t>διαμορφωμένη</a:t>
            </a:r>
          </a:p>
          <a:p>
            <a:pPr marL="342900" indent="-342900">
              <a:buFont typeface="+mj-lt"/>
              <a:buAutoNum type="arabicPeriod"/>
            </a:pPr>
            <a:r>
              <a:rPr lang="el-GR" dirty="0"/>
              <a:t>Ενθαρρύνετε τα να επιλέξουν μόνα τους τη σχολική τους τσάντα, την κασετίνα, τα τετράδια, το παγουράκι τους και όλα τα </a:t>
            </a:r>
            <a:r>
              <a:rPr lang="el-GR" dirty="0" err="1"/>
              <a:t>συνοδά</a:t>
            </a:r>
            <a:r>
              <a:rPr lang="el-GR" dirty="0"/>
              <a:t> αξεσουάρ που θα τα συντροφεύουν καθημερινά στο </a:t>
            </a:r>
            <a:r>
              <a:rPr lang="el-GR" dirty="0" smtClean="0"/>
              <a:t>σχολείο</a:t>
            </a:r>
          </a:p>
          <a:p>
            <a:pPr marL="342900" indent="-342900">
              <a:buFont typeface="+mj-lt"/>
              <a:buAutoNum type="arabicPeriod"/>
            </a:pPr>
            <a:r>
              <a:rPr lang="el-GR" dirty="0"/>
              <a:t>Υιοθετήστε από νωρίς μέσα στο σπίτι κανόνες που αφορούν την υγιή συνύπαρξη με τους άλλους, όπως δε διακόπτω, ακούω προσεκτικά, μιλάω ευγενικά, μοιράζομαι, βοηθάω, συγκεντρώνομαι στις εργασίες που </a:t>
            </a:r>
            <a:r>
              <a:rPr lang="el-GR" dirty="0" smtClean="0"/>
              <a:t>αναλαμβάνω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2774377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762000" y="457199"/>
            <a:ext cx="11014364" cy="59713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 smtClean="0"/>
              <a:t>6. </a:t>
            </a:r>
            <a:r>
              <a:rPr lang="el-GR" dirty="0"/>
              <a:t>Διατηρήστε μια σταθερή ημερήσια ρουτίνα στις ώρες ύπνου, φαγητού και </a:t>
            </a:r>
            <a:r>
              <a:rPr lang="el-GR" dirty="0" smtClean="0"/>
              <a:t>μελέτης (ύπαρξη προγράμματος)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 smtClean="0"/>
              <a:t>7. </a:t>
            </a:r>
            <a:r>
              <a:rPr lang="el-GR" dirty="0"/>
              <a:t>Βοηθήστε τα παιδιά σας να οργανώσουν το χώρο μελέτης </a:t>
            </a:r>
            <a:r>
              <a:rPr lang="el-GR" dirty="0" smtClean="0"/>
              <a:t>τους/ </a:t>
            </a:r>
            <a:r>
              <a:rPr lang="el-GR" dirty="0"/>
              <a:t>Δημιουργήστε ένα οπτικό πρόγραμμα για να ξέρει ακριβώς τι πρέπει να κάνει καθώς και ποια είναι η σωστή σειρά που πρέπει να </a:t>
            </a:r>
            <a:r>
              <a:rPr lang="el-GR" dirty="0" smtClean="0"/>
              <a:t>ακολουθήσει/ </a:t>
            </a:r>
            <a:r>
              <a:rPr lang="el-GR" dirty="0"/>
              <a:t> Συμμετέχετε στη μελέτη του παιδιού σας, επιβλέποντας </a:t>
            </a:r>
            <a:r>
              <a:rPr lang="el-GR" dirty="0" smtClean="0"/>
              <a:t>το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8. </a:t>
            </a:r>
            <a:r>
              <a:rPr lang="el-GR" dirty="0"/>
              <a:t>Συζητήστε με τους εκπαιδευτικούς τυχόν δυσκολίες που παρατηρείτε στο παιδί σας σε ακαδημαϊκό ή συναισθηματικό επίπεδο. Όσο πιο γρήγορα διαγνωστούν, τόσο πιο εύκολα </a:t>
            </a:r>
            <a:r>
              <a:rPr lang="el-GR" dirty="0" smtClean="0"/>
              <a:t>αντιμετωπίζονται</a:t>
            </a:r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9. </a:t>
            </a:r>
            <a:r>
              <a:rPr lang="el-GR" dirty="0"/>
              <a:t>Μην ξεχνάτε ότι κάθε παιδί έχει τους δικούς του αναπτυξιακούς ρυθμούς, τις δικές του ικανότητες και </a:t>
            </a:r>
            <a:r>
              <a:rPr lang="el-GR" dirty="0" smtClean="0"/>
              <a:t>δυνατότητες</a:t>
            </a:r>
          </a:p>
          <a:p>
            <a:pPr marL="0" indent="0">
              <a:buNone/>
            </a:pPr>
            <a:endParaRPr lang="el-GR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178635" y="2260457"/>
            <a:ext cx="2459183" cy="1791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94314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90945" y="457200"/>
            <a:ext cx="10834255" cy="6096000"/>
          </a:xfrm>
        </p:spPr>
        <p:txBody>
          <a:bodyPr/>
          <a:lstStyle/>
          <a:p>
            <a:pPr marL="0" indent="0">
              <a:buNone/>
            </a:pPr>
            <a:r>
              <a:rPr lang="el-GR" dirty="0" smtClean="0"/>
              <a:t>10. </a:t>
            </a:r>
            <a:r>
              <a:rPr lang="el-GR" dirty="0"/>
              <a:t>Είναι πολύ σημαντικό να βρίσκουμε πάντα χρόνο για παιχνίδι και επαφή με τους συνομηλίκους </a:t>
            </a:r>
            <a:r>
              <a:rPr lang="el-GR" dirty="0" smtClean="0"/>
              <a:t>του</a:t>
            </a:r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11. </a:t>
            </a:r>
            <a:r>
              <a:rPr lang="el-GR" dirty="0"/>
              <a:t>Παίξτε παιχνίδια </a:t>
            </a:r>
            <a:r>
              <a:rPr lang="el-GR" dirty="0" smtClean="0"/>
              <a:t>ρόλων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 smtClean="0"/>
              <a:t>12. </a:t>
            </a:r>
            <a:r>
              <a:rPr lang="el-GR" dirty="0"/>
              <a:t>Ν</a:t>
            </a:r>
            <a:r>
              <a:rPr lang="el-GR" dirty="0" smtClean="0"/>
              <a:t>α </a:t>
            </a:r>
            <a:r>
              <a:rPr lang="el-GR" dirty="0"/>
              <a:t>επιβραβεύετε τα παιδιά σας, τόσο στις επιτυχίες, όσο και στις προσπάθειές τους. Η επιβράβευση των γονιών αποτελεί πάντα το ισχυρότερο κίνητρο για την εξέλιξη των </a:t>
            </a:r>
            <a:r>
              <a:rPr lang="el-GR" dirty="0" smtClean="0"/>
              <a:t>παιδιών</a:t>
            </a:r>
            <a:endParaRPr lang="el-GR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707149" y="839498"/>
            <a:ext cx="2750561" cy="1830373"/>
          </a:xfrm>
          <a:prstGeom prst="rect">
            <a:avLst/>
          </a:prstGeom>
        </p:spPr>
      </p:pic>
      <p:pic>
        <p:nvPicPr>
          <p:cNvPr id="5" name="Εικόνα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20849" y="2184962"/>
            <a:ext cx="2705100" cy="1803400"/>
          </a:xfrm>
          <a:prstGeom prst="rect">
            <a:avLst/>
          </a:prstGeom>
        </p:spPr>
      </p:pic>
      <p:pic>
        <p:nvPicPr>
          <p:cNvPr id="6" name="Εικόνα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529854" y="5086350"/>
            <a:ext cx="3105150" cy="146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469656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Ζεστό μπλε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Σαπούνι</Template>
  <TotalTime>100</TotalTime>
  <Words>703</Words>
  <Application>Microsoft Office PowerPoint</Application>
  <PresentationFormat>Προσαρμογή</PresentationFormat>
  <Paragraphs>83</Paragraphs>
  <Slides>12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3" baseType="lpstr">
      <vt:lpstr>Savon</vt:lpstr>
      <vt:lpstr>Μεταβαση απο το νηπιαγωγειο στο δημοτικο</vt:lpstr>
      <vt:lpstr>Ορισμός Μετάβασης</vt:lpstr>
      <vt:lpstr>Στάδια μετάβασης</vt:lpstr>
      <vt:lpstr>Συναισθήματα &amp; Μετάβαση</vt:lpstr>
      <vt:lpstr>Ποιες είναι  οι μεγαλύτερες δυσκολίες που θα χρειαστεί να αντιμετωπίσουν τα νήπια;</vt:lpstr>
      <vt:lpstr>Διαφάνεια 6</vt:lpstr>
      <vt:lpstr>Πώς μπορούν οι γονείς να συνδράμουν στην ομαλή μετάβαση των νηπίων στο δημοτικό σχολείο;</vt:lpstr>
      <vt:lpstr>Διαφάνεια 8</vt:lpstr>
      <vt:lpstr>Διαφάνεια 9</vt:lpstr>
      <vt:lpstr>Ο ρόλος της οικογένειας</vt:lpstr>
      <vt:lpstr>Πώς μπορούμε να βοηθήσουμε τα παιδιά μας να αναπτύξουν κοινωνικές δεξιότητες;</vt:lpstr>
      <vt:lpstr>Σας ευχαριστω πολυ για την προσοχη σας!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Μεταβαση απο το νηπιαγωγειο στο δημοτικο</dc:title>
  <dc:creator>Λογαριασμός Microsoft</dc:creator>
  <cp:lastModifiedBy>User</cp:lastModifiedBy>
  <cp:revision>18</cp:revision>
  <dcterms:created xsi:type="dcterms:W3CDTF">2025-03-27T14:54:16Z</dcterms:created>
  <dcterms:modified xsi:type="dcterms:W3CDTF">2025-06-17T09:44:39Z</dcterms:modified>
</cp:coreProperties>
</file>