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0E8F56-A806-4FB9-8A43-6DED2553F4FB}" type="datetimeFigureOut">
              <a:rPr lang="el-GR" smtClean="0"/>
              <a:pPr/>
              <a:t>9/4/2021</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908C7A-D330-4699-B380-4E43942C8EDE}"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BEE891B-6D75-4B76-A3CC-44744270B64E}" type="slidenum">
              <a:rPr lang="el-GR" smtClean="0"/>
              <a:pPr/>
              <a:t>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AA56B00F-824B-44C1-A45E-7B09F9AB7C65}" type="datetimeFigureOut">
              <a:rPr lang="el-GR" smtClean="0"/>
              <a:pPr/>
              <a:t>9/4/2021</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4B557DF2-094B-4841-A3BB-1032544E42B3}"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AA56B00F-824B-44C1-A45E-7B09F9AB7C65}" type="datetimeFigureOut">
              <a:rPr lang="el-GR" smtClean="0"/>
              <a:pPr/>
              <a:t>9/4/2021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B557DF2-094B-4841-A3BB-1032544E42B3}"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AA56B00F-824B-44C1-A45E-7B09F9AB7C65}" type="datetimeFigureOut">
              <a:rPr lang="el-GR" smtClean="0"/>
              <a:pPr/>
              <a:t>9/4/2021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B557DF2-094B-4841-A3BB-1032544E42B3}"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AA56B00F-824B-44C1-A45E-7B09F9AB7C65}" type="datetimeFigureOut">
              <a:rPr lang="el-GR" smtClean="0"/>
              <a:pPr/>
              <a:t>9/4/2021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B557DF2-094B-4841-A3BB-1032544E42B3}"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AA56B00F-824B-44C1-A45E-7B09F9AB7C65}" type="datetimeFigureOut">
              <a:rPr lang="el-GR" smtClean="0"/>
              <a:pPr/>
              <a:t>9/4/2021</a:t>
            </a:fld>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4B557DF2-094B-4841-A3BB-1032544E42B3}"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AA56B00F-824B-44C1-A45E-7B09F9AB7C65}" type="datetimeFigureOut">
              <a:rPr lang="el-GR" smtClean="0"/>
              <a:pPr/>
              <a:t>9/4/2021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B557DF2-094B-4841-A3BB-1032544E42B3}"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AA56B00F-824B-44C1-A45E-7B09F9AB7C65}" type="datetimeFigureOut">
              <a:rPr lang="el-GR" smtClean="0"/>
              <a:pPr/>
              <a:t>9/4/2021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4B557DF2-094B-4841-A3BB-1032544E42B3}"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AA56B00F-824B-44C1-A45E-7B09F9AB7C65}" type="datetimeFigureOut">
              <a:rPr lang="el-GR" smtClean="0"/>
              <a:pPr/>
              <a:t>9/4/2021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4B557DF2-094B-4841-A3BB-1032544E42B3}"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AA56B00F-824B-44C1-A45E-7B09F9AB7C65}" type="datetimeFigureOut">
              <a:rPr lang="el-GR" smtClean="0"/>
              <a:pPr/>
              <a:t>9/4/2021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4B557DF2-094B-4841-A3BB-1032544E42B3}"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A56B00F-824B-44C1-A45E-7B09F9AB7C65}" type="datetimeFigureOut">
              <a:rPr lang="el-GR" smtClean="0"/>
              <a:pPr/>
              <a:t>9/4/2021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B557DF2-094B-4841-A3BB-1032544E42B3}"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A56B00F-824B-44C1-A45E-7B09F9AB7C65}" type="datetimeFigureOut">
              <a:rPr lang="el-GR" smtClean="0"/>
              <a:pPr/>
              <a:t>9/4/2021</a:t>
            </a:fld>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4B557DF2-094B-4841-A3BB-1032544E42B3}"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A56B00F-824B-44C1-A45E-7B09F9AB7C65}" type="datetimeFigureOut">
              <a:rPr lang="el-GR" smtClean="0"/>
              <a:pPr/>
              <a:t>9/4/2021</a:t>
            </a:fld>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B557DF2-094B-4841-A3BB-1032544E42B3}"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psychologynow.gr/arthra-psyxologias/oikogeneia-kai-paidi/oriothetisi/7585-paidi-kai-oria-giati-xreiazontai-oria-ta-paidia-kai-pos-na-ta-valo.html" TargetMode="External"/><Relationship Id="rId2" Type="http://schemas.openxmlformats.org/officeDocument/2006/relationships/hyperlink" Target="http://sotiriataktikou.gr/?p=505" TargetMode="External"/><Relationship Id="rId1" Type="http://schemas.openxmlformats.org/officeDocument/2006/relationships/slideLayout" Target="../slideLayouts/slideLayout2.xml"/><Relationship Id="rId4" Type="http://schemas.openxmlformats.org/officeDocument/2006/relationships/hyperlink" Target="https://www.google.com/url?sa=i&amp;url=https://slideplayer.gr/slide/12131406/&amp;psig=AOvVaw1ky7Yp0nUdFMdLA1OuSQIm&amp;ust=1617107723705000&amp;source=images&amp;cd=vfe&amp;ved=0CAIQjRxqFwoTCNjc0_HB1e8CFQAAAAAdAAAAABA2"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p:txBody>
          <a:bodyPr>
            <a:normAutofit/>
          </a:bodyPr>
          <a:lstStyle/>
          <a:p>
            <a:pPr algn="r"/>
            <a:r>
              <a:rPr lang="el-GR" sz="2000" dirty="0" smtClean="0"/>
              <a:t>Μελιοπούλου Σπυριδούλα</a:t>
            </a:r>
          </a:p>
          <a:p>
            <a:pPr algn="r"/>
            <a:r>
              <a:rPr lang="el-GR" sz="2000" dirty="0" smtClean="0"/>
              <a:t>Κοινωνική Λειτουργός, μέλος της ΕΔΕΑΥ</a:t>
            </a:r>
            <a:endParaRPr lang="el-GR" sz="2000" dirty="0"/>
          </a:p>
        </p:txBody>
      </p:sp>
      <p:sp>
        <p:nvSpPr>
          <p:cNvPr id="2" name="1 - Τίτλος"/>
          <p:cNvSpPr>
            <a:spLocks noGrp="1"/>
          </p:cNvSpPr>
          <p:nvPr>
            <p:ph type="ctrTitle"/>
          </p:nvPr>
        </p:nvSpPr>
        <p:spPr/>
        <p:txBody>
          <a:bodyPr/>
          <a:lstStyle/>
          <a:p>
            <a:r>
              <a:rPr lang="el-GR" dirty="0" smtClean="0"/>
              <a:t>Βάζοντας όρια στη νηπιακή ηλικία…</a:t>
            </a:r>
            <a:endParaRPr lang="el-GR" dirty="0"/>
          </a:p>
        </p:txBody>
      </p:sp>
      <p:pic>
        <p:nvPicPr>
          <p:cNvPr id="1026" name="Picture 2"/>
          <p:cNvPicPr>
            <a:picLocks noChangeAspect="1" noChangeArrowheads="1"/>
          </p:cNvPicPr>
          <p:nvPr/>
        </p:nvPicPr>
        <p:blipFill>
          <a:blip r:embed="rId3" cstate="print"/>
          <a:srcRect/>
          <a:stretch>
            <a:fillRect/>
          </a:stretch>
        </p:blipFill>
        <p:spPr bwMode="auto">
          <a:xfrm>
            <a:off x="251520" y="3284984"/>
            <a:ext cx="2505075" cy="1666875"/>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Πώς θέτω σωστά όρια…</a:t>
            </a:r>
            <a:endParaRPr lang="el-GR" dirty="0"/>
          </a:p>
        </p:txBody>
      </p:sp>
      <p:sp>
        <p:nvSpPr>
          <p:cNvPr id="3" name="2 - Θέση περιεχομένου"/>
          <p:cNvSpPr>
            <a:spLocks noGrp="1"/>
          </p:cNvSpPr>
          <p:nvPr>
            <p:ph sz="quarter" idx="1"/>
          </p:nvPr>
        </p:nvSpPr>
        <p:spPr/>
        <p:txBody>
          <a:bodyPr>
            <a:normAutofit lnSpcReduction="10000"/>
          </a:bodyPr>
          <a:lstStyle/>
          <a:p>
            <a:pPr algn="just">
              <a:buFont typeface="Wingdings" pitchFamily="2" charset="2"/>
              <a:buChar char="v"/>
            </a:pPr>
            <a:endParaRPr lang="el-GR" dirty="0" smtClean="0"/>
          </a:p>
          <a:p>
            <a:pPr algn="just">
              <a:buFont typeface="Wingdings" pitchFamily="2" charset="2"/>
              <a:buChar char="v"/>
            </a:pPr>
            <a:r>
              <a:rPr lang="el-GR" dirty="0" smtClean="0"/>
              <a:t>Δεν είναι όλα τα θέματα σημαντικά. Διαλέγουμε ποια είναι προς διαπραγμάτευση… αλλιώς θα καταλήξουμε να κάνουμε όλη μέρα κήρυγμα!</a:t>
            </a:r>
          </a:p>
          <a:p>
            <a:pPr algn="just">
              <a:buNone/>
            </a:pPr>
            <a:endParaRPr lang="el-GR" dirty="0" smtClean="0"/>
          </a:p>
          <a:p>
            <a:pPr algn="just">
              <a:buFont typeface="Wingdings" pitchFamily="2" charset="2"/>
              <a:buChar char="v"/>
            </a:pPr>
            <a:r>
              <a:rPr lang="el-GR" dirty="0" smtClean="0"/>
              <a:t>Η επικοινωνία να αφορά το «τώρα». </a:t>
            </a:r>
          </a:p>
          <a:p>
            <a:pPr algn="just">
              <a:buFont typeface="Wingdings" pitchFamily="2" charset="2"/>
              <a:buChar char="v"/>
            </a:pPr>
            <a:endParaRPr lang="el-GR" dirty="0" smtClean="0"/>
          </a:p>
          <a:p>
            <a:pPr algn="just">
              <a:buFont typeface="Wingdings" pitchFamily="2" charset="2"/>
              <a:buChar char="v"/>
            </a:pPr>
            <a:r>
              <a:rPr lang="el-GR" dirty="0" smtClean="0"/>
              <a:t>Διδάξτε τις λογικές συνέπειες των πράξεων μου… (αν π.χ. κοιμηθώ αργά… θα δω τηλεόραση, αλλά δε θα ξυπνάω για το σχολείο, θα είμαι κουρασμένος κ.τ.λ.)</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Γιατί είναι σημαντικά τα όρια…</a:t>
            </a:r>
            <a:endParaRPr lang="el-GR" dirty="0"/>
          </a:p>
        </p:txBody>
      </p:sp>
      <p:sp>
        <p:nvSpPr>
          <p:cNvPr id="3" name="2 - Θέση περιεχομένου"/>
          <p:cNvSpPr>
            <a:spLocks noGrp="1"/>
          </p:cNvSpPr>
          <p:nvPr>
            <p:ph sz="quarter" idx="1"/>
          </p:nvPr>
        </p:nvSpPr>
        <p:spPr/>
        <p:txBody>
          <a:bodyPr>
            <a:normAutofit/>
          </a:bodyPr>
          <a:lstStyle/>
          <a:p>
            <a:pPr>
              <a:buFont typeface="Wingdings" pitchFamily="2" charset="2"/>
              <a:buChar char="v"/>
            </a:pPr>
            <a:endParaRPr lang="el-GR" dirty="0" smtClean="0"/>
          </a:p>
          <a:p>
            <a:pPr algn="just">
              <a:buFont typeface="Wingdings" pitchFamily="2" charset="2"/>
              <a:buChar char="v"/>
            </a:pPr>
            <a:r>
              <a:rPr lang="el-GR" dirty="0" smtClean="0"/>
              <a:t>Το όριο (όταν τίθεται με τον σωστό τρόπο) είναι αγάπη, φροντίδα, υποχρέωση των γονέων στην ανατροφή του παιδιού.</a:t>
            </a:r>
          </a:p>
          <a:p>
            <a:pPr algn="just">
              <a:buNone/>
            </a:pPr>
            <a:endParaRPr lang="el-GR" dirty="0" smtClean="0"/>
          </a:p>
          <a:p>
            <a:pPr algn="just">
              <a:buFont typeface="Wingdings" pitchFamily="2" charset="2"/>
              <a:buChar char="v"/>
            </a:pPr>
            <a:r>
              <a:rPr lang="el-GR" dirty="0" smtClean="0"/>
              <a:t>Αποτελεί μια διαδικασία που υπάρχει σε όλη μας τη ζωή και βοηθά στην υγιή μας ανάπτυξη! Άλλωστε παντού και πάντα συμβιώνουμε με άλλους, ακολουθώντας κανόνες, νόρμες κ.τ.λ.</a:t>
            </a:r>
          </a:p>
          <a:p>
            <a:pPr>
              <a:buNone/>
            </a:pP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Σε τι χρησιμεύουν…</a:t>
            </a:r>
            <a:endParaRPr lang="el-GR" dirty="0"/>
          </a:p>
        </p:txBody>
      </p:sp>
      <p:sp>
        <p:nvSpPr>
          <p:cNvPr id="3" name="2 - Θέση περιεχομένου"/>
          <p:cNvSpPr>
            <a:spLocks noGrp="1"/>
          </p:cNvSpPr>
          <p:nvPr>
            <p:ph sz="quarter" idx="1"/>
          </p:nvPr>
        </p:nvSpPr>
        <p:spPr/>
        <p:txBody>
          <a:bodyPr>
            <a:normAutofit lnSpcReduction="10000"/>
          </a:bodyPr>
          <a:lstStyle/>
          <a:p>
            <a:pPr algn="just">
              <a:buFont typeface="Wingdings" pitchFamily="2" charset="2"/>
              <a:buChar char="v"/>
            </a:pPr>
            <a:r>
              <a:rPr lang="el-GR" dirty="0" smtClean="0"/>
              <a:t>Θέτοντας σωστά όρια το παιδί αισθάνεται ασφάλεια, εμπιστοσύνη, σιγουριά</a:t>
            </a:r>
          </a:p>
          <a:p>
            <a:pPr algn="just">
              <a:buNone/>
            </a:pPr>
            <a:endParaRPr lang="el-GR" dirty="0" smtClean="0"/>
          </a:p>
          <a:p>
            <a:pPr algn="just">
              <a:buFont typeface="Wingdings" pitchFamily="2" charset="2"/>
              <a:buChar char="v"/>
            </a:pPr>
            <a:r>
              <a:rPr lang="el-GR" dirty="0" smtClean="0"/>
              <a:t>Τα όρια επίσης βοηθούν και ενισχύουν την αυτοδυναμία και αυτοεκτίμηση, καθώς και την προσαρμογή των παιδιών σε ποικίλες κοινωνικές καταστάσεις. </a:t>
            </a:r>
          </a:p>
          <a:p>
            <a:pPr algn="just">
              <a:buFont typeface="Wingdings" pitchFamily="2" charset="2"/>
              <a:buChar char="v"/>
            </a:pPr>
            <a:endParaRPr lang="el-GR" dirty="0" smtClean="0"/>
          </a:p>
          <a:p>
            <a:pPr algn="just">
              <a:buFont typeface="Wingdings" pitchFamily="2" charset="2"/>
              <a:buChar char="v"/>
            </a:pPr>
            <a:r>
              <a:rPr lang="el-GR" dirty="0" smtClean="0"/>
              <a:t>Εκπαιδεύουν σε βασικές κοινωνικές δεξιότητες όπως σεβασμός των άλλων και του εαυτού τους, συνεργασία, συλλογικότητα κ.τ.λ.</a:t>
            </a:r>
          </a:p>
          <a:p>
            <a:pPr>
              <a:buNone/>
            </a:pP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Τι γίνεται όταν οι γονείς είναι πολύ «επιτρεπτικοί»…</a:t>
            </a:r>
            <a:endParaRPr lang="el-GR" dirty="0"/>
          </a:p>
        </p:txBody>
      </p:sp>
      <p:sp>
        <p:nvSpPr>
          <p:cNvPr id="3" name="2 - Θέση περιεχομένου"/>
          <p:cNvSpPr>
            <a:spLocks noGrp="1"/>
          </p:cNvSpPr>
          <p:nvPr>
            <p:ph sz="quarter" idx="1"/>
          </p:nvPr>
        </p:nvSpPr>
        <p:spPr/>
        <p:txBody>
          <a:bodyPr>
            <a:normAutofit fontScale="92500"/>
          </a:bodyPr>
          <a:lstStyle/>
          <a:p>
            <a:pPr>
              <a:buNone/>
            </a:pPr>
            <a:endParaRPr lang="el-GR" dirty="0" smtClean="0"/>
          </a:p>
          <a:p>
            <a:pPr algn="just">
              <a:buFont typeface="Wingdings" pitchFamily="2" charset="2"/>
              <a:buChar char="v"/>
            </a:pPr>
            <a:r>
              <a:rPr lang="el-GR" dirty="0" smtClean="0"/>
              <a:t>Τα παιδιά με πλήρη ελευθερία αποκτούν «δύσκολη» κοινωνική συμπεριφορά</a:t>
            </a:r>
          </a:p>
          <a:p>
            <a:pPr algn="just">
              <a:buNone/>
            </a:pPr>
            <a:endParaRPr lang="el-GR" dirty="0" smtClean="0"/>
          </a:p>
          <a:p>
            <a:pPr algn="just">
              <a:buFont typeface="Wingdings" pitchFamily="2" charset="2"/>
              <a:buChar char="v"/>
            </a:pPr>
            <a:r>
              <a:rPr lang="el-GR" dirty="0" smtClean="0"/>
              <a:t>Αδυνατούν να συνάψουν υγιείς κοινωνικές σχέσεις, γίνονται αλαζονικά (μαθαίνουν να κάνουν το δικό τους αδιαφορώντας για συνέπειες, για τους άλλους) </a:t>
            </a:r>
          </a:p>
          <a:p>
            <a:pPr algn="just">
              <a:buNone/>
            </a:pPr>
            <a:endParaRPr lang="el-GR" dirty="0" smtClean="0"/>
          </a:p>
          <a:p>
            <a:pPr algn="just">
              <a:buFont typeface="Wingdings" pitchFamily="2" charset="2"/>
              <a:buChar char="v"/>
            </a:pPr>
            <a:r>
              <a:rPr lang="el-GR" dirty="0" smtClean="0"/>
              <a:t>Συχνά είναι ανασφαλή, φορτίζονται συναισθηματικά, δεν πιστεύουν στις δυνατότητές τους…</a:t>
            </a:r>
          </a:p>
          <a:p>
            <a:pPr>
              <a:buNone/>
            </a:pP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Δεν ξεχνάμε…</a:t>
            </a:r>
            <a:endParaRPr lang="el-GR" dirty="0"/>
          </a:p>
        </p:txBody>
      </p:sp>
      <p:sp>
        <p:nvSpPr>
          <p:cNvPr id="3" name="2 - Θέση περιεχομένου"/>
          <p:cNvSpPr>
            <a:spLocks noGrp="1"/>
          </p:cNvSpPr>
          <p:nvPr>
            <p:ph sz="quarter" idx="1"/>
          </p:nvPr>
        </p:nvSpPr>
        <p:spPr/>
        <p:txBody>
          <a:bodyPr/>
          <a:lstStyle/>
          <a:p>
            <a:pPr>
              <a:buNone/>
            </a:pPr>
            <a:endParaRPr lang="el-GR" dirty="0" smtClean="0"/>
          </a:p>
          <a:p>
            <a:pPr>
              <a:buNone/>
            </a:pPr>
            <a:endParaRPr lang="el-GR" dirty="0" smtClean="0"/>
          </a:p>
          <a:p>
            <a:pPr>
              <a:buNone/>
            </a:pPr>
            <a:r>
              <a:rPr lang="el-GR" dirty="0" smtClean="0"/>
              <a:t>… να επιβραβεύουμε τη θετική συμπεριφορά!!</a:t>
            </a:r>
          </a:p>
          <a:p>
            <a:pPr>
              <a:buNone/>
            </a:pPr>
            <a:endParaRPr lang="el-GR" dirty="0" smtClean="0"/>
          </a:p>
          <a:p>
            <a:pPr>
              <a:buNone/>
            </a:pPr>
            <a:r>
              <a:rPr lang="el-GR" dirty="0" smtClean="0"/>
              <a:t>Το 90% των θετικών συμπεριφορών του παιδιού δεν ενισχύεται!</a:t>
            </a:r>
          </a:p>
          <a:p>
            <a:pPr>
              <a:buNone/>
            </a:pPr>
            <a:endParaRPr lang="el-GR" dirty="0" smtClean="0"/>
          </a:p>
          <a:p>
            <a:pPr>
              <a:buNone/>
            </a:pPr>
            <a:r>
              <a:rPr lang="el-GR" dirty="0" smtClean="0"/>
              <a:t>Έτσι προσφέρουμε κίνητρα στο παιδί να συνεχίσει να προσπαθεί και ενισχύουμε την αυτοπεποίθησή του!</a:t>
            </a:r>
            <a:endParaRPr lang="el-GR" dirty="0"/>
          </a:p>
        </p:txBody>
      </p:sp>
      <p:pic>
        <p:nvPicPr>
          <p:cNvPr id="3074" name="Picture 2"/>
          <p:cNvPicPr>
            <a:picLocks noChangeAspect="1" noChangeArrowheads="1"/>
          </p:cNvPicPr>
          <p:nvPr/>
        </p:nvPicPr>
        <p:blipFill>
          <a:blip r:embed="rId2" cstate="print"/>
          <a:srcRect/>
          <a:stretch>
            <a:fillRect/>
          </a:stretch>
        </p:blipFill>
        <p:spPr bwMode="auto">
          <a:xfrm>
            <a:off x="6732240" y="0"/>
            <a:ext cx="2143125" cy="2143125"/>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Πηγές </a:t>
            </a:r>
            <a:endParaRPr lang="el-GR" dirty="0"/>
          </a:p>
        </p:txBody>
      </p:sp>
      <p:sp>
        <p:nvSpPr>
          <p:cNvPr id="3" name="2 - Θέση περιεχομένου"/>
          <p:cNvSpPr>
            <a:spLocks noGrp="1"/>
          </p:cNvSpPr>
          <p:nvPr>
            <p:ph sz="quarter" idx="1"/>
          </p:nvPr>
        </p:nvSpPr>
        <p:spPr/>
        <p:txBody>
          <a:bodyPr/>
          <a:lstStyle/>
          <a:p>
            <a:endParaRPr lang="el-GR" dirty="0" smtClean="0">
              <a:hlinkClick r:id="rId2"/>
            </a:endParaRPr>
          </a:p>
          <a:p>
            <a:r>
              <a:rPr lang="en-US" dirty="0" smtClean="0">
                <a:hlinkClick r:id="rId2"/>
              </a:rPr>
              <a:t>http://sotiriataktikou.gr/?p=505</a:t>
            </a:r>
            <a:endParaRPr lang="el-GR" dirty="0" smtClean="0"/>
          </a:p>
          <a:p>
            <a:r>
              <a:rPr lang="en-US" dirty="0" smtClean="0">
                <a:hlinkClick r:id="rId3"/>
              </a:rPr>
              <a:t>https://www.psychologynow.gr/arthra-psyxologias/oikogeneia-kai-paidi/oriothetisi/7585-paidi-kai-oria-giati-xreiazontai-oria-ta-paidia-kai-pos-na-ta-valo.html</a:t>
            </a:r>
            <a:endParaRPr lang="el-GR" dirty="0" smtClean="0"/>
          </a:p>
          <a:p>
            <a:r>
              <a:rPr lang="en-US" dirty="0" smtClean="0">
                <a:hlinkClick r:id="rId4"/>
              </a:rPr>
              <a:t>https://www.google.com/url?sa=i&amp;url=https%3A%2F%2Fslideplayer.gr%2Fslide%2F12131406%2F&amp;psig=AOvVaw1ky7Yp0nUdFMdLA1OuSQIm&amp;ust=1617107723705000&amp;source=images&amp;cd=vfe&amp;ved=0CAIQjRxqFwoTCNjc0_HB1e8CFQAAAAAdAAAAABA2</a:t>
            </a:r>
            <a:endParaRPr lang="el-GR" dirty="0" smtClean="0"/>
          </a:p>
          <a:p>
            <a:pPr>
              <a:buNone/>
            </a:pP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solidFill>
                  <a:schemeClr val="tx1">
                    <a:lumMod val="95000"/>
                    <a:lumOff val="5000"/>
                  </a:schemeClr>
                </a:solidFill>
              </a:rPr>
              <a:t>Όριο</a:t>
            </a:r>
            <a:r>
              <a:rPr lang="el-GR" sz="2800" dirty="0" smtClean="0">
                <a:solidFill>
                  <a:schemeClr val="tx1">
                    <a:lumMod val="95000"/>
                    <a:lumOff val="5000"/>
                  </a:schemeClr>
                </a:solidFill>
              </a:rPr>
              <a:t> = σύνορο, το ανώτερο ή κατώτερο σημείο το οποίο δεν μπορεί ή δεν επιτρέπεται να ξεπεραστεί</a:t>
            </a:r>
            <a:endParaRPr lang="el-GR" sz="2800" dirty="0">
              <a:solidFill>
                <a:schemeClr val="tx1">
                  <a:lumMod val="95000"/>
                  <a:lumOff val="5000"/>
                </a:schemeClr>
              </a:solidFill>
            </a:endParaRPr>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5220072" y="3501008"/>
            <a:ext cx="3357175" cy="1934249"/>
          </a:xfrm>
          <a:prstGeom prst="rect">
            <a:avLst/>
          </a:prstGeom>
          <a:noFill/>
          <a:ln w="9525">
            <a:noFill/>
            <a:miter lim="800000"/>
            <a:headEnd/>
            <a:tailEnd/>
          </a:ln>
        </p:spPr>
      </p:pic>
      <p:sp>
        <p:nvSpPr>
          <p:cNvPr id="4" name="3 - Ορθογώνιο"/>
          <p:cNvSpPr/>
          <p:nvPr/>
        </p:nvSpPr>
        <p:spPr>
          <a:xfrm>
            <a:off x="1043608" y="2060848"/>
            <a:ext cx="5814392" cy="1569660"/>
          </a:xfrm>
          <a:prstGeom prst="rect">
            <a:avLst/>
          </a:prstGeom>
        </p:spPr>
        <p:txBody>
          <a:bodyPr wrap="square">
            <a:spAutoFit/>
          </a:bodyPr>
          <a:lstStyle/>
          <a:p>
            <a:pPr>
              <a:buNone/>
            </a:pPr>
            <a:r>
              <a:rPr lang="el-GR" sz="2400" dirty="0" smtClean="0"/>
              <a:t>Οι περιορισμοί εξοργίζουν κάποιες φορές τα παιδιά…</a:t>
            </a:r>
          </a:p>
          <a:p>
            <a:pPr>
              <a:buNone/>
            </a:pPr>
            <a:endParaRPr lang="el-GR" sz="2400" dirty="0" smtClean="0"/>
          </a:p>
          <a:p>
            <a:pPr>
              <a:buNone/>
            </a:pPr>
            <a:r>
              <a:rPr lang="el-GR" sz="2400" dirty="0" smtClean="0"/>
              <a:t>αλλά προσφέρουν </a:t>
            </a:r>
            <a:r>
              <a:rPr lang="el-GR" sz="2400" b="1" dirty="0" smtClean="0"/>
              <a:t>ασφάλεια!!!</a:t>
            </a:r>
            <a:endParaRPr lang="el-GR" sz="24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rgbClr val="FF0000"/>
                </a:solidFill>
              </a:rPr>
              <a:t>Τα όρια για να αποδώσουν πρέπει…</a:t>
            </a:r>
            <a:endParaRPr lang="el-GR" dirty="0">
              <a:solidFill>
                <a:srgbClr val="FF0000"/>
              </a:solidFill>
            </a:endParaRPr>
          </a:p>
        </p:txBody>
      </p:sp>
      <p:sp>
        <p:nvSpPr>
          <p:cNvPr id="3" name="2 - Θέση περιεχομένου"/>
          <p:cNvSpPr>
            <a:spLocks noGrp="1"/>
          </p:cNvSpPr>
          <p:nvPr>
            <p:ph sz="quarter" idx="1"/>
          </p:nvPr>
        </p:nvSpPr>
        <p:spPr/>
        <p:txBody>
          <a:bodyPr/>
          <a:lstStyle/>
          <a:p>
            <a:pPr>
              <a:buNone/>
            </a:pPr>
            <a:endParaRPr lang="el-GR" dirty="0" smtClean="0"/>
          </a:p>
          <a:p>
            <a:pPr>
              <a:buFont typeface="Wingdings" pitchFamily="2" charset="2"/>
              <a:buChar char="v"/>
            </a:pPr>
            <a:r>
              <a:rPr lang="el-GR" dirty="0" smtClean="0"/>
              <a:t>Να είναι ξεκάθαρα (π.χ. όχι «θέλω να είσαι καλό παιδί» ή «μη στενοχωρείς τη μαμά», αλλά «κάθισε στην καρέκλα σου μέχρι να μας δεχτεί ο γιατρός»)</a:t>
            </a:r>
          </a:p>
          <a:p>
            <a:pPr>
              <a:buFont typeface="Wingdings" pitchFamily="2" charset="2"/>
              <a:buChar char="v"/>
            </a:pPr>
            <a:endParaRPr lang="el-GR" dirty="0" smtClean="0"/>
          </a:p>
          <a:p>
            <a:pPr>
              <a:buFont typeface="Wingdings" pitchFamily="2" charset="2"/>
              <a:buChar char="v"/>
            </a:pPr>
            <a:r>
              <a:rPr lang="el-GR" dirty="0" smtClean="0"/>
              <a:t>Σταθερά (τηρούμε αυτά που λέμε)</a:t>
            </a:r>
          </a:p>
          <a:p>
            <a:pPr>
              <a:buFont typeface="Wingdings" pitchFamily="2" charset="2"/>
              <a:buChar char="v"/>
            </a:pPr>
            <a:endParaRPr lang="el-GR" dirty="0" smtClean="0"/>
          </a:p>
          <a:p>
            <a:pPr>
              <a:buFont typeface="Wingdings" pitchFamily="2" charset="2"/>
              <a:buChar char="v"/>
            </a:pPr>
            <a:r>
              <a:rPr lang="el-GR" dirty="0" smtClean="0"/>
              <a:t>Κοινά και από τους δυο γονείς</a:t>
            </a:r>
          </a:p>
          <a:p>
            <a:pPr>
              <a:buFont typeface="Wingdings" pitchFamily="2" charset="2"/>
              <a:buChar char="v"/>
            </a:pPr>
            <a:endParaRPr lang="el-GR" dirty="0" smtClean="0"/>
          </a:p>
          <a:p>
            <a:pPr>
              <a:buFont typeface="Wingdings" pitchFamily="2" charset="2"/>
              <a:buChar char="v"/>
            </a:pP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rgbClr val="002060"/>
                </a:solidFill>
              </a:rPr>
              <a:t>Δεν ξεχνάμε…</a:t>
            </a:r>
            <a:endParaRPr lang="el-GR" dirty="0">
              <a:solidFill>
                <a:srgbClr val="002060"/>
              </a:solidFill>
            </a:endParaRPr>
          </a:p>
        </p:txBody>
      </p:sp>
      <p:sp>
        <p:nvSpPr>
          <p:cNvPr id="3" name="2 - Θέση περιεχομένου"/>
          <p:cNvSpPr>
            <a:spLocks noGrp="1"/>
          </p:cNvSpPr>
          <p:nvPr>
            <p:ph sz="quarter" idx="1"/>
          </p:nvPr>
        </p:nvSpPr>
        <p:spPr/>
        <p:txBody>
          <a:bodyPr/>
          <a:lstStyle/>
          <a:p>
            <a:pPr>
              <a:buFont typeface="Wingdings" pitchFamily="2" charset="2"/>
              <a:buChar char="v"/>
            </a:pPr>
            <a:endParaRPr lang="el-GR" dirty="0" smtClean="0"/>
          </a:p>
          <a:p>
            <a:pPr algn="just">
              <a:buFont typeface="Wingdings" pitchFamily="2" charset="2"/>
              <a:buChar char="v"/>
            </a:pPr>
            <a:r>
              <a:rPr lang="el-GR" dirty="0" smtClean="0"/>
              <a:t>Να είμαστε </a:t>
            </a:r>
            <a:r>
              <a:rPr lang="el-GR" b="1" i="1" dirty="0" smtClean="0"/>
              <a:t>σαφείς</a:t>
            </a:r>
            <a:r>
              <a:rPr lang="el-GR" dirty="0" smtClean="0"/>
              <a:t> στο τι περιμένουμε ως συμπεριφορά (π.χ. τώρα πρέπει να ντυθείς και μετά θα πάμε στην παιδική χαρά)</a:t>
            </a:r>
          </a:p>
          <a:p>
            <a:pPr algn="just">
              <a:buFont typeface="Wingdings" pitchFamily="2" charset="2"/>
              <a:buChar char="v"/>
            </a:pPr>
            <a:endParaRPr lang="el-GR" dirty="0" smtClean="0"/>
          </a:p>
          <a:p>
            <a:pPr algn="just">
              <a:buFont typeface="Wingdings" pitchFamily="2" charset="2"/>
              <a:buChar char="v"/>
            </a:pPr>
            <a:r>
              <a:rPr lang="el-GR" dirty="0" smtClean="0"/>
              <a:t>Το όριο δε σημαίνει τιμωρία αλλά ένα πλαίσιο συμπεριφορών, «κανόνες» π.χ. που θέτουμε ως οικογένεια για να λειτουργούμε αποτελεσματικά στην καθημερινότητά μας!</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Πώς θέτω σωστά όρια…</a:t>
            </a:r>
            <a:endParaRPr lang="el-GR" dirty="0"/>
          </a:p>
        </p:txBody>
      </p:sp>
      <p:sp>
        <p:nvSpPr>
          <p:cNvPr id="3" name="2 - Θέση περιεχομένου"/>
          <p:cNvSpPr>
            <a:spLocks noGrp="1"/>
          </p:cNvSpPr>
          <p:nvPr>
            <p:ph sz="quarter" idx="1"/>
          </p:nvPr>
        </p:nvSpPr>
        <p:spPr/>
        <p:txBody>
          <a:bodyPr/>
          <a:lstStyle/>
          <a:p>
            <a:pPr>
              <a:buFont typeface="Wingdings" pitchFamily="2" charset="2"/>
              <a:buChar char="v"/>
            </a:pPr>
            <a:endParaRPr lang="el-GR" dirty="0" smtClean="0"/>
          </a:p>
          <a:p>
            <a:pPr algn="just">
              <a:buFont typeface="Wingdings" pitchFamily="2" charset="2"/>
              <a:buChar char="v"/>
            </a:pPr>
            <a:r>
              <a:rPr lang="el-GR" dirty="0" smtClean="0"/>
              <a:t>Ανάλογα με την ηλικία και την ιδιοσυγκρασία του παιδιού (όσο πιο μικρό, τόσο πιο σύντομες και απλές είναι οι εντολές του γονέα)</a:t>
            </a:r>
          </a:p>
          <a:p>
            <a:pPr algn="just">
              <a:buFont typeface="Wingdings" pitchFamily="2" charset="2"/>
              <a:buChar char="v"/>
            </a:pPr>
            <a:endParaRPr lang="el-GR" dirty="0" smtClean="0"/>
          </a:p>
          <a:p>
            <a:pPr algn="just">
              <a:buFont typeface="Wingdings" pitchFamily="2" charset="2"/>
              <a:buChar char="v"/>
            </a:pPr>
            <a:r>
              <a:rPr lang="el-GR" dirty="0" smtClean="0"/>
              <a:t>Όχι με φωνές, ψυχική ή σωματική βία, απειλές…</a:t>
            </a:r>
          </a:p>
          <a:p>
            <a:pPr algn="just">
              <a:buFont typeface="Wingdings" pitchFamily="2" charset="2"/>
              <a:buChar char="v"/>
            </a:pPr>
            <a:endParaRPr lang="el-GR" dirty="0" smtClean="0"/>
          </a:p>
          <a:p>
            <a:pPr algn="just">
              <a:buFont typeface="Wingdings" pitchFamily="2" charset="2"/>
              <a:buChar char="v"/>
            </a:pPr>
            <a:r>
              <a:rPr lang="el-GR" dirty="0" smtClean="0"/>
              <a:t>Να έχει μια ευελιξία, αλλά και να εκπέμπει σταθερότητα και σιγουριά!</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Πώς θέτω σωστά όρια…</a:t>
            </a:r>
            <a:endParaRPr lang="el-GR" dirty="0"/>
          </a:p>
        </p:txBody>
      </p:sp>
      <p:sp>
        <p:nvSpPr>
          <p:cNvPr id="3" name="2 - Θέση περιεχομένου"/>
          <p:cNvSpPr>
            <a:spLocks noGrp="1"/>
          </p:cNvSpPr>
          <p:nvPr>
            <p:ph sz="quarter" idx="1"/>
          </p:nvPr>
        </p:nvSpPr>
        <p:spPr/>
        <p:txBody>
          <a:bodyPr/>
          <a:lstStyle/>
          <a:p>
            <a:pPr>
              <a:buNone/>
            </a:pPr>
            <a:endParaRPr lang="el-GR" dirty="0" smtClean="0"/>
          </a:p>
          <a:p>
            <a:pPr algn="just">
              <a:buFont typeface="Wingdings" pitchFamily="2" charset="2"/>
              <a:buChar char="v"/>
            </a:pPr>
            <a:r>
              <a:rPr lang="el-GR" dirty="0" smtClean="0"/>
              <a:t>Μιλάω με σταθερή, ήρεμη φωνή…</a:t>
            </a:r>
          </a:p>
          <a:p>
            <a:pPr algn="just">
              <a:buFont typeface="Wingdings" pitchFamily="2" charset="2"/>
              <a:buChar char="v"/>
            </a:pPr>
            <a:endParaRPr lang="el-GR" dirty="0" smtClean="0"/>
          </a:p>
          <a:p>
            <a:pPr algn="just">
              <a:buFont typeface="Wingdings" pitchFamily="2" charset="2"/>
              <a:buChar char="v"/>
            </a:pPr>
            <a:r>
              <a:rPr lang="el-GR" dirty="0" smtClean="0"/>
              <a:t>Διατηρώ βλεμματική επαφή με το παιδί και εξασφαλίζω ότι γίνομαι κατανοητός</a:t>
            </a:r>
          </a:p>
          <a:p>
            <a:pPr algn="just">
              <a:buFont typeface="Wingdings" pitchFamily="2" charset="2"/>
              <a:buChar char="v"/>
            </a:pPr>
            <a:endParaRPr lang="el-GR" dirty="0" smtClean="0"/>
          </a:p>
          <a:p>
            <a:pPr algn="just">
              <a:buFont typeface="Wingdings" pitchFamily="2" charset="2"/>
              <a:buChar char="v"/>
            </a:pPr>
            <a:r>
              <a:rPr lang="el-GR" dirty="0" smtClean="0"/>
              <a:t>Θέτοντας όρια σκέφτομαι και πιθανές συνέπειες σε περίπτωση καταπάτησής τους</a:t>
            </a:r>
          </a:p>
          <a:p>
            <a:pPr algn="just">
              <a:buFont typeface="Wingdings" pitchFamily="2" charset="2"/>
              <a:buChar char="v"/>
            </a:pP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Πώς θέτω σωστά όρια…</a:t>
            </a:r>
            <a:endParaRPr lang="el-GR" dirty="0"/>
          </a:p>
        </p:txBody>
      </p:sp>
      <p:sp>
        <p:nvSpPr>
          <p:cNvPr id="3" name="2 - Θέση περιεχομένου"/>
          <p:cNvSpPr>
            <a:spLocks noGrp="1"/>
          </p:cNvSpPr>
          <p:nvPr>
            <p:ph sz="quarter" idx="1"/>
          </p:nvPr>
        </p:nvSpPr>
        <p:spPr/>
        <p:txBody>
          <a:bodyPr/>
          <a:lstStyle/>
          <a:p>
            <a:endParaRPr lang="el-GR" dirty="0" smtClean="0"/>
          </a:p>
          <a:p>
            <a:pPr algn="just">
              <a:buFont typeface="Wingdings" pitchFamily="2" charset="2"/>
              <a:buChar char="v"/>
            </a:pPr>
            <a:r>
              <a:rPr lang="el-GR" dirty="0" smtClean="0"/>
              <a:t>Δε χρησιμοποιώ τη λέξη τιμωρία αλλά δίνω στο παιδί τις λογικές συνέπειες των πράξεών του</a:t>
            </a:r>
          </a:p>
          <a:p>
            <a:pPr algn="just">
              <a:buFont typeface="Wingdings" pitchFamily="2" charset="2"/>
              <a:buChar char="v"/>
            </a:pPr>
            <a:endParaRPr lang="el-GR" dirty="0" smtClean="0"/>
          </a:p>
          <a:p>
            <a:pPr algn="just">
              <a:buFont typeface="Wingdings" pitchFamily="2" charset="2"/>
              <a:buChar char="v"/>
            </a:pPr>
            <a:r>
              <a:rPr lang="el-GR" dirty="0" smtClean="0"/>
              <a:t>Οι απαγορεύσεις που δε συνοδεύονται από εξήγηση δεν γίνονται κατανοητές από το παιδί με αρνητικές συνέπειες στη συμπεριφορά του.</a:t>
            </a:r>
          </a:p>
          <a:p>
            <a:pPr>
              <a:buFont typeface="Wingdings" pitchFamily="2" charset="2"/>
              <a:buChar char="v"/>
            </a:pPr>
            <a:endParaRPr lang="el-GR" dirty="0" smtClean="0"/>
          </a:p>
          <a:p>
            <a:pPr>
              <a:buFont typeface="Wingdings" pitchFamily="2" charset="2"/>
              <a:buChar char="v"/>
            </a:pP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Πώς θέτω σωστά όρια…</a:t>
            </a:r>
            <a:endParaRPr lang="el-GR" dirty="0"/>
          </a:p>
        </p:txBody>
      </p:sp>
      <p:sp>
        <p:nvSpPr>
          <p:cNvPr id="3" name="2 - Θέση περιεχομένου"/>
          <p:cNvSpPr>
            <a:spLocks noGrp="1"/>
          </p:cNvSpPr>
          <p:nvPr>
            <p:ph sz="quarter" idx="1"/>
          </p:nvPr>
        </p:nvSpPr>
        <p:spPr/>
        <p:txBody>
          <a:bodyPr/>
          <a:lstStyle/>
          <a:p>
            <a:pPr>
              <a:buNone/>
            </a:pPr>
            <a:endParaRPr lang="el-GR" dirty="0" smtClean="0"/>
          </a:p>
          <a:p>
            <a:pPr algn="just">
              <a:buFont typeface="Wingdings" pitchFamily="2" charset="2"/>
              <a:buChar char="v"/>
            </a:pPr>
            <a:r>
              <a:rPr lang="el-GR" dirty="0" smtClean="0"/>
              <a:t>Κάνω διάλογο δεν επιβάλλω απλά συμπεριφορές… όταν ένα παιδί εκπαιδεύεται από μικρή ηλικία στη συζήτηση επωφελείται σε όλους τους τομείς ανάπτυξής του. Επίσης κατά την εφηβεία είναι πιθανότερο να συζητά σημαντικά θέματα και να μην κλείνεται στον εαυτό του!</a:t>
            </a:r>
          </a:p>
          <a:p>
            <a:pPr algn="just">
              <a:buFont typeface="Wingdings" pitchFamily="2" charset="2"/>
              <a:buChar char="v"/>
            </a:pPr>
            <a:r>
              <a:rPr lang="el-GR" dirty="0" smtClean="0"/>
              <a:t>Το παιδί μαθαίνει από αυτό που κάνουμε. Δείξτε τις επιθυμητές συμπεριφορές, μην κάνετε συνεχώς παρατηρήσεις!</a:t>
            </a:r>
          </a:p>
          <a:p>
            <a:pPr>
              <a:buFont typeface="Wingdings" pitchFamily="2" charset="2"/>
              <a:buChar char="v"/>
            </a:pP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Πώς θέτω σωστά όρια…</a:t>
            </a:r>
            <a:endParaRPr lang="el-GR" dirty="0"/>
          </a:p>
        </p:txBody>
      </p:sp>
      <p:sp>
        <p:nvSpPr>
          <p:cNvPr id="3" name="2 - Θέση περιεχομένου"/>
          <p:cNvSpPr>
            <a:spLocks noGrp="1"/>
          </p:cNvSpPr>
          <p:nvPr>
            <p:ph sz="quarter" idx="1"/>
          </p:nvPr>
        </p:nvSpPr>
        <p:spPr/>
        <p:txBody>
          <a:bodyPr/>
          <a:lstStyle/>
          <a:p>
            <a:pPr>
              <a:buFont typeface="Wingdings" pitchFamily="2" charset="2"/>
              <a:buChar char="v"/>
            </a:pPr>
            <a:endParaRPr lang="el-GR" dirty="0" smtClean="0"/>
          </a:p>
          <a:p>
            <a:pPr algn="just">
              <a:buFont typeface="Wingdings" pitchFamily="2" charset="2"/>
              <a:buChar char="v"/>
            </a:pPr>
            <a:r>
              <a:rPr lang="el-GR" dirty="0" smtClean="0"/>
              <a:t>Αλλάζουμε τις </a:t>
            </a:r>
            <a:r>
              <a:rPr lang="el-GR" b="1" dirty="0" smtClean="0"/>
              <a:t>αρνητικές φράσεις σε θετικές</a:t>
            </a:r>
            <a:r>
              <a:rPr lang="el-GR" dirty="0" smtClean="0"/>
              <a:t>. Για παράδειγμα αντί να πούμε </a:t>
            </a:r>
            <a:r>
              <a:rPr lang="el-GR" i="1" dirty="0" smtClean="0"/>
              <a:t>Αν αργήσεις να ντυθείς δε θα πάμε στις κούνιες</a:t>
            </a:r>
            <a:r>
              <a:rPr lang="el-GR" dirty="0" smtClean="0"/>
              <a:t> λέμε </a:t>
            </a:r>
            <a:r>
              <a:rPr lang="el-GR" i="1" dirty="0" smtClean="0"/>
              <a:t>Ας ντυθούμε πρώτα και μετά θα πάμε στις κούνιες</a:t>
            </a:r>
            <a:r>
              <a:rPr lang="el-GR" dirty="0" smtClean="0"/>
              <a:t>. </a:t>
            </a:r>
          </a:p>
          <a:p>
            <a:pPr algn="just">
              <a:buNone/>
            </a:pPr>
            <a:endParaRPr lang="el-GR" dirty="0" smtClean="0"/>
          </a:p>
          <a:p>
            <a:pPr>
              <a:buFont typeface="Wingdings" pitchFamily="2" charset="2"/>
              <a:buChar char="v"/>
            </a:pPr>
            <a:r>
              <a:rPr lang="el-GR" dirty="0" smtClean="0"/>
              <a:t>Προσέχουμε τη </a:t>
            </a:r>
            <a:r>
              <a:rPr lang="el-GR" b="1" dirty="0" smtClean="0"/>
              <a:t>γλώσσα του σώματός</a:t>
            </a:r>
            <a:r>
              <a:rPr lang="el-GR" dirty="0" smtClean="0"/>
              <a:t> μας! </a:t>
            </a:r>
          </a:p>
          <a:p>
            <a:endParaRPr lang="el-GR" dirty="0" smtClean="0"/>
          </a:p>
          <a:p>
            <a:pPr>
              <a:buFont typeface="Wingdings" pitchFamily="2" charset="2"/>
              <a:buChar char="v"/>
            </a:pPr>
            <a:r>
              <a:rPr lang="el-GR" dirty="0" smtClean="0"/>
              <a:t>Δείχνουμε κατανόηση, ενσυναίσθηση</a:t>
            </a:r>
          </a:p>
          <a:p>
            <a:pPr>
              <a:buFont typeface="Wingdings" pitchFamily="2" charset="2"/>
              <a:buChar char="v"/>
            </a:pP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108</TotalTime>
  <Words>640</Words>
  <Application>Microsoft Office PowerPoint</Application>
  <PresentationFormat>Προβολή στην οθόνη (4:3)</PresentationFormat>
  <Paragraphs>88</Paragraphs>
  <Slides>15</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15</vt:i4>
      </vt:variant>
    </vt:vector>
  </HeadingPairs>
  <TitlesOfParts>
    <vt:vector size="16" baseType="lpstr">
      <vt:lpstr>Δικαιοσύνη</vt:lpstr>
      <vt:lpstr>Βάζοντας όρια στη νηπιακή ηλικία…</vt:lpstr>
      <vt:lpstr>Όριο = σύνορο, το ανώτερο ή κατώτερο σημείο το οποίο δεν μπορεί ή δεν επιτρέπεται να ξεπεραστεί</vt:lpstr>
      <vt:lpstr>Τα όρια για να αποδώσουν πρέπει…</vt:lpstr>
      <vt:lpstr>Δεν ξεχνάμε…</vt:lpstr>
      <vt:lpstr>Πώς θέτω σωστά όρια…</vt:lpstr>
      <vt:lpstr>Πώς θέτω σωστά όρια…</vt:lpstr>
      <vt:lpstr>Πώς θέτω σωστά όρια…</vt:lpstr>
      <vt:lpstr>Πώς θέτω σωστά όρια…</vt:lpstr>
      <vt:lpstr>Πώς θέτω σωστά όρια…</vt:lpstr>
      <vt:lpstr>Πώς θέτω σωστά όρια…</vt:lpstr>
      <vt:lpstr>Γιατί είναι σημαντικά τα όρια…</vt:lpstr>
      <vt:lpstr>Σε τι χρησιμεύουν…</vt:lpstr>
      <vt:lpstr>Τι γίνεται όταν οι γονείς είναι πολύ «επιτρεπτικοί»…</vt:lpstr>
      <vt:lpstr>Δεν ξεχνάμε…</vt:lpstr>
      <vt:lpstr>Πηγές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Βάζοντας όρια στη νηπιακή ηλικία…</dc:title>
  <dc:creator>User</dc:creator>
  <cp:lastModifiedBy>User</cp:lastModifiedBy>
  <cp:revision>12</cp:revision>
  <dcterms:created xsi:type="dcterms:W3CDTF">2021-04-08T16:22:58Z</dcterms:created>
  <dcterms:modified xsi:type="dcterms:W3CDTF">2021-04-09T09:21:00Z</dcterms:modified>
</cp:coreProperties>
</file>