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7" r:id="rId3"/>
    <p:sldId id="258" r:id="rId4"/>
    <p:sldId id="259" r:id="rId5"/>
    <p:sldId id="268" r:id="rId6"/>
    <p:sldId id="261" r:id="rId7"/>
    <p:sldId id="262" r:id="rId8"/>
    <p:sldId id="263" r:id="rId9"/>
    <p:sldId id="269"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Georgiadis" initials="MG" lastIdx="1" clrIdx="0">
    <p:extLst>
      <p:ext uri="{19B8F6BF-5375-455C-9EA6-DF929625EA0E}">
        <p15:presenceInfo xmlns:p15="http://schemas.microsoft.com/office/powerpoint/2012/main" userId="7348ed6806698c9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F78DA6A3-B6DB-44EC-B72B-957021D43B05}" type="datetimeFigureOut">
              <a:rPr lang="el-GR" smtClean="0"/>
              <a:t>21/5/2025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3496380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78DA6A3-B6DB-44EC-B72B-957021D43B05}" type="datetimeFigureOut">
              <a:rPr lang="el-GR" smtClean="0"/>
              <a:t>21/5/2025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675011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78DA6A3-B6DB-44EC-B72B-957021D43B05}" type="datetimeFigureOut">
              <a:rPr lang="el-GR" smtClean="0"/>
              <a:t>21/5/2025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262494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78DA6A3-B6DB-44EC-B72B-957021D43B05}" type="datetimeFigureOut">
              <a:rPr lang="el-GR" smtClean="0"/>
              <a:t>21/5/2025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3304400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78DA6A3-B6DB-44EC-B72B-957021D43B05}" type="datetimeFigureOut">
              <a:rPr lang="el-GR" smtClean="0"/>
              <a:t>21/5/2025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591615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F78DA6A3-B6DB-44EC-B72B-957021D43B05}" type="datetimeFigureOut">
              <a:rPr lang="el-GR" smtClean="0"/>
              <a:t>21/5/2025</a:t>
            </a:fld>
            <a:endParaRPr lang="el-GR"/>
          </a:p>
        </p:txBody>
      </p:sp>
      <p:sp>
        <p:nvSpPr>
          <p:cNvPr id="9" name="Footer Placeholder 8"/>
          <p:cNvSpPr>
            <a:spLocks noGrp="1"/>
          </p:cNvSpPr>
          <p:nvPr>
            <p:ph type="ftr" sz="quarter" idx="11"/>
          </p:nvPr>
        </p:nvSpPr>
        <p:spPr/>
        <p:txBody>
          <a:bodyPr/>
          <a:lstStyle/>
          <a:p>
            <a:endParaRPr lang="el-GR"/>
          </a:p>
        </p:txBody>
      </p:sp>
      <p:sp>
        <p:nvSpPr>
          <p:cNvPr id="10" name="Slide Number Placeholder 9"/>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4260610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2" name="Date Placeholder 1"/>
          <p:cNvSpPr>
            <a:spLocks noGrp="1"/>
          </p:cNvSpPr>
          <p:nvPr>
            <p:ph type="dt" sz="half" idx="10"/>
          </p:nvPr>
        </p:nvSpPr>
        <p:spPr/>
        <p:txBody>
          <a:bodyPr/>
          <a:lstStyle/>
          <a:p>
            <a:fld id="{F78DA6A3-B6DB-44EC-B72B-957021D43B05}" type="datetimeFigureOut">
              <a:rPr lang="el-GR" smtClean="0"/>
              <a:t>21/5/2025</a:t>
            </a:fld>
            <a:endParaRPr lang="el-GR"/>
          </a:p>
        </p:txBody>
      </p:sp>
      <p:sp>
        <p:nvSpPr>
          <p:cNvPr id="11" name="Footer Placeholder 10"/>
          <p:cNvSpPr>
            <a:spLocks noGrp="1"/>
          </p:cNvSpPr>
          <p:nvPr>
            <p:ph type="ftr" sz="quarter" idx="11"/>
          </p:nvPr>
        </p:nvSpPr>
        <p:spPr/>
        <p:txBody>
          <a:bodyPr/>
          <a:lstStyle/>
          <a:p>
            <a:endParaRPr lang="el-GR"/>
          </a:p>
        </p:txBody>
      </p:sp>
      <p:sp>
        <p:nvSpPr>
          <p:cNvPr id="12" name="Slide Number Placeholder 11"/>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3778728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2" name="Date Placeholder 1"/>
          <p:cNvSpPr>
            <a:spLocks noGrp="1"/>
          </p:cNvSpPr>
          <p:nvPr>
            <p:ph type="dt" sz="half" idx="10"/>
          </p:nvPr>
        </p:nvSpPr>
        <p:spPr/>
        <p:txBody>
          <a:bodyPr/>
          <a:lstStyle/>
          <a:p>
            <a:fld id="{F78DA6A3-B6DB-44EC-B72B-957021D43B05}" type="datetimeFigureOut">
              <a:rPr lang="el-GR" smtClean="0"/>
              <a:t>21/5/2025</a:t>
            </a:fld>
            <a:endParaRPr lang="el-GR"/>
          </a:p>
        </p:txBody>
      </p:sp>
      <p:sp>
        <p:nvSpPr>
          <p:cNvPr id="7" name="Footer Placeholder 6"/>
          <p:cNvSpPr>
            <a:spLocks noGrp="1"/>
          </p:cNvSpPr>
          <p:nvPr>
            <p:ph type="ftr" sz="quarter" idx="11"/>
          </p:nvPr>
        </p:nvSpPr>
        <p:spPr/>
        <p:txBody>
          <a:bodyPr/>
          <a:lstStyle/>
          <a:p>
            <a:endParaRPr lang="el-GR"/>
          </a:p>
        </p:txBody>
      </p:sp>
      <p:sp>
        <p:nvSpPr>
          <p:cNvPr id="8" name="Slide Number Placeholder 7"/>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327919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78DA6A3-B6DB-44EC-B72B-957021D43B05}" type="datetimeFigureOut">
              <a:rPr lang="el-GR" smtClean="0"/>
              <a:t>21/5/2025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426069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F78DA6A3-B6DB-44EC-B72B-957021D43B05}" type="datetimeFigureOut">
              <a:rPr lang="el-GR" smtClean="0"/>
              <a:t>21/5/2025</a:t>
            </a:fld>
            <a:endParaRPr lang="el-GR"/>
          </a:p>
        </p:txBody>
      </p:sp>
      <p:sp>
        <p:nvSpPr>
          <p:cNvPr id="9" name="Footer Placeholder 8"/>
          <p:cNvSpPr>
            <a:spLocks noGrp="1"/>
          </p:cNvSpPr>
          <p:nvPr>
            <p:ph type="ftr" sz="quarter" idx="11"/>
          </p:nvPr>
        </p:nvSpPr>
        <p:spPr/>
        <p:txBody>
          <a:bodyPr/>
          <a:lstStyle/>
          <a:p>
            <a:endParaRPr lang="el-GR"/>
          </a:p>
        </p:txBody>
      </p:sp>
      <p:sp>
        <p:nvSpPr>
          <p:cNvPr id="10" name="Slide Number Placeholder 9"/>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697493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F78DA6A3-B6DB-44EC-B72B-957021D43B05}" type="datetimeFigureOut">
              <a:rPr lang="el-GR" smtClean="0"/>
              <a:t>21/5/2025</a:t>
            </a:fld>
            <a:endParaRPr lang="el-GR"/>
          </a:p>
        </p:txBody>
      </p:sp>
      <p:sp>
        <p:nvSpPr>
          <p:cNvPr id="9" name="Footer Placeholder 8"/>
          <p:cNvSpPr>
            <a:spLocks noGrp="1"/>
          </p:cNvSpPr>
          <p:nvPr>
            <p:ph type="ftr" sz="quarter" idx="11"/>
          </p:nvPr>
        </p:nvSpPr>
        <p:spPr>
          <a:xfrm>
            <a:off x="3499101" y="6356350"/>
            <a:ext cx="5911517" cy="365125"/>
          </a:xfrm>
        </p:spPr>
        <p:txBody>
          <a:bodyPr/>
          <a:lstStyle/>
          <a:p>
            <a:endParaRPr lang="el-GR"/>
          </a:p>
        </p:txBody>
      </p:sp>
      <p:sp>
        <p:nvSpPr>
          <p:cNvPr id="10" name="Slide Number Placeholder 9"/>
          <p:cNvSpPr>
            <a:spLocks noGrp="1"/>
          </p:cNvSpPr>
          <p:nvPr>
            <p:ph type="sldNum" sz="quarter" idx="12"/>
          </p:nvPr>
        </p:nvSpPr>
        <p:spPr/>
        <p:txBody>
          <a:bodyPr/>
          <a:lstStyle/>
          <a:p>
            <a:fld id="{12F55D13-B1E5-4B94-8727-E1C26D155BBA}" type="slidenum">
              <a:rPr lang="el-GR" smtClean="0"/>
              <a:t>‹#›</a:t>
            </a:fld>
            <a:endParaRPr lang="el-GR"/>
          </a:p>
        </p:txBody>
      </p:sp>
    </p:spTree>
    <p:extLst>
      <p:ext uri="{BB962C8B-B14F-4D97-AF65-F5344CB8AC3E}">
        <p14:creationId xmlns:p14="http://schemas.microsoft.com/office/powerpoint/2010/main" val="1701423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F78DA6A3-B6DB-44EC-B72B-957021D43B05}" type="datetimeFigureOut">
              <a:rPr lang="el-GR" smtClean="0"/>
              <a:t>21/5/2025</a:t>
            </a:fld>
            <a:endParaRPr lang="el-G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l-G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12F55D13-B1E5-4B94-8727-E1C26D155BBA}" type="slidenum">
              <a:rPr lang="el-GR" smtClean="0"/>
              <a:t>‹#›</a:t>
            </a:fld>
            <a:endParaRPr lang="el-GR"/>
          </a:p>
        </p:txBody>
      </p:sp>
    </p:spTree>
    <p:extLst>
      <p:ext uri="{BB962C8B-B14F-4D97-AF65-F5344CB8AC3E}">
        <p14:creationId xmlns:p14="http://schemas.microsoft.com/office/powerpoint/2010/main" val="3096310418"/>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1.aegean.gr/gympeir/narkotika.htm" TargetMode="External"/><Relationship Id="rId2" Type="http://schemas.openxmlformats.org/officeDocument/2006/relationships/hyperlink" Target="https://el.wikipedia.org/wiki/%CE%9D%CE%B1%CF%81%CE%BA%CF%89%CF%84%CE%B9%CE%BA%CF%8C" TargetMode="External"/><Relationship Id="rId1" Type="http://schemas.openxmlformats.org/officeDocument/2006/relationships/slideLayout" Target="../slideLayouts/slideLayout2.xml"/><Relationship Id="rId4" Type="http://schemas.openxmlformats.org/officeDocument/2006/relationships/hyperlink" Target="https://www.kethea.gr/chreiazesai-voitheia/narkotik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668E384-5871-B013-A87B-A0FC67FE0AB6}"/>
              </a:ext>
            </a:extLst>
          </p:cNvPr>
          <p:cNvSpPr>
            <a:spLocks noGrp="1"/>
          </p:cNvSpPr>
          <p:nvPr>
            <p:ph type="ctrTitle"/>
          </p:nvPr>
        </p:nvSpPr>
        <p:spPr>
          <a:xfrm>
            <a:off x="978568" y="1163054"/>
            <a:ext cx="7162799" cy="1564104"/>
          </a:xfrm>
        </p:spPr>
        <p:txBody>
          <a:bodyPr>
            <a:normAutofit fontScale="90000"/>
          </a:bodyPr>
          <a:lstStyle/>
          <a:p>
            <a:pPr algn="ctr"/>
            <a:r>
              <a:rPr lang="el-GR" sz="4400" dirty="0" smtClean="0"/>
              <a:t>Ναρκωτικά και αντιμετώπιση του άγχους</a:t>
            </a:r>
            <a:br>
              <a:rPr lang="el-GR" sz="4400" dirty="0" smtClean="0"/>
            </a:br>
            <a:endParaRPr lang="el-GR" sz="4400" dirty="0"/>
          </a:p>
        </p:txBody>
      </p:sp>
      <p:sp>
        <p:nvSpPr>
          <p:cNvPr id="3" name="Υπότιτλος 2">
            <a:extLst>
              <a:ext uri="{FF2B5EF4-FFF2-40B4-BE49-F238E27FC236}">
                <a16:creationId xmlns:a16="http://schemas.microsoft.com/office/drawing/2014/main" xmlns="" id="{DF8F6170-846F-C68C-E9AD-7D1F56EC8386}"/>
              </a:ext>
            </a:extLst>
          </p:cNvPr>
          <p:cNvSpPr>
            <a:spLocks noGrp="1"/>
          </p:cNvSpPr>
          <p:nvPr>
            <p:ph type="subTitle" idx="1"/>
          </p:nvPr>
        </p:nvSpPr>
        <p:spPr>
          <a:xfrm>
            <a:off x="449180" y="2269959"/>
            <a:ext cx="8189494" cy="3657600"/>
          </a:xfrm>
        </p:spPr>
        <p:txBody>
          <a:bodyPr>
            <a:noAutofit/>
          </a:bodyPr>
          <a:lstStyle/>
          <a:p>
            <a:pPr algn="r"/>
            <a:r>
              <a:rPr lang="el-GR" sz="1800" dirty="0">
                <a:solidFill>
                  <a:srgbClr val="FFFF00"/>
                </a:solidFill>
              </a:rPr>
              <a:t>6ο ΓΥΜΝΑΣΙΟ ΚΑΛΑΜΑΡΙΑΣ</a:t>
            </a:r>
          </a:p>
          <a:p>
            <a:pPr algn="r"/>
            <a:r>
              <a:rPr lang="el-GR" sz="1800" dirty="0">
                <a:solidFill>
                  <a:srgbClr val="FFFF00"/>
                </a:solidFill>
              </a:rPr>
              <a:t>ΣΧΟΛΙΚΟ ΕΤΟΣ 2024-2025</a:t>
            </a:r>
          </a:p>
          <a:p>
            <a:pPr algn="r"/>
            <a:r>
              <a:rPr lang="el-GR" sz="1800" dirty="0">
                <a:solidFill>
                  <a:srgbClr val="FFFF00"/>
                </a:solidFill>
              </a:rPr>
              <a:t>Β΄ ΓΥΜΝΑΣΙΟΥ ΤΜΗΜΑ Β1</a:t>
            </a:r>
          </a:p>
          <a:p>
            <a:pPr algn="r"/>
            <a:r>
              <a:rPr lang="el-GR" sz="1800" dirty="0">
                <a:solidFill>
                  <a:srgbClr val="FFFF00"/>
                </a:solidFill>
              </a:rPr>
              <a:t>ΚΑΘΗΓΗΤΗΣ: ΜΑΡΟΥΔΑΣ  ΠΑΝΑΓΙΩΤΗΣ</a:t>
            </a:r>
            <a:endParaRPr lang="el-GR" sz="1800" dirty="0" smtClean="0">
              <a:solidFill>
                <a:srgbClr val="FFFF00"/>
              </a:solidFill>
            </a:endParaRPr>
          </a:p>
          <a:p>
            <a:pPr algn="r"/>
            <a:endParaRPr lang="el-GR" sz="1600" dirty="0"/>
          </a:p>
          <a:p>
            <a:pPr algn="r"/>
            <a:r>
              <a:rPr lang="el-GR" sz="1600" dirty="0" smtClean="0">
                <a:solidFill>
                  <a:srgbClr val="FFFF00"/>
                </a:solidFill>
              </a:rPr>
              <a:t>ΜΑΘΗΤΕΣ/ΤΡΙΕΣ:</a:t>
            </a:r>
            <a:r>
              <a:rPr lang="el-GR" sz="1600" dirty="0" smtClean="0"/>
              <a:t> ΓΕΩΡΓΙΆΔΗΣ </a:t>
            </a:r>
            <a:r>
              <a:rPr lang="el-GR" sz="1600" dirty="0"/>
              <a:t>ΠΈΤΡΟΣ ΠΑΎΛΟΣ</a:t>
            </a:r>
          </a:p>
          <a:p>
            <a:pPr algn="r"/>
            <a:r>
              <a:rPr lang="el-GR" sz="1600" dirty="0"/>
              <a:t>ΑΚΡΙΤΊΔΟΥ ΧΡΙΣΤΊΝΑ</a:t>
            </a:r>
          </a:p>
          <a:p>
            <a:pPr algn="r"/>
            <a:r>
              <a:rPr lang="el-GR" sz="1600" dirty="0"/>
              <a:t>ΑΓΓΕΛΉ ΕΛΈΝΗ </a:t>
            </a:r>
          </a:p>
          <a:p>
            <a:pPr algn="r"/>
            <a:r>
              <a:rPr lang="el-GR" sz="1600" dirty="0"/>
              <a:t>ΓΌΜΠΟΣ ΙΩΆΝΝΗΣ</a:t>
            </a:r>
          </a:p>
          <a:p>
            <a:pPr algn="r"/>
            <a:r>
              <a:rPr lang="el-GR" sz="1600" dirty="0"/>
              <a:t>ΓΕΩΡΓΙΑΝΊΔΗ ΠΑΝΑΓΙΏΤΑ </a:t>
            </a:r>
          </a:p>
          <a:p>
            <a:pPr algn="r"/>
            <a:endParaRPr lang="el-GR" sz="1600" dirty="0"/>
          </a:p>
        </p:txBody>
      </p:sp>
    </p:spTree>
    <p:extLst>
      <p:ext uri="{BB962C8B-B14F-4D97-AF65-F5344CB8AC3E}">
        <p14:creationId xmlns:p14="http://schemas.microsoft.com/office/powerpoint/2010/main" val="325465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500"/>
                                        <p:tgtEl>
                                          <p:spTgt spid="3">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fade">
                                      <p:cBhvr>
                                        <p:cTn id="46" dur="500"/>
                                        <p:tgtEl>
                                          <p:spTgt spid="3">
                                            <p:txEl>
                                              <p:pRg st="8" end="8"/>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fade">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9F31C7-A1D5-322C-F280-6AA90F9AB9C5}"/>
              </a:ext>
            </a:extLst>
          </p:cNvPr>
          <p:cNvSpPr>
            <a:spLocks noGrp="1"/>
          </p:cNvSpPr>
          <p:nvPr>
            <p:ph type="title"/>
          </p:nvPr>
        </p:nvSpPr>
        <p:spPr>
          <a:xfrm>
            <a:off x="0" y="762691"/>
            <a:ext cx="3429000" cy="5329996"/>
          </a:xfrm>
        </p:spPr>
        <p:txBody>
          <a:bodyPr/>
          <a:lstStyle/>
          <a:p>
            <a:pPr algn="ctr"/>
            <a:r>
              <a:rPr lang="el-GR" dirty="0"/>
              <a:t>Συμπέρασμα</a:t>
            </a:r>
          </a:p>
        </p:txBody>
      </p:sp>
      <p:sp>
        <p:nvSpPr>
          <p:cNvPr id="3" name="Θέση περιεχομένου 2">
            <a:extLst>
              <a:ext uri="{FF2B5EF4-FFF2-40B4-BE49-F238E27FC236}">
                <a16:creationId xmlns:a16="http://schemas.microsoft.com/office/drawing/2014/main" xmlns="" id="{87F8F277-AA6A-617D-2539-5980ABA6ADC8}"/>
              </a:ext>
            </a:extLst>
          </p:cNvPr>
          <p:cNvSpPr>
            <a:spLocks noGrp="1"/>
          </p:cNvSpPr>
          <p:nvPr>
            <p:ph idx="1"/>
          </p:nvPr>
        </p:nvSpPr>
        <p:spPr/>
        <p:txBody>
          <a:bodyPr/>
          <a:lstStyle/>
          <a:p>
            <a:pPr marL="0" indent="0">
              <a:buNone/>
            </a:pPr>
            <a:r>
              <a:rPr lang="el-GR" dirty="0"/>
              <a:t>Τα ναρκωτικά είναι ουσίες με ισχυρή επίδραση στην υγεία, στην κοινωνία και στην προσωπική ζωή των ατόμων που τα χρησιμοποιούν. Ο εθισμός μπορεί να είναι καταστροφικός, αλλά με την κατάλληλη στήριξη, θεραπεία και πρόληψη, η απεξάρτηση είναι εφικτή. Η ενημέρωση και η ευαισθητοποίηση αποτελούν βασικά εργαλεία για την καταπολέμηση της χρήσης και της εξάρτησης.</a:t>
            </a:r>
          </a:p>
          <a:p>
            <a:endParaRPr lang="el-GR" dirty="0"/>
          </a:p>
        </p:txBody>
      </p:sp>
    </p:spTree>
    <p:extLst>
      <p:ext uri="{BB962C8B-B14F-4D97-AF65-F5344CB8AC3E}">
        <p14:creationId xmlns:p14="http://schemas.microsoft.com/office/powerpoint/2010/main" val="114608000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718F06B-C5C3-1357-29F8-28692C0E01D6}"/>
              </a:ext>
            </a:extLst>
          </p:cNvPr>
          <p:cNvSpPr>
            <a:spLocks noGrp="1"/>
          </p:cNvSpPr>
          <p:nvPr>
            <p:ph type="title"/>
          </p:nvPr>
        </p:nvSpPr>
        <p:spPr/>
        <p:txBody>
          <a:bodyPr/>
          <a:lstStyle/>
          <a:p>
            <a:pPr algn="ctr"/>
            <a:r>
              <a:rPr lang="el-GR" dirty="0"/>
              <a:t>Πηγές:</a:t>
            </a:r>
          </a:p>
        </p:txBody>
      </p:sp>
      <p:sp>
        <p:nvSpPr>
          <p:cNvPr id="3" name="Θέση περιεχομένου 2">
            <a:extLst>
              <a:ext uri="{FF2B5EF4-FFF2-40B4-BE49-F238E27FC236}">
                <a16:creationId xmlns:a16="http://schemas.microsoft.com/office/drawing/2014/main" xmlns="" id="{A3204A36-C66E-F6AC-CF20-81B4F821FF6F}"/>
              </a:ext>
            </a:extLst>
          </p:cNvPr>
          <p:cNvSpPr>
            <a:spLocks noGrp="1"/>
          </p:cNvSpPr>
          <p:nvPr>
            <p:ph idx="1"/>
          </p:nvPr>
        </p:nvSpPr>
        <p:spPr/>
        <p:txBody>
          <a:bodyPr/>
          <a:lstStyle/>
          <a:p>
            <a:r>
              <a:rPr lang="ro-RO" dirty="0">
                <a:hlinkClick r:id="rId2"/>
              </a:rPr>
              <a:t>https://el.wikipedia.org/wiki/%CE%9D%CE%B1%CF%81%CE%BA%CF%89%CF%84%CE%B9%CE%BA%CF%8C</a:t>
            </a:r>
            <a:endParaRPr lang="el-GR" dirty="0"/>
          </a:p>
          <a:p>
            <a:r>
              <a:rPr lang="ro-RO" dirty="0">
                <a:hlinkClick r:id="rId3"/>
              </a:rPr>
              <a:t>http://www1.aegean.gr/gympeir/narkotika.htm</a:t>
            </a:r>
            <a:endParaRPr lang="el-GR" dirty="0"/>
          </a:p>
          <a:p>
            <a:r>
              <a:rPr lang="ro-RO" dirty="0">
                <a:hlinkClick r:id="rId4"/>
              </a:rPr>
              <a:t>https://www.kethea.gr/chreiazesai-voitheia/narkotika/</a:t>
            </a:r>
            <a:endParaRPr lang="el-GR" dirty="0"/>
          </a:p>
          <a:p>
            <a:pPr marL="0" indent="0">
              <a:buNone/>
            </a:pPr>
            <a:endParaRPr lang="el-GR" dirty="0"/>
          </a:p>
        </p:txBody>
      </p:sp>
    </p:spTree>
    <p:extLst>
      <p:ext uri="{BB962C8B-B14F-4D97-AF65-F5344CB8AC3E}">
        <p14:creationId xmlns:p14="http://schemas.microsoft.com/office/powerpoint/2010/main" val="30068294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D1698BD-F8E6-BBDC-4A0E-519633662469}"/>
              </a:ext>
            </a:extLst>
          </p:cNvPr>
          <p:cNvSpPr>
            <a:spLocks noGrp="1"/>
          </p:cNvSpPr>
          <p:nvPr>
            <p:ph type="ctrTitle"/>
          </p:nvPr>
        </p:nvSpPr>
        <p:spPr>
          <a:xfrm>
            <a:off x="0" y="2395331"/>
            <a:ext cx="9144000" cy="1898373"/>
          </a:xfrm>
        </p:spPr>
        <p:txBody>
          <a:bodyPr>
            <a:normAutofit/>
          </a:bodyPr>
          <a:lstStyle/>
          <a:p>
            <a:pPr algn="ctr"/>
            <a:r>
              <a:rPr lang="el-GR" dirty="0"/>
              <a:t>Ευχαριστούμε για την ώρα σας</a:t>
            </a:r>
          </a:p>
        </p:txBody>
      </p:sp>
    </p:spTree>
    <p:extLst>
      <p:ext uri="{BB962C8B-B14F-4D97-AF65-F5344CB8AC3E}">
        <p14:creationId xmlns:p14="http://schemas.microsoft.com/office/powerpoint/2010/main" val="5657067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2"/>
                                        </p:tgtEl>
                                      </p:cBhvr>
                                    </p:animEffect>
                                    <p:anim calcmode="lin" valueType="num">
                                      <p:cBhvr>
                                        <p:cTn id="7"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14" dur="26">
                                          <p:stCondLst>
                                            <p:cond delay="620"/>
                                          </p:stCondLst>
                                        </p:cTn>
                                        <p:tgtEl>
                                          <p:spTgt spid="2"/>
                                        </p:tgtEl>
                                      </p:cBhvr>
                                      <p:to x="100000" y="60000"/>
                                    </p:animScale>
                                    <p:animScale>
                                      <p:cBhvr>
                                        <p:cTn id="15" dur="166" decel="50000">
                                          <p:stCondLst>
                                            <p:cond delay="646"/>
                                          </p:stCondLst>
                                        </p:cTn>
                                        <p:tgtEl>
                                          <p:spTgt spid="2"/>
                                        </p:tgtEl>
                                      </p:cBhvr>
                                      <p:to x="100000" y="100000"/>
                                    </p:animScale>
                                    <p:animScale>
                                      <p:cBhvr>
                                        <p:cTn id="16" dur="26">
                                          <p:stCondLst>
                                            <p:cond delay="1312"/>
                                          </p:stCondLst>
                                        </p:cTn>
                                        <p:tgtEl>
                                          <p:spTgt spid="2"/>
                                        </p:tgtEl>
                                      </p:cBhvr>
                                      <p:to x="100000" y="80000"/>
                                    </p:animScale>
                                    <p:animScale>
                                      <p:cBhvr>
                                        <p:cTn id="17" dur="166" decel="50000">
                                          <p:stCondLst>
                                            <p:cond delay="1338"/>
                                          </p:stCondLst>
                                        </p:cTn>
                                        <p:tgtEl>
                                          <p:spTgt spid="2"/>
                                        </p:tgtEl>
                                      </p:cBhvr>
                                      <p:to x="100000" y="100000"/>
                                    </p:animScale>
                                    <p:animScale>
                                      <p:cBhvr>
                                        <p:cTn id="18" dur="26">
                                          <p:stCondLst>
                                            <p:cond delay="1642"/>
                                          </p:stCondLst>
                                        </p:cTn>
                                        <p:tgtEl>
                                          <p:spTgt spid="2"/>
                                        </p:tgtEl>
                                      </p:cBhvr>
                                      <p:to x="100000" y="90000"/>
                                    </p:animScale>
                                    <p:animScale>
                                      <p:cBhvr>
                                        <p:cTn id="19" dur="166" decel="50000">
                                          <p:stCondLst>
                                            <p:cond delay="1668"/>
                                          </p:stCondLst>
                                        </p:cTn>
                                        <p:tgtEl>
                                          <p:spTgt spid="2"/>
                                        </p:tgtEl>
                                      </p:cBhvr>
                                      <p:to x="100000" y="100000"/>
                                    </p:animScale>
                                    <p:animScale>
                                      <p:cBhvr>
                                        <p:cTn id="20" dur="26">
                                          <p:stCondLst>
                                            <p:cond delay="1808"/>
                                          </p:stCondLst>
                                        </p:cTn>
                                        <p:tgtEl>
                                          <p:spTgt spid="2"/>
                                        </p:tgtEl>
                                      </p:cBhvr>
                                      <p:to x="100000" y="95000"/>
                                    </p:animScale>
                                    <p:animScale>
                                      <p:cBhvr>
                                        <p:cTn id="21" dur="166" decel="50000">
                                          <p:stCondLst>
                                            <p:cond delay="1834"/>
                                          </p:stCondLst>
                                        </p:cTn>
                                        <p:tgtEl>
                                          <p:spTgt spid="2"/>
                                        </p:tgtEl>
                                      </p:cBhvr>
                                      <p:to x="100000" y="100000"/>
                                    </p:animScale>
                                    <p:set>
                                      <p:cBhvr>
                                        <p:cTn id="22"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D680657-256F-B973-9BDC-8D3710539C35}"/>
              </a:ext>
            </a:extLst>
          </p:cNvPr>
          <p:cNvSpPr>
            <a:spLocks noGrp="1"/>
          </p:cNvSpPr>
          <p:nvPr>
            <p:ph type="title"/>
          </p:nvPr>
        </p:nvSpPr>
        <p:spPr/>
        <p:txBody>
          <a:bodyPr/>
          <a:lstStyle/>
          <a:p>
            <a:r>
              <a:rPr lang="el-GR" dirty="0"/>
              <a:t>Τι είναι τα ναρκωτικά;</a:t>
            </a:r>
          </a:p>
        </p:txBody>
      </p:sp>
      <p:sp>
        <p:nvSpPr>
          <p:cNvPr id="3" name="Θέση περιεχομένου 2">
            <a:extLst>
              <a:ext uri="{FF2B5EF4-FFF2-40B4-BE49-F238E27FC236}">
                <a16:creationId xmlns:a16="http://schemas.microsoft.com/office/drawing/2014/main" xmlns="" id="{0E0D5B2B-5321-F113-CE3D-B7B8203743ED}"/>
              </a:ext>
            </a:extLst>
          </p:cNvPr>
          <p:cNvSpPr>
            <a:spLocks noGrp="1"/>
          </p:cNvSpPr>
          <p:nvPr>
            <p:ph idx="1"/>
          </p:nvPr>
        </p:nvSpPr>
        <p:spPr/>
        <p:txBody>
          <a:bodyPr/>
          <a:lstStyle/>
          <a:p>
            <a:pPr marL="0" indent="0">
              <a:buNone/>
            </a:pPr>
            <a:r>
              <a:rPr lang="el-GR" dirty="0"/>
              <a:t>Τα ναρκωτικά είναι ουσίες που επηρεάζουν τη λειτουργία του εγκεφάλου και του νευρικού συστήματος, προκαλώντας μεταβολές στη συνείδηση, στη διάθεση, στη συμπεριφορά και στις σωματικές λειτουργίες. Μπορεί να είναι φυσικές (π.χ., όπιο, μαριχουάνα), </a:t>
            </a:r>
            <a:r>
              <a:rPr lang="el-GR" dirty="0" err="1"/>
              <a:t>ημι</a:t>
            </a:r>
            <a:r>
              <a:rPr lang="el-GR" dirty="0"/>
              <a:t>-συνθετικές (π.χ., ηρωίνη) ή συνθετικές (π.χ., LSD, αμφεταμίνες). Χρησιμοποιούνται για ψυχαγωγικούς, ιατρικούς ή τελετουργικούς σκοπούς, αλλά η κατάχρησή τους μπορεί να οδηγήσει σε σοβαρά προβλήματα υγείας και εθισμό.</a:t>
            </a:r>
          </a:p>
        </p:txBody>
      </p:sp>
    </p:spTree>
    <p:extLst>
      <p:ext uri="{BB962C8B-B14F-4D97-AF65-F5344CB8AC3E}">
        <p14:creationId xmlns:p14="http://schemas.microsoft.com/office/powerpoint/2010/main" val="2736327789"/>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1652115-5748-60D8-4057-17E841C6853E}"/>
              </a:ext>
            </a:extLst>
          </p:cNvPr>
          <p:cNvSpPr>
            <a:spLocks noGrp="1"/>
          </p:cNvSpPr>
          <p:nvPr>
            <p:ph type="title"/>
          </p:nvPr>
        </p:nvSpPr>
        <p:spPr/>
        <p:txBody>
          <a:bodyPr/>
          <a:lstStyle/>
          <a:p>
            <a:r>
              <a:rPr lang="el-GR" dirty="0"/>
              <a:t>Γιατί κάνουν κακό τα ναρκωτικά;</a:t>
            </a:r>
          </a:p>
        </p:txBody>
      </p:sp>
      <p:sp>
        <p:nvSpPr>
          <p:cNvPr id="3" name="Θέση περιεχομένου 2">
            <a:extLst>
              <a:ext uri="{FF2B5EF4-FFF2-40B4-BE49-F238E27FC236}">
                <a16:creationId xmlns:a16="http://schemas.microsoft.com/office/drawing/2014/main" xmlns="" id="{5E0E00A9-84B9-2380-A6B3-C6C0C083DAC3}"/>
              </a:ext>
            </a:extLst>
          </p:cNvPr>
          <p:cNvSpPr>
            <a:spLocks noGrp="1"/>
          </p:cNvSpPr>
          <p:nvPr>
            <p:ph idx="1"/>
          </p:nvPr>
        </p:nvSpPr>
        <p:spPr/>
        <p:txBody>
          <a:bodyPr>
            <a:normAutofit/>
          </a:bodyPr>
          <a:lstStyle/>
          <a:p>
            <a:pPr marL="0" indent="0">
              <a:buNone/>
            </a:pPr>
            <a:r>
              <a:rPr lang="el-GR" dirty="0"/>
              <a:t>Τα ναρκωτικά είναι επικίνδυνα για διάφορους λόγους:</a:t>
            </a:r>
          </a:p>
          <a:p>
            <a:pPr lvl="1"/>
            <a:r>
              <a:rPr lang="el-GR" dirty="0"/>
              <a:t>Σωματική υγεία: Προκαλούν ζημιές στο ήπαρ, στην καρδιά, στους πνεύμονες και στον εγκέφαλο. Μπορούν να οδηγήσουν σε υπερβολική δόση και θάνατο.</a:t>
            </a:r>
          </a:p>
          <a:p>
            <a:pPr lvl="1"/>
            <a:r>
              <a:rPr lang="el-GR" dirty="0"/>
              <a:t>Ψυχική υγεία: Μπορούν να προκαλέσουν ψυχιατρικές διαταραχές, όπως κατάθλιψη, ψύχωση και σχιζοφρένεια.</a:t>
            </a:r>
          </a:p>
          <a:p>
            <a:pPr lvl="1"/>
            <a:r>
              <a:rPr lang="el-GR" dirty="0"/>
              <a:t>Εθισμός: Ο εγκέφαλος προσαρμόζεται στη δράση των ναρκωτικών, καθιστώντας δύσκολη την αποχή από αυτά.</a:t>
            </a:r>
          </a:p>
          <a:p>
            <a:pPr lvl="1"/>
            <a:r>
              <a:rPr lang="el-GR" dirty="0"/>
              <a:t>Κοινωνικές συνέπειες: Η χρήση ναρκωτικών μπορεί να οδηγήσει σε παραβατικότητα, απώλεια εργασίας και αποξένωση από την οικογένεια.</a:t>
            </a:r>
          </a:p>
          <a:p>
            <a:pPr lvl="1"/>
            <a:r>
              <a:rPr lang="el-GR" dirty="0"/>
              <a:t>Νομικές επιπτώσεις: Σε πολλές χώρες, η κατοχή, η χρήση και η διακίνηση ναρκωτικών είναι παράνομες και τιμωρούνται αυστηρά.</a:t>
            </a:r>
          </a:p>
        </p:txBody>
      </p:sp>
    </p:spTree>
    <p:extLst>
      <p:ext uri="{BB962C8B-B14F-4D97-AF65-F5344CB8AC3E}">
        <p14:creationId xmlns:p14="http://schemas.microsoft.com/office/powerpoint/2010/main" val="804521274"/>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2424723-6353-D39D-C348-FCC2C081C7D0}"/>
              </a:ext>
            </a:extLst>
          </p:cNvPr>
          <p:cNvSpPr>
            <a:spLocks noGrp="1"/>
          </p:cNvSpPr>
          <p:nvPr>
            <p:ph type="title"/>
          </p:nvPr>
        </p:nvSpPr>
        <p:spPr/>
        <p:txBody>
          <a:bodyPr>
            <a:normAutofit/>
          </a:bodyPr>
          <a:lstStyle/>
          <a:p>
            <a:r>
              <a:rPr lang="el-GR" dirty="0"/>
              <a:t>Ποια είναι τα είδη των ναρκωτικών και πώς φτιάχνονται;</a:t>
            </a:r>
          </a:p>
        </p:txBody>
      </p:sp>
      <p:sp>
        <p:nvSpPr>
          <p:cNvPr id="3" name="Θέση περιεχομένου 2">
            <a:extLst>
              <a:ext uri="{FF2B5EF4-FFF2-40B4-BE49-F238E27FC236}">
                <a16:creationId xmlns:a16="http://schemas.microsoft.com/office/drawing/2014/main" xmlns="" id="{E8F68553-4899-E961-0EA2-4559737DCE0D}"/>
              </a:ext>
            </a:extLst>
          </p:cNvPr>
          <p:cNvSpPr>
            <a:spLocks noGrp="1"/>
          </p:cNvSpPr>
          <p:nvPr>
            <p:ph idx="1"/>
          </p:nvPr>
        </p:nvSpPr>
        <p:spPr>
          <a:xfrm>
            <a:off x="3600150" y="999280"/>
            <a:ext cx="8338931" cy="4850296"/>
          </a:xfrm>
        </p:spPr>
        <p:txBody>
          <a:bodyPr>
            <a:normAutofit/>
          </a:bodyPr>
          <a:lstStyle/>
          <a:p>
            <a:pPr marL="0" indent="0">
              <a:buNone/>
            </a:pPr>
            <a:r>
              <a:rPr lang="el-GR" dirty="0"/>
              <a:t>Τα ναρκωτικά κατηγοριοποιούνται με βάση την επίδρασή τους στον οργανισμό:</a:t>
            </a:r>
          </a:p>
          <a:p>
            <a:pPr marL="0" indent="0">
              <a:buNone/>
            </a:pPr>
            <a:r>
              <a:rPr lang="el-GR" dirty="0"/>
              <a:t> Κατασταλτικά (</a:t>
            </a:r>
            <a:r>
              <a:rPr lang="el-GR" dirty="0" err="1"/>
              <a:t>Depressants</a:t>
            </a:r>
            <a:r>
              <a:rPr lang="el-GR" dirty="0"/>
              <a:t>):</a:t>
            </a:r>
          </a:p>
          <a:p>
            <a:pPr lvl="2"/>
            <a:r>
              <a:rPr lang="el-GR" dirty="0"/>
              <a:t>        Μειώνουν τη δραστηριότητα του εγκεφάλου.</a:t>
            </a:r>
          </a:p>
          <a:p>
            <a:pPr lvl="2"/>
            <a:r>
              <a:rPr lang="el-GR" dirty="0"/>
              <a:t>        Παραδείγματα: Αλκοόλ, ηρωίνη, </a:t>
            </a:r>
            <a:r>
              <a:rPr lang="el-GR" dirty="0" err="1"/>
              <a:t>βενζοδιαζεπίνες</a:t>
            </a:r>
            <a:r>
              <a:rPr lang="el-GR" dirty="0"/>
              <a:t>.</a:t>
            </a:r>
          </a:p>
          <a:p>
            <a:pPr lvl="2"/>
            <a:r>
              <a:rPr lang="el-GR" dirty="0"/>
              <a:t>        Παραγωγή: Η ηρωίνη παράγεται από το όπιο, το οποίο εξάγεται από την παπαρούνα. Οι </a:t>
            </a:r>
            <a:r>
              <a:rPr lang="el-GR" dirty="0" err="1"/>
              <a:t>βενζοδιαζεπίνες</a:t>
            </a:r>
            <a:r>
              <a:rPr lang="el-GR" dirty="0"/>
              <a:t> παρασκευάζονται εργαστηριακά.</a:t>
            </a:r>
          </a:p>
          <a:p>
            <a:pPr marL="0" indent="0">
              <a:buNone/>
            </a:pPr>
            <a:r>
              <a:rPr lang="el-GR" dirty="0"/>
              <a:t>    Διεγερτικά (</a:t>
            </a:r>
            <a:r>
              <a:rPr lang="el-GR" dirty="0" err="1"/>
              <a:t>Stimulants</a:t>
            </a:r>
            <a:r>
              <a:rPr lang="el-GR" dirty="0"/>
              <a:t>):</a:t>
            </a:r>
          </a:p>
          <a:p>
            <a:pPr lvl="2"/>
            <a:r>
              <a:rPr lang="el-GR" dirty="0"/>
              <a:t>        Αυξάνουν τη δραστηριότητα του εγκεφάλου και της καρδιάς.</a:t>
            </a:r>
          </a:p>
          <a:p>
            <a:pPr lvl="2"/>
            <a:r>
              <a:rPr lang="el-GR" dirty="0"/>
              <a:t>        Παραδείγματα: Κοκαΐνη, αμφεταμίνες, νικοτίνη.</a:t>
            </a:r>
          </a:p>
          <a:p>
            <a:pPr lvl="2"/>
            <a:r>
              <a:rPr lang="el-GR" dirty="0"/>
              <a:t>        Παραγωγή: Η κοκαΐνη προέρχεται από τα φύλλα της κόκας, ενώ οι αμφεταμίνες είναι συνθετικές ουσίες.</a:t>
            </a:r>
          </a:p>
          <a:p>
            <a:pPr marL="0" indent="0">
              <a:buNone/>
            </a:pPr>
            <a:endParaRPr lang="el-GR" dirty="0"/>
          </a:p>
        </p:txBody>
      </p:sp>
    </p:spTree>
    <p:extLst>
      <p:ext uri="{BB962C8B-B14F-4D97-AF65-F5344CB8AC3E}">
        <p14:creationId xmlns:p14="http://schemas.microsoft.com/office/powerpoint/2010/main" val="909099555"/>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xmlns="" id="{A2CCE41D-EFA4-D3D2-60B2-B8389961323E}"/>
              </a:ext>
            </a:extLst>
          </p:cNvPr>
          <p:cNvPicPr>
            <a:picLocks noChangeAspect="1"/>
          </p:cNvPicPr>
          <p:nvPr/>
        </p:nvPicPr>
        <p:blipFill>
          <a:blip r:embed="rId2"/>
          <a:stretch>
            <a:fillRect/>
          </a:stretch>
        </p:blipFill>
        <p:spPr>
          <a:xfrm>
            <a:off x="593883" y="527052"/>
            <a:ext cx="11004234" cy="5803895"/>
          </a:xfrm>
          <a:prstGeom prst="rect">
            <a:avLst/>
          </a:prstGeom>
        </p:spPr>
      </p:pic>
    </p:spTree>
    <p:extLst>
      <p:ext uri="{BB962C8B-B14F-4D97-AF65-F5344CB8AC3E}">
        <p14:creationId xmlns:p14="http://schemas.microsoft.com/office/powerpoint/2010/main" val="4377899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1E57AD-793C-C19B-06E2-DB5A8A8A1717}"/>
              </a:ext>
            </a:extLst>
          </p:cNvPr>
          <p:cNvSpPr>
            <a:spLocks noGrp="1"/>
          </p:cNvSpPr>
          <p:nvPr>
            <p:ph type="title"/>
          </p:nvPr>
        </p:nvSpPr>
        <p:spPr/>
        <p:txBody>
          <a:bodyPr/>
          <a:lstStyle/>
          <a:p>
            <a:r>
              <a:rPr lang="el-GR" dirty="0"/>
              <a:t>Γιατί καταλήγουμε στη χρήση των ναρκωτικών;</a:t>
            </a:r>
          </a:p>
        </p:txBody>
      </p:sp>
      <p:sp>
        <p:nvSpPr>
          <p:cNvPr id="3" name="Θέση περιεχομένου 2">
            <a:extLst>
              <a:ext uri="{FF2B5EF4-FFF2-40B4-BE49-F238E27FC236}">
                <a16:creationId xmlns:a16="http://schemas.microsoft.com/office/drawing/2014/main" xmlns="" id="{6706BEFB-734A-2F2B-6672-C85742657F68}"/>
              </a:ext>
            </a:extLst>
          </p:cNvPr>
          <p:cNvSpPr>
            <a:spLocks noGrp="1"/>
          </p:cNvSpPr>
          <p:nvPr>
            <p:ph idx="1"/>
          </p:nvPr>
        </p:nvSpPr>
        <p:spPr>
          <a:xfrm>
            <a:off x="3766929" y="738083"/>
            <a:ext cx="7596809" cy="5381833"/>
          </a:xfrm>
        </p:spPr>
        <p:txBody>
          <a:bodyPr/>
          <a:lstStyle/>
          <a:p>
            <a:pPr marL="0" indent="0">
              <a:buNone/>
            </a:pPr>
            <a:r>
              <a:rPr lang="el-GR" dirty="0"/>
              <a:t>Υπάρχουν πολλοί λόγοι που οδηγούν ένα άτομο στη χρήση ναρκωτικών:</a:t>
            </a:r>
          </a:p>
          <a:p>
            <a:pPr lvl="1"/>
            <a:r>
              <a:rPr lang="el-GR" dirty="0"/>
              <a:t>Ψυχολογικοί λόγοι: Άγχος, κατάθλιψη, τραυματικές εμπειρίες.</a:t>
            </a:r>
          </a:p>
          <a:p>
            <a:pPr lvl="1"/>
            <a:r>
              <a:rPr lang="el-GR" dirty="0"/>
              <a:t>    Κοινωνικές επιδράσεις: Πίεση από συνομήλικους, οικογενειακά προβλήματα, κοινωνική απομόνωση.</a:t>
            </a:r>
          </a:p>
          <a:p>
            <a:pPr lvl="1"/>
            <a:r>
              <a:rPr lang="el-GR" dirty="0"/>
              <a:t>    Βιολογικοί παράγοντες: Κληρονομικότητα και χημεία εγκεφάλου.</a:t>
            </a:r>
          </a:p>
          <a:p>
            <a:pPr lvl="1"/>
            <a:r>
              <a:rPr lang="el-GR" dirty="0"/>
              <a:t>    Περιέργεια και αναζήτηση ευχαρίστησης.</a:t>
            </a:r>
          </a:p>
        </p:txBody>
      </p:sp>
    </p:spTree>
    <p:extLst>
      <p:ext uri="{BB962C8B-B14F-4D97-AF65-F5344CB8AC3E}">
        <p14:creationId xmlns:p14="http://schemas.microsoft.com/office/powerpoint/2010/main" val="3385372520"/>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45AED1C-79A4-F372-81D1-99A5AF16BB3D}"/>
              </a:ext>
            </a:extLst>
          </p:cNvPr>
          <p:cNvSpPr>
            <a:spLocks noGrp="1"/>
          </p:cNvSpPr>
          <p:nvPr>
            <p:ph type="title"/>
          </p:nvPr>
        </p:nvSpPr>
        <p:spPr/>
        <p:txBody>
          <a:bodyPr/>
          <a:lstStyle/>
          <a:p>
            <a:r>
              <a:rPr lang="el-GR" dirty="0"/>
              <a:t>Γιατί </a:t>
            </a:r>
            <a:r>
              <a:rPr lang="el-GR" dirty="0" err="1"/>
              <a:t>εξαρτούμαστε</a:t>
            </a:r>
            <a:r>
              <a:rPr lang="el-GR" dirty="0"/>
              <a:t> από τα ναρκωτικά;</a:t>
            </a:r>
          </a:p>
        </p:txBody>
      </p:sp>
      <p:sp>
        <p:nvSpPr>
          <p:cNvPr id="3" name="Θέση περιεχομένου 2">
            <a:extLst>
              <a:ext uri="{FF2B5EF4-FFF2-40B4-BE49-F238E27FC236}">
                <a16:creationId xmlns:a16="http://schemas.microsoft.com/office/drawing/2014/main" xmlns="" id="{7E10490B-0B76-A8D1-B108-28F8B3DEC918}"/>
              </a:ext>
            </a:extLst>
          </p:cNvPr>
          <p:cNvSpPr>
            <a:spLocks noGrp="1"/>
          </p:cNvSpPr>
          <p:nvPr>
            <p:ph idx="1"/>
          </p:nvPr>
        </p:nvSpPr>
        <p:spPr/>
        <p:txBody>
          <a:bodyPr/>
          <a:lstStyle/>
          <a:p>
            <a:pPr marL="0" indent="0">
              <a:buNone/>
            </a:pPr>
            <a:r>
              <a:rPr lang="el-GR" dirty="0"/>
              <a:t>Ο εθισμός προκαλείται από την ικανότητα των ναρκωτικών να επηρεάζουν το σύστημα ανταμοιβής του εγκεφάλου, αυξάνοντας την παραγωγή </a:t>
            </a:r>
            <a:r>
              <a:rPr lang="el-GR" dirty="0" err="1"/>
              <a:t>ντοπαμίνης</a:t>
            </a:r>
            <a:r>
              <a:rPr lang="el-GR" dirty="0"/>
              <a:t>. Με την πάροδο του χρόνου, ο εγκέφαλος προσαρμόζεται και απαιτεί όλο και μεγαλύτερες ποσότητες της ουσίας για να νιώσει την ίδια ευφορία, οδηγώντας σε εξάρτηση.</a:t>
            </a:r>
          </a:p>
          <a:p>
            <a:pPr marL="0" indent="0">
              <a:buNone/>
            </a:pPr>
            <a:r>
              <a:rPr lang="el-GR" dirty="0"/>
              <a:t>Υπάρχουν δύο μορφές εξάρτησης:</a:t>
            </a:r>
          </a:p>
          <a:p>
            <a:pPr lvl="1"/>
            <a:r>
              <a:rPr lang="el-GR" dirty="0"/>
              <a:t>Σωματική εξάρτηση: Ο οργανισμός συνηθίζει στην ουσία και εμφανίζει συμπτώματα στέρησης όταν αυτή διακοπεί.</a:t>
            </a:r>
          </a:p>
          <a:p>
            <a:pPr lvl="1"/>
            <a:r>
              <a:rPr lang="el-GR" dirty="0"/>
              <a:t>Ψυχολογική εξάρτηση: Το άτομο νιώθει ότι δεν μπορεί να λειτουργήσει χωρίς το ναρκωτικό.</a:t>
            </a:r>
          </a:p>
        </p:txBody>
      </p:sp>
    </p:spTree>
    <p:extLst>
      <p:ext uri="{BB962C8B-B14F-4D97-AF65-F5344CB8AC3E}">
        <p14:creationId xmlns:p14="http://schemas.microsoft.com/office/powerpoint/2010/main" val="2810254292"/>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7AE96E6-FE1F-7304-63E0-16BAB1E6EDFA}"/>
              </a:ext>
            </a:extLst>
          </p:cNvPr>
          <p:cNvSpPr>
            <a:spLocks noGrp="1"/>
          </p:cNvSpPr>
          <p:nvPr>
            <p:ph type="title"/>
          </p:nvPr>
        </p:nvSpPr>
        <p:spPr/>
        <p:txBody>
          <a:bodyPr/>
          <a:lstStyle/>
          <a:p>
            <a:r>
              <a:rPr lang="el-GR" dirty="0"/>
              <a:t>Πώς αντιμετωπίζεται ο εθισμός στα ναρκωτικά;</a:t>
            </a:r>
          </a:p>
        </p:txBody>
      </p:sp>
      <p:sp>
        <p:nvSpPr>
          <p:cNvPr id="3" name="Θέση περιεχομένου 2">
            <a:extLst>
              <a:ext uri="{FF2B5EF4-FFF2-40B4-BE49-F238E27FC236}">
                <a16:creationId xmlns:a16="http://schemas.microsoft.com/office/drawing/2014/main" xmlns="" id="{32421569-0BAA-2F7A-C05E-9A40A889DF51}"/>
              </a:ext>
            </a:extLst>
          </p:cNvPr>
          <p:cNvSpPr>
            <a:spLocks noGrp="1"/>
          </p:cNvSpPr>
          <p:nvPr>
            <p:ph idx="1"/>
          </p:nvPr>
        </p:nvSpPr>
        <p:spPr>
          <a:xfrm>
            <a:off x="3687417" y="755375"/>
            <a:ext cx="7890013" cy="5320058"/>
          </a:xfrm>
        </p:spPr>
        <p:txBody>
          <a:bodyPr>
            <a:normAutofit/>
          </a:bodyPr>
          <a:lstStyle/>
          <a:p>
            <a:pPr marL="0" indent="0">
              <a:buNone/>
            </a:pPr>
            <a:r>
              <a:rPr lang="el-GR" dirty="0"/>
              <a:t>Η απεξάρτηση από τα ναρκωτικά είναι δύσκολη αλλά εφικτή. Οι πιο κοινές μέθοδοι περιλαμβάνουν:</a:t>
            </a:r>
          </a:p>
          <a:p>
            <a:pPr marL="457200" lvl="1" indent="0">
              <a:buNone/>
            </a:pPr>
            <a:r>
              <a:rPr lang="el-GR" dirty="0"/>
              <a:t>Αποτοξίνωση (</a:t>
            </a:r>
            <a:r>
              <a:rPr lang="el-GR" dirty="0" err="1"/>
              <a:t>Detoxification</a:t>
            </a:r>
            <a:r>
              <a:rPr lang="el-GR" dirty="0"/>
              <a:t>):</a:t>
            </a:r>
          </a:p>
          <a:p>
            <a:pPr lvl="2"/>
            <a:r>
              <a:rPr lang="el-GR" dirty="0"/>
              <a:t>    Σταδιακή διακοπή της χρήσης υπό ιατρική παρακολούθηση.</a:t>
            </a:r>
          </a:p>
          <a:p>
            <a:pPr lvl="2"/>
            <a:r>
              <a:rPr lang="el-GR" dirty="0"/>
              <a:t>    Αντιμετώπιση των συμπτωμάτων στέρησης με φάρμακα όπως η </a:t>
            </a:r>
            <a:r>
              <a:rPr lang="el-GR" dirty="0" err="1"/>
              <a:t>μεθαδόνη</a:t>
            </a:r>
            <a:r>
              <a:rPr lang="el-GR" dirty="0"/>
              <a:t> ή η </a:t>
            </a:r>
            <a:r>
              <a:rPr lang="el-GR" dirty="0" err="1"/>
              <a:t>βουπρενορφίνη</a:t>
            </a:r>
            <a:r>
              <a:rPr lang="el-GR" dirty="0"/>
              <a:t>.</a:t>
            </a:r>
          </a:p>
          <a:p>
            <a:pPr marL="457200" lvl="1" indent="0">
              <a:buNone/>
            </a:pPr>
            <a:r>
              <a:rPr lang="el-GR" dirty="0"/>
              <a:t>Ψυχοθεραπεία και συμβουλευτική:</a:t>
            </a:r>
          </a:p>
          <a:p>
            <a:pPr lvl="2"/>
            <a:r>
              <a:rPr lang="el-GR" dirty="0"/>
              <a:t>    Γνωσιακή-</a:t>
            </a:r>
            <a:r>
              <a:rPr lang="el-GR" dirty="0" err="1"/>
              <a:t>συμπεριφορική</a:t>
            </a:r>
            <a:r>
              <a:rPr lang="el-GR" dirty="0"/>
              <a:t> θεραπεία (CBT) για την αλλαγή των μοτίβων σκέψης που οδηγούν στη χρήση.</a:t>
            </a:r>
          </a:p>
          <a:p>
            <a:pPr lvl="2"/>
            <a:r>
              <a:rPr lang="el-GR" dirty="0"/>
              <a:t>    Ομαδική θεραπεία και υποστηρικτικά προγράμματα (π.χ., Ανώνυμοι </a:t>
            </a:r>
            <a:r>
              <a:rPr lang="el-GR" dirty="0" err="1"/>
              <a:t>Ναρκωμανείς</a:t>
            </a:r>
            <a:r>
              <a:rPr lang="el-GR" dirty="0"/>
              <a:t>)</a:t>
            </a:r>
          </a:p>
        </p:txBody>
      </p:sp>
    </p:spTree>
    <p:extLst>
      <p:ext uri="{BB962C8B-B14F-4D97-AF65-F5344CB8AC3E}">
        <p14:creationId xmlns:p14="http://schemas.microsoft.com/office/powerpoint/2010/main" val="394692203"/>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xmlns="" id="{13005DE6-4ABF-BD35-B1D6-990DFDB23181}"/>
              </a:ext>
            </a:extLst>
          </p:cNvPr>
          <p:cNvPicPr>
            <a:picLocks noChangeAspect="1"/>
          </p:cNvPicPr>
          <p:nvPr/>
        </p:nvPicPr>
        <p:blipFill>
          <a:blip r:embed="rId2"/>
          <a:stretch>
            <a:fillRect/>
          </a:stretch>
        </p:blipFill>
        <p:spPr>
          <a:xfrm>
            <a:off x="1614523" y="728238"/>
            <a:ext cx="10577477" cy="5401524"/>
          </a:xfrm>
          <a:prstGeom prst="rect">
            <a:avLst/>
          </a:prstGeom>
        </p:spPr>
      </p:pic>
    </p:spTree>
    <p:extLst>
      <p:ext uri="{BB962C8B-B14F-4D97-AF65-F5344CB8AC3E}">
        <p14:creationId xmlns:p14="http://schemas.microsoft.com/office/powerpoint/2010/main" val="770198661"/>
      </p:ext>
    </p:extLst>
  </p:cSld>
  <p:clrMapOvr>
    <a:masterClrMapping/>
  </p:clrMapOvr>
  <p:transition spd="slow">
    <p:push dir="u"/>
  </p:transition>
</p:sld>
</file>

<file path=ppt/theme/theme1.xml><?xml version="1.0" encoding="utf-8"?>
<a:theme xmlns:a="http://schemas.openxmlformats.org/drawingml/2006/main" name="Πλαίσιο">
  <a:themeElements>
    <a:clrScheme name="Προσαρμοσμένο 3">
      <a:dk1>
        <a:sysClr val="windowText" lastClr="000000"/>
      </a:dk1>
      <a:lt1>
        <a:sysClr val="window" lastClr="FFFFFF"/>
      </a:lt1>
      <a:dk2>
        <a:srgbClr val="696464"/>
      </a:dk2>
      <a:lt2>
        <a:srgbClr val="BFBFBF"/>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Πλαίσιο">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Πλαίσιο">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TM03457475[[fn=Πλαίσιο]]</Template>
  <TotalTime>109</TotalTime>
  <Words>651</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Corbel</vt:lpstr>
      <vt:lpstr>Wingdings 2</vt:lpstr>
      <vt:lpstr>Πλαίσιο</vt:lpstr>
      <vt:lpstr>Ναρκωτικά και αντιμετώπιση του άγχους </vt:lpstr>
      <vt:lpstr>Τι είναι τα ναρκωτικά;</vt:lpstr>
      <vt:lpstr>Γιατί κάνουν κακό τα ναρκωτικά;</vt:lpstr>
      <vt:lpstr>Ποια είναι τα είδη των ναρκωτικών και πώς φτιάχνονται;</vt:lpstr>
      <vt:lpstr>PowerPoint Presentation</vt:lpstr>
      <vt:lpstr>Γιατί καταλήγουμε στη χρήση των ναρκωτικών;</vt:lpstr>
      <vt:lpstr>Γιατί εξαρτούμαστε από τα ναρκωτικά;</vt:lpstr>
      <vt:lpstr>Πώς αντιμετωπίζεται ο εθισμός στα ναρκωτικά;</vt:lpstr>
      <vt:lpstr>PowerPoint Presentation</vt:lpstr>
      <vt:lpstr>Συμπέρασμα</vt:lpstr>
      <vt:lpstr>Πηγές:</vt:lpstr>
      <vt:lpstr>Ευχαριστούμε για την ώρα σας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Ναρκωτικά και αντιμετώπιση του άγχους </dc:title>
  <dc:creator>Michalis Georgiadis</dc:creator>
  <cp:lastModifiedBy>pan marouda</cp:lastModifiedBy>
  <cp:revision>3</cp:revision>
  <dcterms:created xsi:type="dcterms:W3CDTF">2025-02-15T09:41:53Z</dcterms:created>
  <dcterms:modified xsi:type="dcterms:W3CDTF">2025-05-21T14:27:28Z</dcterms:modified>
</cp:coreProperties>
</file>