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34B16B-F165-47D9-8B39-72E9B2A5A315}" type="datetimeFigureOut">
              <a:rPr lang="el-GR" smtClean="0"/>
              <a:pPr/>
              <a:t>11/6/2015</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9CAE2A-F6BA-453C-B6B7-8BACEF7B9C09}"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5C9CAE2A-F6BA-453C-B6B7-8BACEF7B9C09}" type="slidenum">
              <a:rPr lang="el-GR" smtClean="0"/>
              <a:pPr/>
              <a:t>16</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5C9CAE2A-F6BA-453C-B6B7-8BACEF7B9C09}" type="slidenum">
              <a:rPr lang="el-GR" smtClean="0"/>
              <a:pPr/>
              <a:t>20</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6 - Ισοσκελές τρίγωνο"/>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540544" y="776288"/>
            <a:ext cx="8062912" cy="1470025"/>
          </a:xfrm>
        </p:spPr>
        <p:txBody>
          <a:bodyPr anchor="b">
            <a:normAutofit/>
          </a:bodyPr>
          <a:lstStyle>
            <a:lvl1pPr algn="r">
              <a:defRPr sz="440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1371600" y="6012656"/>
            <a:ext cx="5791200" cy="365125"/>
          </a:xfrm>
        </p:spPr>
        <p:txBody>
          <a:bodyPr tIns="0" bIns="0" anchor="t"/>
          <a:lstStyle>
            <a:lvl1pPr algn="r">
              <a:defRPr sz="1000"/>
            </a:lvl1pPr>
          </a:lstStyle>
          <a:p>
            <a:fld id="{0E8909FF-1C34-4CB8-AB66-965DB350B5D2}" type="datetimeFigureOut">
              <a:rPr lang="el-GR" smtClean="0"/>
              <a:pPr/>
              <a:t>11/6/2015</a:t>
            </a:fld>
            <a:endParaRPr lang="el-GR"/>
          </a:p>
        </p:txBody>
      </p:sp>
      <p:sp>
        <p:nvSpPr>
          <p:cNvPr id="17" name="16 - Θέση υποσέλιδου"/>
          <p:cNvSpPr>
            <a:spLocks noGrp="1"/>
          </p:cNvSpPr>
          <p:nvPr>
            <p:ph type="ftr" sz="quarter" idx="11"/>
          </p:nvPr>
        </p:nvSpPr>
        <p:spPr>
          <a:xfrm>
            <a:off x="1371600" y="5650704"/>
            <a:ext cx="5791200" cy="365125"/>
          </a:xfrm>
        </p:spPr>
        <p:txBody>
          <a:bodyPr tIns="0" bIns="0" anchor="b"/>
          <a:lstStyle>
            <a:lvl1pPr algn="r">
              <a:defRPr sz="1100"/>
            </a:lvl1pPr>
          </a:lstStyle>
          <a:p>
            <a:endParaRPr lang="el-GR"/>
          </a:p>
        </p:txBody>
      </p:sp>
      <p:sp>
        <p:nvSpPr>
          <p:cNvPr id="29" name="28 - Θέση αριθμού διαφάνειας"/>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963DC6F6-90DC-4AD4-B5C8-F6A8CB74EC5F}"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E8909FF-1C34-4CB8-AB66-965DB350B5D2}" type="datetimeFigureOut">
              <a:rPr lang="el-GR" smtClean="0"/>
              <a:pPr/>
              <a:t>11/6/2015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63DC6F6-90DC-4AD4-B5C8-F6A8CB74EC5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381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81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E8909FF-1C34-4CB8-AB66-965DB350B5D2}" type="datetimeFigureOut">
              <a:rPr lang="el-GR" smtClean="0"/>
              <a:pPr/>
              <a:t>11/6/2015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963DC6F6-90DC-4AD4-B5C8-F6A8CB74EC5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399032"/>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457200" y="1882808"/>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791456" y="6480048"/>
            <a:ext cx="2133600" cy="301752"/>
          </a:xfrm>
        </p:spPr>
        <p:txBody>
          <a:bodyPr/>
          <a:lstStyle/>
          <a:p>
            <a:fld id="{0E8909FF-1C34-4CB8-AB66-965DB350B5D2}" type="datetimeFigureOut">
              <a:rPr lang="el-GR" smtClean="0"/>
              <a:pPr/>
              <a:t>11/6/2015</a:t>
            </a:fld>
            <a:endParaRPr lang="el-GR"/>
          </a:p>
        </p:txBody>
      </p:sp>
      <p:sp>
        <p:nvSpPr>
          <p:cNvPr id="5" name="4 - Θέση υποσέλιδου"/>
          <p:cNvSpPr>
            <a:spLocks noGrp="1"/>
          </p:cNvSpPr>
          <p:nvPr>
            <p:ph type="ftr" sz="quarter" idx="11"/>
          </p:nvPr>
        </p:nvSpPr>
        <p:spPr>
          <a:xfrm>
            <a:off x="457200" y="6480969"/>
            <a:ext cx="4260056" cy="300831"/>
          </a:xfrm>
        </p:spPr>
        <p:txBody>
          <a:bodyPr/>
          <a:lstStyle/>
          <a:p>
            <a:endParaRPr lang="el-GR"/>
          </a:p>
        </p:txBody>
      </p:sp>
      <p:sp>
        <p:nvSpPr>
          <p:cNvPr id="6" name="5 - Θέση αριθμού διαφάνειας"/>
          <p:cNvSpPr>
            <a:spLocks noGrp="1"/>
          </p:cNvSpPr>
          <p:nvPr>
            <p:ph type="sldNum" sz="quarter" idx="12"/>
          </p:nvPr>
        </p:nvSpPr>
        <p:spPr/>
        <p:txBody>
          <a:bodyPr/>
          <a:lstStyle/>
          <a:p>
            <a:fld id="{963DC6F6-90DC-4AD4-B5C8-F6A8CB74EC5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9" name="8 - Ορθογώνιο τρίγωνο"/>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 Ισοσκελές τρίγωνο"/>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 Θέση ημερομηνίας"/>
          <p:cNvSpPr>
            <a:spLocks noGrp="1"/>
          </p:cNvSpPr>
          <p:nvPr>
            <p:ph type="dt" sz="half" idx="10"/>
          </p:nvPr>
        </p:nvSpPr>
        <p:spPr>
          <a:xfrm>
            <a:off x="6955632" y="6477000"/>
            <a:ext cx="2133600" cy="304800"/>
          </a:xfrm>
        </p:spPr>
        <p:txBody>
          <a:bodyPr/>
          <a:lstStyle/>
          <a:p>
            <a:fld id="{0E8909FF-1C34-4CB8-AB66-965DB350B5D2}" type="datetimeFigureOut">
              <a:rPr lang="el-GR" smtClean="0"/>
              <a:pPr/>
              <a:t>11/6/2015</a:t>
            </a:fld>
            <a:endParaRPr lang="el-GR"/>
          </a:p>
        </p:txBody>
      </p:sp>
      <p:sp>
        <p:nvSpPr>
          <p:cNvPr id="5" name="4 - Θέση υποσέλιδου"/>
          <p:cNvSpPr>
            <a:spLocks noGrp="1"/>
          </p:cNvSpPr>
          <p:nvPr>
            <p:ph type="ftr" sz="quarter" idx="11"/>
          </p:nvPr>
        </p:nvSpPr>
        <p:spPr>
          <a:xfrm>
            <a:off x="2619376" y="6480969"/>
            <a:ext cx="4260056" cy="300831"/>
          </a:xfrm>
        </p:spPr>
        <p:txBody>
          <a:bodyPr/>
          <a:lstStyle/>
          <a:p>
            <a:endParaRPr lang="el-GR"/>
          </a:p>
        </p:txBody>
      </p:sp>
      <p:sp>
        <p:nvSpPr>
          <p:cNvPr id="6" name="5 - Θέση αριθμού διαφάνειας"/>
          <p:cNvSpPr>
            <a:spLocks noGrp="1"/>
          </p:cNvSpPr>
          <p:nvPr>
            <p:ph type="sldNum" sz="quarter" idx="12"/>
          </p:nvPr>
        </p:nvSpPr>
        <p:spPr>
          <a:xfrm>
            <a:off x="8451056" y="809624"/>
            <a:ext cx="502920" cy="300831"/>
          </a:xfrm>
        </p:spPr>
        <p:txBody>
          <a:bodyPr/>
          <a:lstStyle/>
          <a:p>
            <a:fld id="{963DC6F6-90DC-4AD4-B5C8-F6A8CB74EC5F}" type="slidenum">
              <a:rPr lang="el-GR" smtClean="0"/>
              <a:pPr/>
              <a:t>‹#›</a:t>
            </a:fld>
            <a:endParaRPr lang="el-GR"/>
          </a:p>
        </p:txBody>
      </p:sp>
      <p:cxnSp>
        <p:nvCxnSpPr>
          <p:cNvPr id="11" name="10 - Ευθεία γραμμή σύνδεσης"/>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 Ευθεία γραμμή σύνδεσης"/>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 Τίτλος"/>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marL="0"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4791456" y="6480969"/>
            <a:ext cx="2133600" cy="301752"/>
          </a:xfrm>
        </p:spPr>
        <p:txBody>
          <a:bodyPr/>
          <a:lstStyle/>
          <a:p>
            <a:fld id="{0E8909FF-1C34-4CB8-AB66-965DB350B5D2}" type="datetimeFigureOut">
              <a:rPr lang="el-GR" smtClean="0"/>
              <a:pPr/>
              <a:t>11/6/2015</a:t>
            </a:fld>
            <a:endParaRPr lang="el-GR"/>
          </a:p>
        </p:txBody>
      </p:sp>
      <p:sp>
        <p:nvSpPr>
          <p:cNvPr id="6" name="5 - Θέση υποσέλιδου"/>
          <p:cNvSpPr>
            <a:spLocks noGrp="1"/>
          </p:cNvSpPr>
          <p:nvPr>
            <p:ph type="ftr" sz="quarter" idx="11"/>
          </p:nvPr>
        </p:nvSpPr>
        <p:spPr>
          <a:xfrm>
            <a:off x="457200" y="6480969"/>
            <a:ext cx="4260056" cy="301752"/>
          </a:xfrm>
        </p:spPr>
        <p:txBody>
          <a:bodyPr/>
          <a:lstStyle/>
          <a:p>
            <a:endParaRPr lang="el-GR"/>
          </a:p>
        </p:txBody>
      </p:sp>
      <p:sp>
        <p:nvSpPr>
          <p:cNvPr id="7" name="6 - Θέση αριθμού διαφάνειας"/>
          <p:cNvSpPr>
            <a:spLocks noGrp="1"/>
          </p:cNvSpPr>
          <p:nvPr>
            <p:ph type="sldNum" sz="quarter" idx="12"/>
          </p:nvPr>
        </p:nvSpPr>
        <p:spPr>
          <a:xfrm>
            <a:off x="7589520" y="6480969"/>
            <a:ext cx="502920" cy="301752"/>
          </a:xfrm>
        </p:spPr>
        <p:txBody>
          <a:bodyPr/>
          <a:lstStyle/>
          <a:p>
            <a:fld id="{963DC6F6-90DC-4AD4-B5C8-F6A8CB74EC5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a:xfrm>
            <a:off x="4791456" y="6480969"/>
            <a:ext cx="2130552" cy="301752"/>
          </a:xfrm>
        </p:spPr>
        <p:txBody>
          <a:bodyPr/>
          <a:lstStyle/>
          <a:p>
            <a:fld id="{0E8909FF-1C34-4CB8-AB66-965DB350B5D2}" type="datetimeFigureOut">
              <a:rPr lang="el-GR" smtClean="0"/>
              <a:pPr/>
              <a:t>11/6/2015</a:t>
            </a:fld>
            <a:endParaRPr lang="el-GR"/>
          </a:p>
        </p:txBody>
      </p:sp>
      <p:sp>
        <p:nvSpPr>
          <p:cNvPr id="8" name="7 - Θέση υποσέλιδου"/>
          <p:cNvSpPr>
            <a:spLocks noGrp="1"/>
          </p:cNvSpPr>
          <p:nvPr>
            <p:ph type="ftr" sz="quarter" idx="11"/>
          </p:nvPr>
        </p:nvSpPr>
        <p:spPr>
          <a:xfrm>
            <a:off x="457200" y="6480969"/>
            <a:ext cx="4261104" cy="301752"/>
          </a:xfrm>
        </p:spPr>
        <p:txBody>
          <a:bodyPr/>
          <a:lstStyle/>
          <a:p>
            <a:endParaRPr lang="el-GR"/>
          </a:p>
        </p:txBody>
      </p:sp>
      <p:sp>
        <p:nvSpPr>
          <p:cNvPr id="9" name="8 - Θέση αριθμού διαφάνειας"/>
          <p:cNvSpPr>
            <a:spLocks noGrp="1"/>
          </p:cNvSpPr>
          <p:nvPr>
            <p:ph type="sldNum" sz="quarter" idx="12"/>
          </p:nvPr>
        </p:nvSpPr>
        <p:spPr>
          <a:xfrm>
            <a:off x="7589520" y="6483096"/>
            <a:ext cx="502920" cy="301752"/>
          </a:xfrm>
        </p:spPr>
        <p:txBody>
          <a:bodyPr/>
          <a:lstStyle>
            <a:lvl1pPr algn="ctr">
              <a:defRPr/>
            </a:lvl1pPr>
          </a:lstStyle>
          <a:p>
            <a:fld id="{963DC6F6-90DC-4AD4-B5C8-F6A8CB74EC5F}"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b="0"/>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0E8909FF-1C34-4CB8-AB66-965DB350B5D2}" type="datetimeFigureOut">
              <a:rPr lang="el-GR" smtClean="0"/>
              <a:pPr/>
              <a:t>11/6/2015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963DC6F6-90DC-4AD4-B5C8-F6A8CB74EC5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a:xfrm>
            <a:off x="4791456" y="6480969"/>
            <a:ext cx="2133600" cy="301752"/>
          </a:xfrm>
        </p:spPr>
        <p:txBody>
          <a:bodyPr/>
          <a:lstStyle/>
          <a:p>
            <a:fld id="{0E8909FF-1C34-4CB8-AB66-965DB350B5D2}" type="datetimeFigureOut">
              <a:rPr lang="el-GR" smtClean="0"/>
              <a:pPr/>
              <a:t>11/6/2015</a:t>
            </a:fld>
            <a:endParaRPr lang="el-GR"/>
          </a:p>
        </p:txBody>
      </p:sp>
      <p:sp>
        <p:nvSpPr>
          <p:cNvPr id="3" name="2 - Θέση υποσέλιδου"/>
          <p:cNvSpPr>
            <a:spLocks noGrp="1"/>
          </p:cNvSpPr>
          <p:nvPr>
            <p:ph type="ftr" sz="quarter" idx="11"/>
          </p:nvPr>
        </p:nvSpPr>
        <p:spPr>
          <a:xfrm>
            <a:off x="457200" y="6481890"/>
            <a:ext cx="4260056" cy="300831"/>
          </a:xfrm>
        </p:spPr>
        <p:txBody>
          <a:bodyPr/>
          <a:lstStyle/>
          <a:p>
            <a:endParaRPr lang="el-GR"/>
          </a:p>
        </p:txBody>
      </p:sp>
      <p:sp>
        <p:nvSpPr>
          <p:cNvPr id="4" name="3 - Θέση αριθμού διαφάνειας"/>
          <p:cNvSpPr>
            <a:spLocks noGrp="1"/>
          </p:cNvSpPr>
          <p:nvPr>
            <p:ph type="sldNum" sz="quarter" idx="12"/>
          </p:nvPr>
        </p:nvSpPr>
        <p:spPr>
          <a:xfrm>
            <a:off x="7589520" y="6480969"/>
            <a:ext cx="502920" cy="301752"/>
          </a:xfrm>
        </p:spPr>
        <p:txBody>
          <a:bodyPr/>
          <a:lstStyle/>
          <a:p>
            <a:fld id="{963DC6F6-90DC-4AD4-B5C8-F6A8CB74EC5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278976" y="6556248"/>
            <a:ext cx="2133600" cy="301752"/>
          </a:xfrm>
        </p:spPr>
        <p:txBody>
          <a:bodyPr/>
          <a:lstStyle>
            <a:lvl1pPr>
              <a:defRPr sz="900"/>
            </a:lvl1pPr>
          </a:lstStyle>
          <a:p>
            <a:fld id="{0E8909FF-1C34-4CB8-AB66-965DB350B5D2}" type="datetimeFigureOut">
              <a:rPr lang="el-GR" smtClean="0"/>
              <a:pPr/>
              <a:t>11/6/2015</a:t>
            </a:fld>
            <a:endParaRPr lang="el-GR"/>
          </a:p>
        </p:txBody>
      </p:sp>
      <p:sp>
        <p:nvSpPr>
          <p:cNvPr id="6" name="5 - Θέση υποσέλιδου"/>
          <p:cNvSpPr>
            <a:spLocks noGrp="1"/>
          </p:cNvSpPr>
          <p:nvPr>
            <p:ph type="ftr" sz="quarter" idx="11"/>
          </p:nvPr>
        </p:nvSpPr>
        <p:spPr>
          <a:xfrm>
            <a:off x="1135856" y="6556248"/>
            <a:ext cx="5143120"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410576" y="6556248"/>
            <a:ext cx="502920" cy="301752"/>
          </a:xfrm>
        </p:spPr>
        <p:txBody>
          <a:bodyPr/>
          <a:lstStyle>
            <a:lvl1pPr>
              <a:defRPr sz="900"/>
            </a:lvl1pPr>
          </a:lstStyle>
          <a:p>
            <a:fld id="{963DC6F6-90DC-4AD4-B5C8-F6A8CB74EC5F}"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6108192" y="6556248"/>
            <a:ext cx="2103120" cy="301752"/>
          </a:xfrm>
        </p:spPr>
        <p:txBody>
          <a:bodyPr/>
          <a:lstStyle>
            <a:lvl1pPr>
              <a:defRPr sz="900"/>
            </a:lvl1pPr>
          </a:lstStyle>
          <a:p>
            <a:fld id="{0E8909FF-1C34-4CB8-AB66-965DB350B5D2}" type="datetimeFigureOut">
              <a:rPr lang="el-GR" smtClean="0"/>
              <a:pPr/>
              <a:t>11/6/2015</a:t>
            </a:fld>
            <a:endParaRPr lang="el-GR"/>
          </a:p>
        </p:txBody>
      </p:sp>
      <p:sp>
        <p:nvSpPr>
          <p:cNvPr id="6" name="5 - Θέση υποσέλιδου"/>
          <p:cNvSpPr>
            <a:spLocks noGrp="1"/>
          </p:cNvSpPr>
          <p:nvPr>
            <p:ph type="ftr" sz="quarter" idx="11"/>
          </p:nvPr>
        </p:nvSpPr>
        <p:spPr>
          <a:xfrm>
            <a:off x="1170432" y="6557169"/>
            <a:ext cx="4948072"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217192" y="6556248"/>
            <a:ext cx="365760" cy="301752"/>
          </a:xfrm>
        </p:spPr>
        <p:txBody>
          <a:bodyPr/>
          <a:lstStyle>
            <a:lvl1pPr algn="ctr">
              <a:defRPr sz="900"/>
            </a:lvl1pPr>
          </a:lstStyle>
          <a:p>
            <a:fld id="{963DC6F6-90DC-4AD4-B5C8-F6A8CB74EC5F}"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 Ορθογώνιο τρίγωνο"/>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 Ευθεία γραμμή σύνδεσης"/>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 Ευθεία γραμμή σύνδεσης"/>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 Θέση τίτλου"/>
          <p:cNvSpPr>
            <a:spLocks noGrp="1"/>
          </p:cNvSpPr>
          <p:nvPr>
            <p:ph type="title"/>
          </p:nvPr>
        </p:nvSpPr>
        <p:spPr>
          <a:xfrm>
            <a:off x="457200" y="267494"/>
            <a:ext cx="8229600" cy="1399032"/>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0E8909FF-1C34-4CB8-AB66-965DB350B5D2}" type="datetimeFigureOut">
              <a:rPr lang="el-GR" smtClean="0"/>
              <a:pPr/>
              <a:t>11/6/2015</a:t>
            </a:fld>
            <a:endParaRPr lang="el-GR"/>
          </a:p>
        </p:txBody>
      </p:sp>
      <p:sp>
        <p:nvSpPr>
          <p:cNvPr id="3" name="2 - Θέση υποσέλιδου"/>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l-GR"/>
          </a:p>
        </p:txBody>
      </p:sp>
      <p:sp>
        <p:nvSpPr>
          <p:cNvPr id="23" name="22 - Θέση αριθμού διαφάνειας"/>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963DC6F6-90DC-4AD4-B5C8-F6A8CB74EC5F}"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el.wikipedia.org/wiki/%CE%9F%CE%B9%CE%BA%CE%BF%CE%BB%CE%BF%CE%B3%CE%B9%CE%BA%CE%AC_%CF%80%CF%81%CE%BF%CE%B2%CE%BB%CE%AE%CE%BC%CE%B1%CF%84%CE%B1" TargetMode="External"/><Relationship Id="rId13" Type="http://schemas.openxmlformats.org/officeDocument/2006/relationships/hyperlink" Target="http://el.wikipedia.org/wiki/%CE%9F%CE%B9%CE%BA%CE%BF%CE%BB%CE%BF%CE%B3%CE%B9%CE%BA%CE%AE_%CE%BA%CF%81%CE%AF%CF%83%CE%B7" TargetMode="External"/><Relationship Id="rId3" Type="http://schemas.openxmlformats.org/officeDocument/2006/relationships/hyperlink" Target="http://el.wikipedia.org/wiki/%CE%A0%CF%81%CE%BF%CF%83%CF%84%CE%B1%CF%83%CE%AF%CE%B1_%CF%84%CE%BF%CF%85_%CF%80%CE%B5%CF%81%CE%B9%CE%B2%CE%AC%CE%BB%CE%BB%CE%BF%CE%BD%CF%84%CE%BF%CF%82" TargetMode="External"/><Relationship Id="rId7" Type="http://schemas.openxmlformats.org/officeDocument/2006/relationships/hyperlink" Target="http://el.wikipedia.org/wiki/%CE%9F%CE%B9%CE%BA%CE%BF%CE%BD%CE%BF%CE%BC%CE%AF%CE%B1" TargetMode="External"/><Relationship Id="rId12" Type="http://schemas.openxmlformats.org/officeDocument/2006/relationships/hyperlink" Target="http://el.wikipedia.org/wiki/%CE%9F%CE%B9%CE%BA%CE%BF%CF%83%CF%8D%CF%83%CF%84%CE%B7%CE%BC%CE%B1" TargetMode="External"/><Relationship Id="rId2" Type="http://schemas.openxmlformats.org/officeDocument/2006/relationships/hyperlink" Target="http://el.wikipedia.org/wiki/%CE%9F%CE%B9%CE%BA%CE%BF%CE%BD%CE%BF%CE%BC%CE%B9%CE%BA%CE%AE_%CE%B1%CE%BD%CE%AC%CF%80%CF%84%CF%85%CE%BE%CE%B7" TargetMode="External"/><Relationship Id="rId1" Type="http://schemas.openxmlformats.org/officeDocument/2006/relationships/slideLayout" Target="../slideLayouts/slideLayout2.xml"/><Relationship Id="rId6" Type="http://schemas.openxmlformats.org/officeDocument/2006/relationships/hyperlink" Target="http://el.wikipedia.org/wiki/%CE%A0%CE%B1%CF%81%CE%B1%CE%B3%CF%89%CE%B3%CE%AE" TargetMode="External"/><Relationship Id="rId11" Type="http://schemas.openxmlformats.org/officeDocument/2006/relationships/hyperlink" Target="http://el.wikipedia.org/wiki/%CE%93%CE%B7" TargetMode="External"/><Relationship Id="rId5" Type="http://schemas.openxmlformats.org/officeDocument/2006/relationships/hyperlink" Target="http://el.wikipedia.org/wiki/%CE%A0%CE%B5%CF%81%CE%B9%CE%B2%CE%AC%CE%BB%CE%BB%CE%BF%CE%BD" TargetMode="External"/><Relationship Id="rId10" Type="http://schemas.openxmlformats.org/officeDocument/2006/relationships/hyperlink" Target="http://el.wikipedia.org/wiki/%CE%A6%CF%85%CF%83%CE%B9%CE%BA%CE%BF%CE%AF_%CF%80%CF%8C%CF%81%CE%BF%CE%B9" TargetMode="External"/><Relationship Id="rId4" Type="http://schemas.openxmlformats.org/officeDocument/2006/relationships/hyperlink" Target="http://el.wikipedia.org/wiki/%CE%92%CE%B9%CF%89%CF%83%CE%B9%CE%BC%CF%8C%CF%84%CE%B7%CF%84%CE%B1" TargetMode="External"/><Relationship Id="rId9" Type="http://schemas.openxmlformats.org/officeDocument/2006/relationships/hyperlink" Target="http://el.wikipedia.org/wiki/%CE%93%CE%B5%CF%89%CE%B3%CF%81%CE%B1%CF%86%CE%AF%CE%B1"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el.wikipedia.org/wiki/%CE%97%CE%BB%CE%B5%CE%BA%CF%84%CF%81%CE%B9%CE%BA%CF%8C_%CE%B1%CF%85%CF%84%CE%BF%CE%BA%CE%AF%CE%BD%CE%B7%CF%84%CE%BF" TargetMode="External"/><Relationship Id="rId13" Type="http://schemas.openxmlformats.org/officeDocument/2006/relationships/hyperlink" Target="http://el.wikipedia.org/wiki/%CE%A3%CE%B5%CE%BE%CE%B9%CF%83%CE%BC%CF%8C%CF%82" TargetMode="External"/><Relationship Id="rId3" Type="http://schemas.openxmlformats.org/officeDocument/2006/relationships/hyperlink" Target="http://el.wikipedia.org/wiki/%CE%A0%CF%81%CF%89%CF%84%CF%8C%CE%BA%CE%BF%CE%BB%CE%BB%CE%BF_%CF%84%CE%BF%CF%85_%CE%9A%CE%B9%CF%8C%CF%84%CE%BF" TargetMode="External"/><Relationship Id="rId7" Type="http://schemas.openxmlformats.org/officeDocument/2006/relationships/hyperlink" Target="http://el.wikipedia.org/wiki/%CE%95%CF%85%CF%81%CF%8E%CF%80%CE%B7" TargetMode="External"/><Relationship Id="rId12" Type="http://schemas.openxmlformats.org/officeDocument/2006/relationships/hyperlink" Target="http://el.wikipedia.org/wiki/%CE%A1%CE%B1%CF%84%CF%83%CE%B9%CF%83%CE%BC%CF%8C%CF%82" TargetMode="External"/><Relationship Id="rId2" Type="http://schemas.openxmlformats.org/officeDocument/2006/relationships/hyperlink" Target="http://el.wikipedia.org/wiki/%CE%9F%CE%B9%CE%BA%CE%BF%CE%BB%CE%BF%CE%B3%CE%AF%CE%B1" TargetMode="External"/><Relationship Id="rId1" Type="http://schemas.openxmlformats.org/officeDocument/2006/relationships/slideLayout" Target="../slideLayouts/slideLayout2.xml"/><Relationship Id="rId6" Type="http://schemas.openxmlformats.org/officeDocument/2006/relationships/hyperlink" Target="http://el.wikipedia.org/wiki/1992" TargetMode="External"/><Relationship Id="rId11" Type="http://schemas.openxmlformats.org/officeDocument/2006/relationships/hyperlink" Target="http://el.wikipedia.org/wiki/%CE%92%CE%B9%CE%BF%CF%84%CE%B5%CF%87%CE%BD%CE%BF%CE%BB%CE%BF%CE%B3%CE%AF%CE%B1" TargetMode="External"/><Relationship Id="rId5" Type="http://schemas.openxmlformats.org/officeDocument/2006/relationships/hyperlink" Target="http://el.wikipedia.org/wiki/%CE%A3%CF%8D%CE%BC%CE%B2%CE%B1%CF%83%CE%B7-%CE%A0%CE%BB%CE%B1%CE%AF%CF%83%CE%B9%CE%BF_%CF%84%CF%89%CE%BD_%CE%97%CE%BD%CF%89%CE%BC%CE%AD%CE%BD%CF%89%CE%BD_%CE%95%CE%B8%CE%BD%CF%8E%CE%BD_%CE%B3%CE%B9%CE%B1_%CF%84%CE%B9%CF%82_%CE%9A%CE%BB%CE%B9%CE%BC%CE%B1%CF%84%CE%B9%CE%BA%CE%AD%CF%82_%CE%9C%CE%B5%CF%84%CE%B1%CE%B2%CE%BF%CE%BB%CE%AD%CF%82" TargetMode="External"/><Relationship Id="rId10" Type="http://schemas.openxmlformats.org/officeDocument/2006/relationships/hyperlink" Target="http://el.wikipedia.org/w/index.php?title=%CE%9A%CE%B1%CF%84%CE%B1%CE%BD%CE%AC%CE%BB%CF%89%CF%83%CE%B7&amp;action=edit&amp;redlink=1" TargetMode="External"/><Relationship Id="rId4" Type="http://schemas.openxmlformats.org/officeDocument/2006/relationships/hyperlink" Target="http://el.wikipedia.org/wiki/1997" TargetMode="External"/><Relationship Id="rId9" Type="http://schemas.openxmlformats.org/officeDocument/2006/relationships/hyperlink" Target="http://el.wikipedia.org/wiki/%CE%9A%CE%BF%CE%B9%CE%BD%CE%AE_%CE%91%CE%B3%CF%81%CE%BF%CF%84%CE%B9%CE%BA%CE%AE_%CE%A0%CE%BF%CE%BB%CE%B9%CF%84%CE%B9%CE%BA%CE%AE"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el.wikipedia.org/wiki/%CE%A4%CE%B5%CF%87%CE%BD%CE%BF%CE%BB%CE%BF%CE%B3%CE%AF%CE%B1" TargetMode="External"/><Relationship Id="rId3" Type="http://schemas.openxmlformats.org/officeDocument/2006/relationships/hyperlink" Target="http://el.wikipedia.org/wiki/%CE%A0%CE%BF%CE%BB%CE%B9%CF%84%CE%B9%CE%BA%CF%8C_%CE%BA%CF%8C%CE%BC%CE%BC%CE%B1" TargetMode="External"/><Relationship Id="rId7" Type="http://schemas.openxmlformats.org/officeDocument/2006/relationships/hyperlink" Target="http://el.wikipedia.org/wiki/%CE%89%CF%80%CE%B9%CE%B5%CF%82_%CE%BC%CE%BF%CF%81%CF%86%CE%AD%CF%82_%CE%B5%CE%BD%CE%AD%CF%81%CE%B3%CE%B5%CE%B9%CE%B1%CF%82" TargetMode="External"/><Relationship Id="rId2" Type="http://schemas.openxmlformats.org/officeDocument/2006/relationships/hyperlink" Target="http://el.wikipedia.org/wiki/%CE%A0%CF%81%CE%AC%CF%83%CE%B9%CE%BD%CE%BF%CE%B9" TargetMode="External"/><Relationship Id="rId1" Type="http://schemas.openxmlformats.org/officeDocument/2006/relationships/slideLayout" Target="../slideLayouts/slideLayout2.xml"/><Relationship Id="rId6" Type="http://schemas.openxmlformats.org/officeDocument/2006/relationships/hyperlink" Target="http://el.wikipedia.org/w/index.php?title=%CE%95%CF%84%CE%B5%CF%81%CF%8C%CE%B4%CE%BF%CE%BE%CE%B1_%CE%BF%CE%B9%CE%BA%CE%BF%CE%BD%CE%BF%CE%BC%CE%B9%CE%BA%CE%AC&amp;action=edit&amp;redlink=1" TargetMode="External"/><Relationship Id="rId5" Type="http://schemas.openxmlformats.org/officeDocument/2006/relationships/hyperlink" Target="http://el.wikipedia.org/w/index.php?title=%CE%9F%CE%B9%CE%BA%CE%BF%CE%BB%CE%BF%CE%B3%CE%B9%CE%BA%CE%AC_%CE%BF%CE%B9%CE%BA%CE%BF%CE%BD%CE%BF%CE%BC%CE%B9%CE%BA%CE%AC&amp;action=edit&amp;redlink=1" TargetMode="External"/><Relationship Id="rId10" Type="http://schemas.openxmlformats.org/officeDocument/2006/relationships/hyperlink" Target="http://el.wikipedia.org/wiki/%CE%92%CE%B9%CE%BF%CE%BA%CE%BB%CE%B9%CE%BC%CE%B1%CF%84%CE%B9%CE%BA%CE%AE_%CE%B1%CF%81%CF%87%CE%B9%CF%84%CE%B5%CE%BA%CF%84%CE%BF%CE%BD%CE%B9%CE%BA%CE%AE" TargetMode="External"/><Relationship Id="rId4" Type="http://schemas.openxmlformats.org/officeDocument/2006/relationships/hyperlink" Target="http://el.wikipedia.org/wiki/%CE%A0%CE%BF%CE%BB%CE%B9%CF%84%CE%B9%CE%BA%CE%AE_%CE%BF%CE%B9%CE%BA%CE%BF%CE%BB%CE%BF%CE%B3%CE%AF%CE%B1" TargetMode="External"/><Relationship Id="rId9" Type="http://schemas.openxmlformats.org/officeDocument/2006/relationships/hyperlink" Target="http://el.wikipedia.org/wiki/%CE%9C%CE%B7%CF%87%CE%B1%CE%BD%CE%B9%CE%BA%CF%8C%CF%82_%CF%80%CE%B5%CF%81%CE%B9%CE%B2%CE%AC%CE%BB%CE%BB%CE%BF%CE%BD%CF%84%CE%BF%CF%82"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el.wikipedia.org/wiki/%CE%A3%CE%B1%CE%BE%CE%BF%CE%BD%CE%AF%CE%B1" TargetMode="External"/><Relationship Id="rId2" Type="http://schemas.openxmlformats.org/officeDocument/2006/relationships/hyperlink" Target="http://el.wikipedia.org/wiki/%CE%94%CE%B1%CF%83%CE%BF%CE%BB%CE%BF%CE%B3%CE%AF%CE%B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dirty="0" smtClean="0"/>
              <a:t>ΑΕΙΦΟΡΟΣ </a:t>
            </a:r>
            <a:r>
              <a:rPr lang="el-GR" dirty="0" smtClean="0"/>
              <a:t>ΑΝΑΠΤΥΞΗΑΠΟ ΤΟ Β2 ΤΟΥ 6</a:t>
            </a:r>
            <a:r>
              <a:rPr lang="el-GR" baseline="30000" dirty="0" smtClean="0"/>
              <a:t>ου</a:t>
            </a:r>
            <a:r>
              <a:rPr lang="el-GR" dirty="0" smtClean="0"/>
              <a:t> ΓΥΜΝΑΣΙΟΥ ΧΑΛΚΙΔΑΣ</a:t>
            </a:r>
            <a:endParaRPr lang="el-GR" dirty="0"/>
          </a:p>
        </p:txBody>
      </p:sp>
      <p:sp>
        <p:nvSpPr>
          <p:cNvPr id="3" name="2 - Υπότιτλος"/>
          <p:cNvSpPr>
            <a:spLocks noGrp="1"/>
          </p:cNvSpPr>
          <p:nvPr>
            <p:ph type="subTitle" idx="1"/>
          </p:nvPr>
        </p:nvSpPr>
        <p:spPr/>
        <p:txBody>
          <a:bodyPr/>
          <a:lstStyle/>
          <a:p>
            <a:r>
              <a:rPr lang="el-GR" dirty="0" smtClean="0"/>
              <a:t>ΕΠΙΜΕΛΕΙΑ ΣΥΝΤΟΝΙΣΜΟΣ</a:t>
            </a:r>
          </a:p>
          <a:p>
            <a:r>
              <a:rPr lang="el-GR" dirty="0" smtClean="0"/>
              <a:t>: </a:t>
            </a:r>
            <a:r>
              <a:rPr lang="el-GR" dirty="0" smtClean="0"/>
              <a:t>ΕΥΗ </a:t>
            </a:r>
            <a:r>
              <a:rPr lang="el-GR" dirty="0" smtClean="0"/>
              <a:t>ΜΠΑΛΑΤΣΟΥ</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ΕΙΚΟΝΑ ΓΙΑ ΦΥΤΑ ΚΑΙ ΖΩΑ (ΒΙΟΠΟΙΚΙΛΟΤΗΤΑ)</a:t>
            </a:r>
            <a:endParaRPr lang="el-GR" dirty="0"/>
          </a:p>
        </p:txBody>
      </p:sp>
      <p:pic>
        <p:nvPicPr>
          <p:cNvPr id="4" name="3 - Θέση περιεχομένου" descr="ΒΙΟΠΟΙΚΙΛΟΤΗΤΑ.jpg"/>
          <p:cNvPicPr>
            <a:picLocks noGrp="1" noChangeAspect="1"/>
          </p:cNvPicPr>
          <p:nvPr>
            <p:ph idx="1"/>
          </p:nvPr>
        </p:nvPicPr>
        <p:blipFill>
          <a:blip r:embed="rId2"/>
          <a:stretch>
            <a:fillRect/>
          </a:stretch>
        </p:blipFill>
        <p:spPr>
          <a:xfrm>
            <a:off x="3429000" y="3444875"/>
            <a:ext cx="2286000" cy="1447800"/>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ΕΙΚΟΝΑ ΓΙΑ ΓΛΥΚΟ ΝΕΡΟ</a:t>
            </a:r>
            <a:endParaRPr lang="el-GR" dirty="0"/>
          </a:p>
        </p:txBody>
      </p:sp>
      <p:pic>
        <p:nvPicPr>
          <p:cNvPr id="4" name="3 - Θέση περιεχομένου" descr="ΛΙΜΝΗ.png"/>
          <p:cNvPicPr>
            <a:picLocks noGrp="1" noChangeAspect="1"/>
          </p:cNvPicPr>
          <p:nvPr>
            <p:ph idx="1"/>
          </p:nvPr>
        </p:nvPicPr>
        <p:blipFill>
          <a:blip r:embed="rId2"/>
          <a:stretch>
            <a:fillRect/>
          </a:stretch>
        </p:blipFill>
        <p:spPr>
          <a:xfrm>
            <a:off x="3143250" y="3368675"/>
            <a:ext cx="2857500" cy="1600200"/>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ΕΠΙΜΕΛΕΙΑ </a:t>
            </a:r>
            <a:r>
              <a:rPr lang="el-GR" dirty="0" smtClean="0"/>
              <a:t>ΣΥΝΤΟΝΙΣΜΟΣ   : </a:t>
            </a:r>
            <a:r>
              <a:rPr lang="el-GR" dirty="0" smtClean="0"/>
              <a:t>ΕΥΗ ΜΠΑΛΑΤΣΟΥ</a:t>
            </a:r>
            <a:br>
              <a:rPr lang="el-GR" dirty="0" smtClean="0"/>
            </a:br>
            <a:endParaRPr lang="el-GR" dirty="0"/>
          </a:p>
        </p:txBody>
      </p:sp>
      <p:sp>
        <p:nvSpPr>
          <p:cNvPr id="3" name="2 - Θέση περιεχομένου"/>
          <p:cNvSpPr>
            <a:spLocks noGrp="1"/>
          </p:cNvSpPr>
          <p:nvPr>
            <p:ph idx="1"/>
          </p:nvPr>
        </p:nvSpPr>
        <p:spPr/>
        <p:txBody>
          <a:bodyPr/>
          <a:lstStyle/>
          <a:p>
            <a:r>
              <a:rPr lang="el-GR" dirty="0" smtClean="0"/>
              <a:t>ΜΗ ΑΝΑΝΕΩΣΙΜΟΙ ΦΥΣΙΚΟΙ ΠΟΡΟΙ</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0"/>
            <a:ext cx="7429552" cy="1071546"/>
          </a:xfrm>
        </p:spPr>
        <p:txBody>
          <a:bodyPr/>
          <a:lstStyle/>
          <a:p>
            <a:r>
              <a:rPr lang="el-GR" dirty="0" smtClean="0">
                <a:solidFill>
                  <a:srgbClr val="00B0F0"/>
                </a:solidFill>
              </a:rPr>
              <a:t>ΜΕΤΑΛΑ</a:t>
            </a:r>
            <a:endParaRPr lang="el-GR" dirty="0"/>
          </a:p>
        </p:txBody>
      </p:sp>
      <p:sp>
        <p:nvSpPr>
          <p:cNvPr id="3" name="2 - Θέση περιεχομένου"/>
          <p:cNvSpPr>
            <a:spLocks noGrp="1"/>
          </p:cNvSpPr>
          <p:nvPr>
            <p:ph idx="1"/>
          </p:nvPr>
        </p:nvSpPr>
        <p:spPr>
          <a:xfrm>
            <a:off x="457200" y="1142984"/>
            <a:ext cx="8229600" cy="5572164"/>
          </a:xfrm>
        </p:spPr>
        <p:txBody>
          <a:bodyPr>
            <a:normAutofit fontScale="55000" lnSpcReduction="20000"/>
          </a:bodyPr>
          <a:lstStyle/>
          <a:p>
            <a:r>
              <a:rPr lang="el-GR" sz="3200" b="1" dirty="0" err="1" smtClean="0"/>
              <a:t>Ώς</a:t>
            </a:r>
            <a:r>
              <a:rPr lang="el-GR" sz="3200" b="1" dirty="0" smtClean="0"/>
              <a:t> μέταλλα</a:t>
            </a:r>
            <a:r>
              <a:rPr lang="el-GR" sz="3200" dirty="0" smtClean="0"/>
              <a:t> χαρακτηρίζονται, μια μεγάλη κατηγορία χημικών στοιχείων που εμφανίζουν ορισμένες κοινές ιδιότητες, όπως είναι η λάμψη, η μεγάλη πυκνότητα, έτσι ώστε να εμφανίζονται σκληρά και ανθεκτικά, η ηλεκτρική και θερμική αγωγιμότητα αυτών κ.α. Διακρίνονται από τα αμέταλλα που αποτελούν επίσης τη δεύτερη μεγάλη κατηγορία των στοιχείων.</a:t>
            </a:r>
          </a:p>
          <a:p>
            <a:r>
              <a:rPr lang="el-GR" sz="3200" dirty="0" smtClean="0"/>
              <a:t/>
            </a:r>
            <a:br>
              <a:rPr lang="el-GR" sz="3200" dirty="0" smtClean="0"/>
            </a:br>
            <a:r>
              <a:rPr lang="el-GR" sz="3200" dirty="0" smtClean="0"/>
              <a:t>Τα περισσότερα στοιχεία είναι μέταλλα, όπως χαρακτηριστικά είναι ο σίδηρος, ο χαλκός, το αργίλιο (αλουμίνιο), το νάτριο, το ασβέστιο, ο ψευδάργυρος, το μαγνήσιο, το τιτάνιο και το ουράνιο.</a:t>
            </a:r>
          </a:p>
          <a:p>
            <a:r>
              <a:rPr lang="el-GR" sz="3200" dirty="0" smtClean="0"/>
              <a:t/>
            </a:r>
            <a:br>
              <a:rPr lang="el-GR" sz="3200" dirty="0" smtClean="0"/>
            </a:br>
            <a:r>
              <a:rPr lang="el-GR" sz="3200" dirty="0" smtClean="0"/>
              <a:t>Με εξαίρεση τον υδράργυρο όλα τα μέταλλα είναι σε θερμοκρασία δωματίου (20° C) στερεά.</a:t>
            </a:r>
          </a:p>
          <a:p>
            <a:r>
              <a:rPr lang="el-GR" sz="3200" dirty="0" smtClean="0"/>
              <a:t>Η τεχνική με την οποία εξάγονται τα μέταλλα από τα μεταλλεύματα καθώς και ο καθαρισμός τους όπως επίσης και όλες οι απαραίτητες εργασίες λήψης καθαρών μετάλλων, ή κραμάτων ή άλλων ενώσεων αυτών ονομάζεται μεταλλουργία</a:t>
            </a:r>
          </a:p>
          <a:p>
            <a:r>
              <a:rPr lang="el-GR" sz="3200" dirty="0" smtClean="0"/>
              <a:t>Τα μέταλλα προσφέρονται στη κατασκευή πλήθους προϊόντων και που αποτελεί το κύριο αντικείμενο της μεταλλοτεχνίας ή "</a:t>
            </a:r>
            <a:r>
              <a:rPr lang="el-GR" sz="3200" dirty="0" err="1" smtClean="0"/>
              <a:t>μεταλλοτεχνικής</a:t>
            </a:r>
            <a:r>
              <a:rPr lang="el-GR" sz="3200" dirty="0" smtClean="0"/>
              <a:t>" που αποτελεί ιδιαίτερο κλάδο της </a:t>
            </a:r>
            <a:r>
              <a:rPr lang="el-GR" sz="3200" dirty="0" err="1" smtClean="0"/>
              <a:t>Μεταλλογνωσίας</a:t>
            </a:r>
            <a:r>
              <a:rPr lang="el-GR" sz="3200" dirty="0" smtClean="0"/>
              <a:t>. Για την καλύτερη παραγωγή προϊόντων συχνά χρησιμοποιούνται μίγματα αυτών, τα οποία καλούνται κράματα.</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C00000"/>
                </a:solidFill>
              </a:rPr>
              <a:t>ΕΙΚΟΝΑ ΓΙΑ ΤΑ ΜΕΤΑΛΑ</a:t>
            </a:r>
            <a:endParaRPr lang="el-GR" dirty="0"/>
          </a:p>
        </p:txBody>
      </p:sp>
      <p:pic>
        <p:nvPicPr>
          <p:cNvPr id="4" name="3 - Θέση περιεχομένου" descr="ΜΕΤΤΑΛΑ.png"/>
          <p:cNvPicPr>
            <a:picLocks noGrp="1" noChangeAspect="1"/>
          </p:cNvPicPr>
          <p:nvPr>
            <p:ph idx="1"/>
          </p:nvPr>
        </p:nvPicPr>
        <p:blipFill>
          <a:blip r:embed="rId2"/>
          <a:stretch>
            <a:fillRect/>
          </a:stretch>
        </p:blipFill>
        <p:spPr>
          <a:xfrm>
            <a:off x="1570406" y="2428868"/>
            <a:ext cx="6408531" cy="3714775"/>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875490"/>
          </a:xfrm>
        </p:spPr>
        <p:txBody>
          <a:bodyPr/>
          <a:lstStyle/>
          <a:p>
            <a:r>
              <a:rPr lang="el-GR" dirty="0" smtClean="0">
                <a:solidFill>
                  <a:srgbClr val="00B0F0"/>
                </a:solidFill>
              </a:rPr>
              <a:t>ΜΑΡΜΑΡΑ</a:t>
            </a:r>
            <a:endParaRPr lang="el-GR" dirty="0"/>
          </a:p>
        </p:txBody>
      </p:sp>
      <p:sp>
        <p:nvSpPr>
          <p:cNvPr id="3" name="2 - Θέση περιεχομένου"/>
          <p:cNvSpPr>
            <a:spLocks noGrp="1"/>
          </p:cNvSpPr>
          <p:nvPr>
            <p:ph idx="1"/>
          </p:nvPr>
        </p:nvSpPr>
        <p:spPr>
          <a:xfrm>
            <a:off x="457200" y="1071546"/>
            <a:ext cx="8401080" cy="5572164"/>
          </a:xfrm>
        </p:spPr>
        <p:txBody>
          <a:bodyPr>
            <a:normAutofit fontScale="55000" lnSpcReduction="20000"/>
          </a:bodyPr>
          <a:lstStyle/>
          <a:p>
            <a:pPr>
              <a:buNone/>
            </a:pPr>
            <a:r>
              <a:rPr lang="el-GR" dirty="0" smtClean="0"/>
              <a:t/>
            </a:r>
            <a:br>
              <a:rPr lang="el-GR" dirty="0" smtClean="0"/>
            </a:br>
            <a:r>
              <a:rPr lang="el-GR" sz="3200" b="1" dirty="0" smtClean="0"/>
              <a:t>Το μάρμαρο</a:t>
            </a:r>
            <a:r>
              <a:rPr lang="el-GR" sz="3200" dirty="0" smtClean="0"/>
              <a:t> είναι ένα </a:t>
            </a:r>
            <a:r>
              <a:rPr lang="el-GR" sz="3200" dirty="0" err="1" smtClean="0"/>
              <a:t>μονόμεικτο</a:t>
            </a:r>
            <a:r>
              <a:rPr lang="el-GR" sz="3200" dirty="0" smtClean="0"/>
              <a:t> πέτρωμα, αποτελούμενο μόνο από ασβεστίτη (ανθρακικό ασβέστιο), προϊόν </a:t>
            </a:r>
            <a:r>
              <a:rPr lang="el-GR" sz="3200" dirty="0" err="1" smtClean="0"/>
              <a:t>ανακρυστάλλωσης</a:t>
            </a:r>
            <a:r>
              <a:rPr lang="el-GR" sz="3200" dirty="0" smtClean="0"/>
              <a:t> </a:t>
            </a:r>
            <a:r>
              <a:rPr lang="el-GR" sz="3200" dirty="0" err="1" smtClean="0"/>
              <a:t>ασβεστολίθων</a:t>
            </a:r>
            <a:r>
              <a:rPr lang="el-GR" sz="3200" dirty="0" smtClean="0"/>
              <a:t>. Η λέξη ετυμολογείται από την αρχαιοελληνική </a:t>
            </a:r>
            <a:r>
              <a:rPr lang="el-GR" sz="3200" dirty="0" err="1" smtClean="0"/>
              <a:t>μάρμαρος</a:t>
            </a:r>
            <a:r>
              <a:rPr lang="el-GR" sz="3200" dirty="0" smtClean="0"/>
              <a:t>, δηλαδή «λαμπερός λίθος».</a:t>
            </a:r>
          </a:p>
          <a:p>
            <a:r>
              <a:rPr lang="el-GR" sz="3200" dirty="0" smtClean="0"/>
              <a:t/>
            </a:r>
            <a:br>
              <a:rPr lang="el-GR" sz="3200" dirty="0" smtClean="0"/>
            </a:br>
            <a:r>
              <a:rPr lang="el-GR" sz="3200" dirty="0" smtClean="0"/>
              <a:t>Ο όρος μάρμαρο αποφεύγεται στην γεωλογία. </a:t>
            </a:r>
            <a:r>
              <a:rPr lang="el-GR" sz="3200" dirty="0" err="1" smtClean="0"/>
              <a:t>Αντ</a:t>
            </a:r>
            <a:r>
              <a:rPr lang="el-GR" sz="3200" dirty="0" smtClean="0"/>
              <a:t>’ αυτού χρησιμοποιείται ο όρος ασβεστίτης και χαρακτηρίζεται από </a:t>
            </a:r>
            <a:r>
              <a:rPr lang="el-GR" sz="3200" dirty="0" err="1" smtClean="0"/>
              <a:t>κοκκοβλαστικό</a:t>
            </a:r>
            <a:r>
              <a:rPr lang="el-GR" sz="3200" dirty="0" smtClean="0"/>
              <a:t> ιστό. Τα μάρμαρα με μικρό ποσοστό μαρμαρυγιών χαρακτηρίζονται ως </a:t>
            </a:r>
            <a:r>
              <a:rPr lang="el-GR" sz="3200" dirty="0" err="1" smtClean="0"/>
              <a:t>σιπολίνες</a:t>
            </a:r>
            <a:r>
              <a:rPr lang="el-GR" sz="3200" dirty="0" smtClean="0"/>
              <a:t>. Οι διαφορετικές ποικιλίες αυτού του πρωτογενούς υλικού είναι προϊόντα ιζηματογένεσης του ασβεστίτη (μιας αργής διαδικασίας γεωλογικού σχηματισμού) και διαφέρουν μεταξύ ως προς το χρώμα, τη σύσταση, την οξείδωση, και τη χημική σύνθεση. Η σκληρότητά του είναι 3-4, ανάλογα με τη σύνθεσή του και η θραύση του ακανόνιστη, ενώ το ειδικό βάρος του ποικίλλει από 1,8 - 2,85 περίπου.</a:t>
            </a:r>
          </a:p>
          <a:p>
            <a:r>
              <a:rPr lang="el-GR" sz="3200" dirty="0" smtClean="0"/>
              <a:t>Το μάρμαρο διαθέτει τη χημική σύνθεση του ανθρακικού ασβεστίου ή ασβεστίτη (</a:t>
            </a:r>
            <a:r>
              <a:rPr lang="el-GR" sz="3200" dirty="0" err="1" smtClean="0"/>
              <a:t>CaCO3</a:t>
            </a:r>
            <a:r>
              <a:rPr lang="el-GR" sz="3200" dirty="0" smtClean="0"/>
              <a:t>) ή του δολομίτη (</a:t>
            </a:r>
            <a:r>
              <a:rPr lang="el-GR" sz="3200" dirty="0" err="1" smtClean="0"/>
              <a:t>CaMg</a:t>
            </a:r>
            <a:r>
              <a:rPr lang="el-GR" sz="3200" dirty="0" smtClean="0"/>
              <a:t> (CO3)2) ή και συνδυασμό των δύο ορυκτών. Ο καθαρός ασβεστίτης είναι λευκός, αλλά ορυκτές προσμίξεις προσθέτουν χρώμα σε τυχαία πρότυπα. Για παράδειγμα ο αιματίτης προσθέτει το κόκκινο χρώμα. Όλα τα άλατα ανθρακικών οξέων, δεχόμενα την άμεση επίθεση των οξέων, παράγουν διαλυτά οξέα και διοξείδιο του άνθρακα. Συνεπώς, η όξινη βροχή αποτελεί τον μεγαλύτερο εχθρό των μαρμάρων μαζί με την ατμοσφαιρική μόλυνση.</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C00000"/>
                </a:solidFill>
              </a:rPr>
              <a:t>ΕΙΚΟΝΑ ΓΙΑ ΜΑΡΜΑΡΑ</a:t>
            </a:r>
            <a:endParaRPr lang="el-GR" dirty="0"/>
          </a:p>
        </p:txBody>
      </p:sp>
      <p:pic>
        <p:nvPicPr>
          <p:cNvPr id="4" name="3 - Θέση περιεχομένου" descr="ΜΑΡΜΑΡΑ.jpg"/>
          <p:cNvPicPr>
            <a:picLocks noGrp="1" noChangeAspect="1"/>
          </p:cNvPicPr>
          <p:nvPr>
            <p:ph idx="1"/>
          </p:nvPr>
        </p:nvPicPr>
        <p:blipFill>
          <a:blip r:embed="rId3"/>
          <a:stretch>
            <a:fillRect/>
          </a:stretch>
        </p:blipFill>
        <p:spPr>
          <a:xfrm>
            <a:off x="942975" y="2411412"/>
            <a:ext cx="7258050" cy="3514725"/>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589738"/>
          </a:xfrm>
        </p:spPr>
        <p:txBody>
          <a:bodyPr>
            <a:normAutofit fontScale="90000"/>
          </a:bodyPr>
          <a:lstStyle/>
          <a:p>
            <a:r>
              <a:rPr lang="el-GR" dirty="0" smtClean="0">
                <a:solidFill>
                  <a:srgbClr val="00B0F0"/>
                </a:solidFill>
              </a:rPr>
              <a:t>ΠΕΤΡΕΛΑΙΟ</a:t>
            </a:r>
            <a:endParaRPr lang="el-GR" dirty="0"/>
          </a:p>
        </p:txBody>
      </p:sp>
      <p:sp>
        <p:nvSpPr>
          <p:cNvPr id="3" name="2 - Θέση περιεχομένου"/>
          <p:cNvSpPr>
            <a:spLocks noGrp="1"/>
          </p:cNvSpPr>
          <p:nvPr>
            <p:ph idx="1"/>
          </p:nvPr>
        </p:nvSpPr>
        <p:spPr>
          <a:xfrm>
            <a:off x="457200" y="1000108"/>
            <a:ext cx="8229600" cy="5643602"/>
          </a:xfrm>
        </p:spPr>
        <p:txBody>
          <a:bodyPr>
            <a:normAutofit fontScale="25000" lnSpcReduction="20000"/>
          </a:bodyPr>
          <a:lstStyle/>
          <a:p>
            <a:r>
              <a:rPr lang="el-GR" sz="7400" b="1" dirty="0" smtClean="0"/>
              <a:t>Το πετρέλαιο</a:t>
            </a:r>
            <a:r>
              <a:rPr lang="el-GR" sz="7400" dirty="0" smtClean="0"/>
              <a:t> (από το </a:t>
            </a:r>
            <a:r>
              <a:rPr lang="el-GR" sz="7400" dirty="0" err="1" smtClean="0"/>
              <a:t>ελληνικο</a:t>
            </a:r>
            <a:r>
              <a:rPr lang="el-GR" sz="7400" dirty="0" smtClean="0"/>
              <a:t> πέτρα και έλαιο, "λάδι της πέτρας" / λατινικά </a:t>
            </a:r>
            <a:r>
              <a:rPr lang="el-GR" sz="7400" dirty="0" err="1" smtClean="0"/>
              <a:t>Oleum</a:t>
            </a:r>
            <a:r>
              <a:rPr lang="el-GR" sz="7400" dirty="0" smtClean="0"/>
              <a:t> - έλαιο), που μερικές φορές στην καθημερινή γλώσσα αποκαλείται και μαύρος χρυσός ή τσάι του Τέξας, </a:t>
            </a:r>
            <a:r>
              <a:rPr lang="el-GR" sz="7400" dirty="0" err="1" smtClean="0"/>
              <a:t>ειναι</a:t>
            </a:r>
            <a:r>
              <a:rPr lang="el-GR" sz="7400" dirty="0" smtClean="0"/>
              <a:t> </a:t>
            </a:r>
            <a:r>
              <a:rPr lang="el-GR" sz="7400" dirty="0" err="1" smtClean="0"/>
              <a:t>ενα</a:t>
            </a:r>
            <a:r>
              <a:rPr lang="el-GR" sz="7400" dirty="0" smtClean="0"/>
              <a:t> παχύρευστο, μαύρο ή βαθύ καφετί ή πρασινωπό υγρό ορυκτό, που αποτελεί και τη σπουδαιότερη σήμερα φυσική πηγή ενέργειας.</a:t>
            </a:r>
          </a:p>
          <a:p>
            <a:r>
              <a:rPr lang="el-GR" sz="7400" dirty="0" smtClean="0"/>
              <a:t>Περί της ερμηνείας της δημιουργίας του πετρελαίου υπάρχουν πολλές και μάλιστα αλληλοσυγκρουόμενες θεωρίες. Παλαιότερα παραδέχονταν οι χημικοί και γεωλόγοι ερευνητές του αντικειμένου ότι το πετρέλαιο σχηματίσθηκε από </a:t>
            </a:r>
            <a:r>
              <a:rPr lang="el-GR" sz="7400" dirty="0" err="1" smtClean="0"/>
              <a:t>ανθρακομεταλλικές</a:t>
            </a:r>
            <a:r>
              <a:rPr lang="el-GR" sz="7400" dirty="0" smtClean="0"/>
              <a:t> ενώσεις, τα λεγόμενα καρβίδια, όπως ακριβώς από το </a:t>
            </a:r>
            <a:r>
              <a:rPr lang="el-GR" sz="7400" dirty="0" err="1" smtClean="0"/>
              <a:t>ανθρακαργίλιο</a:t>
            </a:r>
            <a:r>
              <a:rPr lang="el-GR" sz="7400" dirty="0" smtClean="0"/>
              <a:t> που σχηματίζεται το μεθάνιο, από το </a:t>
            </a:r>
            <a:r>
              <a:rPr lang="el-GR" sz="7400" dirty="0" err="1" smtClean="0"/>
              <a:t>ανθρακασβέστιο</a:t>
            </a:r>
            <a:r>
              <a:rPr lang="el-GR" sz="7400" dirty="0" smtClean="0"/>
              <a:t> το ακετυλένιο, και από άλλα καρβίδια άλλοι κατώτεροι υδρογονάνθρακες όπως αυτοί που απαντώνται στο πετρέλαιο. Αν και η θεωρία αυτή ανάγει στη δημιουργία του πετρελαίου από ανόργανες πρώτες ύλες, είναι πράγματι ευφυής, παρά ταύτα σήμερον έχει σχεδόν τελείως εγκαταλειφθεί. Δύο από τους ισχυρότερους λόγους που αποτελούν τα επίμαχα και ισχυρά επιχειρήματα υπέρ της ακολουθούμενης σύγχρονης θεωρίας είναι η παρουσία αζωτούχων ενώσεων αφενός, και η εμφάνιση οπτικής στροφικής ικανότητας ορισμένων πετρελαίων αφετέρου. Η δεύτερη αυτή θεωρία, που είναι και γενικότερα παραδεκτή ανάγει την δημιουργία του πετρελαίου σε φυτικές και </a:t>
            </a:r>
            <a:r>
              <a:rPr lang="el-GR" sz="7400" dirty="0" err="1" smtClean="0"/>
              <a:t>ζωϊκές</a:t>
            </a:r>
            <a:r>
              <a:rPr lang="el-GR" sz="7400" dirty="0" smtClean="0"/>
              <a:t> πρώτες ύλες.</a:t>
            </a:r>
          </a:p>
          <a:p>
            <a:pPr>
              <a:buNone/>
            </a:pP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C00000"/>
                </a:solidFill>
              </a:rPr>
              <a:t>ΕΙΚΟΝΑ ΓΙΑ ΠΕΤΡΕΛΑΙΟ</a:t>
            </a:r>
            <a:endParaRPr lang="el-GR" dirty="0"/>
          </a:p>
        </p:txBody>
      </p:sp>
      <p:pic>
        <p:nvPicPr>
          <p:cNvPr id="4" name="3 - Θέση περιεχομένου" descr="ΠΕΤΡΕΛΑΙΟ.jpg"/>
          <p:cNvPicPr>
            <a:picLocks noGrp="1" noChangeAspect="1"/>
          </p:cNvPicPr>
          <p:nvPr>
            <p:ph idx="1"/>
          </p:nvPr>
        </p:nvPicPr>
        <p:blipFill>
          <a:blip r:embed="rId2"/>
          <a:stretch>
            <a:fillRect/>
          </a:stretch>
        </p:blipFill>
        <p:spPr>
          <a:xfrm>
            <a:off x="2416798" y="2643182"/>
            <a:ext cx="4945098" cy="3500462"/>
          </a:xfr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00B0F0"/>
                </a:solidFill>
              </a:rPr>
              <a:t>ΠΛΑΣΤΙΚΟ</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sz="3200" dirty="0" smtClean="0"/>
              <a:t/>
            </a:r>
            <a:br>
              <a:rPr lang="el-GR" sz="3200" dirty="0" smtClean="0"/>
            </a:br>
            <a:r>
              <a:rPr lang="el-GR" sz="3200" dirty="0" smtClean="0"/>
              <a:t>Πριν από εκατό χρόνια δεν υπήρχαν. Σήμερα, μόνο στην Ευρώπη, παράγονται κάθε χρόνο πάνω από ογδόντα κιλά πλαστικά ανά κάτοικο. Προκύπτουν από τη χημική επεξεργασία του πετρελαίου και αποτελούνται από μακριά μόρια, τα πολυμερή. Κάποτε τα πλαστικά είχαν περιορισμένες ιδιότητες. Παραμορφώνονταν εύκολα, ήταν αδιαφανή και κακοί αγωγοί τόσο της θερμότητας όσο και του ηλεκτρισμού. Σήμερα κατασκευάζονται πλαστικά ανθεκτικά, φωσφορίζοντα και αγώγιμα, οι εφαρμογές των οποίων είναι αμέτρητες: από τα κυκλώματα και τις τηλεοράσεις, έως τους πυραύλους και τα έργα τέχνης.</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fontScale="62500" lnSpcReduction="20000"/>
          </a:bodyPr>
          <a:lstStyle/>
          <a:p>
            <a:r>
              <a:rPr lang="el-GR" dirty="0" smtClean="0"/>
              <a:t>Η </a:t>
            </a:r>
            <a:r>
              <a:rPr lang="el-GR" b="1" dirty="0" smtClean="0"/>
              <a:t>αειφόρος ανάπτυξη</a:t>
            </a:r>
            <a:r>
              <a:rPr lang="el-GR" dirty="0" smtClean="0"/>
              <a:t> ή </a:t>
            </a:r>
            <a:r>
              <a:rPr lang="el-GR" b="1" dirty="0" smtClean="0"/>
              <a:t>βιώσιμη ανάπτυξη</a:t>
            </a:r>
            <a:r>
              <a:rPr lang="el-GR" dirty="0" smtClean="0"/>
              <a:t> αναφέρεται στην </a:t>
            </a:r>
            <a:r>
              <a:rPr lang="el-GR" dirty="0" smtClean="0">
                <a:hlinkClick r:id="rId2" tooltip="Οικονομική ανάπτυξη"/>
              </a:rPr>
              <a:t>οικονομική ανάπτυξη</a:t>
            </a:r>
            <a:r>
              <a:rPr lang="el-GR" dirty="0" smtClean="0"/>
              <a:t> που σχεδιάζεται και υλοποιείται λαμβάνοντας υπόψη την </a:t>
            </a:r>
            <a:r>
              <a:rPr lang="el-GR" dirty="0" smtClean="0">
                <a:hlinkClick r:id="rId3" tooltip="Προστασία του περιβάλλοντος"/>
              </a:rPr>
              <a:t>προστασία του περιβάλλοντος</a:t>
            </a:r>
            <a:r>
              <a:rPr lang="el-GR" dirty="0" smtClean="0"/>
              <a:t> και τη </a:t>
            </a:r>
            <a:r>
              <a:rPr lang="el-GR" dirty="0" smtClean="0">
                <a:hlinkClick r:id="rId4" tooltip="Βιωσιμότητα"/>
              </a:rPr>
              <a:t>βιωσιμότητα</a:t>
            </a:r>
            <a:r>
              <a:rPr lang="el-GR" dirty="0" smtClean="0"/>
              <a:t>. Γνώμονας της </a:t>
            </a:r>
            <a:r>
              <a:rPr lang="el-GR" dirty="0" err="1" smtClean="0"/>
              <a:t>αειφορίας</a:t>
            </a:r>
            <a:r>
              <a:rPr lang="el-GR" dirty="0" smtClean="0"/>
              <a:t> είναι η μέγιστη δυνατή απολαβή αγαθών από το </a:t>
            </a:r>
            <a:r>
              <a:rPr lang="el-GR" dirty="0" smtClean="0">
                <a:hlinkClick r:id="rId5" tooltip="Περιβάλλον"/>
              </a:rPr>
              <a:t>περιβάλλον</a:t>
            </a:r>
            <a:r>
              <a:rPr lang="el-GR" dirty="0" smtClean="0"/>
              <a:t>, χωρίς όμως να διακόπτεται η φυσική παραγωγή αυτών των προϊόντων σε ικανοποιητική ποσότητα και στο μέλλον. Η βιώσιμη ανάπτυξη προϋποθέτει ανάπτυξη των </a:t>
            </a:r>
            <a:r>
              <a:rPr lang="el-GR" dirty="0" smtClean="0">
                <a:hlinkClick r:id="rId6" tooltip="Παραγωγή"/>
              </a:rPr>
              <a:t>παραγωγικών</a:t>
            </a:r>
            <a:r>
              <a:rPr lang="el-GR" dirty="0" smtClean="0"/>
              <a:t> δομών της </a:t>
            </a:r>
            <a:r>
              <a:rPr lang="el-GR" dirty="0" smtClean="0">
                <a:hlinkClick r:id="rId7" tooltip="Οικονομία"/>
              </a:rPr>
              <a:t>οικονομίας</a:t>
            </a:r>
            <a:r>
              <a:rPr lang="el-GR" dirty="0" smtClean="0"/>
              <a:t> παράλληλα με τη δημιουργία υποδομών για μία ευαίσθητη στάση απέναντι στο φυσικό περιβάλλον και στα </a:t>
            </a:r>
            <a:r>
              <a:rPr lang="el-GR" dirty="0" smtClean="0">
                <a:hlinkClick r:id="rId8" tooltip="Οικολογικά προβλήματα"/>
              </a:rPr>
              <a:t>οικολογικά προβλήματα</a:t>
            </a:r>
            <a:r>
              <a:rPr lang="el-GR" dirty="0" smtClean="0"/>
              <a:t> (όπως ορίζουν παραδοσιακές επιστήμες σαν τη </a:t>
            </a:r>
            <a:r>
              <a:rPr lang="el-GR" dirty="0" smtClean="0">
                <a:hlinkClick r:id="rId9" tooltip="Γεωγραφία"/>
              </a:rPr>
              <a:t>γεωγραφία</a:t>
            </a:r>
            <a:r>
              <a:rPr lang="el-GR" dirty="0" smtClean="0"/>
              <a:t>). Η βιωσιμότητα υπονοεί ότι οι </a:t>
            </a:r>
            <a:r>
              <a:rPr lang="el-GR" dirty="0" smtClean="0">
                <a:hlinkClick r:id="rId10" tooltip="Φυσικοί πόροι"/>
              </a:rPr>
              <a:t>φυσικοί πόροι</a:t>
            </a:r>
            <a:r>
              <a:rPr lang="el-GR" dirty="0" smtClean="0"/>
              <a:t> υφίστανται εκμετάλλευση με ρυθμό μικρότερο από αυτόν με τον οποίον ανανεώνονται, διαφορετικά λαμβάνει χώρα περιβαλλοντική υποβάθμιση. Θεωρητικά, το μακροπρόθεσμο αποτέλεσμα της περιβαλλοντικής υποβάθμισης είναι η ανικανότητα του </a:t>
            </a:r>
            <a:r>
              <a:rPr lang="el-GR" dirty="0" smtClean="0">
                <a:hlinkClick r:id="rId11" tooltip="Γη"/>
              </a:rPr>
              <a:t>γήινου</a:t>
            </a:r>
            <a:r>
              <a:rPr lang="el-GR" dirty="0" smtClean="0"/>
              <a:t> </a:t>
            </a:r>
            <a:r>
              <a:rPr lang="el-GR" dirty="0" smtClean="0">
                <a:hlinkClick r:id="rId12" tooltip="Οικοσύστημα"/>
              </a:rPr>
              <a:t>οικοσυστήματος</a:t>
            </a:r>
            <a:r>
              <a:rPr lang="el-GR" dirty="0" smtClean="0"/>
              <a:t> να υποστηρίξει την ανθρώπινη ζωή (</a:t>
            </a:r>
            <a:r>
              <a:rPr lang="el-GR" dirty="0" smtClean="0">
                <a:hlinkClick r:id="rId13" tooltip="Οικολογική κρίση"/>
              </a:rPr>
              <a:t>οικολογική κρίση</a:t>
            </a:r>
            <a:r>
              <a:rPr lang="el-GR" dirty="0" smtClean="0"/>
              <a:t>).</a:t>
            </a:r>
          </a:p>
          <a:p>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C00000"/>
                </a:solidFill>
              </a:rPr>
              <a:t>ΕΙΚΟΝΑ ΓΙΑ ΠΛΑΣΤΙΚΟ</a:t>
            </a:r>
            <a:endParaRPr lang="el-GR" dirty="0"/>
          </a:p>
        </p:txBody>
      </p:sp>
      <p:pic>
        <p:nvPicPr>
          <p:cNvPr id="4" name="3 - Θέση περιεχομένου" descr="ΠΛΑΣΤΙΚΟ.png"/>
          <p:cNvPicPr>
            <a:picLocks noGrp="1" noChangeAspect="1"/>
          </p:cNvPicPr>
          <p:nvPr>
            <p:ph idx="1"/>
          </p:nvPr>
        </p:nvPicPr>
        <p:blipFill>
          <a:blip r:embed="rId3"/>
          <a:stretch>
            <a:fillRect/>
          </a:stretch>
        </p:blipFill>
        <p:spPr>
          <a:xfrm>
            <a:off x="1164678" y="2143116"/>
            <a:ext cx="6248554" cy="3714776"/>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00B0F0"/>
                </a:solidFill>
              </a:rPr>
              <a:t>ΦΥΣΙΚΟ ΑΕΡΙΟ</a:t>
            </a:r>
            <a:endParaRPr lang="el-GR" dirty="0"/>
          </a:p>
        </p:txBody>
      </p:sp>
      <p:sp>
        <p:nvSpPr>
          <p:cNvPr id="3" name="2 - Θέση περιεχομένου"/>
          <p:cNvSpPr>
            <a:spLocks noGrp="1"/>
          </p:cNvSpPr>
          <p:nvPr>
            <p:ph idx="1"/>
          </p:nvPr>
        </p:nvSpPr>
        <p:spPr/>
        <p:txBody>
          <a:bodyPr>
            <a:normAutofit fontScale="32500" lnSpcReduction="20000"/>
          </a:bodyPr>
          <a:lstStyle/>
          <a:p>
            <a:r>
              <a:rPr lang="el-GR" sz="5100" dirty="0" smtClean="0"/>
              <a:t/>
            </a:r>
            <a:br>
              <a:rPr lang="el-GR" sz="5100" dirty="0" smtClean="0"/>
            </a:br>
            <a:r>
              <a:rPr lang="el-GR" sz="5100" b="1" dirty="0" smtClean="0"/>
              <a:t>Το φυσικό αέριο</a:t>
            </a:r>
            <a:r>
              <a:rPr lang="el-GR" sz="5100" dirty="0" smtClean="0"/>
              <a:t> είναι άχρωμο και άοσμο. Η χαρακτηριστική του οσμή δίνεται τεχνικά ώστε να γίνεται αντιληπτό σε τυχόν διαρροές. Ανήκει στη δεύτερη οικογένεια των αέριων καυσίμων. Είναι ελαφρύτερο από τον αέρα: έχει ειδικό βάρος ίσο με 0,59.</a:t>
            </a:r>
          </a:p>
          <a:p>
            <a:r>
              <a:rPr lang="el-GR" sz="5100" dirty="0" smtClean="0"/>
              <a:t/>
            </a:r>
            <a:br>
              <a:rPr lang="el-GR" sz="5100" dirty="0" smtClean="0"/>
            </a:br>
            <a:r>
              <a:rPr lang="el-GR" sz="5100" dirty="0" smtClean="0"/>
              <a:t>Η καύση του φυσικού αερίου, σε σχέση με αυτή άλλων καυσίμων όπως ο γαιάνθρακας ή το λάδι, έχει λιγότερο επιβλαβείς συνέπειες για το περιβάλλον. Παράγει, για παράδειγμα, μικρότερες ποσότητες διοξειδίου του άνθρακα για κάθε μονάδα παραγόμενης ενέργειας.</a:t>
            </a:r>
          </a:p>
          <a:p>
            <a:r>
              <a:rPr lang="el-GR" sz="5100" dirty="0" smtClean="0"/>
              <a:t/>
            </a:r>
            <a:br>
              <a:rPr lang="el-GR" sz="5100" dirty="0" smtClean="0"/>
            </a:br>
            <a:r>
              <a:rPr lang="el-GR" sz="5100" dirty="0" smtClean="0"/>
              <a:t>Το φυσικό αέριο χρησιμοποιείται με αρκετούς τρόπους:</a:t>
            </a:r>
          </a:p>
          <a:p>
            <a:r>
              <a:rPr lang="el-GR" sz="5100" dirty="0" smtClean="0"/>
              <a:t/>
            </a:r>
            <a:br>
              <a:rPr lang="el-GR" sz="5100" dirty="0" smtClean="0"/>
            </a:br>
            <a:r>
              <a:rPr lang="el-GR" sz="5100" dirty="0" smtClean="0"/>
              <a:t>Αποτελεί βασική πηγή παραγωγής ηλεκτρικής ενέργειας.</a:t>
            </a:r>
          </a:p>
          <a:p>
            <a:r>
              <a:rPr lang="el-GR" sz="5100" dirty="0" smtClean="0"/>
              <a:t>Χρησιμοποιείται στην παραγωγή υδρογόνου.</a:t>
            </a:r>
          </a:p>
          <a:p>
            <a:r>
              <a:rPr lang="el-GR" sz="5100" dirty="0" smtClean="0"/>
              <a:t>Ως καύσιμο οχημάτων (οικολογικά οχήματα). .</a:t>
            </a:r>
          </a:p>
          <a:p>
            <a:r>
              <a:rPr lang="el-GR" sz="5100" dirty="0" smtClean="0"/>
              <a:t>Οικιακή χρήση (μαγειρική, θέρμανση κ.α.)</a:t>
            </a:r>
          </a:p>
          <a:p>
            <a:r>
              <a:rPr lang="el-GR" sz="5100" dirty="0" smtClean="0"/>
              <a:t>Άλλες χρήσεις (παραγωγή γυαλιού, υφασμάτων, ατσαλιού, πλαστικών, ειδών χρωματισμού και άλλων προϊόντων)</a:t>
            </a:r>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C00000"/>
                </a:solidFill>
              </a:rPr>
              <a:t>ΕΙΚΟΝΑ ΓΙΑ ΦΥΣΙΚΟ ΑΕΡΙΟ</a:t>
            </a:r>
            <a:endParaRPr lang="el-GR" dirty="0"/>
          </a:p>
        </p:txBody>
      </p:sp>
      <p:pic>
        <p:nvPicPr>
          <p:cNvPr id="4" name="5 - Θέση περιεχομένου" descr="ΦΥΣΙΚΟ ΑΕΡΙΟ.jpg"/>
          <p:cNvPicPr>
            <a:picLocks noGrp="1" noChangeAspect="1"/>
          </p:cNvPicPr>
          <p:nvPr>
            <p:ph idx="1"/>
          </p:nvPr>
        </p:nvPicPr>
        <p:blipFill>
          <a:blip r:embed="rId2"/>
          <a:stretch>
            <a:fillRect/>
          </a:stretch>
        </p:blipFill>
        <p:spPr>
          <a:xfrm>
            <a:off x="3117845" y="2714620"/>
            <a:ext cx="3311543" cy="3311543"/>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r>
              <a:rPr lang="el-GR" dirty="0" smtClean="0"/>
              <a:t>Σημείο αναφοράς για τις εξελίξεις στη μελέτη της </a:t>
            </a:r>
            <a:r>
              <a:rPr lang="el-GR" dirty="0" smtClean="0">
                <a:hlinkClick r:id="rId2" tooltip="Οικολογία"/>
              </a:rPr>
              <a:t>οικολογικά</a:t>
            </a:r>
            <a:r>
              <a:rPr lang="el-GR" dirty="0" smtClean="0"/>
              <a:t> ευαίσθητης ανάπτυξης αποτελεί το </a:t>
            </a:r>
            <a:r>
              <a:rPr lang="el-GR" dirty="0" smtClean="0">
                <a:hlinkClick r:id="rId3" tooltip="Πρωτόκολλο του Κιότο"/>
              </a:rPr>
              <a:t>πρωτόκολλο του Κιότο</a:t>
            </a:r>
            <a:r>
              <a:rPr lang="el-GR" dirty="0" smtClean="0"/>
              <a:t>, που υπογράφηκε το </a:t>
            </a:r>
            <a:r>
              <a:rPr lang="el-GR" dirty="0" smtClean="0">
                <a:hlinkClick r:id="rId4" tooltip="1997"/>
              </a:rPr>
              <a:t>1997</a:t>
            </a:r>
            <a:r>
              <a:rPr lang="el-GR" dirty="0" smtClean="0"/>
              <a:t> (ως συμπλήρωμα της </a:t>
            </a:r>
            <a:r>
              <a:rPr lang="el-GR" dirty="0" smtClean="0">
                <a:hlinkClick r:id="rId5" tooltip="Σύμβαση-Πλαίσιο των Ηνωμένων Εθνών για τις Κλιματικές Μεταβολές"/>
              </a:rPr>
              <a:t>Σύμβασης-Πλαισίου των Ηνωμένων Εθνών για τις Κλιματικές Μεταβολές</a:t>
            </a:r>
            <a:r>
              <a:rPr lang="el-GR" dirty="0" smtClean="0"/>
              <a:t> του </a:t>
            </a:r>
            <a:r>
              <a:rPr lang="el-GR" dirty="0" smtClean="0">
                <a:hlinkClick r:id="rId6" tooltip="1992"/>
              </a:rPr>
              <a:t>1992</a:t>
            </a:r>
            <a:r>
              <a:rPr lang="el-GR" dirty="0" smtClean="0"/>
              <a:t>) και τέθηκε μερικώς σε ισχύ από το 2005. Ορισμένες από τις τάσεις και τα ζητήματα που απασχολούν τη βιώσιμη ανάπτυξη στην </a:t>
            </a:r>
            <a:r>
              <a:rPr lang="el-GR" dirty="0" smtClean="0">
                <a:hlinkClick r:id="rId7" tooltip="Ευρώπη"/>
              </a:rPr>
              <a:t>Ευρώπη</a:t>
            </a:r>
            <a:r>
              <a:rPr lang="el-GR" dirty="0" smtClean="0"/>
              <a:t> από τη δεκαετία του 1990 είναι: η προώθηση χρήσης «ενεργειακά καθαρών» μορφών μετακίνησης (π.χ. </a:t>
            </a:r>
            <a:r>
              <a:rPr lang="el-GR" dirty="0" smtClean="0">
                <a:hlinkClick r:id="rId8" tooltip="Ηλεκτρικό αυτοκίνητο"/>
              </a:rPr>
              <a:t>ηλεκτρικά αυτοκίνητα</a:t>
            </a:r>
            <a:r>
              <a:rPr lang="el-GR" dirty="0" smtClean="0"/>
              <a:t>), η «</a:t>
            </a:r>
            <a:r>
              <a:rPr lang="el-GR" dirty="0" err="1" smtClean="0"/>
              <a:t>βιωσιμότερη</a:t>
            </a:r>
            <a:r>
              <a:rPr lang="el-GR" dirty="0" smtClean="0"/>
              <a:t>» αναθεώρηση της </a:t>
            </a:r>
            <a:r>
              <a:rPr lang="el-GR" dirty="0" smtClean="0">
                <a:hlinkClick r:id="rId9" tooltip="Κοινή Αγροτική Πολιτική"/>
              </a:rPr>
              <a:t>Κοινής Αγροτικής Πολιτικής</a:t>
            </a:r>
            <a:r>
              <a:rPr lang="el-GR" dirty="0" smtClean="0"/>
              <a:t>, ο οικολογικός χαρακτηρισμός </a:t>
            </a:r>
            <a:r>
              <a:rPr lang="el-GR" dirty="0" smtClean="0">
                <a:hlinkClick r:id="rId10" tooltip="Κατανάλωση (δεν έχει γραφτεί ακόμα)"/>
              </a:rPr>
              <a:t>καταναλωτικών</a:t>
            </a:r>
            <a:r>
              <a:rPr lang="el-GR" dirty="0" smtClean="0"/>
              <a:t> προϊόντων, η </a:t>
            </a:r>
            <a:r>
              <a:rPr lang="el-GR" dirty="0" smtClean="0">
                <a:hlinkClick r:id="rId11" tooltip="Βιοτεχνολογία"/>
              </a:rPr>
              <a:t>βιοτεχνολογία</a:t>
            </a:r>
            <a:r>
              <a:rPr lang="el-GR" dirty="0" smtClean="0"/>
              <a:t>, η εξάλειψη </a:t>
            </a:r>
            <a:r>
              <a:rPr lang="el-GR" dirty="0" smtClean="0">
                <a:hlinkClick r:id="rId12" tooltip="Ρατσισμός"/>
              </a:rPr>
              <a:t>φυλετικών</a:t>
            </a:r>
            <a:r>
              <a:rPr lang="el-GR" dirty="0" smtClean="0"/>
              <a:t> και </a:t>
            </a:r>
            <a:r>
              <a:rPr lang="el-GR" dirty="0" smtClean="0">
                <a:hlinkClick r:id="rId13" tooltip="Σεξισμός"/>
              </a:rPr>
              <a:t>σεξιστικών</a:t>
            </a:r>
            <a:r>
              <a:rPr lang="el-GR" dirty="0" smtClean="0"/>
              <a:t> διακρίσεων στον εργασιακό τομέα κλπ.</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r>
              <a:rPr lang="el-GR" dirty="0" smtClean="0"/>
              <a:t>Συναφείς όροι, οι οποίοι συνήθως χρησιμοποιούνται με σχεδόν ταυτόσημη έννοια, είναι η </a:t>
            </a:r>
            <a:r>
              <a:rPr lang="el-GR" b="1" dirty="0" smtClean="0"/>
              <a:t>πράσινη ανάπτυξη</a:t>
            </a:r>
            <a:r>
              <a:rPr lang="el-GR" dirty="0" smtClean="0"/>
              <a:t> και η </a:t>
            </a:r>
            <a:r>
              <a:rPr lang="el-GR" b="1" dirty="0" smtClean="0"/>
              <a:t>πράσινη οικονομία</a:t>
            </a:r>
            <a:r>
              <a:rPr lang="el-GR" dirty="0" smtClean="0"/>
              <a:t>. Ωστόσο πρέπει να τονισθεί πως η πράσινη ανάπτυξη δίνει προτεραιότητα στην περιβαλλοντική βιωσιμότητα και όχι στην οικονομική ανάπτυξη ενώ σχετίζεται, έως έναν βαθμό τουλάχιστον, με τα </a:t>
            </a:r>
            <a:r>
              <a:rPr lang="el-GR" dirty="0" smtClean="0">
                <a:hlinkClick r:id="rId2" tooltip="Πράσινοι"/>
              </a:rPr>
              <a:t>πράσινα</a:t>
            </a:r>
            <a:r>
              <a:rPr lang="el-GR" dirty="0" smtClean="0"/>
              <a:t> </a:t>
            </a:r>
            <a:r>
              <a:rPr lang="el-GR" dirty="0" smtClean="0">
                <a:hlinkClick r:id="rId3" tooltip="Πολιτικό κόμμα"/>
              </a:rPr>
              <a:t>κόμματα</a:t>
            </a:r>
            <a:r>
              <a:rPr lang="el-GR" dirty="0" smtClean="0"/>
              <a:t> της </a:t>
            </a:r>
            <a:r>
              <a:rPr lang="el-GR" dirty="0" smtClean="0">
                <a:hlinkClick r:id="rId4" tooltip="Πολιτική οικολογία"/>
              </a:rPr>
              <a:t>πολιτικής οικολογίας</a:t>
            </a:r>
            <a:r>
              <a:rPr lang="el-GR" dirty="0" smtClean="0"/>
              <a:t>. Από την άλλη, η πράσινη οικονομία αποτελεί ουσιαστικά εφαρμογή των </a:t>
            </a:r>
            <a:r>
              <a:rPr lang="el-GR" dirty="0" smtClean="0">
                <a:hlinkClick r:id="rId5" tooltip="Οικολογικά οικονομικά (δεν έχει γραφτεί ακόμα)"/>
              </a:rPr>
              <a:t>οικολογικών οικονομικών</a:t>
            </a:r>
            <a:r>
              <a:rPr lang="el-GR" dirty="0" smtClean="0"/>
              <a:t>, μίας </a:t>
            </a:r>
            <a:r>
              <a:rPr lang="el-GR" dirty="0" smtClean="0">
                <a:hlinkClick r:id="rId6" tooltip="Ετερόδοξα οικονομικά (δεν έχει γραφτεί ακόμα)"/>
              </a:rPr>
              <a:t>ετερόδοξης</a:t>
            </a:r>
            <a:r>
              <a:rPr lang="el-GR" dirty="0" smtClean="0"/>
              <a:t> οικονομολογικής σχολής με παρεμφερείς προβληματισμούς, δίνοντας έμφαση στις </a:t>
            </a:r>
            <a:r>
              <a:rPr lang="el-GR" dirty="0" smtClean="0">
                <a:hlinkClick r:id="rId7" tooltip="Ήπιες μορφές ενέργειας"/>
              </a:rPr>
              <a:t>ήπιες μορφές ενέργειας</a:t>
            </a:r>
            <a:r>
              <a:rPr lang="el-GR" dirty="0" smtClean="0"/>
              <a:t>. Η αειφόρος ανάπτυξη, η πράσινη ανάπτυξη και η πράσινη οικονομία, ανάμεσα στ' άλλα, μπορούν να αξιοποιούν και τα σύγχρονα </a:t>
            </a:r>
            <a:r>
              <a:rPr lang="el-GR" dirty="0" smtClean="0">
                <a:hlinkClick r:id="rId8" tooltip="Τεχνολογία"/>
              </a:rPr>
              <a:t>τεχνολογικά</a:t>
            </a:r>
            <a:r>
              <a:rPr lang="el-GR" dirty="0" smtClean="0"/>
              <a:t> εργαλεία που παρέχει η επιστήμη των </a:t>
            </a:r>
            <a:r>
              <a:rPr lang="el-GR" dirty="0" smtClean="0">
                <a:hlinkClick r:id="rId9" tooltip="Μηχανικός περιβάλλοντος"/>
              </a:rPr>
              <a:t>περιβαλλοντολόγων μηχανικών</a:t>
            </a:r>
            <a:r>
              <a:rPr lang="el-GR" dirty="0" smtClean="0"/>
              <a:t>, καθώς και τις αρχές της </a:t>
            </a:r>
            <a:r>
              <a:rPr lang="el-GR" dirty="0" smtClean="0">
                <a:hlinkClick r:id="rId10" tooltip="Βιοκλιματική αρχιτεκτονική"/>
              </a:rPr>
              <a:t>βιοκλιματικής αρχιτεκτονικής</a:t>
            </a:r>
            <a:r>
              <a:rPr lang="el-GR" dirty="0" smtClean="0"/>
              <a:t>.</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just"/>
            <a:r>
              <a:rPr lang="el-GR" dirty="0" smtClean="0"/>
              <a:t>ΟΡΙΣΜΟΣ</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Η έννοια της </a:t>
            </a:r>
            <a:r>
              <a:rPr lang="el-GR" dirty="0" err="1" smtClean="0"/>
              <a:t>αειφορίας</a:t>
            </a:r>
            <a:r>
              <a:rPr lang="el-GR" dirty="0" smtClean="0"/>
              <a:t> προέρχεται από τη </a:t>
            </a:r>
            <a:r>
              <a:rPr lang="el-GR" dirty="0" smtClean="0">
                <a:hlinkClick r:id="rId2" tooltip="Δασολογία"/>
              </a:rPr>
              <a:t>δασολογική</a:t>
            </a:r>
            <a:r>
              <a:rPr lang="el-GR" dirty="0" smtClean="0"/>
              <a:t> ορολογία και στη βιβλιογραφία θεωρείται ως εφευρέτης της έννοιας ο </a:t>
            </a:r>
            <a:r>
              <a:rPr lang="el-GR" dirty="0" err="1" smtClean="0">
                <a:hlinkClick r:id="rId3" tooltip="Σαξονία"/>
              </a:rPr>
              <a:t>σάξωνας</a:t>
            </a:r>
            <a:r>
              <a:rPr lang="el-GR" dirty="0" smtClean="0"/>
              <a:t> δασολόγος Χ. φον Κάρλοβιτς, ο οποίος το 1713 χρησιμοποίησε πρώτος την έκφραση «αειφόρος» στην ακόλουθη φράση: «Η τέχνη, η επιστήμη και το καθεστώς αυτής της χώρας βασίζεται στη δυνατότητα διατήρησης και ανάπτυξης του ξυλώδους κεφαλαίου με τέτοιο τρόπο, ώστε να επιτευχθεί μια σταθερή, μόνιμη και </a:t>
            </a:r>
            <a:r>
              <a:rPr lang="el-GR" dirty="0" err="1" smtClean="0"/>
              <a:t>αειφορική</a:t>
            </a:r>
            <a:r>
              <a:rPr lang="el-GR" dirty="0" smtClean="0"/>
              <a:t> εκμετάλλευση του, διότι αυτό είναι μια απαραίτητη προϋπόθεση χωρίς την οποία δεν μπορεί η χώρα να υπάρξει». Η έννοια εμφανίζεται σαν επίθετο και τονίζει τη διάρκεια μιας επίδρασης ή μιας επιρροής, ενώ η λέξη «αειφόρος» δεν προϋπήρχε στη διάλεκτο των γερμανόφωνων χωρών. Ειδικότερα, ετυμολογικά, το ουσιαστικό «</a:t>
            </a:r>
            <a:r>
              <a:rPr lang="el-GR" dirty="0" err="1" smtClean="0"/>
              <a:t>αειφορία</a:t>
            </a:r>
            <a:r>
              <a:rPr lang="el-GR" dirty="0" smtClean="0"/>
              <a:t>» προέρχεται από το διαρκής, συνεχής, σταθερός και σημαίνει «κατακράτηση» δηλαδή αυτό που μένει πίσω» (</a:t>
            </a:r>
            <a:r>
              <a:rPr lang="el-GR" dirty="0" err="1" smtClean="0"/>
              <a:t>Καραμανώλης</a:t>
            </a:r>
            <a:r>
              <a:rPr lang="el-GR" dirty="0" smtClean="0"/>
              <a:t> </a:t>
            </a:r>
            <a:r>
              <a:rPr lang="el-GR" dirty="0" err="1" smtClean="0"/>
              <a:t>et</a:t>
            </a:r>
            <a:r>
              <a:rPr lang="el-GR" dirty="0" smtClean="0"/>
              <a:t> </a:t>
            </a:r>
            <a:r>
              <a:rPr lang="el-GR" dirty="0" err="1" smtClean="0"/>
              <a:t>al</a:t>
            </a:r>
            <a:r>
              <a:rPr lang="el-GR" dirty="0" smtClean="0"/>
              <a:t>., 1998).</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5143512"/>
            <a:ext cx="4786346" cy="1399032"/>
          </a:xfrm>
        </p:spPr>
        <p:txBody>
          <a:bodyPr>
            <a:normAutofit fontScale="90000"/>
          </a:bodyPr>
          <a:lstStyle/>
          <a:p>
            <a:r>
              <a:rPr lang="el-GR" sz="3200" dirty="0" smtClean="0"/>
              <a:t>6</a:t>
            </a:r>
            <a:r>
              <a:rPr lang="el-GR" sz="3200" baseline="30000" dirty="0" smtClean="0"/>
              <a:t>ο</a:t>
            </a:r>
            <a:r>
              <a:rPr lang="el-GR" sz="3200" dirty="0" smtClean="0"/>
              <a:t> ΓΥΜΝΑΣΙΟ</a:t>
            </a:r>
            <a:br>
              <a:rPr lang="el-GR" sz="3200" dirty="0" smtClean="0"/>
            </a:br>
            <a:r>
              <a:rPr lang="el-GR" sz="3200" dirty="0" smtClean="0"/>
              <a:t>ΤΜΗΜΑ:Β</a:t>
            </a:r>
            <a:r>
              <a:rPr lang="el-GR" sz="2200" dirty="0" smtClean="0"/>
              <a:t>2</a:t>
            </a:r>
            <a:r>
              <a:rPr lang="el-GR" sz="3200" dirty="0" smtClean="0"/>
              <a:t/>
            </a:r>
            <a:br>
              <a:rPr lang="el-GR" sz="3200" dirty="0" smtClean="0"/>
            </a:br>
            <a:endParaRPr lang="el-GR" sz="3200" dirty="0"/>
          </a:p>
        </p:txBody>
      </p:sp>
      <p:pic>
        <p:nvPicPr>
          <p:cNvPr id="4" name="3 - Θέση περιεχομένου" descr="ΑΕΙΦΟΡΙΑ.jpg"/>
          <p:cNvPicPr>
            <a:picLocks noGrp="1" noChangeAspect="1"/>
          </p:cNvPicPr>
          <p:nvPr>
            <p:ph idx="1"/>
          </p:nvPr>
        </p:nvPicPr>
        <p:blipFill>
          <a:blip r:embed="rId2"/>
          <a:stretch>
            <a:fillRect/>
          </a:stretch>
        </p:blipFill>
        <p:spPr>
          <a:xfrm>
            <a:off x="214282" y="1857364"/>
            <a:ext cx="4810150" cy="3218428"/>
          </a:xfrm>
        </p:spPr>
      </p:pic>
      <p:pic>
        <p:nvPicPr>
          <p:cNvPr id="5" name="4 - Εικόνα" descr="ΑΕΙΦΟΡΙΑ 1.jpg"/>
          <p:cNvPicPr>
            <a:picLocks noChangeAspect="1"/>
          </p:cNvPicPr>
          <p:nvPr/>
        </p:nvPicPr>
        <p:blipFill>
          <a:blip r:embed="rId3"/>
          <a:stretch>
            <a:fillRect/>
          </a:stretch>
        </p:blipFill>
        <p:spPr>
          <a:xfrm>
            <a:off x="5143472" y="1785926"/>
            <a:ext cx="4000528" cy="2000264"/>
          </a:xfrm>
          <a:prstGeom prst="rect">
            <a:avLst/>
          </a:prstGeom>
        </p:spPr>
      </p:pic>
      <p:pic>
        <p:nvPicPr>
          <p:cNvPr id="6" name="3 - Θέση περιεχομένου" descr="ΑΕΙΦΟΡΟΣ ΚΑΤΟΙΚΙΑ.jpg"/>
          <p:cNvPicPr>
            <a:picLocks noChangeAspect="1"/>
          </p:cNvPicPr>
          <p:nvPr/>
        </p:nvPicPr>
        <p:blipFill>
          <a:blip r:embed="rId4"/>
          <a:stretch>
            <a:fillRect/>
          </a:stretch>
        </p:blipFill>
        <p:spPr>
          <a:xfrm>
            <a:off x="5214942" y="3929066"/>
            <a:ext cx="3528784" cy="2643182"/>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p:txBody>
          <a:bodyPr/>
          <a:lstStyle/>
          <a:p>
            <a:r>
              <a:rPr lang="el-GR" dirty="0" smtClean="0"/>
              <a:t>ΕΠΙΜΕΛΕΙΑ:ΕΥΗ ΜΠΑΛΑΤΣΟΥ</a:t>
            </a:r>
            <a:endParaRPr lang="el-GR" dirty="0"/>
          </a:p>
        </p:txBody>
      </p:sp>
      <p:sp>
        <p:nvSpPr>
          <p:cNvPr id="2" name="1 - Τίτλος"/>
          <p:cNvSpPr>
            <a:spLocks noGrp="1"/>
          </p:cNvSpPr>
          <p:nvPr>
            <p:ph type="ctrTitle"/>
          </p:nvPr>
        </p:nvSpPr>
        <p:spPr/>
        <p:txBody>
          <a:bodyPr>
            <a:normAutofit/>
          </a:bodyPr>
          <a:lstStyle/>
          <a:p>
            <a:r>
              <a:rPr lang="el-GR" dirty="0" smtClean="0"/>
              <a:t>ΔΥΝΗΤΙΚΟΙ ΑΝΑΝΕΩΣΙΜΟΙ ΦΥΣΙΚΟΙ ΠΟΡΟΙ</a:t>
            </a:r>
            <a:endParaRPr lang="el-GR"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ΚΑΤΗΓΟΡΙΕΣ</a:t>
            </a:r>
            <a:endParaRPr lang="el-GR" dirty="0"/>
          </a:p>
        </p:txBody>
      </p:sp>
      <p:sp>
        <p:nvSpPr>
          <p:cNvPr id="3" name="2 - Θέση περιεχομένου"/>
          <p:cNvSpPr>
            <a:spLocks noGrp="1"/>
          </p:cNvSpPr>
          <p:nvPr>
            <p:ph idx="1"/>
          </p:nvPr>
        </p:nvSpPr>
        <p:spPr/>
        <p:txBody>
          <a:bodyPr/>
          <a:lstStyle/>
          <a:p>
            <a:r>
              <a:rPr lang="el-GR" dirty="0" smtClean="0"/>
              <a:t>Καθαρός αέρας,</a:t>
            </a:r>
          </a:p>
          <a:p>
            <a:r>
              <a:rPr lang="el-GR" dirty="0" smtClean="0"/>
              <a:t>Γλυκό νερό,</a:t>
            </a:r>
          </a:p>
          <a:p>
            <a:r>
              <a:rPr lang="el-GR" dirty="0" smtClean="0"/>
              <a:t>Γόνιμο έδαφος,</a:t>
            </a:r>
          </a:p>
          <a:p>
            <a:r>
              <a:rPr lang="el-GR" dirty="0" smtClean="0"/>
              <a:t>Φυτά και ζώα,(βιοποικιλότητα)</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ΕΙΚΟΝΑ ΓΙΑ ΚΑΘΑΡΟΣ ΑΕΡΑΣ</a:t>
            </a:r>
            <a:endParaRPr lang="el-GR" dirty="0"/>
          </a:p>
        </p:txBody>
      </p:sp>
      <p:pic>
        <p:nvPicPr>
          <p:cNvPr id="4" name="3 - Θέση περιεχομένου" descr="ΑΕΙΦΟΡΙΑ.jpg"/>
          <p:cNvPicPr>
            <a:picLocks noGrp="1" noChangeAspect="1"/>
          </p:cNvPicPr>
          <p:nvPr>
            <p:ph idx="1"/>
          </p:nvPr>
        </p:nvPicPr>
        <p:blipFill>
          <a:blip r:embed="rId2"/>
          <a:stretch>
            <a:fillRect/>
          </a:stretch>
        </p:blipFill>
        <p:spPr>
          <a:xfrm>
            <a:off x="3262312" y="3292475"/>
            <a:ext cx="2619375" cy="1752600"/>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Ζωντάνια">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Ζωντάνι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32</TotalTime>
  <Words>623</Words>
  <Application>Microsoft Office PowerPoint</Application>
  <PresentationFormat>Προβολή στην οθόνη (4:3)</PresentationFormat>
  <Paragraphs>52</Paragraphs>
  <Slides>22</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22</vt:i4>
      </vt:variant>
    </vt:vector>
  </HeadingPairs>
  <TitlesOfParts>
    <vt:vector size="23" baseType="lpstr">
      <vt:lpstr>Ζωντάνια</vt:lpstr>
      <vt:lpstr>ΑΕΙΦΟΡΟΣ ΑΝΑΠΤΥΞΗΑΠΟ ΤΟ Β2 ΤΟΥ 6ου ΓΥΜΝΑΣΙΟΥ ΧΑΛΚΙΔΑΣ</vt:lpstr>
      <vt:lpstr>Διαφάνεια 2</vt:lpstr>
      <vt:lpstr>Διαφάνεια 3</vt:lpstr>
      <vt:lpstr>Διαφάνεια 4</vt:lpstr>
      <vt:lpstr>ΟΡΙΣΜΟΣ</vt:lpstr>
      <vt:lpstr>6ο ΓΥΜΝΑΣΙΟ ΤΜΗΜΑ:Β2 </vt:lpstr>
      <vt:lpstr>ΔΥΝΗΤΙΚΟΙ ΑΝΑΝΕΩΣΙΜΟΙ ΦΥΣΙΚΟΙ ΠΟΡΟΙ</vt:lpstr>
      <vt:lpstr>ΚΑΤΗΓΟΡΙΕΣ</vt:lpstr>
      <vt:lpstr>ΕΙΚΟΝΑ ΓΙΑ ΚΑΘΑΡΟΣ ΑΕΡΑΣ</vt:lpstr>
      <vt:lpstr>ΕΙΚΟΝΑ ΓΙΑ ΦΥΤΑ ΚΑΙ ΖΩΑ (ΒΙΟΠΟΙΚΙΛΟΤΗΤΑ)</vt:lpstr>
      <vt:lpstr>ΕΙΚΟΝΑ ΓΙΑ ΓΛΥΚΟ ΝΕΡΟ</vt:lpstr>
      <vt:lpstr>ΕΠΙΜΕΛΕΙΑ ΣΥΝΤΟΝΙΣΜΟΣ   : ΕΥΗ ΜΠΑΛΑΤΣΟΥ </vt:lpstr>
      <vt:lpstr>ΜΕΤΑΛΑ</vt:lpstr>
      <vt:lpstr>ΕΙΚΟΝΑ ΓΙΑ ΤΑ ΜΕΤΑΛΑ</vt:lpstr>
      <vt:lpstr>ΜΑΡΜΑΡΑ</vt:lpstr>
      <vt:lpstr>ΕΙΚΟΝΑ ΓΙΑ ΜΑΡΜΑΡΑ</vt:lpstr>
      <vt:lpstr>ΠΕΤΡΕΛΑΙΟ</vt:lpstr>
      <vt:lpstr>ΕΙΚΟΝΑ ΓΙΑ ΠΕΤΡΕΛΑΙΟ</vt:lpstr>
      <vt:lpstr>ΠΛΑΣΤΙΚΟ</vt:lpstr>
      <vt:lpstr>ΕΙΚΟΝΑ ΓΙΑ ΠΛΑΣΤΙΚΟ</vt:lpstr>
      <vt:lpstr>ΦΥΣΙΚΟ ΑΕΡΙΟ</vt:lpstr>
      <vt:lpstr>ΕΙΚΟΝΑ ΓΙΑ ΦΥΣΙΚΟ ΑΕΡΙΟ</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ΑΕΙΦΟΡΟΣ ΑΝΑΠΤΥΞΗ</dc:title>
  <dc:creator>ΕΥΗ</dc:creator>
  <cp:lastModifiedBy>user</cp:lastModifiedBy>
  <cp:revision>7</cp:revision>
  <dcterms:created xsi:type="dcterms:W3CDTF">2015-01-16T16:01:43Z</dcterms:created>
  <dcterms:modified xsi:type="dcterms:W3CDTF">2015-06-11T06:26:57Z</dcterms:modified>
</cp:coreProperties>
</file>