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660033"/>
    <a:srgbClr val="996633"/>
    <a:srgbClr val="3333CC"/>
    <a:srgbClr val="FF9900"/>
    <a:srgbClr val="006666"/>
    <a:srgbClr val="CC0000"/>
    <a:srgbClr val="8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979"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lvl1pPr>
              <a:defRPr/>
            </a:lvl1pPr>
          </a:lstStyle>
          <a:p>
            <a:pPr>
              <a:defRPr/>
            </a:pPr>
            <a:fld id="{63E64D85-E91D-487B-A144-5F1782B5E6D2}" type="datetimeFigureOut">
              <a:rPr lang="el-GR"/>
              <a:pPr>
                <a:defRPr/>
              </a:pPr>
              <a:t>17/6/2015</a:t>
            </a:fld>
            <a:endParaRPr lang="el-GR" dirty="0"/>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9ED4475D-1C31-4FE4-AA6E-6A7E6CB683CA}" type="slidenum">
              <a:rPr lang="el-GR"/>
              <a:pPr>
                <a:defRPr/>
              </a:pPr>
              <a:t>‹#›</a:t>
            </a:fld>
            <a:endParaRPr lang="el-G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13867016-6FE0-49E6-B579-EF33725D7D2B}" type="datetimeFigureOut">
              <a:rPr lang="el-GR"/>
              <a:pPr>
                <a:defRPr/>
              </a:pPr>
              <a:t>17/6/2015</a:t>
            </a:fld>
            <a:endParaRPr lang="el-GR" dirty="0"/>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B5947D81-511D-469C-8802-592D39A992B3}" type="slidenum">
              <a:rPr lang="el-GR"/>
              <a:pPr>
                <a:defRPr/>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416902A9-70C9-4B55-8D9A-EEC142690D5C}" type="datetimeFigureOut">
              <a:rPr lang="el-GR"/>
              <a:pPr>
                <a:defRPr/>
              </a:pPr>
              <a:t>17/6/2015</a:t>
            </a:fld>
            <a:endParaRPr lang="el-GR" dirty="0"/>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D8158AFF-AC09-4642-B6DC-6F0C6E5FBAB5}" type="slidenum">
              <a:rPr lang="el-GR"/>
              <a:pPr>
                <a:defRPr/>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F5A4B5EE-6193-4DAA-A570-5773CF9053CE}" type="datetimeFigureOut">
              <a:rPr lang="el-GR"/>
              <a:pPr>
                <a:defRPr/>
              </a:pPr>
              <a:t>17/6/2015</a:t>
            </a:fld>
            <a:endParaRPr lang="el-GR" dirty="0"/>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D7F5B531-45DD-47C2-A479-F97D3074B40B}" type="slidenum">
              <a:rPr lang="el-GR"/>
              <a:pPr>
                <a:defRPr/>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fld id="{050EAE03-D5E0-493D-9B2D-3372DC87DC0E}" type="datetimeFigureOut">
              <a:rPr lang="el-GR"/>
              <a:pPr>
                <a:defRPr/>
              </a:pPr>
              <a:t>17/6/2015</a:t>
            </a:fld>
            <a:endParaRPr lang="el-GR" dirty="0"/>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073AF99A-0DF0-4C03-B29C-4FCDD09CD842}" type="slidenum">
              <a:rPr lang="el-GR"/>
              <a:pPr>
                <a:defRPr/>
              </a:pPr>
              <a:t>‹#›</a:t>
            </a:fld>
            <a:endParaRPr lang="el-G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3 - Θέση ημερομηνίας"/>
          <p:cNvSpPr>
            <a:spLocks noGrp="1"/>
          </p:cNvSpPr>
          <p:nvPr>
            <p:ph type="dt" sz="half" idx="10"/>
          </p:nvPr>
        </p:nvSpPr>
        <p:spPr/>
        <p:txBody>
          <a:bodyPr/>
          <a:lstStyle>
            <a:lvl1pPr>
              <a:defRPr/>
            </a:lvl1pPr>
          </a:lstStyle>
          <a:p>
            <a:pPr>
              <a:defRPr/>
            </a:pPr>
            <a:fld id="{1273A8AF-B260-475E-BD20-BF3C55BB0F33}" type="datetimeFigureOut">
              <a:rPr lang="el-GR"/>
              <a:pPr>
                <a:defRPr/>
              </a:pPr>
              <a:t>17/6/2015</a:t>
            </a:fld>
            <a:endParaRPr lang="el-GR" dirty="0"/>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DC996465-DB0C-428C-898A-F500E1A77222}" type="slidenum">
              <a:rPr lang="el-GR"/>
              <a:pPr>
                <a:defRPr/>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3 - Θέση ημερομηνίας"/>
          <p:cNvSpPr>
            <a:spLocks noGrp="1"/>
          </p:cNvSpPr>
          <p:nvPr>
            <p:ph type="dt" sz="half" idx="10"/>
          </p:nvPr>
        </p:nvSpPr>
        <p:spPr/>
        <p:txBody>
          <a:bodyPr/>
          <a:lstStyle>
            <a:lvl1pPr>
              <a:defRPr/>
            </a:lvl1pPr>
          </a:lstStyle>
          <a:p>
            <a:pPr>
              <a:defRPr/>
            </a:pPr>
            <a:fld id="{4E3A1C12-C706-4B23-ADBD-67C7F8CE5235}" type="datetimeFigureOut">
              <a:rPr lang="el-GR"/>
              <a:pPr>
                <a:defRPr/>
              </a:pPr>
              <a:t>17/6/2015</a:t>
            </a:fld>
            <a:endParaRPr lang="el-GR" dirty="0"/>
          </a:p>
        </p:txBody>
      </p:sp>
      <p:sp>
        <p:nvSpPr>
          <p:cNvPr id="8" name="4 - Θέση υποσέλιδου"/>
          <p:cNvSpPr>
            <a:spLocks noGrp="1"/>
          </p:cNvSpPr>
          <p:nvPr>
            <p:ph type="ftr" sz="quarter" idx="11"/>
          </p:nvPr>
        </p:nvSpPr>
        <p:spPr/>
        <p:txBody>
          <a:bodyPr/>
          <a:lstStyle>
            <a:lvl1pPr>
              <a:defRPr/>
            </a:lvl1pPr>
          </a:lstStyle>
          <a:p>
            <a:pPr>
              <a:defRPr/>
            </a:pPr>
            <a:endParaRPr lang="el-GR"/>
          </a:p>
        </p:txBody>
      </p:sp>
      <p:sp>
        <p:nvSpPr>
          <p:cNvPr id="9" name="5 - Θέση αριθμού διαφάνειας"/>
          <p:cNvSpPr>
            <a:spLocks noGrp="1"/>
          </p:cNvSpPr>
          <p:nvPr>
            <p:ph type="sldNum" sz="quarter" idx="12"/>
          </p:nvPr>
        </p:nvSpPr>
        <p:spPr/>
        <p:txBody>
          <a:bodyPr/>
          <a:lstStyle>
            <a:lvl1pPr>
              <a:defRPr/>
            </a:lvl1pPr>
          </a:lstStyle>
          <a:p>
            <a:pPr>
              <a:defRPr/>
            </a:pPr>
            <a:fld id="{99F959BE-5968-48CB-A8E3-AB4324958528}" type="slidenum">
              <a:rPr lang="el-GR"/>
              <a:pPr>
                <a:defRPr/>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3 - Θέση ημερομηνίας"/>
          <p:cNvSpPr>
            <a:spLocks noGrp="1"/>
          </p:cNvSpPr>
          <p:nvPr>
            <p:ph type="dt" sz="half" idx="10"/>
          </p:nvPr>
        </p:nvSpPr>
        <p:spPr/>
        <p:txBody>
          <a:bodyPr/>
          <a:lstStyle>
            <a:lvl1pPr>
              <a:defRPr/>
            </a:lvl1pPr>
          </a:lstStyle>
          <a:p>
            <a:pPr>
              <a:defRPr/>
            </a:pPr>
            <a:fld id="{7178AF6D-0997-4FC9-B6CA-84F78063DB26}" type="datetimeFigureOut">
              <a:rPr lang="el-GR"/>
              <a:pPr>
                <a:defRPr/>
              </a:pPr>
              <a:t>17/6/2015</a:t>
            </a:fld>
            <a:endParaRPr lang="el-GR" dirty="0"/>
          </a:p>
        </p:txBody>
      </p:sp>
      <p:sp>
        <p:nvSpPr>
          <p:cNvPr id="4" name="4 - Θέση υποσέλιδου"/>
          <p:cNvSpPr>
            <a:spLocks noGrp="1"/>
          </p:cNvSpPr>
          <p:nvPr>
            <p:ph type="ftr" sz="quarter" idx="11"/>
          </p:nvPr>
        </p:nvSpPr>
        <p:spPr/>
        <p:txBody>
          <a:bodyPr/>
          <a:lstStyle>
            <a:lvl1pPr>
              <a:defRPr/>
            </a:lvl1pPr>
          </a:lstStyle>
          <a:p>
            <a:pPr>
              <a:defRPr/>
            </a:pPr>
            <a:endParaRPr lang="el-GR"/>
          </a:p>
        </p:txBody>
      </p:sp>
      <p:sp>
        <p:nvSpPr>
          <p:cNvPr id="5" name="5 - Θέση αριθμού διαφάνειας"/>
          <p:cNvSpPr>
            <a:spLocks noGrp="1"/>
          </p:cNvSpPr>
          <p:nvPr>
            <p:ph type="sldNum" sz="quarter" idx="12"/>
          </p:nvPr>
        </p:nvSpPr>
        <p:spPr/>
        <p:txBody>
          <a:bodyPr/>
          <a:lstStyle>
            <a:lvl1pPr>
              <a:defRPr/>
            </a:lvl1pPr>
          </a:lstStyle>
          <a:p>
            <a:pPr>
              <a:defRPr/>
            </a:pPr>
            <a:fld id="{658D9DCC-B242-4C90-AAD2-3BF0E0D693D0}" type="slidenum">
              <a:rPr lang="el-GR"/>
              <a:pPr>
                <a:defRPr/>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3 - Θέση ημερομηνίας"/>
          <p:cNvSpPr>
            <a:spLocks noGrp="1"/>
          </p:cNvSpPr>
          <p:nvPr>
            <p:ph type="dt" sz="half" idx="10"/>
          </p:nvPr>
        </p:nvSpPr>
        <p:spPr/>
        <p:txBody>
          <a:bodyPr/>
          <a:lstStyle>
            <a:lvl1pPr>
              <a:defRPr/>
            </a:lvl1pPr>
          </a:lstStyle>
          <a:p>
            <a:pPr>
              <a:defRPr/>
            </a:pPr>
            <a:fld id="{B247E713-6D96-4F75-9B69-4E59BB3E182C}" type="datetimeFigureOut">
              <a:rPr lang="el-GR"/>
              <a:pPr>
                <a:defRPr/>
              </a:pPr>
              <a:t>17/6/2015</a:t>
            </a:fld>
            <a:endParaRPr lang="el-GR" dirty="0"/>
          </a:p>
        </p:txBody>
      </p:sp>
      <p:sp>
        <p:nvSpPr>
          <p:cNvPr id="3" name="4 - Θέση υποσέλιδου"/>
          <p:cNvSpPr>
            <a:spLocks noGrp="1"/>
          </p:cNvSpPr>
          <p:nvPr>
            <p:ph type="ftr" sz="quarter" idx="11"/>
          </p:nvPr>
        </p:nvSpPr>
        <p:spPr/>
        <p:txBody>
          <a:bodyPr/>
          <a:lstStyle>
            <a:lvl1pPr>
              <a:defRPr/>
            </a:lvl1pPr>
          </a:lstStyle>
          <a:p>
            <a:pPr>
              <a:defRPr/>
            </a:pPr>
            <a:endParaRPr lang="el-GR"/>
          </a:p>
        </p:txBody>
      </p:sp>
      <p:sp>
        <p:nvSpPr>
          <p:cNvPr id="4" name="5 - Θέση αριθμού διαφάνειας"/>
          <p:cNvSpPr>
            <a:spLocks noGrp="1"/>
          </p:cNvSpPr>
          <p:nvPr>
            <p:ph type="sldNum" sz="quarter" idx="12"/>
          </p:nvPr>
        </p:nvSpPr>
        <p:spPr/>
        <p:txBody>
          <a:bodyPr/>
          <a:lstStyle>
            <a:lvl1pPr>
              <a:defRPr/>
            </a:lvl1pPr>
          </a:lstStyle>
          <a:p>
            <a:pPr>
              <a:defRPr/>
            </a:pPr>
            <a:fld id="{E646CF36-29A5-4870-A0E2-56EF373CE24C}" type="slidenum">
              <a:rPr lang="el-GR"/>
              <a:pPr>
                <a:defRPr/>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246E1319-44F2-4591-B3BB-728E07EC8B60}" type="datetimeFigureOut">
              <a:rPr lang="el-GR"/>
              <a:pPr>
                <a:defRPr/>
              </a:pPr>
              <a:t>17/6/2015</a:t>
            </a:fld>
            <a:endParaRPr lang="el-GR" dirty="0"/>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6AE846C7-23C2-480D-9A42-94A3015D8083}" type="slidenum">
              <a:rPr lang="el-GR"/>
              <a:pPr>
                <a:defRPr/>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dirty="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CB0202C6-B70A-4A2C-84F5-446C713AC68C}" type="datetimeFigureOut">
              <a:rPr lang="el-GR"/>
              <a:pPr>
                <a:defRPr/>
              </a:pPr>
              <a:t>17/6/2015</a:t>
            </a:fld>
            <a:endParaRPr lang="el-GR" dirty="0"/>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B8E5F882-86B8-49D9-8364-94675365FA08}" type="slidenum">
              <a:rPr lang="el-GR"/>
              <a:pPr>
                <a:defRPr/>
              </a:pPr>
              <a:t>‹#›</a:t>
            </a:fld>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1 - Θέση τίτλου"/>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smtClean="0"/>
              <a:t>Kλικ για επεξεργασία του τίτλου</a:t>
            </a:r>
          </a:p>
        </p:txBody>
      </p:sp>
      <p:sp>
        <p:nvSpPr>
          <p:cNvPr id="1027" name="2 - Θέση κειμένου"/>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99FC547A-6EDB-4CA0-A6C4-74ECDE716940}" type="datetimeFigureOut">
              <a:rPr lang="el-GR"/>
              <a:pPr>
                <a:defRPr/>
              </a:pPr>
              <a:t>17/6/2015</a:t>
            </a:fld>
            <a:endParaRPr lang="el-GR" dirty="0"/>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7969901A-EA6B-4DF7-998F-391E6297F12E}" type="slidenum">
              <a:rPr lang="el-GR"/>
              <a:pPr>
                <a:defRPr/>
              </a:pPr>
              <a:t>‹#›</a:t>
            </a:fld>
            <a:endParaRPr lang="el-GR" dirty="0"/>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1 - Τίτλος"/>
          <p:cNvSpPr>
            <a:spLocks noGrp="1"/>
          </p:cNvSpPr>
          <p:nvPr>
            <p:ph type="ctrTitle"/>
          </p:nvPr>
        </p:nvSpPr>
        <p:spPr>
          <a:xfrm>
            <a:off x="0" y="0"/>
            <a:ext cx="9144000" cy="6858000"/>
          </a:xfrm>
        </p:spPr>
        <p:txBody>
          <a:bodyPr/>
          <a:lstStyle/>
          <a:p>
            <a:pPr eaLnBrk="1" hangingPunct="1"/>
            <a:r>
              <a:rPr lang="el-GR" smtClean="0">
                <a:solidFill>
                  <a:schemeClr val="hlink"/>
                </a:solidFill>
              </a:rPr>
              <a:t>Εργασία </a:t>
            </a:r>
            <a:r>
              <a:rPr lang="en-US" smtClean="0">
                <a:solidFill>
                  <a:schemeClr val="hlink"/>
                </a:solidFill>
              </a:rPr>
              <a:t>Project</a:t>
            </a:r>
            <a:br>
              <a:rPr lang="en-US" smtClean="0">
                <a:solidFill>
                  <a:schemeClr val="hlink"/>
                </a:solidFill>
              </a:rPr>
            </a:br>
            <a:r>
              <a:rPr lang="el-GR" smtClean="0">
                <a:solidFill>
                  <a:schemeClr val="hlink"/>
                </a:solidFill>
              </a:rPr>
              <a:t>Μαρία Ρεντίφη</a:t>
            </a:r>
            <a:br>
              <a:rPr lang="el-GR" smtClean="0">
                <a:solidFill>
                  <a:schemeClr val="hlink"/>
                </a:solidFill>
              </a:rPr>
            </a:br>
            <a:r>
              <a:rPr lang="el-GR" smtClean="0">
                <a:solidFill>
                  <a:schemeClr val="hlink"/>
                </a:solidFill>
              </a:rPr>
              <a:t>Ομάδα: Σβούρες</a:t>
            </a:r>
            <a:br>
              <a:rPr lang="el-GR" smtClean="0">
                <a:solidFill>
                  <a:schemeClr val="hlink"/>
                </a:solidFill>
              </a:rPr>
            </a:br>
            <a:r>
              <a:rPr lang="el-GR" smtClean="0">
                <a:solidFill>
                  <a:schemeClr val="hlink"/>
                </a:solidFill>
              </a:rPr>
              <a:t>Τα παιχνίδια σε όλες τις εποχές</a:t>
            </a:r>
            <a:br>
              <a:rPr lang="el-GR" smtClean="0">
                <a:solidFill>
                  <a:schemeClr val="hlink"/>
                </a:solidFill>
              </a:rPr>
            </a:br>
            <a:endParaRPr lang="el-GR" smtClean="0">
              <a:solidFill>
                <a:schemeClr val="hlink"/>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1 - Τίτλος"/>
          <p:cNvSpPr>
            <a:spLocks noGrp="1"/>
          </p:cNvSpPr>
          <p:nvPr>
            <p:ph type="title"/>
          </p:nvPr>
        </p:nvSpPr>
        <p:spPr/>
        <p:txBody>
          <a:bodyPr/>
          <a:lstStyle/>
          <a:p>
            <a:pPr eaLnBrk="1" hangingPunct="1"/>
            <a:r>
              <a:rPr lang="el-GR" smtClean="0">
                <a:solidFill>
                  <a:srgbClr val="800000"/>
                </a:solidFill>
              </a:rPr>
              <a:t>Μελετώντας τα παιχνίδια έμαθα…</a:t>
            </a:r>
          </a:p>
        </p:txBody>
      </p:sp>
      <p:sp>
        <p:nvSpPr>
          <p:cNvPr id="22530" name="2 - Θέση περιεχομένου"/>
          <p:cNvSpPr>
            <a:spLocks noGrp="1"/>
          </p:cNvSpPr>
          <p:nvPr>
            <p:ph idx="1"/>
          </p:nvPr>
        </p:nvSpPr>
        <p:spPr>
          <a:xfrm>
            <a:off x="0" y="1600200"/>
            <a:ext cx="9144000" cy="5257800"/>
          </a:xfrm>
        </p:spPr>
        <p:txBody>
          <a:bodyPr/>
          <a:lstStyle/>
          <a:p>
            <a:pPr eaLnBrk="1" hangingPunct="1">
              <a:buFont typeface="Arial" charset="0"/>
              <a:buNone/>
            </a:pPr>
            <a:r>
              <a:rPr lang="el-GR" smtClean="0">
                <a:solidFill>
                  <a:srgbClr val="CC0000"/>
                </a:solidFill>
              </a:rPr>
              <a:t>Ότι  κάποια παιχνίδια που παίζουμε μέχρι σήμερα είναι ίδια με τους προηγούμενους αιώνες. Μερικά παραδείγματα είναι η μπάλα , η τυφλόμυγα , η αμπάριζα , δεν περνάς κυρά-Μαρία κ.α. Δηλαδή όλοι οι αιώνες δανείστηκαν παιχνίδια από τους προηγούμενους αιώνες και πολιτισμούς.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1 - Τίτλος"/>
          <p:cNvSpPr>
            <a:spLocks noGrp="1"/>
          </p:cNvSpPr>
          <p:nvPr>
            <p:ph type="title"/>
          </p:nvPr>
        </p:nvSpPr>
        <p:spPr>
          <a:xfrm>
            <a:off x="457200" y="0"/>
            <a:ext cx="8229600" cy="714375"/>
          </a:xfrm>
        </p:spPr>
        <p:txBody>
          <a:bodyPr/>
          <a:lstStyle/>
          <a:p>
            <a:pPr eaLnBrk="1" hangingPunct="1"/>
            <a:r>
              <a:rPr lang="el-GR" sz="3200" smtClean="0">
                <a:solidFill>
                  <a:srgbClr val="006666"/>
                </a:solidFill>
              </a:rPr>
              <a:t>Τα παιχνίδια στην Αρχαία Ελλάδα</a:t>
            </a:r>
          </a:p>
        </p:txBody>
      </p:sp>
      <p:sp>
        <p:nvSpPr>
          <p:cNvPr id="3" name="2 - Θέση περιεχομένου"/>
          <p:cNvSpPr>
            <a:spLocks noGrp="1"/>
          </p:cNvSpPr>
          <p:nvPr>
            <p:ph idx="1"/>
          </p:nvPr>
        </p:nvSpPr>
        <p:spPr>
          <a:xfrm>
            <a:off x="0" y="714375"/>
            <a:ext cx="9144000" cy="6143625"/>
          </a:xfrm>
        </p:spPr>
        <p:txBody>
          <a:bodyPr>
            <a:normAutofit/>
          </a:bodyPr>
          <a:lstStyle/>
          <a:p>
            <a:pPr eaLnBrk="1" hangingPunct="1">
              <a:lnSpc>
                <a:spcPct val="80000"/>
              </a:lnSpc>
              <a:buFont typeface="Arial" charset="0"/>
              <a:buNone/>
            </a:pPr>
            <a:r>
              <a:rPr lang="el-GR" smtClean="0">
                <a:solidFill>
                  <a:srgbClr val="006666"/>
                </a:solidFill>
              </a:rPr>
              <a:t>           </a:t>
            </a:r>
            <a:r>
              <a:rPr lang="el-GR" sz="1800" smtClean="0">
                <a:solidFill>
                  <a:srgbClr val="006666"/>
                </a:solidFill>
              </a:rPr>
              <a:t>Πλαταγή</a:t>
            </a:r>
          </a:p>
          <a:p>
            <a:pPr eaLnBrk="1" hangingPunct="1">
              <a:lnSpc>
                <a:spcPct val="80000"/>
              </a:lnSpc>
              <a:buFont typeface="Arial" charset="0"/>
              <a:buNone/>
            </a:pPr>
            <a:r>
              <a:rPr lang="el-GR" sz="1500" smtClean="0"/>
              <a:t>        Ένα από τα πρώτα παιχνίδια που έπαιζαν τα μωρά στην αρχαιότητα ήταν «η πλαταγή», μια πήλινη κουδουνίστρα, που την έβαζαν στο χέρι του και με τον ήχο που έκαναν τα πετραδάκια που είχε μέσα, το έκαναν να ξεχνιέται και να σταματά τα κλάματα.</a:t>
            </a:r>
          </a:p>
          <a:p>
            <a:pPr eaLnBrk="1" hangingPunct="1">
              <a:lnSpc>
                <a:spcPct val="80000"/>
              </a:lnSpc>
              <a:buFont typeface="Arial" charset="0"/>
              <a:buNone/>
            </a:pPr>
            <a:r>
              <a:rPr lang="el-GR" sz="1500" smtClean="0"/>
              <a:t>          </a:t>
            </a:r>
            <a:r>
              <a:rPr lang="el-GR" sz="1800" smtClean="0">
                <a:solidFill>
                  <a:srgbClr val="006666"/>
                </a:solidFill>
              </a:rPr>
              <a:t>Άθυρμα, Κύλιντρο</a:t>
            </a:r>
          </a:p>
          <a:p>
            <a:pPr eaLnBrk="1" hangingPunct="1">
              <a:lnSpc>
                <a:spcPct val="80000"/>
              </a:lnSpc>
              <a:buFont typeface="Arial" charset="0"/>
              <a:buNone/>
            </a:pPr>
            <a:r>
              <a:rPr lang="el-GR" sz="1500" smtClean="0">
                <a:solidFill>
                  <a:srgbClr val="CC0000"/>
                </a:solidFill>
              </a:rPr>
              <a:t>         </a:t>
            </a:r>
            <a:r>
              <a:rPr lang="el-GR" sz="1500" smtClean="0"/>
              <a:t>Αγαπημένο παιχνίδι των μεγαλύτερων σε ηλικία αγοριών ήταν «το άθυρμα», ένα πήλινο αλογάκι πάνω σε ρόδες, που το έσερναν σε όλο το σπίτι. Το παιχνίδι όμως που λαχταρούσαν όλα τα αγόρια ήταν ένα «αμαξάκι με ρόδες». Συνήθως το έσερναν τα αγαπημένα τους σκυλιά κι όταν αυτά κουράζονταν το έσερναν τα παιδιά μόνα τους. Συνηθισμένο παιχνίδι ήταν «ο τροχός». Το "κύλιντρο" των Λεριών. Άλλο παιχνίδι ήταν «η απόρραξις». Παιζόταν από κορίτσια με τη «σφαίρα», μπάλα από δέρμα ή κομμάτια ύφασμα, ραμμένα και παραγεμισμένα με αλογότριχες, άχυρο ή μαλλί.Τα αγόρια, πετώντας την μπάλα με τα χέρια, προσπαθούσαν να την περάσουν στο στόμιο ενός αγγείου, κάτι σαν τη σημερινή καλαθοσφαίριση. Ο νικημένος έπρεπε να πάρει στην πλάτη το νικητή. Αυτό ονομαζόταν «εφεδρισμός», η "μπέτσα" των Λεριών.</a:t>
            </a:r>
          </a:p>
          <a:p>
            <a:pPr eaLnBrk="1" hangingPunct="1">
              <a:lnSpc>
                <a:spcPct val="80000"/>
              </a:lnSpc>
              <a:buFont typeface="Arial" charset="0"/>
              <a:buNone/>
            </a:pPr>
            <a:r>
              <a:rPr lang="el-GR" sz="1500" smtClean="0"/>
              <a:t>           </a:t>
            </a:r>
            <a:r>
              <a:rPr lang="el-GR" sz="1800" smtClean="0">
                <a:solidFill>
                  <a:srgbClr val="006666"/>
                </a:solidFill>
              </a:rPr>
              <a:t>Χαλκή Μυία (Τυφλόμυγα)</a:t>
            </a:r>
          </a:p>
          <a:p>
            <a:pPr eaLnBrk="1" hangingPunct="1">
              <a:lnSpc>
                <a:spcPct val="80000"/>
              </a:lnSpc>
              <a:buFont typeface="Arial" charset="0"/>
              <a:buNone/>
            </a:pPr>
            <a:r>
              <a:rPr lang="el-GR" sz="1500" smtClean="0"/>
              <a:t>         Κανόνες του παιχνιδιού από τα αρχαία χρόνια:Δένανε με ένα μαντίλι τα μάτια ενός παιδιού και έλεγε: "χαλκή μύγα θα κυνηγήσω" και οι άλλοι αποκρίνονταν: "θα κυνηγήσεις μα δεν θα την πιάσεις" και τον χτυπούσαν με τις ζώνες τους μέχρι να πιάσει ένα παιδί.</a:t>
            </a:r>
          </a:p>
          <a:p>
            <a:pPr eaLnBrk="1" hangingPunct="1">
              <a:lnSpc>
                <a:spcPct val="80000"/>
              </a:lnSpc>
              <a:buFont typeface="Arial" charset="0"/>
              <a:buNone/>
            </a:pPr>
            <a:r>
              <a:rPr lang="el-GR" sz="1500" smtClean="0"/>
              <a:t>         </a:t>
            </a:r>
            <a:r>
              <a:rPr lang="el-GR" sz="1800" smtClean="0">
                <a:solidFill>
                  <a:srgbClr val="006666"/>
                </a:solidFill>
              </a:rPr>
              <a:t>Ακινητίνδα (Αγαλματάκια)</a:t>
            </a:r>
          </a:p>
          <a:p>
            <a:pPr eaLnBrk="1" hangingPunct="1">
              <a:lnSpc>
                <a:spcPct val="80000"/>
              </a:lnSpc>
              <a:buFont typeface="Arial" charset="0"/>
              <a:buNone/>
            </a:pPr>
            <a:r>
              <a:rPr lang="el-GR" sz="1500" smtClean="0"/>
              <a:t>          Το αρχαίο παιχνίδι ακινητίνδα παίζεται και σήμερα με το όνομα αγαλματάκια, μόνο που υπάρχουν κάποιες διαφορές. Στην ακινητίνδα, οι παίχτες μόλις δοθεί το σύνθημα πρέπει να μείνουν ακίνητοι σε όποια στάση βρίσκονται. Εκείνος που θα κουνηθεί βγαίνει από το παιχνίδι. Στα αγαλματάκια, βρίσκονται όλα τα παιδιά στη γραμμή εκτός από ένα. Αυτό το παιδί βρίσκεται περίπου πέντε μέτρα μακριά από τα άλλα παιδιά και με γυρισμένη πλάτη λέει: "Αγαλματάκια ακούνητα, αμίλητα, αγέλαστα, μέρα ή νύχτα.Τα υπόλοιπα παιδιά όταν μιλάει κουνιούνται, όταν όμως ρωτάει απαντούν "μέρα" ή "νύχτα". Αν πουν "νύχτα" συνεχίζεται το παιχνίδι και αν πουν "μέρα" γυρνάει και μένουν όλοι αγάλματα. Τότε όποιος κουνηθεί μπαίνει στη θέση του παιδιού και ξαναρχίζει το παιχνίδι.</a:t>
            </a:r>
          </a:p>
          <a:p>
            <a:pPr eaLnBrk="1" hangingPunct="1">
              <a:lnSpc>
                <a:spcPct val="80000"/>
              </a:lnSpc>
              <a:buFont typeface="Arial" charset="0"/>
              <a:buNone/>
            </a:pPr>
            <a:r>
              <a:rPr lang="el-GR" sz="1800" smtClean="0">
                <a:solidFill>
                  <a:srgbClr val="006666"/>
                </a:solidFill>
              </a:rPr>
              <a:t>         Μπάλα</a:t>
            </a:r>
          </a:p>
          <a:p>
            <a:pPr eaLnBrk="1" hangingPunct="1">
              <a:lnSpc>
                <a:spcPct val="80000"/>
              </a:lnSpc>
              <a:buFont typeface="Arial" charset="0"/>
              <a:buNone/>
            </a:pPr>
            <a:r>
              <a:rPr lang="el-GR" sz="1500" smtClean="0"/>
              <a:t>        Αυτό το παιχνίδι παίζεται ως εξής: το ένα παιδί πετά με δύναμη, τη μπάλα και εκείνη σκάει στο έδαφος και τη πιάνει ένα άλλο παιδί. Αυτό γίνεται συνεχώς και έτσι συνεχίζεται το παιχνίδι. Η μπάλα τους ήταν φτιαγμένη από δέρματα ζώων.</a:t>
            </a:r>
          </a:p>
          <a:p>
            <a:pPr eaLnBrk="1" hangingPunct="1">
              <a:lnSpc>
                <a:spcPct val="80000"/>
              </a:lnSpc>
              <a:buFont typeface="Arial" charset="0"/>
              <a:buNone/>
            </a:pPr>
            <a:endParaRPr lang="el-GR" sz="15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1 - Τίτλος"/>
          <p:cNvSpPr>
            <a:spLocks noGrp="1"/>
          </p:cNvSpPr>
          <p:nvPr>
            <p:ph type="title"/>
          </p:nvPr>
        </p:nvSpPr>
        <p:spPr>
          <a:xfrm>
            <a:off x="500063" y="0"/>
            <a:ext cx="8229600" cy="725488"/>
          </a:xfrm>
        </p:spPr>
        <p:txBody>
          <a:bodyPr/>
          <a:lstStyle/>
          <a:p>
            <a:pPr eaLnBrk="1" hangingPunct="1"/>
            <a:r>
              <a:rPr lang="el-GR" sz="3200" smtClean="0">
                <a:solidFill>
                  <a:srgbClr val="3333CC"/>
                </a:solidFill>
              </a:rPr>
              <a:t>Τα παιχνίδια στην Αρχαία Ελλάδα</a:t>
            </a:r>
          </a:p>
        </p:txBody>
      </p:sp>
      <p:sp>
        <p:nvSpPr>
          <p:cNvPr id="3" name="2 - Θέση περιεχομένου"/>
          <p:cNvSpPr>
            <a:spLocks noGrp="1"/>
          </p:cNvSpPr>
          <p:nvPr>
            <p:ph idx="1"/>
          </p:nvPr>
        </p:nvSpPr>
        <p:spPr>
          <a:xfrm>
            <a:off x="0" y="1071563"/>
            <a:ext cx="9144000" cy="5786437"/>
          </a:xfrm>
        </p:spPr>
        <p:txBody>
          <a:bodyPr>
            <a:normAutofit/>
          </a:bodyPr>
          <a:lstStyle/>
          <a:p>
            <a:pPr eaLnBrk="1" hangingPunct="1">
              <a:lnSpc>
                <a:spcPct val="80000"/>
              </a:lnSpc>
              <a:buFont typeface="Arial" charset="0"/>
              <a:buNone/>
            </a:pPr>
            <a:r>
              <a:rPr lang="el-GR" sz="2000" smtClean="0">
                <a:solidFill>
                  <a:srgbClr val="3333CC"/>
                </a:solidFill>
              </a:rPr>
              <a:t>        Εις ώμιλλαν</a:t>
            </a:r>
          </a:p>
          <a:p>
            <a:pPr eaLnBrk="1" hangingPunct="1">
              <a:lnSpc>
                <a:spcPct val="80000"/>
              </a:lnSpc>
              <a:buFont typeface="Arial" charset="0"/>
              <a:buNone/>
            </a:pPr>
            <a:r>
              <a:rPr lang="el-GR" sz="2000" smtClean="0"/>
              <a:t>       Οι «μεγάλοι» της παρέας έπαιζαν το εις ώμιλλαν, τις ομάδες. Είχαν χαράξει έναν κύκλο στο χώμα και προσπαθούσαν, σημαδεύοντας από ένα ορισμένο σημείο, να στείλουν τον αστράγαλο του ζώου μέσα στον κύκλο. Είχαν ορίσει από πριν ότι ο καθένας είχε δέκα βολές. Ο νικητής σχεδίαζε το κύκλο, αποφάσιζε τη διάμετρο, καθώς και το σημείο βολής.</a:t>
            </a:r>
          </a:p>
          <a:p>
            <a:pPr eaLnBrk="1" hangingPunct="1">
              <a:lnSpc>
                <a:spcPct val="80000"/>
              </a:lnSpc>
              <a:buFont typeface="Arial" charset="0"/>
              <a:buNone/>
            </a:pPr>
            <a:r>
              <a:rPr lang="el-GR" sz="2000" smtClean="0">
                <a:solidFill>
                  <a:srgbClr val="3333CC"/>
                </a:solidFill>
              </a:rPr>
              <a:t>         Η Ίυγξ </a:t>
            </a:r>
          </a:p>
          <a:p>
            <a:pPr eaLnBrk="1" hangingPunct="1">
              <a:lnSpc>
                <a:spcPct val="80000"/>
              </a:lnSpc>
              <a:buFont typeface="Arial" charset="0"/>
              <a:buNone/>
            </a:pPr>
            <a:r>
              <a:rPr lang="el-GR" sz="2000" smtClean="0"/>
              <a:t>        Ανάμεσα στα παιχνίδια που προτιμούν τα παιδιά, είναι η Ίυγξ. Σε ένα ξύλινο συνήθως τροχίσκο ανοίγουν δυο τρύπες, περνούν διπλή κλωστή και αφού την περιστρέψουν, μια τραβούν και μια χαλαρώνουν. Ο ήχος που παράγεται θυμίζει ένα πουλί, την ίυγγα, δηλαδή την μυρμηγκοφάγο, από το οποίο πήρε και το όνομα του το παιχνίδι. Λένε μάλιστα πως ανάλογα με τον ήχο μπορούν να κάνουν διάφορες προβλέψεις.</a:t>
            </a:r>
          </a:p>
          <a:p>
            <a:pPr eaLnBrk="1" hangingPunct="1">
              <a:lnSpc>
                <a:spcPct val="80000"/>
              </a:lnSpc>
              <a:buFont typeface="Arial" charset="0"/>
              <a:buNone/>
            </a:pPr>
            <a:r>
              <a:rPr lang="el-GR" sz="2000" smtClean="0">
                <a:solidFill>
                  <a:srgbClr val="3333CC"/>
                </a:solidFill>
              </a:rPr>
              <a:t>        Τροχός</a:t>
            </a:r>
          </a:p>
          <a:p>
            <a:pPr eaLnBrk="1" hangingPunct="1">
              <a:lnSpc>
                <a:spcPct val="80000"/>
              </a:lnSpc>
              <a:buFont typeface="Arial" charset="0"/>
              <a:buNone/>
            </a:pPr>
            <a:r>
              <a:rPr lang="el-GR" sz="2000" smtClean="0"/>
              <a:t>        Οι τροχοί είναι συνήθως χάλκινοι και υπάρχουν μεγαλύτεροι και μικρότεροι. Η διάμετρος τους κυμαίνεται ανάμεσα στα 80 και 130 εκατοστά. Ο τροχός δεν είναι όμως μόνο παιχνίδι. Τον χρησιμοποιούσαν και στις παλαίστρες, όπου γυμνάζονταν οι νέοι. Ο Ιπποκράτης μάλιστα, ο φημισμένος γιατρός, στο βιβλίο του «Περί Διαίτης», τον συστήνει σε όσους θέλουν να κρατηθούν σε καλή φυσική κατάσταση.</a:t>
            </a:r>
          </a:p>
          <a:p>
            <a:pPr eaLnBrk="1" hangingPunct="1">
              <a:lnSpc>
                <a:spcPct val="80000"/>
              </a:lnSpc>
            </a:pPr>
            <a:endParaRPr lang="el-GR" sz="20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1 - Τίτλος"/>
          <p:cNvSpPr>
            <a:spLocks noGrp="1"/>
          </p:cNvSpPr>
          <p:nvPr>
            <p:ph type="title"/>
          </p:nvPr>
        </p:nvSpPr>
        <p:spPr>
          <a:xfrm>
            <a:off x="468313" y="0"/>
            <a:ext cx="8229600" cy="785813"/>
          </a:xfrm>
        </p:spPr>
        <p:txBody>
          <a:bodyPr/>
          <a:lstStyle/>
          <a:p>
            <a:pPr eaLnBrk="1" hangingPunct="1"/>
            <a:r>
              <a:rPr lang="el-GR" sz="3200" smtClean="0">
                <a:solidFill>
                  <a:srgbClr val="996633"/>
                </a:solidFill>
              </a:rPr>
              <a:t>Τα παιχνίδια στο Βυζάντιο</a:t>
            </a:r>
          </a:p>
        </p:txBody>
      </p:sp>
      <p:sp>
        <p:nvSpPr>
          <p:cNvPr id="3" name="2 - Θέση περιεχομένου"/>
          <p:cNvSpPr>
            <a:spLocks noGrp="1"/>
          </p:cNvSpPr>
          <p:nvPr>
            <p:ph idx="1"/>
          </p:nvPr>
        </p:nvSpPr>
        <p:spPr>
          <a:xfrm>
            <a:off x="0" y="1000125"/>
            <a:ext cx="9144000" cy="5857875"/>
          </a:xfrm>
        </p:spPr>
        <p:txBody>
          <a:bodyPr>
            <a:normAutofit/>
          </a:bodyPr>
          <a:lstStyle/>
          <a:p>
            <a:pPr eaLnBrk="1" hangingPunct="1">
              <a:lnSpc>
                <a:spcPct val="80000"/>
              </a:lnSpc>
              <a:buFont typeface="Arial" charset="0"/>
              <a:buNone/>
            </a:pPr>
            <a:r>
              <a:rPr lang="el-GR" sz="1500" smtClean="0"/>
              <a:t>         Οι χώροι που έπαιζαν τα παιδιά, συνήθως τα αγόρια, ήταν οι αυλές και οι αλάνες. Αντίθετα, τα κορίτσια έμεναν κυρίως στο σπίτι και έπαιζαν  με κέρινες, πήλινες ή γύψινες κούκλες, τα νινία ή πλαγγόνες. Ωστόσο, ο ποιητής των Ιουστινιάνειων χρόνων Αγαθίας, παριστάνει ένα κορίτσι να παραπονιέται, διότι τα αγόρια επιτρέπεται να παίζουν στους δρόμους, ενώ τα κορίτσια είναι αναγκασμένα να μένουν σπίτι και να ασχολούνται με ανιαρές δουλειές.</a:t>
            </a:r>
          </a:p>
          <a:p>
            <a:pPr eaLnBrk="1" hangingPunct="1">
              <a:lnSpc>
                <a:spcPct val="80000"/>
              </a:lnSpc>
              <a:buFont typeface="Arial" charset="0"/>
              <a:buNone/>
            </a:pPr>
            <a:r>
              <a:rPr lang="el-GR" sz="1500" smtClean="0"/>
              <a:t>           Το </a:t>
            </a:r>
            <a:r>
              <a:rPr lang="el-GR" sz="1500" smtClean="0">
                <a:solidFill>
                  <a:srgbClr val="660033"/>
                </a:solidFill>
              </a:rPr>
              <a:t>σείστρο </a:t>
            </a:r>
            <a:r>
              <a:rPr lang="el-GR" sz="1500" smtClean="0"/>
              <a:t>είναι το κλασσικό παιδικό παιχνίδι. Πρόκειται για πανάρχαιο κρουστό όργανο, από ξύλο, μέταλλο, πηλό ή συνδυασμό τους, με ποικίλο, διαπεραστικό και ακαθόριστο ήχο. Αποτελούνταν συνήθως από μια χειρολαβή και ένα πεταλοειδές πλαίσιο που έφερε είτε μετακινούμενες (κρουόμενες στα τοιχώματά του) παράλληλες ράβδους, είτε σταθερές ράβδους με μετακινούμενα διάτρητα ηχογόνα αντικείμενα      Παιδικό παιχνίδι με το οποίο διασκέδαζαν τα παιδιά ήταν και η σφυρίχτρα. Τα αγόρια έπαιζαν με πήλινα αλογάκια και αμάξια, υπήρχαν μάλιστα και κατασκευαστές που έφτιαχναν πήλινα είδωλα ζώων για τα παιδιά.  Στις γειτονιές και στους δρόμους κατασκεύαζαν με χώμα σπιτάκια. Ο Ιωάννης ο Χρυσόστομος αναφέρει ότι  τα παιδιά συνήθιζαν να φτιάχνουν στεφάνια από αγριολούλουδα και να τρέχουν φορώντας τα στο κεφάλι. Άλλο αγαπημένο παιχνίδι ήταν το αλογάκι, μια βέργα- καλάμι δηλαδή, την οποία τα παιδιά &lt;&lt;καβαλίκευαν&gt;&gt; παριστάνοντας το άλογο. Ανάλογη ήταν η συνήθεια των παιδιών να μιμούνται τους ιπποδρομιακούς αγώνες &lt;&lt; μετατρέποντας&gt;&gt; ένα παιδί σε ίππο με ένα σκοινί και να κάνουν ότι σέρνουν ένα άρμα.</a:t>
            </a:r>
            <a:br>
              <a:rPr lang="el-GR" sz="1500" smtClean="0"/>
            </a:br>
            <a:r>
              <a:rPr lang="el-GR" sz="1500" smtClean="0"/>
              <a:t>   Έπιαναν το χρυσοκάνθαρο, τον μπούμπουλα ή μπάμπουρα, τον έδεναν με κλωστή από το λαιμό και το άφηναν μετά να περιστρέφεται. Το παιχνίδι ονομάζεται και ζίνα από το θόρυβο που παράγει το έντομο. Συνήθιζαν επίσης να πιάνουν μικρά πουλιά  και να τα δένουν από το πόδι.             </a:t>
            </a:r>
          </a:p>
          <a:p>
            <a:pPr eaLnBrk="1" hangingPunct="1">
              <a:lnSpc>
                <a:spcPct val="80000"/>
              </a:lnSpc>
              <a:buFont typeface="Arial" charset="0"/>
              <a:buNone/>
            </a:pPr>
            <a:r>
              <a:rPr lang="el-GR" sz="1500" smtClean="0"/>
              <a:t>         </a:t>
            </a:r>
            <a:r>
              <a:rPr lang="el-GR" sz="1500" smtClean="0">
                <a:solidFill>
                  <a:srgbClr val="800000"/>
                </a:solidFill>
              </a:rPr>
              <a:t>  </a:t>
            </a:r>
            <a:r>
              <a:rPr lang="el-GR" sz="1500" smtClean="0">
                <a:solidFill>
                  <a:srgbClr val="660033"/>
                </a:solidFill>
              </a:rPr>
              <a:t>«Αστραγάλους»</a:t>
            </a:r>
            <a:r>
              <a:rPr lang="el-GR" sz="1500" smtClean="0"/>
              <a:t> έπαιζαν τόσο τα παιδιά όσο και οι ενήλικες, με διαφορετικό βέβαια έπαθλο για τον νικητή. Οι αστράγαλοι ήταν ται κότσια των ζώων (προβάτων ή μεγαλύτερων ζώων), τα οποία οι παίκτες τα μετακινούσαν πάνω σε μία επιφάνεια ή τα έριχναν σαν ζάρια.</a:t>
            </a:r>
            <a:br>
              <a:rPr lang="el-GR" sz="1500" smtClean="0"/>
            </a:br>
            <a:r>
              <a:rPr lang="el-GR" sz="1500" smtClean="0"/>
              <a:t>            Το </a:t>
            </a:r>
            <a:r>
              <a:rPr lang="el-GR" sz="1500" smtClean="0">
                <a:solidFill>
                  <a:srgbClr val="660033"/>
                </a:solidFill>
              </a:rPr>
              <a:t>τσέρκι</a:t>
            </a:r>
            <a:r>
              <a:rPr lang="el-GR" sz="1500" smtClean="0"/>
              <a:t>  ήταν μια κατασκευή για παιδιά, προσπαθούσαν να κυλήσουν έναν τροχό από ξύλο ή μέταλλο με τα χέρια ή χτυπώντας τον με ένα ξύλο. Κέρδιζε το παιδί που θα έφτανε πρώτο στο προκαθορισμένο σημείο. </a:t>
            </a:r>
            <a:br>
              <a:rPr lang="el-GR" sz="1500" smtClean="0"/>
            </a:br>
            <a:r>
              <a:rPr lang="el-GR" sz="1500" smtClean="0"/>
              <a:t>           Είναι σίγουρο επίσης ότι τα παιδιά αλλά και οι ενήλικες έπαιζαν με τη </a:t>
            </a:r>
            <a:r>
              <a:rPr lang="el-GR" sz="1500" smtClean="0">
                <a:solidFill>
                  <a:srgbClr val="660033"/>
                </a:solidFill>
              </a:rPr>
              <a:t>σφαίρα- μπάλα</a:t>
            </a:r>
            <a:r>
              <a:rPr lang="el-GR" sz="1500" smtClean="0"/>
              <a:t>, που μπορεί να ήταν μαλακή και ελαστική, από πανί ή από δέρμα. Πώς ακριβώς έπαιζαν με τη σφαίρα και αν είχαν ανακαλύψει κάποιο παιχνίδι  παρόμοια με τα σημερινά ομαδικά παιχνίδια δεν είναι εξακριβωμένο, εκτός βέβαια από το Τζυκάνιο, το γνωστό πόλο με τα άλογα.</a:t>
            </a:r>
          </a:p>
          <a:p>
            <a:pPr eaLnBrk="1" hangingPunct="1">
              <a:lnSpc>
                <a:spcPct val="80000"/>
              </a:lnSpc>
              <a:buFont typeface="Arial" charset="0"/>
              <a:buNone/>
            </a:pPr>
            <a:endParaRPr lang="el-GR" sz="15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1 - Τίτλος"/>
          <p:cNvSpPr>
            <a:spLocks noGrp="1"/>
          </p:cNvSpPr>
          <p:nvPr>
            <p:ph type="title"/>
          </p:nvPr>
        </p:nvSpPr>
        <p:spPr>
          <a:xfrm>
            <a:off x="571500" y="0"/>
            <a:ext cx="8229600" cy="796925"/>
          </a:xfrm>
        </p:spPr>
        <p:txBody>
          <a:bodyPr/>
          <a:lstStyle/>
          <a:p>
            <a:pPr eaLnBrk="1" hangingPunct="1"/>
            <a:r>
              <a:rPr lang="el-GR" sz="3200" smtClean="0"/>
              <a:t>Τα παιχνίδια στο Βυζάντιο</a:t>
            </a:r>
          </a:p>
        </p:txBody>
      </p:sp>
      <p:sp>
        <p:nvSpPr>
          <p:cNvPr id="17410" name="2 - Θέση περιεχομένου"/>
          <p:cNvSpPr>
            <a:spLocks noGrp="1"/>
          </p:cNvSpPr>
          <p:nvPr>
            <p:ph idx="1"/>
          </p:nvPr>
        </p:nvSpPr>
        <p:spPr>
          <a:xfrm>
            <a:off x="0" y="857250"/>
            <a:ext cx="9144000" cy="6000750"/>
          </a:xfrm>
        </p:spPr>
        <p:txBody>
          <a:bodyPr/>
          <a:lstStyle/>
          <a:p>
            <a:pPr eaLnBrk="1" hangingPunct="1">
              <a:buFont typeface="Arial" charset="0"/>
              <a:buNone/>
            </a:pPr>
            <a:r>
              <a:rPr lang="el-GR" sz="1400" smtClean="0"/>
              <a:t>  Με τις πέτρες – ψηφίδες έπαιζαν τη λεγόμενα τριάρα ή ντάμα. Με τα καρύδια ή και με πέτρες έπαιζαν τα παιχνίδια  που παίζουν και σήμερα τα παιδία με τους βόλους. Πρώτα χάραζαν  στο χώμα μια ευθεία γραμμή και στη συνέχεια πάνω σ’ αυτή, τοποθετούσαν καρύδια στη σειρά. Μετά, ο κάθε παίκτης με τη σειρά του και από κάθετη απόσταση ενός με δύο μέτρα από τη γραμμή των καρυδιών, σημάδευε  σκυφτός και όποιο καρύδι πετύχαινε  και το έβγαζε έξω από τη γραμμή, το κέρδιζε  και δοκίμαζε ξανά σημαδεύοντας κάποιο άλλο καρύδι. Αν αστοχούσε, συνέχιζε  ο επόμενος παίκτης. Το παιχνίδι συνεχιζόταν μέχρι να βγουν από τη γραμμή όλα τα καρύδια.</a:t>
            </a:r>
            <a:br>
              <a:rPr lang="el-GR" sz="1400" smtClean="0"/>
            </a:br>
            <a:r>
              <a:rPr lang="el-GR" sz="1400" smtClean="0"/>
              <a:t>        &lt;&lt; Χαλκή μυία&gt;&gt; ονόμαζαν την αγαπημένη των παιδιών &lt;&lt;τυφλόμυγα&gt;&gt; . ‘Επαιζαν και το μπιζ, αλλά πιο εξελιγμένο από την εποχή μας. Συγκεκριμένα ξάπλωναν ένας-δυο  παίχτες στο έδαφος, τους κάλυπταν με ένα ύφασμα και μετά, αφού πρώτα τους βαρούσαν, τους ρωτούσαν να βρουν ποιος ήταν αυτός που τους χτύπησε. Το παιχνίδι αυτό ήταν πολύ δημοφιλές μεταξύ των στρατιωτών.</a:t>
            </a:r>
            <a:br>
              <a:rPr lang="el-GR" sz="1400" smtClean="0"/>
            </a:br>
            <a:r>
              <a:rPr lang="el-GR" sz="1400" smtClean="0"/>
              <a:t>           Στις γειτονιές έπαιζαν το παιχνίδι του βασιλιά ή του ύπαρχου ή των αρχόντων, τον οποίο και όριζαν αρχηγό του παιχνιδιού τους. Επίσης τους άρεσε να μιμούνται διάφορες εκκλησιαστικές πράξεις, όπως τους γάμους ή τις βαφτίσεις.</a:t>
            </a:r>
            <a:br>
              <a:rPr lang="el-GR" sz="1400" smtClean="0"/>
            </a:br>
            <a:r>
              <a:rPr lang="el-GR" sz="1400" smtClean="0"/>
              <a:t>           Η σβούρα ή σβούρος, γυριστάρι, στρουφουλίδα ή συστριπάνι ήταν παιδικό παιχνίδι σε σχήμα κώνου που περιστρέφεται γύρω από τον εαυτό του μετά από μια αρχική ώθηση που του δίνει ο παίκτης τραβώντας απότομα ένα σκοινί τυλιγμένο γύρω από τον άξονά του.</a:t>
            </a:r>
            <a:br>
              <a:rPr lang="el-GR" sz="1400" smtClean="0"/>
            </a:br>
            <a:r>
              <a:rPr lang="el-GR" sz="1400" smtClean="0"/>
              <a:t>           Τα αγόρια στις παραλίες τους άρεσε να ρίχνουν πλατιές πέτρες προσπαθώντας προτού βυθισθούν οι πέτρες, να αγγίξουν όσο το δυνατόν περισσότερες φορές το νερό. Το παιχνίδι αυτό ονομαζόταν εποστρακισμός.</a:t>
            </a:r>
            <a:br>
              <a:rPr lang="el-GR" sz="1400" smtClean="0"/>
            </a:br>
            <a:r>
              <a:rPr lang="el-GR" sz="1400" smtClean="0"/>
              <a:t>            Η διελκυστίνδα, ο αρχαίος ιμαντελιγμός είναι ένα άθλημα που παίζεται μεταξύ δύο ομάδων, οι οποίες τραβούν ένα σχοινί προσπαθώντας η μία να τραβήξει την άλλη προς το μέρος της, ήταν και αυτό παιχνίδι των βυζαντινών χρόνων.</a:t>
            </a:r>
            <a:br>
              <a:rPr lang="el-GR" sz="1400" smtClean="0"/>
            </a:br>
            <a:r>
              <a:rPr lang="el-GR" sz="1400" smtClean="0"/>
              <a:t>         Τα αγόρια βέβαια, και ιδιαίτερα το πιο ζωηρά,  πάλευαν  ή μιμούνταν την πάλη των μεγάλων ανδρών. Επίσης έκαναν άλματα ή συναγωνίζονταν στο τρέξιμο, ενώ ασκούνταν και με μικρά  ακόντια και τόξα η και με μικρά ξίφη, παίζοντας τη λεγόμενη σκριμίδα.</a:t>
            </a:r>
            <a:br>
              <a:rPr lang="el-GR" sz="1400" smtClean="0"/>
            </a:br>
            <a:r>
              <a:rPr lang="el-GR" sz="1400" smtClean="0"/>
              <a:t>         Στην Αθήνα αλλά και σε άλλα μέρη, συνηθισμένο παιχνίδι ήταν ο πετροπόλεμος, παιχνίδι που μπορούσε να προκαλέσει μεγάλες ζημιές,  για αυτό και μαθαίνουμε ότι απαγορευότανε σε πολλές περιοχές. </a:t>
            </a:r>
            <a:br>
              <a:rPr lang="el-GR" sz="1400" smtClean="0"/>
            </a:br>
            <a:r>
              <a:rPr lang="el-GR" sz="1400" smtClean="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1 - Τίτλος"/>
          <p:cNvSpPr>
            <a:spLocks noGrp="1"/>
          </p:cNvSpPr>
          <p:nvPr>
            <p:ph type="title"/>
          </p:nvPr>
        </p:nvSpPr>
        <p:spPr>
          <a:xfrm>
            <a:off x="500063" y="0"/>
            <a:ext cx="8229600" cy="796925"/>
          </a:xfrm>
        </p:spPr>
        <p:txBody>
          <a:bodyPr/>
          <a:lstStyle/>
          <a:p>
            <a:pPr eaLnBrk="1" hangingPunct="1"/>
            <a:r>
              <a:rPr lang="el-GR" sz="3200" smtClean="0"/>
              <a:t>Τα παιχνίδια στο Βυζάντιο</a:t>
            </a:r>
          </a:p>
        </p:txBody>
      </p:sp>
      <p:sp>
        <p:nvSpPr>
          <p:cNvPr id="3" name="2 - Θέση περιεχομένου"/>
          <p:cNvSpPr>
            <a:spLocks noGrp="1"/>
          </p:cNvSpPr>
          <p:nvPr>
            <p:ph idx="1"/>
          </p:nvPr>
        </p:nvSpPr>
        <p:spPr>
          <a:xfrm>
            <a:off x="0" y="1000125"/>
            <a:ext cx="9144000" cy="5857875"/>
          </a:xfrm>
        </p:spPr>
        <p:txBody>
          <a:bodyPr rtlCol="0">
            <a:normAutofit fontScale="55000" lnSpcReduction="20000"/>
          </a:bodyPr>
          <a:lstStyle/>
          <a:p>
            <a:pPr eaLnBrk="1" fontAlgn="auto" hangingPunct="1">
              <a:spcAft>
                <a:spcPts val="0"/>
              </a:spcAft>
              <a:buFont typeface="Arial" pitchFamily="34" charset="0"/>
              <a:buNone/>
              <a:defRPr/>
            </a:pPr>
            <a:r>
              <a:rPr lang="el-GR" dirty="0" smtClean="0"/>
              <a:t> Ομαδικό παιχνίδι ήταν η αμπάρα ή αμπάριζα ή αμπάριζα. Η κάθε ομάδα ορίζει ένα δέντρο ή μια κολόνα για μάνα. Σκοπός του παιχνιδιού είναι να προστατεύει η κάθε ομάδα τη μάνα της. Τα παιδιά αποφασίζουν ή βάζουν κλήρο, για το ποια ομάδα θα ξεκινήσει πρώτη.  Ένα από τα παιδιά της ομάδας βγαίνει στο χώρο ανάμεσα από τις μάνες (συνήθως στην αρχή παίζουν πιο αδύνατοι παίκτες) και παράλληλα βγαίνει και από την άλλη ομάδα ένα παιδί. Συναντιούνται και προσπαθούν να αγγίξουν ο ένας τον άλλο. Όποιος προλάβει να χτυπήσει τον άλλο, τον αιχμαλωτίζει και τον οδηγεί στη μάνα του. Ύστερα βγαίνει ένα παιδί από τη δεύτερη ομάδα και παράλληλα άλλο ένα από την πρώτη. Παίζουν με τον ίδιο τρόπο, μέχρι να φτάσουν στον τελευταίο παίκτη. Ο τελευταίος που μένει, προσπαθεί να προστατεύσει τη μάνα. Από την άλλη ομάδα μπορούν να του επιτεθούν δύο αντίπαλοι, όχι περισσότεροι. Μπορεί να προσπαθήσει να ελευθερώσει τους αιχμάλωτους συμπαίκτες του για να τον βοηθήσουν, με ένα άγγιγμα. </a:t>
            </a:r>
            <a:br>
              <a:rPr lang="el-GR" dirty="0" smtClean="0"/>
            </a:br>
            <a:r>
              <a:rPr lang="el-GR" dirty="0" smtClean="0"/>
              <a:t>             Τότε αυτοί φωνάζουν: "Παίρνω αμπάριζα και βγαίνω και κανένα δεν το λέω."</a:t>
            </a:r>
            <a:br>
              <a:rPr lang="el-GR" dirty="0" smtClean="0"/>
            </a:br>
            <a:r>
              <a:rPr lang="el-GR" dirty="0" smtClean="0"/>
              <a:t>            Το παιχνίδι του τάπητα ήταν ένα παιχνίδι που έπαιζαν τα αγόρια αλλά και οι στρατιώτες. Έριχναν ένα παιδί σε ένα χαλί και μετά  πιάνοντας το από όλες τις μεριές το τίναζαν  το χαλί προς το πάνω με γέλια και κοροϊδευτικά σχόλια. Πολλές φορές επίτηδες ή από ατύχημα, το χαλί ακουμπούσε στο έδαφος και το παιδί που ήταν πάνω τραυματιζόταν, αλλά δεν τολμούσε να παραπονεθεί γιατί οι υπόλοιποι θα τον περιγελούσαν ακόμα περισσότερο.</a:t>
            </a:r>
            <a:br>
              <a:rPr lang="el-GR" dirty="0" smtClean="0"/>
            </a:br>
            <a:r>
              <a:rPr lang="el-GR" dirty="0" smtClean="0"/>
              <a:t>           Παιδικό παιχνίδι ήταν βέβαια και τα πεντόβολα, κατά το οποίο ο παίχτης ρίχνει ψηλα τις πέτρες και προσπαθεί με τα χέρια του μετά να τις συγκρατήσει. Κατά τους βυζαντινούς χρόνους το παιχνίδι αυτό που το έπαιζαν τα μικρά παιδιά και ιδιαίτερα τα κορίτσια, το ονόμαζαν καλαλλάτζια ή καλολλάκια δηλαδή λιθάρια, πετραδάκια. </a:t>
            </a:r>
          </a:p>
          <a:p>
            <a:pPr eaLnBrk="1" fontAlgn="auto" hangingPunct="1">
              <a:spcAft>
                <a:spcPts val="0"/>
              </a:spcAft>
              <a:buFont typeface="Arial" pitchFamily="34" charset="0"/>
              <a:buNone/>
              <a:defRPr/>
            </a:pP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625" y="0"/>
            <a:ext cx="8229600" cy="582613"/>
          </a:xfrm>
        </p:spPr>
        <p:txBody>
          <a:bodyPr rtlCol="0">
            <a:normAutofit fontScale="90000"/>
          </a:bodyPr>
          <a:lstStyle/>
          <a:p>
            <a:pPr eaLnBrk="1" fontAlgn="auto" hangingPunct="1">
              <a:spcAft>
                <a:spcPts val="0"/>
              </a:spcAft>
              <a:defRPr/>
            </a:pPr>
            <a:r>
              <a:rPr lang="el-GR" dirty="0" smtClean="0"/>
              <a:t>Τα παιχνίδια στον Μεσαίωνα</a:t>
            </a:r>
            <a:endParaRPr lang="el-GR" dirty="0"/>
          </a:p>
        </p:txBody>
      </p:sp>
      <p:sp>
        <p:nvSpPr>
          <p:cNvPr id="3" name="2 - Θέση περιεχομένου"/>
          <p:cNvSpPr>
            <a:spLocks noGrp="1"/>
          </p:cNvSpPr>
          <p:nvPr>
            <p:ph idx="1"/>
          </p:nvPr>
        </p:nvSpPr>
        <p:spPr>
          <a:xfrm>
            <a:off x="0" y="857250"/>
            <a:ext cx="9144000" cy="6000750"/>
          </a:xfrm>
        </p:spPr>
        <p:txBody>
          <a:bodyPr rtlCol="0">
            <a:normAutofit fontScale="70000" lnSpcReduction="20000"/>
          </a:bodyPr>
          <a:lstStyle/>
          <a:p>
            <a:pPr eaLnBrk="1" fontAlgn="auto" hangingPunct="1">
              <a:spcAft>
                <a:spcPts val="0"/>
              </a:spcAft>
              <a:buFont typeface="Arial" pitchFamily="34" charset="0"/>
              <a:buNone/>
              <a:defRPr/>
            </a:pPr>
            <a:r>
              <a:rPr lang="el-GR" sz="2900" dirty="0"/>
              <a:t>Πάνω από εκατό χρόνια πριν, δεν υπήρχαν τηλεοράσεις, στερεοφωνικά, ή τηλεοπτικά παιχνίδια, δεν υπήρχαν χρήματα για ακριβά παιχνίδια και οι γονείς μας ήταν πολύ απασχολημένοι για να ασχοληθούνε </a:t>
            </a:r>
            <a:r>
              <a:rPr lang="el-GR" sz="2900" dirty="0" err="1"/>
              <a:t>μ΄εμάς</a:t>
            </a:r>
            <a:r>
              <a:rPr lang="el-GR" sz="2900" dirty="0"/>
              <a:t>.</a:t>
            </a:r>
            <a:r>
              <a:rPr lang="el-GR" sz="2900" dirty="0" smtClean="0"/>
              <a:t/>
            </a:r>
            <a:br>
              <a:rPr lang="el-GR" sz="2900" dirty="0" smtClean="0"/>
            </a:br>
            <a:r>
              <a:rPr lang="el-GR" sz="2900" dirty="0"/>
              <a:t>Ευτυχώς η κίνηση στους δρόμους ήταν μικρή η δεν υπήρχε, οπότε ο δρόμος ήταν η παιδική χαρά μας: οι δρόμοι, τα πεζοδρόμια, καθώς και στους μικρούς κήπους </a:t>
            </a:r>
            <a:r>
              <a:rPr lang="el-GR" sz="2900" dirty="0" err="1"/>
              <a:t>μπροστά.Παίζαμε</a:t>
            </a:r>
            <a:r>
              <a:rPr lang="el-GR" sz="2900" dirty="0"/>
              <a:t> έξω έως ότου βράδιαζε και δεν βλέπαμε πια</a:t>
            </a:r>
            <a:r>
              <a:rPr lang="el-GR" sz="2900" dirty="0" smtClean="0"/>
              <a:t>.</a:t>
            </a:r>
            <a:br>
              <a:rPr lang="el-GR" sz="2900" dirty="0" smtClean="0"/>
            </a:br>
            <a:r>
              <a:rPr lang="el-GR" sz="2900" dirty="0"/>
              <a:t>Τα αγόρια έπαιζαν "</a:t>
            </a:r>
            <a:r>
              <a:rPr lang="el-GR" sz="2900" b="1" dirty="0"/>
              <a:t>βόλους</a:t>
            </a:r>
            <a:r>
              <a:rPr lang="el-GR" sz="2900" dirty="0"/>
              <a:t>" έστρωναν τους βόλους σε μια σειρά, σχεδόν κολλητοί μεταξύ τους, και τα παιδιά έριχναν το καθένα το δικό του βώλο από κάποια καθορισμένη απόσταση, προσπαθώντας να πετύχουν κάποιον </a:t>
            </a:r>
            <a:r>
              <a:rPr lang="el-GR" sz="2900" dirty="0" err="1"/>
              <a:t>απο</a:t>
            </a:r>
            <a:r>
              <a:rPr lang="el-GR" sz="2900" dirty="0"/>
              <a:t> τους "στρωμένους" βώλους. </a:t>
            </a:r>
            <a:r>
              <a:rPr lang="el-GR" sz="2900" dirty="0" err="1"/>
              <a:t>Οποιο</a:t>
            </a:r>
            <a:r>
              <a:rPr lang="el-GR" sz="2900" dirty="0"/>
              <a:t> βώλο πετύχαινε το παιδί, τον </a:t>
            </a:r>
            <a:r>
              <a:rPr lang="el-GR" sz="2900" dirty="0" err="1"/>
              <a:t>κέρδιζε.Το</a:t>
            </a:r>
            <a:r>
              <a:rPr lang="el-GR" sz="2900" dirty="0"/>
              <a:t> μεγάλο πανηγύρι γινόταν όταν έμπαινε και </a:t>
            </a:r>
            <a:r>
              <a:rPr lang="el-GR" sz="2900" dirty="0" err="1"/>
              <a:t>γκαζά</a:t>
            </a:r>
            <a:r>
              <a:rPr lang="el-GR" sz="2900" dirty="0"/>
              <a:t> στο στρώσιμο και όποιο παιδί κέρδιζε </a:t>
            </a:r>
            <a:r>
              <a:rPr lang="el-GR" sz="2900" dirty="0" err="1"/>
              <a:t>γκαζά</a:t>
            </a:r>
            <a:r>
              <a:rPr lang="el-GR" sz="2900" dirty="0"/>
              <a:t>, ξεφώνιζε από χαρά και ικανοποίηση. Συνήθως όμως η </a:t>
            </a:r>
            <a:r>
              <a:rPr lang="el-GR" sz="2900" dirty="0" err="1"/>
              <a:t>γκαζά</a:t>
            </a:r>
            <a:r>
              <a:rPr lang="el-GR" sz="2900" dirty="0"/>
              <a:t> δεν έμπαινε στο στρώσιμο, επειδή όποιο παιδί την είχε προτιμούσε να τη κρατάει για να σημαδεύει, επειδή ήταν πιο εύστοχη και δεν έχανε το σχήμα της. Οι χωματένιοι βώλοι </a:t>
            </a:r>
            <a:r>
              <a:rPr lang="el-GR" sz="2900" dirty="0" err="1"/>
              <a:t>χάναν</a:t>
            </a:r>
            <a:r>
              <a:rPr lang="el-GR" sz="2900" dirty="0"/>
              <a:t> γρήγορα τη λεία εξωτερική τους επιφάνεια και, μετά από κάμποσα παιχνίδια, </a:t>
            </a:r>
            <a:r>
              <a:rPr lang="el-GR" sz="2900" dirty="0" err="1"/>
              <a:t>σπάγαν</a:t>
            </a:r>
            <a:r>
              <a:rPr lang="el-GR" sz="2900" dirty="0"/>
              <a:t> κιόλας.</a:t>
            </a:r>
            <a:r>
              <a:rPr lang="el-GR" sz="2900" dirty="0" smtClean="0"/>
              <a:t/>
            </a:r>
            <a:br>
              <a:rPr lang="el-GR" sz="2900" dirty="0" smtClean="0"/>
            </a:br>
            <a:r>
              <a:rPr lang="el-GR" sz="2900" dirty="0"/>
              <a:t>Στα τελευταία χρόνια του '50, όσο απομακρυνόταν ο τόπος από τους πολέμους, οι </a:t>
            </a:r>
            <a:r>
              <a:rPr lang="el-GR" sz="2900" dirty="0" err="1"/>
              <a:t>γκαζές</a:t>
            </a:r>
            <a:r>
              <a:rPr lang="el-GR" sz="2900" dirty="0"/>
              <a:t> </a:t>
            </a:r>
            <a:r>
              <a:rPr lang="el-GR" sz="2900" dirty="0" err="1"/>
              <a:t>αντικαταστήσαν</a:t>
            </a:r>
            <a:r>
              <a:rPr lang="el-GR" sz="2900" dirty="0"/>
              <a:t> εντελώς τους χωματένιους βώλους, οπότε το παιχνίδι ονομάστηκε "οι </a:t>
            </a:r>
            <a:r>
              <a:rPr lang="el-GR" sz="2900" dirty="0" err="1"/>
              <a:t>γκαζές</a:t>
            </a:r>
            <a:r>
              <a:rPr lang="el-GR" sz="2900" dirty="0"/>
              <a:t>", μια και παιζόταν πλέον μόνο με </a:t>
            </a:r>
            <a:r>
              <a:rPr lang="el-GR" sz="2900" dirty="0" err="1"/>
              <a:t>γκαζές</a:t>
            </a:r>
            <a:r>
              <a:rPr lang="el-GR" sz="2900" dirty="0" smtClean="0"/>
              <a:t>.</a:t>
            </a:r>
            <a:br>
              <a:rPr lang="el-GR" sz="2900" dirty="0" smtClean="0"/>
            </a:br>
            <a:r>
              <a:rPr lang="el-GR" sz="2900" dirty="0"/>
              <a:t>Έχουμε, </a:t>
            </a:r>
            <a:r>
              <a:rPr lang="el-GR" sz="2900" dirty="0" err="1"/>
              <a:t>επίσης,το</a:t>
            </a:r>
            <a:r>
              <a:rPr lang="el-GR" sz="2900" dirty="0"/>
              <a:t> παιχνίδι με τα </a:t>
            </a:r>
            <a:r>
              <a:rPr lang="el-GR" sz="2900" b="1" dirty="0" err="1"/>
              <a:t>τσέρκια.</a:t>
            </a:r>
            <a:r>
              <a:rPr lang="el-GR" sz="2900" dirty="0" err="1"/>
              <a:t>Υπήρχαν</a:t>
            </a:r>
            <a:r>
              <a:rPr lang="el-GR" sz="2900" dirty="0"/>
              <a:t> ξύλινα σε διάφορα μεγέθη για τα κορίτσια με τα ραβδιά τα </a:t>
            </a:r>
            <a:r>
              <a:rPr lang="el-GR" sz="2900" dirty="0" err="1"/>
              <a:t>κιλούσαν</a:t>
            </a:r>
            <a:r>
              <a:rPr lang="el-GR" sz="2900" dirty="0"/>
              <a:t> στα </a:t>
            </a:r>
            <a:r>
              <a:rPr lang="el-GR" sz="2900" dirty="0" err="1"/>
              <a:t>πεζοδρόμια.Τα</a:t>
            </a:r>
            <a:r>
              <a:rPr lang="el-GR" sz="2900" dirty="0"/>
              <a:t> αγόρια είχαν σιδερένια </a:t>
            </a:r>
            <a:r>
              <a:rPr lang="el-GR" sz="2900" dirty="0" err="1"/>
              <a:t>τσέρκια.Κέρδιζε</a:t>
            </a:r>
            <a:r>
              <a:rPr lang="el-GR" sz="2900" dirty="0"/>
              <a:t> το παιδί που θα έφτανε πρώτο στο προκαθορισμένο σημείο</a:t>
            </a:r>
            <a:r>
              <a:rPr lang="el-GR" dirty="0"/>
              <a:t>.</a:t>
            </a:r>
            <a:r>
              <a:rPr lang="el-GR" dirty="0" smtClean="0"/>
              <a:t/>
            </a:r>
            <a:br>
              <a:rPr lang="el-GR" dirty="0" smtClean="0"/>
            </a:b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1 - Τίτλος"/>
          <p:cNvSpPr>
            <a:spLocks noGrp="1"/>
          </p:cNvSpPr>
          <p:nvPr>
            <p:ph type="title"/>
          </p:nvPr>
        </p:nvSpPr>
        <p:spPr>
          <a:xfrm>
            <a:off x="1042988" y="0"/>
            <a:ext cx="8229600" cy="796925"/>
          </a:xfrm>
        </p:spPr>
        <p:txBody>
          <a:bodyPr/>
          <a:lstStyle/>
          <a:p>
            <a:pPr eaLnBrk="1" hangingPunct="1"/>
            <a:r>
              <a:rPr lang="el-GR" sz="3200" smtClean="0">
                <a:solidFill>
                  <a:srgbClr val="003366"/>
                </a:solidFill>
              </a:rPr>
              <a:t>Τα παιχνίδια στον Μεσαίωνα</a:t>
            </a:r>
          </a:p>
        </p:txBody>
      </p:sp>
      <p:sp>
        <p:nvSpPr>
          <p:cNvPr id="3" name="2 - Θέση περιεχομένου"/>
          <p:cNvSpPr>
            <a:spLocks noGrp="1"/>
          </p:cNvSpPr>
          <p:nvPr>
            <p:ph idx="1"/>
          </p:nvPr>
        </p:nvSpPr>
        <p:spPr>
          <a:xfrm>
            <a:off x="0" y="857250"/>
            <a:ext cx="9144000" cy="6000750"/>
          </a:xfrm>
        </p:spPr>
        <p:txBody>
          <a:bodyPr>
            <a:normAutofit/>
          </a:bodyPr>
          <a:lstStyle/>
          <a:p>
            <a:pPr eaLnBrk="1" hangingPunct="1">
              <a:lnSpc>
                <a:spcPct val="80000"/>
              </a:lnSpc>
              <a:buFont typeface="Arial" charset="0"/>
              <a:buNone/>
            </a:pPr>
            <a:r>
              <a:rPr lang="el-GR" sz="1500" b="1" smtClean="0">
                <a:solidFill>
                  <a:srgbClr val="003366"/>
                </a:solidFill>
              </a:rPr>
              <a:t>ΤΟ ΚΟΥΤΣΟ</a:t>
            </a:r>
            <a:r>
              <a:rPr lang="el-GR" sz="1500" smtClean="0">
                <a:solidFill>
                  <a:srgbClr val="003366"/>
                </a:solidFill>
              </a:rPr>
              <a:t/>
            </a:r>
            <a:br>
              <a:rPr lang="el-GR" sz="1500" smtClean="0">
                <a:solidFill>
                  <a:srgbClr val="003366"/>
                </a:solidFill>
              </a:rPr>
            </a:br>
            <a:r>
              <a:rPr lang="el-GR" sz="1500" smtClean="0"/>
              <a:t>Παιζόταν από δυο άτομα. Το πρώτο παιδί που άρχιζε, έριχνε μια στρογγυλή πέτρα στην αρχή του σχεδίου. Έπρεπε στηριγμένο στο ένα πόδι να σπρώξει μ' αυτό την πέτρα ώστε να βγει έξω από το σχέδιο στην αρχή. Στη συνέχεια έριχνε την πέτρα στο δεύτερο τετράγωνο κι έμπαινε με το ένα πόδι στο σχέδιο και τετράγωνο -τετράγωνο έφτανε σ' εκείνο που βρισκόταν η πέτρα. Πάλι χτυπώντας την με το πόδι με το οποίο πατούσε στο έδαφος προσπαθούσε τετράγωνο -τετράγωνο να τη βγάλει έξω από το σχέδιο στην αρχή του. Αυτή η διαδικασία συνεχιζόταν με το τρίτο, το τέταρτο και το πέμπτο τετράγωνο. Δεν έπρεπε ούτε η πέτρα ούτε το πόδι να ακουμπήσει στις γραμμές του σχεδίου. Αν ακουμπούσε στη γραμμή έβγαινε από το παιχνίδι και ξεκινούσε το άλλο παιδί.</a:t>
            </a:r>
            <a:br>
              <a:rPr lang="el-GR" sz="1500" smtClean="0"/>
            </a:br>
            <a:r>
              <a:rPr lang="el-GR" sz="1500" smtClean="0"/>
              <a:t/>
            </a:r>
            <a:br>
              <a:rPr lang="el-GR" sz="1500" smtClean="0"/>
            </a:br>
            <a:r>
              <a:rPr lang="el-GR" sz="1500" smtClean="0"/>
              <a:t/>
            </a:r>
            <a:br>
              <a:rPr lang="el-GR" sz="1500" smtClean="0"/>
            </a:br>
            <a:r>
              <a:rPr lang="el-GR" sz="1500" smtClean="0"/>
              <a:t/>
            </a:r>
            <a:br>
              <a:rPr lang="el-GR" sz="1500" smtClean="0"/>
            </a:br>
            <a:r>
              <a:rPr lang="el-GR" sz="1500" smtClean="0"/>
              <a:t>Το</a:t>
            </a:r>
            <a:r>
              <a:rPr lang="el-GR" sz="1500" b="1" smtClean="0">
                <a:solidFill>
                  <a:srgbClr val="003366"/>
                </a:solidFill>
              </a:rPr>
              <a:t> πατίνι</a:t>
            </a:r>
            <a:r>
              <a:rPr lang="el-GR" sz="1500" smtClean="0"/>
              <a:t> είναι ένα δίτροχο όχημα χωρίς μηχανή, χωρίς πεντάλ και χωρίς σέλα ή άλλο κάθισμα, στο οποίο ο οδηγός στέκεται όρθιος τοποθετώντας το ένα πόδι του στον πεπλατυσμένο άξονα που ενώνει τους δυο τροχούς ενώ με το άλλο δίνει ώθηση με συνεχείς παλινδρομικές κινήσεις εκκρεμούς ώστε να μετακινηθεί το όχημα.</a:t>
            </a:r>
            <a:br>
              <a:rPr lang="el-GR" sz="1500" smtClean="0"/>
            </a:br>
            <a:r>
              <a:rPr lang="el-GR" sz="1500" smtClean="0"/>
              <a:t/>
            </a:r>
            <a:br>
              <a:rPr lang="el-GR" sz="1500" smtClean="0"/>
            </a:br>
            <a:r>
              <a:rPr lang="el-GR" sz="1500" smtClean="0"/>
              <a:t>Εκείνη την εποχή, τα παιδιά είχαν απαραίτητα μαζί τους και από μία ξύλινη σφεντόνα ( τέγκαλα ) για το κυνήγι των πουλιών και για το σημάδι διαφόρων στόχων.</a:t>
            </a:r>
            <a:br>
              <a:rPr lang="el-GR" sz="1500" smtClean="0"/>
            </a:br>
            <a:r>
              <a:rPr lang="el-GR" sz="1500" smtClean="0"/>
              <a:t/>
            </a:r>
            <a:br>
              <a:rPr lang="el-GR" sz="1500" smtClean="0"/>
            </a:br>
            <a:r>
              <a:rPr lang="el-GR" sz="1500" b="1" smtClean="0">
                <a:solidFill>
                  <a:srgbClr val="003366"/>
                </a:solidFill>
              </a:rPr>
              <a:t>Σβούρα</a:t>
            </a:r>
            <a:br>
              <a:rPr lang="el-GR" sz="1500" b="1" smtClean="0">
                <a:solidFill>
                  <a:srgbClr val="003366"/>
                </a:solidFill>
              </a:rPr>
            </a:br>
            <a:r>
              <a:rPr lang="el-GR" sz="1500" smtClean="0"/>
              <a:t>Συνήθως χρησιμοποιούνται για να παίξει το παιχνίδι ''Βάλτε και Πάρτε'' το τετράπλευρο σβουράκι ή σβούρα εμφανίζει έναν αριθμό, όταν σταματήσει να γυρίζει. Κάθε παίκτης τοποθετεί ένα κέρμα στο δοχείο και στη συνέχεια γυρίζει το σβουράκι ακολουθώντας τις οδηγίες όταν η σβούρα σταματήσει να γυρίζει. Όταν ολόκληρο το ποσό είχε κερδηθεί ο γύρος τελείωνε και οι παίκτες ξεκινούσαν και πάλι.</a:t>
            </a:r>
          </a:p>
          <a:p>
            <a:pPr eaLnBrk="1" hangingPunct="1">
              <a:lnSpc>
                <a:spcPct val="80000"/>
              </a:lnSpc>
              <a:buFont typeface="Arial" charset="0"/>
              <a:buNone/>
            </a:pPr>
            <a:endParaRPr lang="el-GR" sz="15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1 - Τίτλος"/>
          <p:cNvSpPr>
            <a:spLocks noGrp="1"/>
          </p:cNvSpPr>
          <p:nvPr>
            <p:ph type="title"/>
          </p:nvPr>
        </p:nvSpPr>
        <p:spPr>
          <a:xfrm>
            <a:off x="468313" y="0"/>
            <a:ext cx="8229600" cy="642938"/>
          </a:xfrm>
        </p:spPr>
        <p:txBody>
          <a:bodyPr/>
          <a:lstStyle/>
          <a:p>
            <a:pPr eaLnBrk="1" hangingPunct="1"/>
            <a:r>
              <a:rPr lang="el-GR" sz="2400" b="1" smtClean="0">
                <a:solidFill>
                  <a:srgbClr val="003366"/>
                </a:solidFill>
              </a:rPr>
              <a:t>Τα παιχνίδια στον Μεσαίωνα</a:t>
            </a:r>
          </a:p>
        </p:txBody>
      </p:sp>
      <p:sp>
        <p:nvSpPr>
          <p:cNvPr id="3" name="2 - Θέση περιεχομένου"/>
          <p:cNvSpPr>
            <a:spLocks noGrp="1"/>
          </p:cNvSpPr>
          <p:nvPr>
            <p:ph idx="1"/>
          </p:nvPr>
        </p:nvSpPr>
        <p:spPr>
          <a:xfrm>
            <a:off x="0" y="785813"/>
            <a:ext cx="9144000" cy="6072187"/>
          </a:xfrm>
        </p:spPr>
        <p:txBody>
          <a:bodyPr>
            <a:normAutofit/>
          </a:bodyPr>
          <a:lstStyle/>
          <a:p>
            <a:pPr eaLnBrk="1" hangingPunct="1">
              <a:lnSpc>
                <a:spcPct val="80000"/>
              </a:lnSpc>
              <a:buFont typeface="Arial" charset="0"/>
              <a:buNone/>
            </a:pPr>
            <a:r>
              <a:rPr lang="el-GR" sz="1500" b="1" smtClean="0">
                <a:solidFill>
                  <a:srgbClr val="003366"/>
                </a:solidFill>
              </a:rPr>
              <a:t>ΔΕΝ ΠΕΡΝΑΣ ΚΥΡΑ ΜΑΡΙΑ</a:t>
            </a:r>
            <a:r>
              <a:rPr lang="el-GR" sz="1500" smtClean="0">
                <a:solidFill>
                  <a:srgbClr val="003366"/>
                </a:solidFill>
              </a:rPr>
              <a:t/>
            </a:r>
            <a:br>
              <a:rPr lang="el-GR" sz="1500" smtClean="0">
                <a:solidFill>
                  <a:srgbClr val="003366"/>
                </a:solidFill>
              </a:rPr>
            </a:br>
            <a:r>
              <a:rPr lang="el-GR" sz="1500" smtClean="0"/>
              <a:t/>
            </a:r>
            <a:br>
              <a:rPr lang="el-GR" sz="1500" smtClean="0"/>
            </a:br>
            <a:r>
              <a:rPr lang="el-GR" sz="1500" smtClean="0"/>
              <a:t>Πιάνονται απ' το χέρι και σχηματίζουν κύκλο, ενώ ένα κορίτσι απ' τα μεγαλύτερα, η κυρα-Μαρία, στέκεται στη μέση. Αρχίζουν να γυρίζουν γύρω γύρω και τραγουδούν, ενώ η κυρα-Μαρία προσπαθεί να περάσει ανάμεσά τους.</a:t>
            </a:r>
            <a:br>
              <a:rPr lang="el-GR" sz="1500" smtClean="0"/>
            </a:br>
            <a:r>
              <a:rPr lang="el-GR" sz="1500" smtClean="0"/>
              <a:t/>
            </a:r>
            <a:br>
              <a:rPr lang="el-GR" sz="1500" smtClean="0"/>
            </a:br>
            <a:r>
              <a:rPr lang="el-GR" sz="1500" smtClean="0"/>
              <a:t/>
            </a:r>
            <a:br>
              <a:rPr lang="el-GR" sz="1500" smtClean="0"/>
            </a:br>
            <a:r>
              <a:rPr lang="el-GR" sz="1500" smtClean="0"/>
              <a:t>Που θα πας κυρα-Μαρία, δεν περνάς δεν περνάς,</a:t>
            </a:r>
            <a:br>
              <a:rPr lang="el-GR" sz="1500" smtClean="0"/>
            </a:br>
            <a:r>
              <a:rPr lang="el-GR" sz="1500" smtClean="0"/>
              <a:t>Που θα πας κυρα-Μαρία, δεν περνάς, περνάς!</a:t>
            </a:r>
            <a:br>
              <a:rPr lang="el-GR" sz="1500" smtClean="0"/>
            </a:br>
            <a:r>
              <a:rPr lang="el-GR" sz="1500" smtClean="0"/>
              <a:t>-Θε να πάω εις τους κήπους δεν περνώ, δεν περνώ.</a:t>
            </a:r>
            <a:br>
              <a:rPr lang="el-GR" sz="1500" smtClean="0"/>
            </a:br>
            <a:r>
              <a:rPr lang="el-GR" sz="1500" smtClean="0"/>
              <a:t>Θε να πάω εις τους κήπους δεν περνώ, περνώ!</a:t>
            </a:r>
            <a:br>
              <a:rPr lang="el-GR" sz="1500" smtClean="0"/>
            </a:br>
            <a:r>
              <a:rPr lang="el-GR" sz="1500" smtClean="0"/>
              <a:t>-Τι θα κάνεις εις τους κήπους δεν περνάς, δεν περνάς</a:t>
            </a:r>
            <a:br>
              <a:rPr lang="el-GR" sz="1500" smtClean="0"/>
            </a:br>
            <a:r>
              <a:rPr lang="el-GR" sz="1500" smtClean="0"/>
              <a:t>Τι θα κάνεις εις τους κήπους δεν περνάς, περνάς!</a:t>
            </a:r>
            <a:br>
              <a:rPr lang="el-GR" sz="1500" smtClean="0"/>
            </a:br>
            <a:r>
              <a:rPr lang="el-GR" sz="1500" smtClean="0"/>
              <a:t>-Θα μαζέψω 2 βιολέτες δεν περνώ, δεν περνώ</a:t>
            </a:r>
            <a:br>
              <a:rPr lang="el-GR" sz="1500" smtClean="0"/>
            </a:br>
            <a:r>
              <a:rPr lang="el-GR" sz="1500" smtClean="0"/>
              <a:t>Θα μαζέψω 2 βιολέτες δεν περνώ, περνώ!</a:t>
            </a:r>
            <a:br>
              <a:rPr lang="el-GR" sz="1500" smtClean="0"/>
            </a:br>
            <a:r>
              <a:rPr lang="el-GR" sz="1500" smtClean="0"/>
              <a:t>-Τι θα κάνεις τις βιολέτες δεν περνάς, δεν περνάς</a:t>
            </a:r>
            <a:br>
              <a:rPr lang="el-GR" sz="1500" smtClean="0"/>
            </a:br>
            <a:r>
              <a:rPr lang="el-GR" sz="1500" smtClean="0"/>
              <a:t>Τι θα κάνεις τις βιολέτες δεν περνάς, περνάς!</a:t>
            </a:r>
            <a:br>
              <a:rPr lang="el-GR" sz="1500" smtClean="0"/>
            </a:br>
            <a:r>
              <a:rPr lang="el-GR" sz="1500" smtClean="0"/>
              <a:t>-Θα τις δώσω της καλής μου δεν περνώ, δεν περνώ</a:t>
            </a:r>
            <a:br>
              <a:rPr lang="el-GR" sz="1500" smtClean="0"/>
            </a:br>
            <a:r>
              <a:rPr lang="el-GR" sz="1500" smtClean="0"/>
              <a:t>Θα τις δώσω της καλής μου δεν περνώ, περνώ!</a:t>
            </a:r>
            <a:br>
              <a:rPr lang="el-GR" sz="1500" smtClean="0"/>
            </a:br>
            <a:r>
              <a:rPr lang="el-GR" sz="1500" smtClean="0"/>
              <a:t>-Και ποια είναι η καλή σου δεν περνάς, δεν περνάς</a:t>
            </a:r>
            <a:br>
              <a:rPr lang="el-GR" sz="1500" smtClean="0"/>
            </a:br>
            <a:r>
              <a:rPr lang="el-GR" sz="1500" smtClean="0"/>
              <a:t>Και ποια είναι η καλή σου δεν περνάς, περνάς!</a:t>
            </a:r>
            <a:br>
              <a:rPr lang="el-GR" sz="1500" smtClean="0"/>
            </a:br>
            <a:r>
              <a:rPr lang="el-GR" sz="1500" smtClean="0"/>
              <a:t>-Η καλή μου είν' (η Ελένη π.χ.) δεν περνώ, δεν περνώ</a:t>
            </a:r>
            <a:br>
              <a:rPr lang="el-GR" sz="1500" smtClean="0"/>
            </a:br>
            <a:r>
              <a:rPr lang="el-GR" sz="1500" smtClean="0"/>
              <a:t>Η καλή μου είν' (η Ελένη π.χ.) δεν περνώ, περνώ!</a:t>
            </a:r>
            <a:br>
              <a:rPr lang="el-GR" sz="1500" smtClean="0"/>
            </a:br>
            <a:r>
              <a:rPr lang="el-GR" sz="1500" smtClean="0"/>
              <a:t/>
            </a:r>
            <a:br>
              <a:rPr lang="el-GR" sz="1500" smtClean="0"/>
            </a:br>
            <a:r>
              <a:rPr lang="el-GR" sz="1500" smtClean="0"/>
              <a:t/>
            </a:r>
            <a:br>
              <a:rPr lang="el-GR" sz="1500" smtClean="0"/>
            </a:br>
            <a:r>
              <a:rPr lang="el-GR" sz="1500" smtClean="0"/>
              <a:t/>
            </a:r>
            <a:br>
              <a:rPr lang="el-GR" sz="1500" smtClean="0"/>
            </a:br>
            <a:r>
              <a:rPr lang="el-GR" sz="1500" smtClean="0"/>
              <a:t>Μόλις ακούσει τ' όνομά του το κορίτσι που ανέφερε η κυρα-Μαρία, φεύγει απ' τον κύκλο και μπαίνει στη μέση και τότε είτε γίνεται αυτό κυρα-Μαρία και το παιχνίδι συνεχίζεται έτσι είτε στέκεται στο πλάι της κυρα-Μαρίας, που συνεχίζει ν' αναφέρει σε κάθε επανάληψη του τραγουδιού κι από μια φιλενάδα της, ώσπου δε μένουν πια αρκετά κορίτσια, για να σχηματίσουν κύκλο κι έτσι το παιχνίδι τελειώνει.</a:t>
            </a:r>
            <a:br>
              <a:rPr lang="el-GR" sz="1500" smtClean="0"/>
            </a:br>
            <a:endParaRPr lang="el-GR" sz="1500" smtClean="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TotalTime>
  <Words>2470</Words>
  <Application>Microsoft Office PowerPoint</Application>
  <PresentationFormat>Προβολή στην οθόνη (4:3)</PresentationFormat>
  <Paragraphs>35</Paragraphs>
  <Slides>10</Slides>
  <Notes>0</Notes>
  <HiddenSlides>0</HiddenSlides>
  <MMClips>0</MMClips>
  <ScaleCrop>false</ScaleCrop>
  <HeadingPairs>
    <vt:vector size="6" baseType="variant">
      <vt:variant>
        <vt:lpstr>Γραμματοσειρές που χρησιμοποιούνται</vt:lpstr>
      </vt:variant>
      <vt:variant>
        <vt:i4>2</vt:i4>
      </vt:variant>
      <vt:variant>
        <vt:lpstr>Πρότυπο σχεδίασης</vt:lpstr>
      </vt:variant>
      <vt:variant>
        <vt:i4>1</vt:i4>
      </vt:variant>
      <vt:variant>
        <vt:lpstr>Τίτλοι διαφανειών</vt:lpstr>
      </vt:variant>
      <vt:variant>
        <vt:i4>10</vt:i4>
      </vt:variant>
    </vt:vector>
  </HeadingPairs>
  <TitlesOfParts>
    <vt:vector size="13" baseType="lpstr">
      <vt:lpstr>Arial</vt:lpstr>
      <vt:lpstr>Calibri</vt:lpstr>
      <vt:lpstr>Θέμα του Office</vt:lpstr>
      <vt:lpstr>Εργασία Project Μαρία Ρεντίφη Ομάδα: Σβούρες Τα παιχνίδια σε όλες τις εποχές </vt:lpstr>
      <vt:lpstr>Τα παιχνίδια στην Αρχαία Ελλάδα</vt:lpstr>
      <vt:lpstr>Τα παιχνίδια στην Αρχαία Ελλάδα</vt:lpstr>
      <vt:lpstr>Τα παιχνίδια στο Βυζάντιο</vt:lpstr>
      <vt:lpstr>Τα παιχνίδια στο Βυζάντιο</vt:lpstr>
      <vt:lpstr>Τα παιχνίδια στο Βυζάντιο</vt:lpstr>
      <vt:lpstr>Τα παιχνίδια στον Μεσαίωνα</vt:lpstr>
      <vt:lpstr>Τα παιχνίδια στον Μεσαίωνα</vt:lpstr>
      <vt:lpstr>Τα παιχνίδια στον Μεσαίωνα</vt:lpstr>
      <vt:lpstr>Μελετώντας τα παιχνίδια έμαθα…</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Εργασία Project Μαρία Ρεντίφη Ομάδα: Σβούρες Τα παιχνίδια σε όλες τις εποχές </dc:title>
  <dc:creator>user</dc:creator>
  <cp:lastModifiedBy>principal</cp:lastModifiedBy>
  <cp:revision>7</cp:revision>
  <dcterms:created xsi:type="dcterms:W3CDTF">2015-06-10T15:12:14Z</dcterms:created>
  <dcterms:modified xsi:type="dcterms:W3CDTF">2015-06-17T10:19:29Z</dcterms:modified>
</cp:coreProperties>
</file>