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sldIdLst>
    <p:sldId id="256" r:id="rId2"/>
    <p:sldId id="258" r:id="rId3"/>
    <p:sldId id="260" r:id="rId4"/>
    <p:sldId id="261" r:id="rId5"/>
    <p:sldId id="262" r:id="rId6"/>
    <p:sldId id="264" r:id="rId7"/>
    <p:sldId id="266" r:id="rId8"/>
    <p:sldId id="268" r:id="rId9"/>
    <p:sldId id="269" r:id="rId10"/>
    <p:sldId id="271" r:id="rId11"/>
    <p:sldId id="270"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5" autoAdjust="0"/>
    <p:restoredTop sz="94660"/>
  </p:normalViewPr>
  <p:slideViewPr>
    <p:cSldViewPr snapToGrid="0">
      <p:cViewPr varScale="1">
        <p:scale>
          <a:sx n="102" d="100"/>
          <a:sy n="102" d="100"/>
        </p:scale>
        <p:origin x="24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0FF04-F671-6936-BC25-8CBFA7F90F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53159A5-192F-0F68-FC92-CD010E011B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DDBD262-D93E-F957-57F6-1FF3667A8FD1}"/>
              </a:ext>
            </a:extLst>
          </p:cNvPr>
          <p:cNvSpPr>
            <a:spLocks noGrp="1"/>
          </p:cNvSpPr>
          <p:nvPr>
            <p:ph type="dt" sz="half" idx="10"/>
          </p:nvPr>
        </p:nvSpPr>
        <p:spPr/>
        <p:txBody>
          <a:bodyPr/>
          <a:lstStyle/>
          <a:p>
            <a:fld id="{79C5A860-F335-4252-AA00-24FB67ED2982}" type="datetime1">
              <a:rPr lang="en-US" smtClean="0"/>
              <a:t>6/16/2024</a:t>
            </a:fld>
            <a:endParaRPr lang="en-US"/>
          </a:p>
        </p:txBody>
      </p:sp>
      <p:sp>
        <p:nvSpPr>
          <p:cNvPr id="5" name="Footer Placeholder 4">
            <a:extLst>
              <a:ext uri="{FF2B5EF4-FFF2-40B4-BE49-F238E27FC236}">
                <a16:creationId xmlns:a16="http://schemas.microsoft.com/office/drawing/2014/main" id="{14F29ECB-7A6B-4866-93CC-22657B578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CB65F9-FBC7-6B97-F0F6-89A461252E3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15657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5BD0F-8F04-07AF-098D-11FB60BB5B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2D708C-C481-AC50-3A67-0A86D6D931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CB5E87-F662-762E-88C8-E1A30C8EDE7F}"/>
              </a:ext>
            </a:extLst>
          </p:cNvPr>
          <p:cNvSpPr>
            <a:spLocks noGrp="1"/>
          </p:cNvSpPr>
          <p:nvPr>
            <p:ph type="dt" sz="half" idx="10"/>
          </p:nvPr>
        </p:nvSpPr>
        <p:spPr/>
        <p:txBody>
          <a:bodyPr/>
          <a:lstStyle/>
          <a:p>
            <a:fld id="{46AB1048-0047-48CA-88BA-D69B470942CF}" type="datetime1">
              <a:rPr lang="en-US" smtClean="0"/>
              <a:t>6/16/2024</a:t>
            </a:fld>
            <a:endParaRPr lang="en-US"/>
          </a:p>
        </p:txBody>
      </p:sp>
      <p:sp>
        <p:nvSpPr>
          <p:cNvPr id="5" name="Footer Placeholder 4">
            <a:extLst>
              <a:ext uri="{FF2B5EF4-FFF2-40B4-BE49-F238E27FC236}">
                <a16:creationId xmlns:a16="http://schemas.microsoft.com/office/drawing/2014/main" id="{728FDDFA-72A5-18FB-E48D-5842DB24BC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BA8C58-80AF-3F52-7CEE-E648E0A41C7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20334654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C24DFC-3F56-8478-F944-FE3B39C73ED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8CF604-40E9-7BA0-CF3A-791541583E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67B4B6-EADE-B249-CDE7-F2384BFBF825}"/>
              </a:ext>
            </a:extLst>
          </p:cNvPr>
          <p:cNvSpPr>
            <a:spLocks noGrp="1"/>
          </p:cNvSpPr>
          <p:nvPr>
            <p:ph type="dt" sz="half" idx="10"/>
          </p:nvPr>
        </p:nvSpPr>
        <p:spPr/>
        <p:txBody>
          <a:bodyPr/>
          <a:lstStyle/>
          <a:p>
            <a:fld id="{5BD83879-648C-49A9-81A2-0EF5946532D0}" type="datetime1">
              <a:rPr lang="en-US" smtClean="0"/>
              <a:t>6/16/2024</a:t>
            </a:fld>
            <a:endParaRPr lang="en-US"/>
          </a:p>
        </p:txBody>
      </p:sp>
      <p:sp>
        <p:nvSpPr>
          <p:cNvPr id="5" name="Footer Placeholder 4">
            <a:extLst>
              <a:ext uri="{FF2B5EF4-FFF2-40B4-BE49-F238E27FC236}">
                <a16:creationId xmlns:a16="http://schemas.microsoft.com/office/drawing/2014/main" id="{2DFAF38B-296B-6EDD-B737-F47FC35079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2EF3C5-DE36-EAA7-5914-EA00CC73CD4E}"/>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46271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A56A-331E-0E02-00DD-30389D3C6F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90005C-0EE4-822B-80C5-43DF63E65A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FC9663A-1895-42A4-ACA9-17DCC84B5261}"/>
              </a:ext>
            </a:extLst>
          </p:cNvPr>
          <p:cNvSpPr>
            <a:spLocks noGrp="1"/>
          </p:cNvSpPr>
          <p:nvPr>
            <p:ph type="dt" sz="half" idx="10"/>
          </p:nvPr>
        </p:nvSpPr>
        <p:spPr/>
        <p:txBody>
          <a:bodyPr/>
          <a:lstStyle/>
          <a:p>
            <a:fld id="{D04BC802-30E3-4658-9CCA-F873646FEC67}" type="datetime1">
              <a:rPr lang="en-US" smtClean="0"/>
              <a:t>6/16/2024</a:t>
            </a:fld>
            <a:endParaRPr lang="en-US"/>
          </a:p>
        </p:txBody>
      </p:sp>
      <p:sp>
        <p:nvSpPr>
          <p:cNvPr id="5" name="Footer Placeholder 4">
            <a:extLst>
              <a:ext uri="{FF2B5EF4-FFF2-40B4-BE49-F238E27FC236}">
                <a16:creationId xmlns:a16="http://schemas.microsoft.com/office/drawing/2014/main" id="{C3D2E5AC-857A-96AB-781F-54192014E9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43D3DD-9DFF-2945-3B63-3083E614C30B}"/>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825814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801C4-A617-D1A2-4C74-CC1F505E1F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D0C308-B712-2275-0425-61A1BAF13E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5A6078-0B2C-17E8-4B61-5468CD868B37}"/>
              </a:ext>
            </a:extLst>
          </p:cNvPr>
          <p:cNvSpPr>
            <a:spLocks noGrp="1"/>
          </p:cNvSpPr>
          <p:nvPr>
            <p:ph type="dt" sz="half" idx="10"/>
          </p:nvPr>
        </p:nvSpPr>
        <p:spPr/>
        <p:txBody>
          <a:bodyPr/>
          <a:lstStyle/>
          <a:p>
            <a:fld id="{0AB227A3-19CE-4153-81CE-64EB7AB094B3}" type="datetime1">
              <a:rPr lang="en-US" smtClean="0"/>
              <a:t>6/16/2024</a:t>
            </a:fld>
            <a:endParaRPr lang="en-US"/>
          </a:p>
        </p:txBody>
      </p:sp>
      <p:sp>
        <p:nvSpPr>
          <p:cNvPr id="5" name="Footer Placeholder 4">
            <a:extLst>
              <a:ext uri="{FF2B5EF4-FFF2-40B4-BE49-F238E27FC236}">
                <a16:creationId xmlns:a16="http://schemas.microsoft.com/office/drawing/2014/main" id="{17B1B5FF-7F12-A699-3163-A6AD468908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3870C-DE0B-58C4-8334-AF269BCAD7D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62966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D208A-381E-5BB0-5246-255F9648D6A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C2BCF2C-E818-6729-05E8-8B96EFAF6D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E1C96A-0936-BBD5-DF94-85B15D49AD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E553433-906D-D698-3D35-05C20E9E993F}"/>
              </a:ext>
            </a:extLst>
          </p:cNvPr>
          <p:cNvSpPr>
            <a:spLocks noGrp="1"/>
          </p:cNvSpPr>
          <p:nvPr>
            <p:ph type="dt" sz="half" idx="10"/>
          </p:nvPr>
        </p:nvSpPr>
        <p:spPr/>
        <p:txBody>
          <a:bodyPr/>
          <a:lstStyle/>
          <a:p>
            <a:fld id="{B819A100-10F6-477E-8847-29D479EF1C92}" type="datetime1">
              <a:rPr lang="en-US" smtClean="0"/>
              <a:t>6/16/2024</a:t>
            </a:fld>
            <a:endParaRPr lang="en-US"/>
          </a:p>
        </p:txBody>
      </p:sp>
      <p:sp>
        <p:nvSpPr>
          <p:cNvPr id="6" name="Footer Placeholder 5">
            <a:extLst>
              <a:ext uri="{FF2B5EF4-FFF2-40B4-BE49-F238E27FC236}">
                <a16:creationId xmlns:a16="http://schemas.microsoft.com/office/drawing/2014/main" id="{AB9F2785-524E-C8EB-E917-654540A853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3807D2-C0FE-5B93-BC92-5F887C884B6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163650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F022-C303-EA7F-0F8C-ED3B35D28C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C6D4DD2-3B1D-DCA8-ADF4-FF87B96962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2E4104-F374-4926-455B-EDA707DA1A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44EE62-067A-BF75-7503-EDC52364FC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DE401-B5A1-161D-0A91-E545E8AF0A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7EFE8CB-A2A9-CCD5-BC96-9C910763438B}"/>
              </a:ext>
            </a:extLst>
          </p:cNvPr>
          <p:cNvSpPr>
            <a:spLocks noGrp="1"/>
          </p:cNvSpPr>
          <p:nvPr>
            <p:ph type="dt" sz="half" idx="10"/>
          </p:nvPr>
        </p:nvSpPr>
        <p:spPr/>
        <p:txBody>
          <a:bodyPr/>
          <a:lstStyle/>
          <a:p>
            <a:fld id="{5DF128AB-198A-495F-8475-FDB360C9873F}" type="datetime1">
              <a:rPr lang="en-US" smtClean="0"/>
              <a:t>6/16/2024</a:t>
            </a:fld>
            <a:endParaRPr lang="en-US"/>
          </a:p>
        </p:txBody>
      </p:sp>
      <p:sp>
        <p:nvSpPr>
          <p:cNvPr id="8" name="Footer Placeholder 7">
            <a:extLst>
              <a:ext uri="{FF2B5EF4-FFF2-40B4-BE49-F238E27FC236}">
                <a16:creationId xmlns:a16="http://schemas.microsoft.com/office/drawing/2014/main" id="{8415C2F7-342D-8DDB-A696-7C71541ADE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CB4BCA-3F1E-02A8-9D2F-ABB3AF6352C8}"/>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413415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05EE0-6BA2-5156-DA88-47CE6C47CFD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89650B-DD5C-9E44-A264-D497941E63B4}"/>
              </a:ext>
            </a:extLst>
          </p:cNvPr>
          <p:cNvSpPr>
            <a:spLocks noGrp="1"/>
          </p:cNvSpPr>
          <p:nvPr>
            <p:ph type="dt" sz="half" idx="10"/>
          </p:nvPr>
        </p:nvSpPr>
        <p:spPr/>
        <p:txBody>
          <a:bodyPr/>
          <a:lstStyle/>
          <a:p>
            <a:fld id="{021A235E-F8FD-479F-9FC7-18BE84110877}" type="datetime1">
              <a:rPr lang="en-US" smtClean="0"/>
              <a:t>6/16/2024</a:t>
            </a:fld>
            <a:endParaRPr lang="en-US"/>
          </a:p>
        </p:txBody>
      </p:sp>
      <p:sp>
        <p:nvSpPr>
          <p:cNvPr id="4" name="Footer Placeholder 3">
            <a:extLst>
              <a:ext uri="{FF2B5EF4-FFF2-40B4-BE49-F238E27FC236}">
                <a16:creationId xmlns:a16="http://schemas.microsoft.com/office/drawing/2014/main" id="{17266EF2-35CF-046B-D67A-2A25B63DE3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13B2C1-BB59-E496-DAEE-97F476E42CF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694710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15F8B2-0754-4367-8B55-11E89F1EE909}"/>
              </a:ext>
            </a:extLst>
          </p:cNvPr>
          <p:cNvSpPr>
            <a:spLocks noGrp="1"/>
          </p:cNvSpPr>
          <p:nvPr>
            <p:ph type="dt" sz="half" idx="10"/>
          </p:nvPr>
        </p:nvSpPr>
        <p:spPr/>
        <p:txBody>
          <a:bodyPr/>
          <a:lstStyle/>
          <a:p>
            <a:fld id="{E890F09B-68DA-462E-9DB4-4C9ADAB8CBCC}" type="datetime1">
              <a:rPr lang="en-US" smtClean="0"/>
              <a:t>6/16/2024</a:t>
            </a:fld>
            <a:endParaRPr lang="en-US"/>
          </a:p>
        </p:txBody>
      </p:sp>
      <p:sp>
        <p:nvSpPr>
          <p:cNvPr id="3" name="Footer Placeholder 2">
            <a:extLst>
              <a:ext uri="{FF2B5EF4-FFF2-40B4-BE49-F238E27FC236}">
                <a16:creationId xmlns:a16="http://schemas.microsoft.com/office/drawing/2014/main" id="{53F5B247-1CD5-24DA-DF1A-20726E2F88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118A43-48D0-09B1-85A4-05C6195927AC}"/>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1451405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A8944-CE2F-44E9-703F-A705066658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541900D-6BC5-4F75-7998-6E49A8B7F6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B9547C-0CA6-55A5-2024-AAEDE6E019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6965AF-0368-C686-379E-8C8B9EA06D21}"/>
              </a:ext>
            </a:extLst>
          </p:cNvPr>
          <p:cNvSpPr>
            <a:spLocks noGrp="1"/>
          </p:cNvSpPr>
          <p:nvPr>
            <p:ph type="dt" sz="half" idx="10"/>
          </p:nvPr>
        </p:nvSpPr>
        <p:spPr/>
        <p:txBody>
          <a:bodyPr/>
          <a:lstStyle/>
          <a:p>
            <a:fld id="{17AC4E36-FABE-47EB-AA7F-C19A93824617}" type="datetime1">
              <a:rPr lang="en-US" smtClean="0"/>
              <a:t>6/16/2024</a:t>
            </a:fld>
            <a:endParaRPr lang="en-US"/>
          </a:p>
        </p:txBody>
      </p:sp>
      <p:sp>
        <p:nvSpPr>
          <p:cNvPr id="6" name="Footer Placeholder 5">
            <a:extLst>
              <a:ext uri="{FF2B5EF4-FFF2-40B4-BE49-F238E27FC236}">
                <a16:creationId xmlns:a16="http://schemas.microsoft.com/office/drawing/2014/main" id="{6A6207C7-9DF7-8BF2-A565-8E8ABE5AD8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A476F3-CD10-47D9-7106-B3E3105D112F}"/>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666615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1144-14B8-6A21-1FBE-0CA74ABD6A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E749D0-609E-C150-2BDB-D4ECBF2B7F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8F7F9C5-1CB8-0B3B-0E12-3158CB63A6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262685-9BEC-B4CA-8094-9547120AD637}"/>
              </a:ext>
            </a:extLst>
          </p:cNvPr>
          <p:cNvSpPr>
            <a:spLocks noGrp="1"/>
          </p:cNvSpPr>
          <p:nvPr>
            <p:ph type="dt" sz="half" idx="10"/>
          </p:nvPr>
        </p:nvSpPr>
        <p:spPr/>
        <p:txBody>
          <a:bodyPr/>
          <a:lstStyle/>
          <a:p>
            <a:fld id="{F199CE6B-5DE6-4A2D-B72E-5E8969F9F56F}" type="datetime1">
              <a:rPr lang="en-US" smtClean="0"/>
              <a:t>6/16/2024</a:t>
            </a:fld>
            <a:endParaRPr lang="en-US"/>
          </a:p>
        </p:txBody>
      </p:sp>
      <p:sp>
        <p:nvSpPr>
          <p:cNvPr id="6" name="Footer Placeholder 5">
            <a:extLst>
              <a:ext uri="{FF2B5EF4-FFF2-40B4-BE49-F238E27FC236}">
                <a16:creationId xmlns:a16="http://schemas.microsoft.com/office/drawing/2014/main" id="{E7035270-DD41-736A-2A9B-887BB55858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86F423-26A6-0FB1-07C0-F8B93BAF0342}"/>
              </a:ext>
            </a:extLst>
          </p:cNvPr>
          <p:cNvSpPr>
            <a:spLocks noGrp="1"/>
          </p:cNvSpPr>
          <p:nvPr>
            <p:ph type="sldNum" sz="quarter" idx="12"/>
          </p:nvPr>
        </p:nvSpPr>
        <p:spPr/>
        <p:txBody>
          <a:bodyPr/>
          <a:lstStyle/>
          <a:p>
            <a:fld id="{1F646F3F-274D-499B-ABBE-824EB4ABDC3D}" type="slidenum">
              <a:rPr lang="en-US" smtClean="0"/>
              <a:t>‹#›</a:t>
            </a:fld>
            <a:endParaRPr lang="en-US"/>
          </a:p>
        </p:txBody>
      </p:sp>
    </p:spTree>
    <p:extLst>
      <p:ext uri="{BB962C8B-B14F-4D97-AF65-F5344CB8AC3E}">
        <p14:creationId xmlns:p14="http://schemas.microsoft.com/office/powerpoint/2010/main" val="374471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8A8717-7E9B-CC60-FE1C-9DAB4B6124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B959EE-1735-E2F2-D616-F6D1637986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06CEB45-7232-EFD8-4E98-58C4B2AB62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481A142-DA77-4A5F-AD1F-14E6C18F0F5F}" type="datetime1">
              <a:rPr lang="en-US" smtClean="0"/>
              <a:t>6/16/2024</a:t>
            </a:fld>
            <a:endParaRPr lang="en-US" dirty="0"/>
          </a:p>
        </p:txBody>
      </p:sp>
      <p:sp>
        <p:nvSpPr>
          <p:cNvPr id="5" name="Footer Placeholder 4">
            <a:extLst>
              <a:ext uri="{FF2B5EF4-FFF2-40B4-BE49-F238E27FC236}">
                <a16:creationId xmlns:a16="http://schemas.microsoft.com/office/drawing/2014/main" id="{6BBBFB06-429E-7CAE-8143-04B46DAF9F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796879F2-D44C-A1A7-4818-B1E9E6B684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646F3F-274D-499B-ABBE-824EB4ABDC3D}" type="slidenum">
              <a:rPr lang="en-US" smtClean="0"/>
              <a:pPr/>
              <a:t>‹#›</a:t>
            </a:fld>
            <a:endParaRPr lang="en-US"/>
          </a:p>
        </p:txBody>
      </p:sp>
    </p:spTree>
    <p:extLst>
      <p:ext uri="{BB962C8B-B14F-4D97-AF65-F5344CB8AC3E}">
        <p14:creationId xmlns:p14="http://schemas.microsoft.com/office/powerpoint/2010/main" val="44754301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65E55A2-886B-429F-852A-45A6402DDB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C8EE7CA-2667-4595-9D9F-1312D84801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8" cy="6858000"/>
            <a:chOff x="0" y="-1"/>
            <a:chExt cx="12150168" cy="6858001"/>
          </a:xfrm>
          <a:solidFill>
            <a:schemeClr val="bg2">
              <a:alpha val="50000"/>
            </a:schemeClr>
          </a:solidFill>
        </p:grpSpPr>
        <p:pic>
          <p:nvPicPr>
            <p:cNvPr id="12" name="Graphic 11">
              <a:extLst>
                <a:ext uri="{FF2B5EF4-FFF2-40B4-BE49-F238E27FC236}">
                  <a16:creationId xmlns:a16="http://schemas.microsoft.com/office/drawing/2014/main" id="{DC78D0B3-F1E8-4B4B-B764-1E40D06FDD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34555" y="-1"/>
              <a:ext cx="3052480" cy="6858001"/>
            </a:xfrm>
            <a:prstGeom prst="rect">
              <a:avLst/>
            </a:prstGeom>
          </p:spPr>
        </p:pic>
        <p:pic>
          <p:nvPicPr>
            <p:cNvPr id="25" name="Graphic 24">
              <a:extLst>
                <a:ext uri="{FF2B5EF4-FFF2-40B4-BE49-F238E27FC236}">
                  <a16:creationId xmlns:a16="http://schemas.microsoft.com/office/drawing/2014/main" id="{886309BE-2E90-40A5-BF91-70F0402C73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0" y="-1"/>
              <a:ext cx="3052480" cy="6858001"/>
            </a:xfrm>
            <a:prstGeom prst="rect">
              <a:avLst/>
            </a:prstGeom>
          </p:spPr>
        </p:pic>
        <p:pic>
          <p:nvPicPr>
            <p:cNvPr id="14" name="Graphic 13">
              <a:extLst>
                <a:ext uri="{FF2B5EF4-FFF2-40B4-BE49-F238E27FC236}">
                  <a16:creationId xmlns:a16="http://schemas.microsoft.com/office/drawing/2014/main" id="{44C950C8-232C-4FEE-9DF9-D2E33F306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7688" y="-1"/>
              <a:ext cx="3052480" cy="6858001"/>
            </a:xfrm>
            <a:prstGeom prst="rect">
              <a:avLst/>
            </a:prstGeom>
          </p:spPr>
        </p:pic>
        <p:pic>
          <p:nvPicPr>
            <p:cNvPr id="26" name="Graphic 25">
              <a:extLst>
                <a:ext uri="{FF2B5EF4-FFF2-40B4-BE49-F238E27FC236}">
                  <a16:creationId xmlns:a16="http://schemas.microsoft.com/office/drawing/2014/main" id="{0B78C261-10A0-4843-A7CF-F66CF2EB192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63134" y="-1"/>
              <a:ext cx="3052480" cy="6858001"/>
            </a:xfrm>
            <a:prstGeom prst="rect">
              <a:avLst/>
            </a:prstGeom>
          </p:spPr>
        </p:pic>
      </p:grpSp>
      <p:sp>
        <p:nvSpPr>
          <p:cNvPr id="27" name="Rectangle 26">
            <a:extLst>
              <a:ext uri="{FF2B5EF4-FFF2-40B4-BE49-F238E27FC236}">
                <a16:creationId xmlns:a16="http://schemas.microsoft.com/office/drawing/2014/main" id="{68F83AEE-44EB-41EB-8E79-4D5C90401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9764"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C31F9B3-1C72-4450-83BA-8B825D6961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133600" y="685800"/>
            <a:ext cx="10058400" cy="5486400"/>
          </a:xfrm>
          <a:prstGeom prst="rect">
            <a:avLst/>
          </a:prstGeom>
          <a:solidFill>
            <a:schemeClr val="bg1">
              <a:lumMod val="9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2" name="Title 1">
            <a:extLst>
              <a:ext uri="{FF2B5EF4-FFF2-40B4-BE49-F238E27FC236}">
                <a16:creationId xmlns:a16="http://schemas.microsoft.com/office/drawing/2014/main" id="{66ED3E67-8A82-43CC-2465-6002F3A8B571}"/>
              </a:ext>
            </a:extLst>
          </p:cNvPr>
          <p:cNvSpPr>
            <a:spLocks noGrp="1"/>
          </p:cNvSpPr>
          <p:nvPr>
            <p:ph type="ctrTitle"/>
          </p:nvPr>
        </p:nvSpPr>
        <p:spPr>
          <a:xfrm>
            <a:off x="1463040" y="685797"/>
            <a:ext cx="5033176" cy="2332321"/>
          </a:xfrm>
        </p:spPr>
        <p:txBody>
          <a:bodyPr anchor="t">
            <a:normAutofit/>
          </a:bodyPr>
          <a:lstStyle/>
          <a:p>
            <a:pPr algn="l"/>
            <a:br>
              <a:rPr lang="el-GR" sz="2000"/>
            </a:br>
            <a:br>
              <a:rPr lang="el-GR" sz="2000"/>
            </a:br>
            <a:br>
              <a:rPr lang="el-GR" sz="2000"/>
            </a:br>
            <a:r>
              <a:rPr lang="el-GR" sz="2000"/>
              <a:t>Η Δύναμη του Λόγου</a:t>
            </a:r>
            <a:br>
              <a:rPr lang="el-GR" sz="2000"/>
            </a:br>
            <a:r>
              <a:rPr lang="el-GR" sz="2000"/>
              <a:t>Ελευθέριος Βενιζέλος</a:t>
            </a:r>
            <a:br>
              <a:rPr lang="en-GB" sz="2000"/>
            </a:br>
            <a:br>
              <a:rPr lang="el-GR" sz="2000"/>
            </a:br>
            <a:endParaRPr lang="en-GB" sz="2000"/>
          </a:p>
        </p:txBody>
      </p:sp>
      <p:sp>
        <p:nvSpPr>
          <p:cNvPr id="3" name="Subtitle 2">
            <a:extLst>
              <a:ext uri="{FF2B5EF4-FFF2-40B4-BE49-F238E27FC236}">
                <a16:creationId xmlns:a16="http://schemas.microsoft.com/office/drawing/2014/main" id="{9990EF25-B1C4-D252-400E-33FD8AB730D8}"/>
              </a:ext>
            </a:extLst>
          </p:cNvPr>
          <p:cNvSpPr>
            <a:spLocks noGrp="1"/>
          </p:cNvSpPr>
          <p:nvPr>
            <p:ph type="subTitle" idx="1"/>
          </p:nvPr>
        </p:nvSpPr>
        <p:spPr>
          <a:xfrm>
            <a:off x="1463040" y="3131671"/>
            <a:ext cx="5033176" cy="2916704"/>
          </a:xfrm>
        </p:spPr>
        <p:txBody>
          <a:bodyPr>
            <a:normAutofit/>
          </a:bodyPr>
          <a:lstStyle/>
          <a:p>
            <a:pPr algn="l"/>
            <a:r>
              <a:rPr lang="el-GR" sz="1500" kern="0">
                <a:effectLst/>
                <a:latin typeface="Roboto" panose="02000000000000000000" pitchFamily="2" charset="0"/>
                <a:ea typeface="Times New Roman" panose="02020603050405020304" pitchFamily="18" charset="0"/>
                <a:cs typeface="Times New Roman" panose="02020603050405020304" pitchFamily="18" charset="0"/>
              </a:rPr>
              <a:t>ΣΧΟΛΙΚΗ ΜΟΝΑΔΑ</a:t>
            </a:r>
            <a:r>
              <a:rPr lang="en-GB" sz="1500" kern="0">
                <a:effectLst/>
                <a:latin typeface="Roboto" panose="02000000000000000000" pitchFamily="2" charset="0"/>
                <a:ea typeface="Times New Roman" panose="02020603050405020304" pitchFamily="18" charset="0"/>
                <a:cs typeface="Times New Roman" panose="02020603050405020304" pitchFamily="18" charset="0"/>
              </a:rPr>
              <a:t> </a:t>
            </a:r>
            <a:r>
              <a:rPr lang="el-GR" sz="1500" kern="0">
                <a:effectLst/>
                <a:latin typeface="Roboto" panose="02000000000000000000" pitchFamily="2" charset="0"/>
                <a:ea typeface="Times New Roman" panose="02020603050405020304" pitchFamily="18" charset="0"/>
                <a:cs typeface="Times New Roman" panose="02020603050405020304" pitchFamily="18" charset="0"/>
              </a:rPr>
              <a:t>- 6ο ΕΠΑΛ ΗΡΑΚΛΕΙΟΥ</a:t>
            </a:r>
          </a:p>
          <a:p>
            <a:pPr algn="l"/>
            <a:endParaRPr lang="el-GR" sz="1500" kern="0">
              <a:effectLst/>
              <a:latin typeface="Roboto" panose="02000000000000000000" pitchFamily="2" charset="0"/>
              <a:ea typeface="Times New Roman" panose="02020603050405020304" pitchFamily="18" charset="0"/>
              <a:cs typeface="Times New Roman" panose="02020603050405020304" pitchFamily="18" charset="0"/>
            </a:endParaRPr>
          </a:p>
          <a:p>
            <a:pPr algn="l">
              <a:spcAft>
                <a:spcPts val="800"/>
              </a:spcAft>
            </a:pPr>
            <a:r>
              <a:rPr lang="el-GR" sz="1500"/>
              <a:t>ΣΥΝΤΟΝΙΣΤΡΙΑ ΕΚΠΑΙΔΕΥΤΙΚΟΣ- </a:t>
            </a:r>
            <a:r>
              <a:rPr lang="el-GR" sz="1500" kern="0">
                <a:effectLst/>
                <a:latin typeface="Roboto" panose="02000000000000000000" pitchFamily="2" charset="0"/>
                <a:ea typeface="Times New Roman" panose="02020603050405020304" pitchFamily="18" charset="0"/>
                <a:cs typeface="Times New Roman" panose="02020603050405020304" pitchFamily="18" charset="0"/>
              </a:rPr>
              <a:t>Έλλη Μυλωνά ΠΕ06</a:t>
            </a:r>
          </a:p>
          <a:p>
            <a:pPr algn="l">
              <a:spcAft>
                <a:spcPts val="800"/>
              </a:spcAft>
            </a:pPr>
            <a:r>
              <a:rPr lang="el-GR" sz="1500"/>
              <a:t>ΕΚΠΑΙΔΕΥΤΙΚΟΙ ΠΟΥ ΣΥΜΜΕΤΕΧΟΥΝ ΣΤΟ ΠΡΟΓΡΑΜΜΑ</a:t>
            </a:r>
          </a:p>
          <a:p>
            <a:pPr algn="l"/>
            <a:r>
              <a:rPr lang="el-GR" sz="1500"/>
              <a:t>Αικατερίνη Νεραντζουλάκη ΠΕ06</a:t>
            </a:r>
          </a:p>
          <a:p>
            <a:pPr algn="l"/>
            <a:r>
              <a:rPr lang="el-GR" sz="1500"/>
              <a:t>Χαρίκλεια Δασκαλάκη ΠΕ04.02 </a:t>
            </a:r>
          </a:p>
          <a:p>
            <a:pPr algn="l"/>
            <a:r>
              <a:rPr lang="el-GR" sz="1500"/>
              <a:t>Μικτή ομάδα 30 μαθητών διαφορετικών τμημάτων - διαφορετικών τάξεων</a:t>
            </a:r>
          </a:p>
          <a:p>
            <a:pPr algn="l"/>
            <a:endParaRPr lang="el-GR" sz="1500"/>
          </a:p>
          <a:p>
            <a:pPr algn="l"/>
            <a:endParaRPr lang="el-GR" sz="1500"/>
          </a:p>
          <a:p>
            <a:pPr algn="l"/>
            <a:endParaRPr lang="el-GR" sz="1500"/>
          </a:p>
          <a:p>
            <a:pPr algn="l"/>
            <a:endParaRPr lang="el-GR" sz="1500"/>
          </a:p>
          <a:p>
            <a:pPr algn="l"/>
            <a:endParaRPr lang="en-GB" sz="1500"/>
          </a:p>
        </p:txBody>
      </p:sp>
      <p:pic>
        <p:nvPicPr>
          <p:cNvPr id="4" name="Picture 3" descr="A colorful swirls of paint&#10;&#10;Description automatically generated with medium confidence">
            <a:extLst>
              <a:ext uri="{FF2B5EF4-FFF2-40B4-BE49-F238E27FC236}">
                <a16:creationId xmlns:a16="http://schemas.microsoft.com/office/drawing/2014/main" id="{57E58F36-D15B-0FC8-D5BE-A038612C833E}"/>
              </a:ext>
            </a:extLst>
          </p:cNvPr>
          <p:cNvPicPr>
            <a:picLocks noChangeAspect="1"/>
          </p:cNvPicPr>
          <p:nvPr/>
        </p:nvPicPr>
        <p:blipFill rotWithShape="1">
          <a:blip r:embed="rId6"/>
          <a:srcRect t="1160" b="13613"/>
          <a:stretch/>
        </p:blipFill>
        <p:spPr>
          <a:xfrm>
            <a:off x="6705595" y="1885953"/>
            <a:ext cx="5486404" cy="3086092"/>
          </a:xfrm>
          <a:prstGeom prst="rect">
            <a:avLst/>
          </a:prstGeom>
        </p:spPr>
      </p:pic>
      <p:sp>
        <p:nvSpPr>
          <p:cNvPr id="29" name="Rectangle 28">
            <a:extLst>
              <a:ext uri="{FF2B5EF4-FFF2-40B4-BE49-F238E27FC236}">
                <a16:creationId xmlns:a16="http://schemas.microsoft.com/office/drawing/2014/main" id="{DAA6B357-A355-4674-B4E9-C0378611D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35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F007-745B-BADE-A03E-D6F2940B1F9A}"/>
              </a:ext>
            </a:extLst>
          </p:cNvPr>
          <p:cNvSpPr>
            <a:spLocks noGrp="1"/>
          </p:cNvSpPr>
          <p:nvPr>
            <p:ph type="title"/>
          </p:nvPr>
        </p:nvSpPr>
        <p:spPr/>
        <p:txBody>
          <a:bodyPr/>
          <a:lstStyle/>
          <a:p>
            <a:r>
              <a:rPr lang="el-GR" dirty="0"/>
              <a:t>Στη σοφίτα…</a:t>
            </a:r>
            <a:endParaRPr lang="en-GB" dirty="0"/>
          </a:p>
        </p:txBody>
      </p:sp>
      <p:pic>
        <p:nvPicPr>
          <p:cNvPr id="8" name="Content Placeholder 7">
            <a:extLst>
              <a:ext uri="{FF2B5EF4-FFF2-40B4-BE49-F238E27FC236}">
                <a16:creationId xmlns:a16="http://schemas.microsoft.com/office/drawing/2014/main" id="{5CAA73E4-EE1D-F5C3-1569-59F2F82E738C}"/>
              </a:ext>
            </a:extLst>
          </p:cNvPr>
          <p:cNvPicPr>
            <a:picLocks noGrp="1" noChangeAspect="1"/>
          </p:cNvPicPr>
          <p:nvPr>
            <p:ph sz="half" idx="2"/>
          </p:nvPr>
        </p:nvPicPr>
        <p:blipFill>
          <a:blip r:embed="rId2"/>
          <a:stretch>
            <a:fillRect/>
          </a:stretch>
        </p:blipFill>
        <p:spPr>
          <a:xfrm>
            <a:off x="7079530" y="1825625"/>
            <a:ext cx="3097483" cy="4351338"/>
          </a:xfrm>
        </p:spPr>
      </p:pic>
      <p:pic>
        <p:nvPicPr>
          <p:cNvPr id="10" name="Picture 9">
            <a:extLst>
              <a:ext uri="{FF2B5EF4-FFF2-40B4-BE49-F238E27FC236}">
                <a16:creationId xmlns:a16="http://schemas.microsoft.com/office/drawing/2014/main" id="{096FC8C9-1150-7A49-E42F-4192F86DA9F6}"/>
              </a:ext>
            </a:extLst>
          </p:cNvPr>
          <p:cNvPicPr>
            <a:picLocks noChangeAspect="1"/>
          </p:cNvPicPr>
          <p:nvPr/>
        </p:nvPicPr>
        <p:blipFill>
          <a:blip r:embed="rId3"/>
          <a:stretch>
            <a:fillRect/>
          </a:stretch>
        </p:blipFill>
        <p:spPr>
          <a:xfrm>
            <a:off x="1409418" y="1825625"/>
            <a:ext cx="4039164" cy="4086795"/>
          </a:xfrm>
          <a:prstGeom prst="rect">
            <a:avLst/>
          </a:prstGeom>
        </p:spPr>
      </p:pic>
      <p:pic>
        <p:nvPicPr>
          <p:cNvPr id="14" name="Content Placeholder 13">
            <a:extLst>
              <a:ext uri="{FF2B5EF4-FFF2-40B4-BE49-F238E27FC236}">
                <a16:creationId xmlns:a16="http://schemas.microsoft.com/office/drawing/2014/main" id="{E7D70D1B-BB38-8BAE-17AE-635312004BF5}"/>
              </a:ext>
            </a:extLst>
          </p:cNvPr>
          <p:cNvPicPr>
            <a:picLocks noGrp="1" noChangeAspect="1"/>
          </p:cNvPicPr>
          <p:nvPr>
            <p:ph sz="half" idx="1"/>
          </p:nvPr>
        </p:nvPicPr>
        <p:blipFill>
          <a:blip r:embed="rId3"/>
          <a:stretch>
            <a:fillRect/>
          </a:stretch>
        </p:blipFill>
        <p:spPr>
          <a:xfrm>
            <a:off x="1409418" y="1957896"/>
            <a:ext cx="4039164" cy="4086795"/>
          </a:xfrm>
        </p:spPr>
      </p:pic>
    </p:spTree>
    <p:extLst>
      <p:ext uri="{BB962C8B-B14F-4D97-AF65-F5344CB8AC3E}">
        <p14:creationId xmlns:p14="http://schemas.microsoft.com/office/powerpoint/2010/main" val="2504030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7628-D464-E5A9-925E-BCEB1CCC872D}"/>
              </a:ext>
            </a:extLst>
          </p:cNvPr>
          <p:cNvSpPr>
            <a:spLocks noGrp="1"/>
          </p:cNvSpPr>
          <p:nvPr>
            <p:ph type="title"/>
          </p:nvPr>
        </p:nvSpPr>
        <p:spPr/>
        <p:txBody>
          <a:bodyPr/>
          <a:lstStyle/>
          <a:p>
            <a:r>
              <a:rPr lang="el-GR" dirty="0"/>
              <a:t>Η ομάδα </a:t>
            </a:r>
            <a:br>
              <a:rPr lang="el-GR" dirty="0"/>
            </a:br>
            <a:r>
              <a:rPr lang="el-GR" sz="1800" dirty="0"/>
              <a:t>1Μαρτίου 2024</a:t>
            </a:r>
            <a:endParaRPr lang="en-GB" sz="1800" dirty="0"/>
          </a:p>
        </p:txBody>
      </p:sp>
      <p:pic>
        <p:nvPicPr>
          <p:cNvPr id="5" name="Content Placeholder 4">
            <a:extLst>
              <a:ext uri="{FF2B5EF4-FFF2-40B4-BE49-F238E27FC236}">
                <a16:creationId xmlns:a16="http://schemas.microsoft.com/office/drawing/2014/main" id="{07BE5FBB-31C4-4228-82F3-6D35BC27010D}"/>
              </a:ext>
            </a:extLst>
          </p:cNvPr>
          <p:cNvPicPr>
            <a:picLocks noGrp="1" noChangeAspect="1"/>
          </p:cNvPicPr>
          <p:nvPr>
            <p:ph idx="1"/>
          </p:nvPr>
        </p:nvPicPr>
        <p:blipFill>
          <a:blip r:embed="rId2"/>
          <a:stretch>
            <a:fillRect/>
          </a:stretch>
        </p:blipFill>
        <p:spPr>
          <a:xfrm>
            <a:off x="1985304" y="1825625"/>
            <a:ext cx="8221392" cy="4351338"/>
          </a:xfrm>
        </p:spPr>
      </p:pic>
    </p:spTree>
    <p:extLst>
      <p:ext uri="{BB962C8B-B14F-4D97-AF65-F5344CB8AC3E}">
        <p14:creationId xmlns:p14="http://schemas.microsoft.com/office/powerpoint/2010/main" val="720420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22313-0681-3A19-7197-16101F0232C7}"/>
              </a:ext>
            </a:extLst>
          </p:cNvPr>
          <p:cNvSpPr>
            <a:spLocks noGrp="1"/>
          </p:cNvSpPr>
          <p:nvPr>
            <p:ph type="title"/>
          </p:nvPr>
        </p:nvSpPr>
        <p:spPr/>
        <p:txBody>
          <a:bodyPr/>
          <a:lstStyle/>
          <a:p>
            <a:r>
              <a:rPr lang="el-GR" dirty="0"/>
              <a:t>Σας ευχαριστούμε!</a:t>
            </a:r>
            <a:endParaRPr lang="en-GB" dirty="0"/>
          </a:p>
        </p:txBody>
      </p:sp>
      <p:pic>
        <p:nvPicPr>
          <p:cNvPr id="5" name="Content Placeholder 4">
            <a:extLst>
              <a:ext uri="{FF2B5EF4-FFF2-40B4-BE49-F238E27FC236}">
                <a16:creationId xmlns:a16="http://schemas.microsoft.com/office/drawing/2014/main" id="{0E8FCB34-0620-44EC-0857-DCEA7C0162A4}"/>
              </a:ext>
            </a:extLst>
          </p:cNvPr>
          <p:cNvPicPr>
            <a:picLocks noGrp="1" noChangeAspect="1"/>
          </p:cNvPicPr>
          <p:nvPr>
            <p:ph idx="1"/>
          </p:nvPr>
        </p:nvPicPr>
        <p:blipFill>
          <a:blip r:embed="rId2"/>
          <a:stretch>
            <a:fillRect/>
          </a:stretch>
        </p:blipFill>
        <p:spPr>
          <a:xfrm>
            <a:off x="2414641" y="1825625"/>
            <a:ext cx="7362718" cy="4351338"/>
          </a:xfrm>
        </p:spPr>
      </p:pic>
    </p:spTree>
    <p:extLst>
      <p:ext uri="{BB962C8B-B14F-4D97-AF65-F5344CB8AC3E}">
        <p14:creationId xmlns:p14="http://schemas.microsoft.com/office/powerpoint/2010/main" val="3855034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4A8AE1-9605-41DC-920F-A4B8E8F23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c 9">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790889" flipH="1">
            <a:off x="715850" y="795372"/>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B51F682-0613-2B3A-A945-BFA4828DEA45}"/>
              </a:ext>
            </a:extLst>
          </p:cNvPr>
          <p:cNvSpPr>
            <a:spLocks noGrp="1"/>
          </p:cNvSpPr>
          <p:nvPr>
            <p:ph idx="1"/>
          </p:nvPr>
        </p:nvSpPr>
        <p:spPr>
          <a:xfrm>
            <a:off x="838200" y="1461360"/>
            <a:ext cx="5536397" cy="3935281"/>
          </a:xfrm>
        </p:spPr>
        <p:txBody>
          <a:bodyPr>
            <a:normAutofit/>
          </a:bodyPr>
          <a:lstStyle/>
          <a:p>
            <a:pPr marL="0" indent="0">
              <a:buNone/>
            </a:pPr>
            <a:r>
              <a:rPr lang="el-GR" dirty="0"/>
              <a:t>…να δοθεί το έναυσμα και η ευκαιρία για ουσιαστικότερη γνωριμία με τον λόγο και την προσωπικότητα του Ελευθέριου Βενιζέλου, καθώς αποτελεί έναν από τους σημαντικότερους πολιτικούς προερχόμενους από την Κρήτη. </a:t>
            </a:r>
            <a:endParaRPr lang="en-GB" dirty="0"/>
          </a:p>
        </p:txBody>
      </p:sp>
      <p:sp>
        <p:nvSpPr>
          <p:cNvPr id="12" name="Oval 11">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2396"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17460" y="4737713"/>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CA58545-1A5A-4932-B51B-F6E891C4A6F0}"/>
              </a:ext>
            </a:extLst>
          </p:cNvPr>
          <p:cNvSpPr>
            <a:spLocks noGrp="1"/>
          </p:cNvSpPr>
          <p:nvPr>
            <p:ph type="title"/>
          </p:nvPr>
        </p:nvSpPr>
        <p:spPr>
          <a:xfrm>
            <a:off x="7474281" y="1396686"/>
            <a:ext cx="3240506" cy="4064628"/>
          </a:xfrm>
        </p:spPr>
        <p:txBody>
          <a:bodyPr>
            <a:normAutofit/>
          </a:bodyPr>
          <a:lstStyle/>
          <a:p>
            <a:r>
              <a:rPr lang="el-GR" sz="3400">
                <a:solidFill>
                  <a:srgbClr val="FFFFFF"/>
                </a:solidFill>
              </a:rPr>
              <a:t>Στόχος του προγράμματος… </a:t>
            </a:r>
            <a:endParaRPr lang="en-GB" sz="3400">
              <a:solidFill>
                <a:srgbClr val="FFFFFF"/>
              </a:solidFill>
            </a:endParaRPr>
          </a:p>
        </p:txBody>
      </p:sp>
    </p:spTree>
    <p:extLst>
      <p:ext uri="{BB962C8B-B14F-4D97-AF65-F5344CB8AC3E}">
        <p14:creationId xmlns:p14="http://schemas.microsoft.com/office/powerpoint/2010/main" val="3008807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E75E049-1CF1-4AE3-EA3D-B879585B5EF6}"/>
              </a:ext>
            </a:extLst>
          </p:cNvPr>
          <p:cNvSpPr>
            <a:spLocks noGrp="1"/>
          </p:cNvSpPr>
          <p:nvPr>
            <p:ph type="title"/>
          </p:nvPr>
        </p:nvSpPr>
        <p:spPr>
          <a:xfrm>
            <a:off x="838200" y="365125"/>
            <a:ext cx="5393361" cy="1325563"/>
          </a:xfrm>
        </p:spPr>
        <p:txBody>
          <a:bodyPr vert="horz" lIns="91440" tIns="45720" rIns="91440" bIns="45720" rtlCol="0" anchor="ctr">
            <a:normAutofit/>
          </a:bodyPr>
          <a:lstStyle/>
          <a:p>
            <a:r>
              <a:rPr lang="en-US"/>
              <a:t>Ελευθέριος Βενιζέλος </a:t>
            </a:r>
          </a:p>
        </p:txBody>
      </p:sp>
      <p:sp>
        <p:nvSpPr>
          <p:cNvPr id="3" name="Content Placeholder 2">
            <a:extLst>
              <a:ext uri="{FF2B5EF4-FFF2-40B4-BE49-F238E27FC236}">
                <a16:creationId xmlns:a16="http://schemas.microsoft.com/office/drawing/2014/main" id="{FC202D6A-3C1E-7CE4-1D1E-71178CFCDD01}"/>
              </a:ext>
            </a:extLst>
          </p:cNvPr>
          <p:cNvSpPr>
            <a:spLocks noGrp="1"/>
          </p:cNvSpPr>
          <p:nvPr>
            <p:ph sz="half" idx="1"/>
          </p:nvPr>
        </p:nvSpPr>
        <p:spPr>
          <a:xfrm>
            <a:off x="838200" y="1825625"/>
            <a:ext cx="5393361" cy="4351338"/>
          </a:xfrm>
        </p:spPr>
        <p:txBody>
          <a:bodyPr vert="horz" lIns="91440" tIns="45720" rIns="91440" bIns="45720" rtlCol="0">
            <a:normAutofit/>
          </a:bodyPr>
          <a:lstStyle/>
          <a:p>
            <a:pPr marL="228600" marR="0" lvl="0" fontAlgn="auto">
              <a:spcBef>
                <a:spcPts val="1000"/>
              </a:spcBef>
              <a:spcAft>
                <a:spcPts val="0"/>
              </a:spcAft>
              <a:buClrTx/>
              <a:buSzTx/>
              <a:tabLst/>
              <a:defRPr/>
            </a:pPr>
            <a:r>
              <a:rPr kumimoji="0" lang="en-US" sz="1500" b="0" i="0" u="none" strike="noStrike" cap="none" spc="0" normalizeH="0" baseline="0" noProof="0">
                <a:ln>
                  <a:noFill/>
                </a:ln>
                <a:effectLst/>
                <a:uLnTx/>
                <a:uFillTx/>
              </a:rPr>
              <a:t>Γεννήθηκε στις 23 Αυγούστου (11 Αυγούστου με το παλαιό ημερολόγιο) του </a:t>
            </a:r>
            <a:r>
              <a:rPr kumimoji="0" lang="en-US" sz="1500" b="1" i="0" u="none" strike="noStrike" cap="none" spc="0" normalizeH="0" baseline="0" noProof="0">
                <a:ln>
                  <a:noFill/>
                </a:ln>
                <a:effectLst/>
                <a:uLnTx/>
                <a:uFillTx/>
              </a:rPr>
              <a:t>1864 στις Μουρνιές Χανίων </a:t>
            </a:r>
            <a:r>
              <a:rPr kumimoji="0" lang="en-US" sz="1500" b="0" i="0" u="none" strike="noStrike" cap="none" spc="0" normalizeH="0" baseline="0" noProof="0">
                <a:ln>
                  <a:noFill/>
                </a:ln>
                <a:effectLst/>
                <a:uLnTx/>
                <a:uFillTx/>
              </a:rPr>
              <a:t>και ήταν το πέμπτο παιδί του εμπόρου Κυριάκου Βενιζέλου και της Στυλιανής Πλουμιδάκη.</a:t>
            </a:r>
          </a:p>
          <a:p>
            <a:pPr marL="228600" marR="0" lvl="0" fontAlgn="auto">
              <a:spcBef>
                <a:spcPts val="1000"/>
              </a:spcBef>
              <a:spcAft>
                <a:spcPts val="0"/>
              </a:spcAft>
              <a:buClrTx/>
              <a:buSzTx/>
              <a:tabLst/>
              <a:defRPr/>
            </a:pPr>
            <a:r>
              <a:rPr kumimoji="0" lang="en-US" sz="1500" b="0" i="0" u="none" strike="noStrike" cap="none" spc="0" normalizeH="0" baseline="0" noProof="0">
                <a:ln>
                  <a:noFill/>
                </a:ln>
                <a:effectLst/>
                <a:uLnTx/>
                <a:uFillTx/>
              </a:rPr>
              <a:t> Η οικογένειά του αναγκάστηκε να </a:t>
            </a:r>
            <a:r>
              <a:rPr kumimoji="0" lang="en-US" sz="1500" b="1" i="0" u="none" strike="noStrike" cap="none" spc="0" normalizeH="0" baseline="0" noProof="0">
                <a:ln>
                  <a:noFill/>
                </a:ln>
                <a:effectLst/>
                <a:uLnTx/>
                <a:uFillTx/>
              </a:rPr>
              <a:t>εγκαταλείψει την Κρήτη το 1866</a:t>
            </a:r>
            <a:r>
              <a:rPr kumimoji="0" lang="en-US" sz="1500" b="0" i="0" u="none" strike="noStrike" cap="none" spc="0" normalizeH="0" baseline="0" noProof="0">
                <a:ln>
                  <a:noFill/>
                </a:ln>
                <a:effectLst/>
                <a:uLnTx/>
                <a:uFillTx/>
              </a:rPr>
              <a:t>, επειδή είχε αναμιχθεί στην επανάσταση εναντίον των Τούρκων. Έτσι, ο μικρός Ελευθέριος αναγκάστηκε να μάθει τα πρώτα του γράμματα στη </a:t>
            </a:r>
            <a:r>
              <a:rPr kumimoji="0" lang="en-US" sz="1500" b="1" i="0" u="none" strike="noStrike" cap="none" spc="0" normalizeH="0" baseline="0" noProof="0">
                <a:ln>
                  <a:noFill/>
                </a:ln>
                <a:effectLst/>
                <a:uLnTx/>
                <a:uFillTx/>
              </a:rPr>
              <a:t>Σύρο</a:t>
            </a:r>
            <a:r>
              <a:rPr kumimoji="0" lang="en-US" sz="1500" b="0" i="0" u="none" strike="noStrike" cap="none" spc="0" normalizeH="0" baseline="0" noProof="0">
                <a:ln>
                  <a:noFill/>
                </a:ln>
                <a:effectLst/>
                <a:uLnTx/>
                <a:uFillTx/>
              </a:rPr>
              <a:t>, όπου κατέφυγε η οικογένειά του. Τις γυμνασιακές του σπουδές τελείωσε στην </a:t>
            </a:r>
            <a:r>
              <a:rPr kumimoji="0" lang="en-US" sz="1500" b="1" i="0" u="none" strike="noStrike" cap="none" spc="0" normalizeH="0" baseline="0" noProof="0">
                <a:ln>
                  <a:noFill/>
                </a:ln>
                <a:effectLst/>
                <a:uLnTx/>
                <a:uFillTx/>
              </a:rPr>
              <a:t>Αθήνα και στα Χανιά</a:t>
            </a:r>
            <a:r>
              <a:rPr kumimoji="0" lang="en-US" sz="1500" b="0" i="0" u="none" strike="noStrike" cap="none" spc="0" normalizeH="0" baseline="0" noProof="0">
                <a:ln>
                  <a:noFill/>
                </a:ln>
                <a:effectLst/>
                <a:uLnTx/>
                <a:uFillTx/>
              </a:rPr>
              <a:t>, όπου επέστρεψε μετά την επανάσταση.</a:t>
            </a:r>
          </a:p>
          <a:p>
            <a:pPr marL="228600" marR="0" lvl="0" fontAlgn="auto">
              <a:spcBef>
                <a:spcPts val="1000"/>
              </a:spcBef>
              <a:spcAft>
                <a:spcPts val="0"/>
              </a:spcAft>
              <a:buClrTx/>
              <a:buSzTx/>
              <a:tabLst/>
              <a:defRPr/>
            </a:pPr>
            <a:r>
              <a:rPr kumimoji="0" lang="en-US" sz="1500" b="0" i="0" u="none" strike="noStrike" cap="none" spc="0" normalizeH="0" baseline="0" noProof="0">
                <a:ln>
                  <a:noFill/>
                </a:ln>
                <a:effectLst/>
                <a:uLnTx/>
                <a:uFillTx/>
              </a:rPr>
              <a:t> Ο πατέρας του ήθελε να τον κάνει έμπορο, αλλά το νεαρό παιδί ήθελε να διευρύνει τους ορίζοντές του και προτίμησε να </a:t>
            </a:r>
            <a:r>
              <a:rPr kumimoji="0" lang="en-US" sz="1500" b="1" i="0" u="none" strike="noStrike" cap="none" spc="0" normalizeH="0" baseline="0" noProof="0">
                <a:ln>
                  <a:noFill/>
                </a:ln>
                <a:effectLst/>
                <a:uLnTx/>
                <a:uFillTx/>
              </a:rPr>
              <a:t>σπουδάσει νομικά στο Πανεπιστήμιο Αθηνών</a:t>
            </a:r>
            <a:r>
              <a:rPr kumimoji="0" lang="en-US" sz="1500" b="0" i="0" u="none" strike="noStrike" cap="none" spc="0" normalizeH="0" baseline="0" noProof="0">
                <a:ln>
                  <a:noFill/>
                </a:ln>
                <a:effectLst/>
                <a:uLnTx/>
                <a:uFillTx/>
              </a:rPr>
              <a:t>. </a:t>
            </a:r>
          </a:p>
          <a:p>
            <a:pPr marL="228600" marR="0" lvl="0" fontAlgn="auto">
              <a:spcBef>
                <a:spcPts val="1000"/>
              </a:spcBef>
              <a:spcAft>
                <a:spcPts val="0"/>
              </a:spcAft>
              <a:buClrTx/>
              <a:buSzTx/>
              <a:tabLst/>
              <a:defRPr/>
            </a:pPr>
            <a:r>
              <a:rPr kumimoji="0" lang="en-US" sz="1500" b="0" i="0" u="none" strike="noStrike" cap="none" spc="0" normalizeH="0" baseline="0" noProof="0">
                <a:ln>
                  <a:noFill/>
                </a:ln>
                <a:effectLst/>
                <a:uLnTx/>
                <a:uFillTx/>
              </a:rPr>
              <a:t>Το </a:t>
            </a:r>
            <a:r>
              <a:rPr kumimoji="0" lang="en-US" sz="1500" b="1" i="0" u="none" strike="noStrike" cap="none" spc="0" normalizeH="0" baseline="0" noProof="0">
                <a:ln>
                  <a:noFill/>
                </a:ln>
                <a:effectLst/>
                <a:uLnTx/>
                <a:uFillTx/>
              </a:rPr>
              <a:t>1886 </a:t>
            </a:r>
            <a:r>
              <a:rPr kumimoji="0" lang="en-US" sz="1500" b="0" i="0" u="none" strike="noStrike" cap="none" spc="0" normalizeH="0" baseline="0" noProof="0">
                <a:ln>
                  <a:noFill/>
                </a:ln>
                <a:effectLst/>
                <a:uLnTx/>
                <a:uFillTx/>
              </a:rPr>
              <a:t>αναγορεύτηκε σε διδάκτορα Νομικής με βαθμό άριστα και αμέσως </a:t>
            </a:r>
            <a:r>
              <a:rPr kumimoji="0" lang="en-US" sz="1500" b="1" i="0" u="none" strike="noStrike" cap="none" spc="0" normalizeH="0" baseline="0" noProof="0">
                <a:ln>
                  <a:noFill/>
                </a:ln>
                <a:effectLst/>
                <a:uLnTx/>
                <a:uFillTx/>
              </a:rPr>
              <a:t>επέστρεψε στα Χανιά</a:t>
            </a:r>
            <a:r>
              <a:rPr kumimoji="0" lang="en-US" sz="1500" b="0" i="0" u="none" strike="noStrike" cap="none" spc="0" normalizeH="0" baseline="0" noProof="0">
                <a:ln>
                  <a:noFill/>
                </a:ln>
                <a:effectLst/>
                <a:uLnTx/>
                <a:uFillTx/>
              </a:rPr>
              <a:t>, όπου άρχισε να δικηγορεί και να αναμιγνύεται στην τοπική πολιτική.</a:t>
            </a:r>
          </a:p>
          <a:p>
            <a:endParaRPr lang="en-US" sz="1500"/>
          </a:p>
        </p:txBody>
      </p:sp>
      <p:pic>
        <p:nvPicPr>
          <p:cNvPr id="6" name="Content Placeholder 5" descr="A person with a beard and mustache&#10;&#10;Description automatically generated">
            <a:extLst>
              <a:ext uri="{FF2B5EF4-FFF2-40B4-BE49-F238E27FC236}">
                <a16:creationId xmlns:a16="http://schemas.microsoft.com/office/drawing/2014/main" id="{854EDFA5-F7C7-079B-E36F-ED3E5F9DFAC4}"/>
              </a:ext>
            </a:extLst>
          </p:cNvPr>
          <p:cNvPicPr>
            <a:picLocks noGrp="1" noChangeAspect="1"/>
          </p:cNvPicPr>
          <p:nvPr>
            <p:ph sz="half" idx="2"/>
          </p:nvPr>
        </p:nvPicPr>
        <p:blipFill rotWithShape="1">
          <a:blip r:embed="rId2"/>
          <a:srcRect l="3000" r="16749" b="-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6380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5A64-43A5-D2DC-8F06-C8D277A24C8F}"/>
              </a:ext>
            </a:extLst>
          </p:cNvPr>
          <p:cNvSpPr>
            <a:spLocks noGrp="1"/>
          </p:cNvSpPr>
          <p:nvPr>
            <p:ph type="title"/>
          </p:nvPr>
        </p:nvSpPr>
        <p:spPr/>
        <p:txBody>
          <a:bodyPr/>
          <a:lstStyle/>
          <a:p>
            <a:r>
              <a:rPr lang="el-GR" dirty="0"/>
              <a:t>Η οικία - Μουσείο</a:t>
            </a:r>
            <a:endParaRPr lang="en-GB" dirty="0"/>
          </a:p>
        </p:txBody>
      </p:sp>
      <p:pic>
        <p:nvPicPr>
          <p:cNvPr id="6" name="Content Placeholder 5">
            <a:extLst>
              <a:ext uri="{FF2B5EF4-FFF2-40B4-BE49-F238E27FC236}">
                <a16:creationId xmlns:a16="http://schemas.microsoft.com/office/drawing/2014/main" id="{DEDC13EB-1CA5-5B2A-804F-41954C22B635}"/>
              </a:ext>
            </a:extLst>
          </p:cNvPr>
          <p:cNvPicPr>
            <a:picLocks noGrp="1" noChangeAspect="1"/>
          </p:cNvPicPr>
          <p:nvPr>
            <p:ph sz="half" idx="1"/>
          </p:nvPr>
        </p:nvPicPr>
        <p:blipFill>
          <a:blip r:embed="rId2"/>
          <a:stretch>
            <a:fillRect/>
          </a:stretch>
        </p:blipFill>
        <p:spPr>
          <a:xfrm>
            <a:off x="1085523" y="2672371"/>
            <a:ext cx="4686954" cy="2657846"/>
          </a:xfrm>
        </p:spPr>
      </p:pic>
      <p:sp>
        <p:nvSpPr>
          <p:cNvPr id="4" name="Content Placeholder 3">
            <a:extLst>
              <a:ext uri="{FF2B5EF4-FFF2-40B4-BE49-F238E27FC236}">
                <a16:creationId xmlns:a16="http://schemas.microsoft.com/office/drawing/2014/main" id="{81603824-CAAF-7E11-973D-FB9F13EDD7B1}"/>
              </a:ext>
            </a:extLst>
          </p:cNvPr>
          <p:cNvSpPr>
            <a:spLocks noGrp="1"/>
          </p:cNvSpPr>
          <p:nvPr>
            <p:ph sz="half" idx="2"/>
          </p:nvPr>
        </p:nvSpPr>
        <p:spPr/>
        <p:txBody>
          <a:bodyPr>
            <a:normAutofit fontScale="77500" lnSpcReduction="20000"/>
          </a:bodyPr>
          <a:lstStyle/>
          <a:p>
            <a:r>
              <a:rPr lang="el-GR" dirty="0"/>
              <a:t>Το πατρικό σπίτι του Ελευθερίου Βενιζέλου στη </a:t>
            </a:r>
            <a:r>
              <a:rPr lang="el-GR" dirty="0" err="1"/>
              <a:t>Χαλέπα</a:t>
            </a:r>
            <a:r>
              <a:rPr lang="el-GR" dirty="0"/>
              <a:t> Χανίων αποτέλεσε τη στέγη της ζωής του επί τριάντα και πλέον χρόνια, από το 1880 μέχρι το 1910 και αργότερα κατά διαστήματα από το 1927 μέχρι το 1935.</a:t>
            </a:r>
          </a:p>
          <a:p>
            <a:r>
              <a:rPr lang="el-GR" dirty="0"/>
              <a:t>Το 1876 ο πατέρας του Ελευθερίου Βενιζέλου, Κυριάκος, αγοράζει το οικόπεδο, που βρίσκεται στο κέντρο της </a:t>
            </a:r>
            <a:r>
              <a:rPr lang="el-GR" dirty="0" err="1"/>
              <a:t>Χαλέπας</a:t>
            </a:r>
            <a:r>
              <a:rPr lang="el-GR" dirty="0"/>
              <a:t>. </a:t>
            </a:r>
            <a:r>
              <a:rPr lang="el-GR" dirty="0" err="1"/>
              <a:t>Kατά</a:t>
            </a:r>
            <a:r>
              <a:rPr lang="el-GR" dirty="0"/>
              <a:t> την περίοδο της Κρητικής Πολιτείας στη </a:t>
            </a:r>
            <a:r>
              <a:rPr lang="el-GR" dirty="0" err="1"/>
              <a:t>Χαλέπα</a:t>
            </a:r>
            <a:r>
              <a:rPr lang="el-GR" dirty="0"/>
              <a:t> βρίσκονται οι κατοικίες της αστικής τάξης, η κατοικία του πρίγκιπα Γεωργίου, Ύπατου Αρμοστή Κρήτης,  και οι πρεσβείες των Μεγάλων Δυνάμεων</a:t>
            </a:r>
            <a:endParaRPr lang="en-GB" dirty="0"/>
          </a:p>
        </p:txBody>
      </p:sp>
    </p:spTree>
    <p:extLst>
      <p:ext uri="{BB962C8B-B14F-4D97-AF65-F5344CB8AC3E}">
        <p14:creationId xmlns:p14="http://schemas.microsoft.com/office/powerpoint/2010/main" val="1920301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1FCFC-A4AB-0E61-1C60-1BE676845241}"/>
              </a:ext>
            </a:extLst>
          </p:cNvPr>
          <p:cNvSpPr>
            <a:spLocks noGrp="1"/>
          </p:cNvSpPr>
          <p:nvPr>
            <p:ph type="title"/>
          </p:nvPr>
        </p:nvSpPr>
        <p:spPr/>
        <p:txBody>
          <a:bodyPr/>
          <a:lstStyle/>
          <a:p>
            <a:r>
              <a:rPr lang="el-GR" dirty="0"/>
              <a:t>Η οικία - Μουσείο</a:t>
            </a:r>
            <a:endParaRPr lang="en-GB" dirty="0"/>
          </a:p>
        </p:txBody>
      </p:sp>
      <p:sp>
        <p:nvSpPr>
          <p:cNvPr id="3" name="Content Placeholder 2">
            <a:extLst>
              <a:ext uri="{FF2B5EF4-FFF2-40B4-BE49-F238E27FC236}">
                <a16:creationId xmlns:a16="http://schemas.microsoft.com/office/drawing/2014/main" id="{FBFDF1C2-BCDC-B5FF-FEB9-E0F72D03DA8E}"/>
              </a:ext>
            </a:extLst>
          </p:cNvPr>
          <p:cNvSpPr>
            <a:spLocks noGrp="1"/>
          </p:cNvSpPr>
          <p:nvPr>
            <p:ph sz="half" idx="1"/>
          </p:nvPr>
        </p:nvSpPr>
        <p:spPr/>
        <p:txBody>
          <a:bodyPr>
            <a:normAutofit fontScale="62500" lnSpcReduction="20000"/>
          </a:bodyPr>
          <a:lstStyle/>
          <a:p>
            <a:r>
              <a:rPr lang="el-GR" dirty="0"/>
              <a:t>Στο δίπατο σπίτι, σύμφωνα με το αρχικό σχέδιο του 1880, με τους βοηθητικούς χώρους και τα υπνοδωμάτια στο ισόγειο, και τις αίθουσες υποδοχής στον όροφο, έχει εκτός της εσωτερικής ξύλινης σκάλας που οδηγεί, κατ’ ευθείαν από τον κήπο, και πέτρινη εξωτερική με δύο σκέλη. </a:t>
            </a:r>
          </a:p>
          <a:p>
            <a:r>
              <a:rPr lang="el-GR" dirty="0"/>
              <a:t>Μετά τον θάνατο του Κυριάκου Βενιζέλου το σπίτι στεγάζει τον γιο του Ελευθέριο και την οικογένεια του. Εδώ </a:t>
            </a:r>
            <a:r>
              <a:rPr lang="el-GR" b="1" dirty="0"/>
              <a:t>γεννιούνται οι δύο γιοί του</a:t>
            </a:r>
            <a:r>
              <a:rPr lang="el-GR" dirty="0"/>
              <a:t>, </a:t>
            </a:r>
            <a:r>
              <a:rPr lang="el-GR" b="1" dirty="0"/>
              <a:t>Κυριάκος και Σοφοκλής και πεθαίνει η πρώτη του σύζυγος, Μαρία</a:t>
            </a:r>
            <a:r>
              <a:rPr lang="el-GR" dirty="0"/>
              <a:t>.</a:t>
            </a:r>
          </a:p>
          <a:p>
            <a:r>
              <a:rPr lang="el-GR" dirty="0"/>
              <a:t>Με την ανάληψη της πρωθυπουργίας της Ελλάδας το </a:t>
            </a:r>
            <a:r>
              <a:rPr lang="el-GR" b="1" dirty="0"/>
              <a:t>1910 </a:t>
            </a:r>
            <a:r>
              <a:rPr lang="el-GR" dirty="0"/>
              <a:t>ο Ελευθέριος Βενιζέλος φεύγει για την Αθήνα και </a:t>
            </a:r>
            <a:r>
              <a:rPr lang="el-GR" b="1" dirty="0"/>
              <a:t>το σπίτι ενοικιάζεται </a:t>
            </a:r>
            <a:r>
              <a:rPr lang="el-GR" dirty="0"/>
              <a:t>κυρίως σε συγγενικά του πρόσωπα, ξένους διπλωμάτες και </a:t>
            </a:r>
            <a:r>
              <a:rPr lang="el-GR" dirty="0" err="1"/>
              <a:t>Κρήτες</a:t>
            </a:r>
            <a:r>
              <a:rPr lang="el-GR" dirty="0"/>
              <a:t> πολιτικούς (Ρώσοι αξιωματικοί, </a:t>
            </a:r>
            <a:r>
              <a:rPr lang="el-GR" dirty="0" err="1"/>
              <a:t>Λουμπάνσκυ</a:t>
            </a:r>
            <a:r>
              <a:rPr lang="el-GR" dirty="0"/>
              <a:t>, </a:t>
            </a:r>
            <a:r>
              <a:rPr lang="el-GR" dirty="0" err="1"/>
              <a:t>Πλουμιδάκης</a:t>
            </a:r>
            <a:r>
              <a:rPr lang="el-GR" dirty="0"/>
              <a:t>, γραφείο Κυριάκου Κ. Μητσοτάκη), οι οποίοι και τον φιλοξενούν όταν επισκέπτεται τα Χανιά.</a:t>
            </a:r>
            <a:endParaRPr lang="en-GB" dirty="0"/>
          </a:p>
        </p:txBody>
      </p:sp>
      <p:pic>
        <p:nvPicPr>
          <p:cNvPr id="6" name="Content Placeholder 5">
            <a:extLst>
              <a:ext uri="{FF2B5EF4-FFF2-40B4-BE49-F238E27FC236}">
                <a16:creationId xmlns:a16="http://schemas.microsoft.com/office/drawing/2014/main" id="{C7AD15E1-3A7C-563B-5053-FE9707928D47}"/>
              </a:ext>
            </a:extLst>
          </p:cNvPr>
          <p:cNvPicPr>
            <a:picLocks noGrp="1" noChangeAspect="1"/>
          </p:cNvPicPr>
          <p:nvPr>
            <p:ph sz="half" idx="2"/>
          </p:nvPr>
        </p:nvPicPr>
        <p:blipFill>
          <a:blip r:embed="rId2"/>
          <a:stretch>
            <a:fillRect/>
          </a:stretch>
        </p:blipFill>
        <p:spPr>
          <a:xfrm>
            <a:off x="6139309" y="2055044"/>
            <a:ext cx="5024326" cy="3356148"/>
          </a:xfrm>
        </p:spPr>
      </p:pic>
    </p:spTree>
    <p:extLst>
      <p:ext uri="{BB962C8B-B14F-4D97-AF65-F5344CB8AC3E}">
        <p14:creationId xmlns:p14="http://schemas.microsoft.com/office/powerpoint/2010/main" val="4191745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F7421-2417-DA78-9F69-8BDC12B58FA6}"/>
              </a:ext>
            </a:extLst>
          </p:cNvPr>
          <p:cNvSpPr>
            <a:spLocks noGrp="1"/>
          </p:cNvSpPr>
          <p:nvPr>
            <p:ph type="title"/>
          </p:nvPr>
        </p:nvSpPr>
        <p:spPr/>
        <p:txBody>
          <a:bodyPr/>
          <a:lstStyle/>
          <a:p>
            <a:r>
              <a:rPr kumimoji="0" lang="el-GR" sz="2400" b="0" i="0" u="none" strike="noStrike" kern="1200" cap="none" spc="0" normalizeH="0" baseline="0" noProof="0" dirty="0">
                <a:ln>
                  <a:noFill/>
                </a:ln>
                <a:solidFill>
                  <a:prstClr val="black"/>
                </a:solidFill>
                <a:effectLst/>
                <a:uLnTx/>
                <a:uFillTx/>
                <a:latin typeface="Aptos Display" panose="02110004020202020204"/>
                <a:ea typeface="+mj-ea"/>
                <a:cs typeface="+mj-cs"/>
              </a:rPr>
              <a:t>Η οικία λαμβάνει τη σημερινή της μορφή το 1927</a:t>
            </a:r>
            <a:endParaRPr lang="en-GB" dirty="0"/>
          </a:p>
        </p:txBody>
      </p:sp>
      <p:pic>
        <p:nvPicPr>
          <p:cNvPr id="6" name="Content Placeholder 5">
            <a:extLst>
              <a:ext uri="{FF2B5EF4-FFF2-40B4-BE49-F238E27FC236}">
                <a16:creationId xmlns:a16="http://schemas.microsoft.com/office/drawing/2014/main" id="{62B66B6D-6A19-0892-F8F1-32D57B17BBF9}"/>
              </a:ext>
            </a:extLst>
          </p:cNvPr>
          <p:cNvPicPr>
            <a:picLocks noGrp="1" noChangeAspect="1"/>
          </p:cNvPicPr>
          <p:nvPr>
            <p:ph sz="half" idx="1"/>
          </p:nvPr>
        </p:nvPicPr>
        <p:blipFill>
          <a:blip r:embed="rId2"/>
          <a:stretch>
            <a:fillRect/>
          </a:stretch>
        </p:blipFill>
        <p:spPr>
          <a:xfrm>
            <a:off x="637620" y="1825625"/>
            <a:ext cx="5382181" cy="4235810"/>
          </a:xfrm>
        </p:spPr>
      </p:pic>
      <p:sp>
        <p:nvSpPr>
          <p:cNvPr id="4" name="Content Placeholder 3">
            <a:extLst>
              <a:ext uri="{FF2B5EF4-FFF2-40B4-BE49-F238E27FC236}">
                <a16:creationId xmlns:a16="http://schemas.microsoft.com/office/drawing/2014/main" id="{2BEF8D11-E419-2866-7C9E-937929023773}"/>
              </a:ext>
            </a:extLst>
          </p:cNvPr>
          <p:cNvSpPr>
            <a:spLocks noGrp="1"/>
          </p:cNvSpPr>
          <p:nvPr>
            <p:ph sz="half" idx="2"/>
          </p:nvPr>
        </p:nvSpPr>
        <p:spPr/>
        <p:txBody>
          <a:bodyPr>
            <a:normAutofit fontScale="700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l-GR" sz="2600" dirty="0">
                <a:solidFill>
                  <a:prstClr val="black"/>
                </a:solidFill>
                <a:latin typeface="Aptos" panose="02110004020202020204"/>
              </a:rPr>
              <a:t>Ο</a:t>
            </a:r>
            <a:r>
              <a:rPr kumimoji="0" lang="el-GR" sz="2600" b="0" i="0" u="none" strike="noStrike" kern="1200" cap="none" spc="0" normalizeH="0" baseline="0" noProof="0" dirty="0">
                <a:ln>
                  <a:noFill/>
                </a:ln>
                <a:solidFill>
                  <a:prstClr val="black"/>
                </a:solidFill>
                <a:effectLst/>
                <a:uLnTx/>
                <a:uFillTx/>
                <a:latin typeface="Aptos" panose="02110004020202020204"/>
                <a:ea typeface="+mn-ea"/>
                <a:cs typeface="+mn-cs"/>
              </a:rPr>
              <a:t> Ελευθέριος Βενιζέλος επιστρέφει από το Παρίσι στα Χανιά και προβαίνει στη </a:t>
            </a:r>
            <a:r>
              <a:rPr kumimoji="0" lang="el-GR" sz="2600" b="1" i="0" u="none" strike="noStrike" kern="1200" cap="none" spc="0" normalizeH="0" baseline="0" noProof="0" dirty="0">
                <a:ln>
                  <a:noFill/>
                </a:ln>
                <a:solidFill>
                  <a:prstClr val="black"/>
                </a:solidFill>
                <a:effectLst/>
                <a:uLnTx/>
                <a:uFillTx/>
                <a:latin typeface="Aptos" panose="02110004020202020204"/>
                <a:ea typeface="+mn-ea"/>
                <a:cs typeface="+mn-cs"/>
              </a:rPr>
              <a:t>ριζική ανακαίνισή </a:t>
            </a:r>
            <a:r>
              <a:rPr kumimoji="0" lang="el-GR" sz="2600" b="0" i="0" u="none" strike="noStrike" kern="1200" cap="none" spc="0" normalizeH="0" baseline="0" noProof="0" dirty="0">
                <a:ln>
                  <a:noFill/>
                </a:ln>
                <a:solidFill>
                  <a:prstClr val="black"/>
                </a:solidFill>
                <a:effectLst/>
                <a:uLnTx/>
                <a:uFillTx/>
                <a:latin typeface="Aptos" panose="02110004020202020204"/>
                <a:ea typeface="+mn-ea"/>
                <a:cs typeface="+mn-cs"/>
              </a:rPr>
              <a:t>της.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600" b="0" i="0" u="none" strike="noStrike" kern="1200" cap="none" spc="0" normalizeH="0" baseline="0" noProof="0" dirty="0">
                <a:ln>
                  <a:noFill/>
                </a:ln>
                <a:solidFill>
                  <a:prstClr val="black"/>
                </a:solidFill>
                <a:effectLst/>
                <a:uLnTx/>
                <a:uFillTx/>
                <a:latin typeface="Aptos" panose="02110004020202020204"/>
                <a:ea typeface="+mn-ea"/>
                <a:cs typeface="+mn-cs"/>
              </a:rPr>
              <a:t> Τη μελέτη μετατροπής αναθέτει στον </a:t>
            </a:r>
            <a:r>
              <a:rPr kumimoji="0" lang="el-GR" sz="2600" b="0" i="1" u="sng" strike="noStrike" kern="1200" cap="none" spc="0" normalizeH="0" baseline="0" noProof="0" dirty="0">
                <a:ln>
                  <a:noFill/>
                </a:ln>
                <a:solidFill>
                  <a:prstClr val="black"/>
                </a:solidFill>
                <a:effectLst/>
                <a:uLnTx/>
                <a:uFillTx/>
                <a:latin typeface="Aptos" panose="02110004020202020204"/>
                <a:ea typeface="+mn-ea"/>
                <a:cs typeface="+mn-cs"/>
              </a:rPr>
              <a:t>αρχιτέκτονα Σταυρίδη </a:t>
            </a:r>
            <a:r>
              <a:rPr kumimoji="0" lang="el-GR" sz="2600" b="0" i="0" u="none" strike="noStrike" kern="1200" cap="none" spc="0" normalizeH="0" baseline="0" noProof="0" dirty="0">
                <a:ln>
                  <a:noFill/>
                </a:ln>
                <a:solidFill>
                  <a:prstClr val="black"/>
                </a:solidFill>
                <a:effectLst/>
                <a:uLnTx/>
                <a:uFillTx/>
                <a:latin typeface="Aptos" panose="02110004020202020204"/>
                <a:ea typeface="+mn-ea"/>
                <a:cs typeface="+mn-cs"/>
              </a:rPr>
              <a:t>και </a:t>
            </a:r>
            <a:r>
              <a:rPr kumimoji="0" lang="el-GR" sz="2600" b="1" i="0" u="none" strike="noStrike" kern="1200" cap="none" spc="0" normalizeH="0" baseline="0" noProof="0" dirty="0">
                <a:ln>
                  <a:noFill/>
                </a:ln>
                <a:solidFill>
                  <a:prstClr val="black"/>
                </a:solidFill>
                <a:effectLst/>
                <a:uLnTx/>
                <a:uFillTx/>
                <a:latin typeface="Aptos" panose="02110004020202020204"/>
                <a:ea typeface="+mn-ea"/>
                <a:cs typeface="+mn-cs"/>
              </a:rPr>
              <a:t>επιβλέπει ο ίδιος τις εργασίες.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600" b="0" i="0" u="none" strike="noStrike" kern="1200" cap="none" spc="0" normalizeH="0" baseline="0" noProof="0" dirty="0">
                <a:ln>
                  <a:noFill/>
                </a:ln>
                <a:solidFill>
                  <a:prstClr val="black"/>
                </a:solidFill>
                <a:effectLst/>
                <a:uLnTx/>
                <a:uFillTx/>
                <a:latin typeface="Aptos" panose="02110004020202020204"/>
                <a:ea typeface="+mn-ea"/>
                <a:cs typeface="+mn-cs"/>
              </a:rPr>
              <a:t> Το σπίτι φέρει την προσωπική του σφραγίδα και όλοι οι χώροι έχουν διατηρήσει μέχρι και σήμερα την αυθεντική τους μορφή, αυτή που είχαν την εποχή που κατοικούσε στο σπίτι ο Ελευθέριος Βενιζέλος.</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l-GR" sz="2600" b="0" i="0" u="none" strike="noStrike" kern="1200" cap="none" spc="0" normalizeH="0" baseline="0" noProof="0" dirty="0">
                <a:ln>
                  <a:noFill/>
                </a:ln>
                <a:solidFill>
                  <a:prstClr val="black"/>
                </a:solidFill>
                <a:effectLst/>
                <a:uLnTx/>
                <a:uFillTx/>
                <a:latin typeface="Aptos" panose="02110004020202020204"/>
                <a:ea typeface="+mn-ea"/>
                <a:cs typeface="+mn-cs"/>
              </a:rPr>
              <a:t> Πρόκειται επομένως για τον </a:t>
            </a:r>
            <a:r>
              <a:rPr kumimoji="0" lang="el-GR" sz="2600" b="1" i="0" u="none" strike="noStrike" kern="1200" cap="none" spc="0" normalizeH="0" baseline="0" noProof="0" dirty="0">
                <a:ln>
                  <a:noFill/>
                </a:ln>
                <a:solidFill>
                  <a:prstClr val="black"/>
                </a:solidFill>
                <a:effectLst/>
                <a:uLnTx/>
                <a:uFillTx/>
                <a:latin typeface="Aptos" panose="02110004020202020204"/>
                <a:ea typeface="+mn-ea"/>
                <a:cs typeface="+mn-cs"/>
              </a:rPr>
              <a:t>προσωπικό «ιδανικό» του χώρο</a:t>
            </a:r>
            <a:r>
              <a:rPr kumimoji="0" lang="el-GR" sz="2600" b="0" i="0" u="none" strike="noStrike" kern="1200" cap="none" spc="0" normalizeH="0" baseline="0" noProof="0" dirty="0">
                <a:ln>
                  <a:noFill/>
                </a:ln>
                <a:solidFill>
                  <a:prstClr val="black"/>
                </a:solidFill>
                <a:effectLst/>
                <a:uLnTx/>
                <a:uFillTx/>
                <a:latin typeface="Aptos" panose="02110004020202020204"/>
                <a:ea typeface="+mn-ea"/>
                <a:cs typeface="+mn-cs"/>
              </a:rPr>
              <a:t>. Έπιπλα της δεκαετίας του 1925-’35 </a:t>
            </a:r>
            <a:r>
              <a:rPr kumimoji="0" lang="el-GR" sz="2600" b="1" i="0" u="none" strike="noStrike" kern="1200" cap="none" spc="0" normalizeH="0" baseline="0" noProof="0" dirty="0">
                <a:ln>
                  <a:noFill/>
                </a:ln>
                <a:solidFill>
                  <a:prstClr val="black"/>
                </a:solidFill>
                <a:effectLst/>
                <a:uLnTx/>
                <a:uFillTx/>
                <a:latin typeface="Aptos" panose="02110004020202020204"/>
                <a:ea typeface="+mn-ea"/>
                <a:cs typeface="+mn-cs"/>
              </a:rPr>
              <a:t>διαλεγμένα από τον ίδιο το Βενιζέλο και τη δεύτερη σύζυγό του Έλενα </a:t>
            </a:r>
            <a:r>
              <a:rPr kumimoji="0" lang="el-GR" sz="2600" b="1" i="0" u="none" strike="noStrike" kern="1200" cap="none" spc="0" normalizeH="0" baseline="0" noProof="0" dirty="0" err="1">
                <a:ln>
                  <a:noFill/>
                </a:ln>
                <a:solidFill>
                  <a:prstClr val="black"/>
                </a:solidFill>
                <a:effectLst/>
                <a:uLnTx/>
                <a:uFillTx/>
                <a:latin typeface="Aptos" panose="02110004020202020204"/>
                <a:ea typeface="+mn-ea"/>
                <a:cs typeface="+mn-cs"/>
              </a:rPr>
              <a:t>Σκυλίτση</a:t>
            </a:r>
            <a:r>
              <a:rPr kumimoji="0" lang="el-GR" sz="2600" b="0" i="0" u="none" strike="noStrike" kern="1200" cap="none" spc="0" normalizeH="0" baseline="0" noProof="0" dirty="0">
                <a:ln>
                  <a:noFill/>
                </a:ln>
                <a:solidFill>
                  <a:prstClr val="black"/>
                </a:solidFill>
                <a:effectLst/>
                <a:uLnTx/>
                <a:uFillTx/>
                <a:latin typeface="Aptos" panose="02110004020202020204"/>
                <a:ea typeface="+mn-ea"/>
                <a:cs typeface="+mn-cs"/>
              </a:rPr>
              <a:t>, που ήρθαν από την Αθήνα και το εξωτερικό, κινητά, διακοσμητικά αντικείμενα και πίνακες εποχής, πρωτότυπες φωτογραφίες, προσωπικά του αντικείμενα ιδιαίτερα σημαντικής αξίας κοσμούν το εσωτερικό του σπιτιού.</a:t>
            </a:r>
            <a:endParaRPr kumimoji="0" lang="en-GB" sz="26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GB" dirty="0"/>
          </a:p>
        </p:txBody>
      </p:sp>
    </p:spTree>
    <p:extLst>
      <p:ext uri="{BB962C8B-B14F-4D97-AF65-F5344CB8AC3E}">
        <p14:creationId xmlns:p14="http://schemas.microsoft.com/office/powerpoint/2010/main" val="1314567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09EBC-45B1-1AC0-A7A8-D0AE45D58CEF}"/>
              </a:ext>
            </a:extLst>
          </p:cNvPr>
          <p:cNvSpPr>
            <a:spLocks noGrp="1"/>
          </p:cNvSpPr>
          <p:nvPr>
            <p:ph type="title"/>
          </p:nvPr>
        </p:nvSpPr>
        <p:spPr/>
        <p:txBody>
          <a:bodyPr/>
          <a:lstStyle/>
          <a:p>
            <a:r>
              <a:rPr lang="el-GR" dirty="0"/>
              <a:t>Μοναδικά ιστορικά εκθέματα</a:t>
            </a:r>
            <a:endParaRPr lang="en-GB" dirty="0"/>
          </a:p>
        </p:txBody>
      </p:sp>
      <p:sp>
        <p:nvSpPr>
          <p:cNvPr id="3" name="Text Placeholder 2">
            <a:extLst>
              <a:ext uri="{FF2B5EF4-FFF2-40B4-BE49-F238E27FC236}">
                <a16:creationId xmlns:a16="http://schemas.microsoft.com/office/drawing/2014/main" id="{98F4E0AE-5DFB-39DE-6FA7-2A06B6C22B26}"/>
              </a:ext>
            </a:extLst>
          </p:cNvPr>
          <p:cNvSpPr>
            <a:spLocks noGrp="1"/>
          </p:cNvSpPr>
          <p:nvPr>
            <p:ph type="body" idx="1"/>
          </p:nvPr>
        </p:nvSpPr>
        <p:spPr/>
        <p:txBody>
          <a:bodyPr>
            <a:normAutofit fontScale="70000" lnSpcReduction="20000"/>
          </a:bodyPr>
          <a:lstStyle/>
          <a:p>
            <a:pPr algn="just"/>
            <a:r>
              <a:rPr lang="el-GR" dirty="0"/>
              <a:t> Το πρώτο βιβλίο της μετάφρασης της Ιστορίας του Θουκυδίδη από τον Ελευθέριο Βενιζέλο</a:t>
            </a:r>
          </a:p>
          <a:p>
            <a:pPr algn="just"/>
            <a:endParaRPr lang="en-GB" dirty="0"/>
          </a:p>
        </p:txBody>
      </p:sp>
      <p:sp>
        <p:nvSpPr>
          <p:cNvPr id="5" name="Text Placeholder 4">
            <a:extLst>
              <a:ext uri="{FF2B5EF4-FFF2-40B4-BE49-F238E27FC236}">
                <a16:creationId xmlns:a16="http://schemas.microsoft.com/office/drawing/2014/main" id="{C9685051-D190-8A41-D0DD-BC9E2CCD1145}"/>
              </a:ext>
            </a:extLst>
          </p:cNvPr>
          <p:cNvSpPr>
            <a:spLocks noGrp="1"/>
          </p:cNvSpPr>
          <p:nvPr>
            <p:ph type="body" sz="quarter" idx="3"/>
          </p:nvPr>
        </p:nvSpPr>
        <p:spPr/>
        <p:txBody>
          <a:bodyPr>
            <a:normAutofit fontScale="70000" lnSpcReduction="20000"/>
          </a:bodyPr>
          <a:lstStyle/>
          <a:p>
            <a:endParaRPr lang="el-GR" dirty="0"/>
          </a:p>
          <a:p>
            <a:r>
              <a:rPr lang="el-GR" dirty="0"/>
              <a:t>Το περίστροφο που χρησιμοποιούσε ως επαναστάτης στην Κρήτη</a:t>
            </a:r>
          </a:p>
          <a:p>
            <a:endParaRPr lang="en-GB" dirty="0"/>
          </a:p>
        </p:txBody>
      </p:sp>
      <p:pic>
        <p:nvPicPr>
          <p:cNvPr id="9" name="Content Placeholder 8">
            <a:extLst>
              <a:ext uri="{FF2B5EF4-FFF2-40B4-BE49-F238E27FC236}">
                <a16:creationId xmlns:a16="http://schemas.microsoft.com/office/drawing/2014/main" id="{51840BE5-6B0E-E4B9-3FB0-2B870308BE0C}"/>
              </a:ext>
            </a:extLst>
          </p:cNvPr>
          <p:cNvPicPr>
            <a:picLocks noGrp="1" noChangeAspect="1"/>
          </p:cNvPicPr>
          <p:nvPr>
            <p:ph sz="quarter" idx="4"/>
          </p:nvPr>
        </p:nvPicPr>
        <p:blipFill>
          <a:blip r:embed="rId2"/>
          <a:stretch>
            <a:fillRect/>
          </a:stretch>
        </p:blipFill>
        <p:spPr>
          <a:xfrm>
            <a:off x="6759019" y="2741649"/>
            <a:ext cx="4176074" cy="3344817"/>
          </a:xfrm>
        </p:spPr>
      </p:pic>
      <p:pic>
        <p:nvPicPr>
          <p:cNvPr id="7" name="Content Placeholder 5">
            <a:extLst>
              <a:ext uri="{FF2B5EF4-FFF2-40B4-BE49-F238E27FC236}">
                <a16:creationId xmlns:a16="http://schemas.microsoft.com/office/drawing/2014/main" id="{1B198417-66D1-E3B7-52BD-87A5311E00F5}"/>
              </a:ext>
            </a:extLst>
          </p:cNvPr>
          <p:cNvPicPr>
            <a:picLocks noGrp="1" noChangeAspect="1"/>
          </p:cNvPicPr>
          <p:nvPr>
            <p:ph sz="half" idx="2"/>
          </p:nvPr>
        </p:nvPicPr>
        <p:blipFill>
          <a:blip r:embed="rId3"/>
          <a:stretch>
            <a:fillRect/>
          </a:stretch>
        </p:blipFill>
        <p:spPr>
          <a:xfrm>
            <a:off x="2017655" y="2505075"/>
            <a:ext cx="2802052" cy="3684588"/>
          </a:xfrm>
        </p:spPr>
      </p:pic>
    </p:spTree>
    <p:extLst>
      <p:ext uri="{BB962C8B-B14F-4D97-AF65-F5344CB8AC3E}">
        <p14:creationId xmlns:p14="http://schemas.microsoft.com/office/powerpoint/2010/main" val="1046796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72D27-7B48-A2DF-6D61-F3F7CF2A98A5}"/>
              </a:ext>
            </a:extLst>
          </p:cNvPr>
          <p:cNvSpPr>
            <a:spLocks noGrp="1"/>
          </p:cNvSpPr>
          <p:nvPr>
            <p:ph type="title"/>
          </p:nvPr>
        </p:nvSpPr>
        <p:spPr/>
        <p:txBody>
          <a:bodyPr/>
          <a:lstStyle/>
          <a:p>
            <a:r>
              <a:rPr lang="el-GR" dirty="0"/>
              <a:t>Μοναδικά ιστορικά εκθέματα</a:t>
            </a:r>
            <a:endParaRPr lang="en-GB" dirty="0"/>
          </a:p>
        </p:txBody>
      </p:sp>
      <p:sp>
        <p:nvSpPr>
          <p:cNvPr id="3" name="Text Placeholder 2">
            <a:extLst>
              <a:ext uri="{FF2B5EF4-FFF2-40B4-BE49-F238E27FC236}">
                <a16:creationId xmlns:a16="http://schemas.microsoft.com/office/drawing/2014/main" id="{ED77BE28-8DEE-9E51-5E82-49E75F733863}"/>
              </a:ext>
            </a:extLst>
          </p:cNvPr>
          <p:cNvSpPr>
            <a:spLocks noGrp="1"/>
          </p:cNvSpPr>
          <p:nvPr>
            <p:ph type="body" idx="1"/>
          </p:nvPr>
        </p:nvSpPr>
        <p:spPr/>
        <p:txBody>
          <a:bodyPr>
            <a:normAutofit fontScale="92500" lnSpcReduction="20000"/>
          </a:bodyPr>
          <a:lstStyle/>
          <a:p>
            <a:r>
              <a:rPr lang="el-GR" dirty="0"/>
              <a:t>Τα ματωμένα ρούχα που φορούσε κατά την απόπειρα δολοφονίας εναντίον του το 1920</a:t>
            </a:r>
            <a:endParaRPr lang="en-GB" dirty="0"/>
          </a:p>
        </p:txBody>
      </p:sp>
      <p:pic>
        <p:nvPicPr>
          <p:cNvPr id="8" name="Content Placeholder 7">
            <a:extLst>
              <a:ext uri="{FF2B5EF4-FFF2-40B4-BE49-F238E27FC236}">
                <a16:creationId xmlns:a16="http://schemas.microsoft.com/office/drawing/2014/main" id="{DCE19B23-E4EF-B013-26B1-FA9F1C50BADE}"/>
              </a:ext>
            </a:extLst>
          </p:cNvPr>
          <p:cNvPicPr>
            <a:picLocks noGrp="1" noChangeAspect="1"/>
          </p:cNvPicPr>
          <p:nvPr>
            <p:ph sz="half" idx="2"/>
          </p:nvPr>
        </p:nvPicPr>
        <p:blipFill>
          <a:blip r:embed="rId2"/>
          <a:stretch>
            <a:fillRect/>
          </a:stretch>
        </p:blipFill>
        <p:spPr>
          <a:xfrm>
            <a:off x="2404646" y="2505075"/>
            <a:ext cx="2028071" cy="3684588"/>
          </a:xfrm>
        </p:spPr>
      </p:pic>
      <p:sp>
        <p:nvSpPr>
          <p:cNvPr id="5" name="Text Placeholder 4">
            <a:extLst>
              <a:ext uri="{FF2B5EF4-FFF2-40B4-BE49-F238E27FC236}">
                <a16:creationId xmlns:a16="http://schemas.microsoft.com/office/drawing/2014/main" id="{4C6375F6-F55C-3E9E-A25B-F6F3FF9FC859}"/>
              </a:ext>
            </a:extLst>
          </p:cNvPr>
          <p:cNvSpPr>
            <a:spLocks noGrp="1"/>
          </p:cNvSpPr>
          <p:nvPr>
            <p:ph type="body" sz="quarter" idx="3"/>
          </p:nvPr>
        </p:nvSpPr>
        <p:spPr/>
        <p:txBody>
          <a:bodyPr>
            <a:normAutofit fontScale="92500" lnSpcReduction="20000"/>
          </a:bodyPr>
          <a:lstStyle/>
          <a:p>
            <a:r>
              <a:rPr lang="el-GR" dirty="0"/>
              <a:t>Το αυτοκίνητο, μάρκας </a:t>
            </a:r>
            <a:r>
              <a:rPr lang="el-GR" dirty="0" err="1"/>
              <a:t>Packard</a:t>
            </a:r>
            <a:r>
              <a:rPr lang="el-GR" dirty="0"/>
              <a:t>, στο οποίο επέβαινε κατά την απόπειρα του 1933</a:t>
            </a:r>
            <a:endParaRPr lang="en-GB" dirty="0"/>
          </a:p>
        </p:txBody>
      </p:sp>
      <p:pic>
        <p:nvPicPr>
          <p:cNvPr id="10" name="Content Placeholder 9">
            <a:extLst>
              <a:ext uri="{FF2B5EF4-FFF2-40B4-BE49-F238E27FC236}">
                <a16:creationId xmlns:a16="http://schemas.microsoft.com/office/drawing/2014/main" id="{334152C7-41F2-9DED-7472-8A346BD4CC1F}"/>
              </a:ext>
            </a:extLst>
          </p:cNvPr>
          <p:cNvPicPr>
            <a:picLocks noGrp="1" noChangeAspect="1"/>
          </p:cNvPicPr>
          <p:nvPr>
            <p:ph sz="quarter" idx="4"/>
          </p:nvPr>
        </p:nvPicPr>
        <p:blipFill>
          <a:blip r:embed="rId3"/>
          <a:stretch>
            <a:fillRect/>
          </a:stretch>
        </p:blipFill>
        <p:spPr>
          <a:xfrm>
            <a:off x="6277422" y="3170867"/>
            <a:ext cx="4972744" cy="2353003"/>
          </a:xfrm>
        </p:spPr>
      </p:pic>
    </p:spTree>
    <p:extLst>
      <p:ext uri="{BB962C8B-B14F-4D97-AF65-F5344CB8AC3E}">
        <p14:creationId xmlns:p14="http://schemas.microsoft.com/office/powerpoint/2010/main" val="1776380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69267-B02D-E6FA-55D1-EB64F9B9266D}"/>
              </a:ext>
            </a:extLst>
          </p:cNvPr>
          <p:cNvSpPr>
            <a:spLocks noGrp="1"/>
          </p:cNvSpPr>
          <p:nvPr>
            <p:ph type="title"/>
          </p:nvPr>
        </p:nvSpPr>
        <p:spPr/>
        <p:txBody>
          <a:bodyPr/>
          <a:lstStyle/>
          <a:p>
            <a:r>
              <a:rPr lang="el-GR" dirty="0"/>
              <a:t>Στη σοφίτα…</a:t>
            </a:r>
            <a:endParaRPr lang="en-GB" dirty="0"/>
          </a:p>
        </p:txBody>
      </p:sp>
      <p:sp>
        <p:nvSpPr>
          <p:cNvPr id="3" name="Text Placeholder 2">
            <a:extLst>
              <a:ext uri="{FF2B5EF4-FFF2-40B4-BE49-F238E27FC236}">
                <a16:creationId xmlns:a16="http://schemas.microsoft.com/office/drawing/2014/main" id="{07EA80D2-8AC4-DFF0-FBD2-15978CA83E8C}"/>
              </a:ext>
            </a:extLst>
          </p:cNvPr>
          <p:cNvSpPr>
            <a:spLocks noGrp="1"/>
          </p:cNvSpPr>
          <p:nvPr>
            <p:ph type="body" idx="1"/>
          </p:nvPr>
        </p:nvSpPr>
        <p:spPr/>
        <p:txBody>
          <a:bodyPr/>
          <a:lstStyle/>
          <a:p>
            <a:r>
              <a:rPr lang="en-US" dirty="0"/>
              <a:t>timeline</a:t>
            </a:r>
            <a:endParaRPr lang="en-GB" dirty="0"/>
          </a:p>
        </p:txBody>
      </p:sp>
      <p:pic>
        <p:nvPicPr>
          <p:cNvPr id="8" name="Content Placeholder 7">
            <a:extLst>
              <a:ext uri="{FF2B5EF4-FFF2-40B4-BE49-F238E27FC236}">
                <a16:creationId xmlns:a16="http://schemas.microsoft.com/office/drawing/2014/main" id="{A3E6C434-6945-BB3A-3FA2-989004A5B46E}"/>
              </a:ext>
            </a:extLst>
          </p:cNvPr>
          <p:cNvPicPr>
            <a:picLocks noGrp="1" noChangeAspect="1"/>
          </p:cNvPicPr>
          <p:nvPr>
            <p:ph sz="half" idx="2"/>
          </p:nvPr>
        </p:nvPicPr>
        <p:blipFill>
          <a:blip r:embed="rId2"/>
          <a:stretch>
            <a:fillRect/>
          </a:stretch>
        </p:blipFill>
        <p:spPr>
          <a:xfrm>
            <a:off x="1239268" y="2505075"/>
            <a:ext cx="4274048" cy="3612921"/>
          </a:xfrm>
        </p:spPr>
      </p:pic>
      <p:sp>
        <p:nvSpPr>
          <p:cNvPr id="5" name="Text Placeholder 4">
            <a:extLst>
              <a:ext uri="{FF2B5EF4-FFF2-40B4-BE49-F238E27FC236}">
                <a16:creationId xmlns:a16="http://schemas.microsoft.com/office/drawing/2014/main" id="{69C990D8-752A-78E9-B15C-6EF91CB1CAB5}"/>
              </a:ext>
            </a:extLst>
          </p:cNvPr>
          <p:cNvSpPr>
            <a:spLocks noGrp="1"/>
          </p:cNvSpPr>
          <p:nvPr>
            <p:ph type="body" sz="quarter" idx="3"/>
          </p:nvPr>
        </p:nvSpPr>
        <p:spPr/>
        <p:txBody>
          <a:bodyPr/>
          <a:lstStyle/>
          <a:p>
            <a:r>
              <a:rPr lang="el-GR" dirty="0"/>
              <a:t>Εκπαιδευτικές δραστηριότητες</a:t>
            </a:r>
            <a:endParaRPr lang="en-GB" dirty="0"/>
          </a:p>
        </p:txBody>
      </p:sp>
      <p:pic>
        <p:nvPicPr>
          <p:cNvPr id="10" name="Content Placeholder 9">
            <a:extLst>
              <a:ext uri="{FF2B5EF4-FFF2-40B4-BE49-F238E27FC236}">
                <a16:creationId xmlns:a16="http://schemas.microsoft.com/office/drawing/2014/main" id="{A93F3A89-C664-A91F-DE56-58B39ED5C3F5}"/>
              </a:ext>
            </a:extLst>
          </p:cNvPr>
          <p:cNvPicPr>
            <a:picLocks noGrp="1" noChangeAspect="1"/>
          </p:cNvPicPr>
          <p:nvPr>
            <p:ph sz="quarter" idx="4"/>
          </p:nvPr>
        </p:nvPicPr>
        <p:blipFill>
          <a:blip r:embed="rId3"/>
          <a:stretch>
            <a:fillRect/>
          </a:stretch>
        </p:blipFill>
        <p:spPr>
          <a:xfrm>
            <a:off x="7507234" y="2620652"/>
            <a:ext cx="1458061" cy="2091842"/>
          </a:xfrm>
        </p:spPr>
      </p:pic>
      <p:pic>
        <p:nvPicPr>
          <p:cNvPr id="12" name="Picture 11">
            <a:extLst>
              <a:ext uri="{FF2B5EF4-FFF2-40B4-BE49-F238E27FC236}">
                <a16:creationId xmlns:a16="http://schemas.microsoft.com/office/drawing/2014/main" id="{BAE82C6A-9078-2DCD-7AF3-F98D5377B583}"/>
              </a:ext>
            </a:extLst>
          </p:cNvPr>
          <p:cNvPicPr>
            <a:picLocks noChangeAspect="1"/>
          </p:cNvPicPr>
          <p:nvPr/>
        </p:nvPicPr>
        <p:blipFill>
          <a:blip r:embed="rId4"/>
          <a:stretch>
            <a:fillRect/>
          </a:stretch>
        </p:blipFill>
        <p:spPr>
          <a:xfrm>
            <a:off x="7507234" y="4828071"/>
            <a:ext cx="3191320" cy="1448002"/>
          </a:xfrm>
          <a:prstGeom prst="rect">
            <a:avLst/>
          </a:prstGeom>
        </p:spPr>
      </p:pic>
      <p:pic>
        <p:nvPicPr>
          <p:cNvPr id="14" name="Picture 13">
            <a:extLst>
              <a:ext uri="{FF2B5EF4-FFF2-40B4-BE49-F238E27FC236}">
                <a16:creationId xmlns:a16="http://schemas.microsoft.com/office/drawing/2014/main" id="{B36DE535-002D-AD67-C672-1B1E6B502837}"/>
              </a:ext>
            </a:extLst>
          </p:cNvPr>
          <p:cNvPicPr>
            <a:picLocks noChangeAspect="1"/>
          </p:cNvPicPr>
          <p:nvPr/>
        </p:nvPicPr>
        <p:blipFill>
          <a:blip r:embed="rId5"/>
          <a:stretch>
            <a:fillRect/>
          </a:stretch>
        </p:blipFill>
        <p:spPr>
          <a:xfrm>
            <a:off x="9171032" y="2676351"/>
            <a:ext cx="1971449" cy="2091843"/>
          </a:xfrm>
          <a:prstGeom prst="rect">
            <a:avLst/>
          </a:prstGeom>
        </p:spPr>
      </p:pic>
    </p:spTree>
    <p:extLst>
      <p:ext uri="{BB962C8B-B14F-4D97-AF65-F5344CB8AC3E}">
        <p14:creationId xmlns:p14="http://schemas.microsoft.com/office/powerpoint/2010/main" val="156667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95</TotalTime>
  <Words>679</Words>
  <Application>Microsoft Office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Aptos Display</vt:lpstr>
      <vt:lpstr>Arial</vt:lpstr>
      <vt:lpstr>Calibri</vt:lpstr>
      <vt:lpstr>Helvetica Neue Medium</vt:lpstr>
      <vt:lpstr>Roboto</vt:lpstr>
      <vt:lpstr>Office Theme</vt:lpstr>
      <vt:lpstr>   Η Δύναμη του Λόγου Ελευθέριος Βενιζέλος  </vt:lpstr>
      <vt:lpstr>Στόχος του προγράμματος… </vt:lpstr>
      <vt:lpstr>Ελευθέριος Βενιζέλος </vt:lpstr>
      <vt:lpstr>Η οικία - Μουσείο</vt:lpstr>
      <vt:lpstr>Η οικία - Μουσείο</vt:lpstr>
      <vt:lpstr>Η οικία λαμβάνει τη σημερινή της μορφή το 1927</vt:lpstr>
      <vt:lpstr>Μοναδικά ιστορικά εκθέματα</vt:lpstr>
      <vt:lpstr>Μοναδικά ιστορικά εκθέματα</vt:lpstr>
      <vt:lpstr>Στη σοφίτα…</vt:lpstr>
      <vt:lpstr>Στη σοφίτα…</vt:lpstr>
      <vt:lpstr>Η ομάδα  1Μαρτίου 2024</vt:lpstr>
      <vt:lpstr>Σας ευχαριστούμε!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Elli Mylona</dc:creator>
  <cp:lastModifiedBy>Elli Mylona</cp:lastModifiedBy>
  <cp:revision>24</cp:revision>
  <dcterms:created xsi:type="dcterms:W3CDTF">2024-06-16T07:33:51Z</dcterms:created>
  <dcterms:modified xsi:type="dcterms:W3CDTF">2024-06-16T09:09:47Z</dcterms:modified>
</cp:coreProperties>
</file>