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62" r:id="rId7"/>
    <p:sldId id="263" r:id="rId8"/>
    <p:sldId id="264" r:id="rId9"/>
    <p:sldId id="258" r:id="rId1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28"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CBFC1AFB-3DD3-49E8-9A08-4981117189EC}" type="datetimeFigureOut">
              <a:rPr lang="el-GR" smtClean="0"/>
              <a:pPr/>
              <a:t>21/11/2023</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87D15B3-3B30-4055-97E1-ED5D74E1E3F9}"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FC1AFB-3DD3-49E8-9A08-4981117189EC}" type="datetimeFigureOut">
              <a:rPr lang="el-GR" smtClean="0"/>
              <a:pPr/>
              <a:t>21/11/2023</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7D15B3-3B30-4055-97E1-ED5D74E1E3F9}"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l.wikipedia.org/wiki/%CE%8E%CE%BC%CE%BD%CE%BF%CF%82_%CE%B5%CE%B9%CF%82_%CF%84%CE%B7%CE%BD_%CE%95%CE%BB%CE%B5%CF%85%CE%B8%CE%B5%CF%81%CE%AF%CE%B1%CE%BD" TargetMode="External"/><Relationship Id="rId2" Type="http://schemas.openxmlformats.org/officeDocument/2006/relationships/hyperlink" Target="https://el.wikipedia.org/wiki/%CE%95%CE%BE%CE%AD%CE%B3%CE%B5%CF%81%CF%83%CE%B7_%CF%84%CE%BF%CF%85_%CE%A0%CE%BF%CE%BB%CF%85%CF%84%CE%B5%CF%87%CE%BD%CE%B5%CE%AF%CE%BF%CF%85" TargetMode="External"/><Relationship Id="rId1" Type="http://schemas.openxmlformats.org/officeDocument/2006/relationships/slideLayout" Target="../slideLayouts/slideLayout7.xml"/><Relationship Id="rId4" Type="http://schemas.openxmlformats.org/officeDocument/2006/relationships/hyperlink" Target="https://el.wikipedia.org/wiki/%CE%95%CE%A5%CE%A0"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slideLayout" Target="../slideLayouts/slideLayout2.xml"/><Relationship Id="rId1" Type="http://schemas.openxmlformats.org/officeDocument/2006/relationships/video" Target="file:///C:\Users\User\Desktop\video.mp4"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smtClean="0"/>
              <a:t>Η Εξέγερση Του </a:t>
            </a:r>
            <a:r>
              <a:rPr lang="el-GR" smtClean="0"/>
              <a:t>Πυτεχνείου</a:t>
            </a:r>
            <a:r>
              <a:rPr lang="el-GR" dirty="0" smtClean="0"/>
              <a:t/>
            </a:r>
            <a:br>
              <a:rPr lang="el-GR" dirty="0" smtClean="0"/>
            </a:br>
            <a:r>
              <a:rPr lang="el-GR" dirty="0" smtClean="0"/>
              <a:t>Δημήτρης </a:t>
            </a:r>
            <a:r>
              <a:rPr lang="el-GR" dirty="0" err="1" smtClean="0"/>
              <a:t>Καρακώστας</a:t>
            </a:r>
            <a:endParaRPr lang="el-GR" dirty="0"/>
          </a:p>
        </p:txBody>
      </p:sp>
      <p:sp>
        <p:nvSpPr>
          <p:cNvPr id="3" name="2 - Υπότιτλος"/>
          <p:cNvSpPr>
            <a:spLocks noGrp="1"/>
          </p:cNvSpPr>
          <p:nvPr>
            <p:ph type="subTitle" idx="1"/>
          </p:nvPr>
        </p:nvSpPr>
        <p:spPr/>
        <p:txBody>
          <a:bodyPr>
            <a:normAutofit fontScale="62500" lnSpcReduction="20000"/>
          </a:bodyPr>
          <a:lstStyle/>
          <a:p>
            <a:r>
              <a:rPr lang="el-GR" dirty="0"/>
              <a:t>Η εξέγερση του Πολυτεχνείου ήταν μαζική εκδήλωση λαϊκής αντίθεσης απέναντι στη στρατιωτική δικτατορία, που έλαβε χώρα στην ελληνική επικράτεια μεταξύ 14 και 17 Νοεμβρίου του 1973. Ξεκίνησε στις 14 Νοεμβρίου με την κατάληψη του Εθνικού Μετσόβιου Πολυτεχνείου, από φοιτητές και σπουδαστές.</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714348" y="571479"/>
            <a:ext cx="7072362" cy="5047536"/>
          </a:xfrm>
          <a:prstGeom prst="rect">
            <a:avLst/>
          </a:prstGeom>
        </p:spPr>
        <p:txBody>
          <a:bodyPr wrap="square">
            <a:spAutoFit/>
          </a:bodyPr>
          <a:lstStyle/>
          <a:p>
            <a:r>
              <a:rPr lang="el-GR" sz="1400" b="1" dirty="0" smtClean="0"/>
              <a:t>Στις 3 </a:t>
            </a:r>
            <a:r>
              <a:rPr lang="el-GR" sz="1400" b="1" dirty="0" err="1" smtClean="0"/>
              <a:t>π.μ</a:t>
            </a:r>
            <a:r>
              <a:rPr lang="el-GR" sz="1400" b="1" dirty="0" smtClean="0"/>
              <a:t>. της 17ης Νοεμβρίου, και ενώ οι διαπραγματεύσεις για ασφαλή αποχώρηση των φοιτητών από το χώρο του Πολυτεχνείου βρίσκονταν σε εξέλιξη, αποφασίστηκε από τη μεταβατική κυβέρνηση η επέμβαση του στρατού και ένα από τα τρία άρματα που είχαν παραταχθεί έξω από τη σχολή, γκρέμισε την κεντρική πύλη.</a:t>
            </a:r>
            <a:r>
              <a:rPr lang="el-GR" sz="1400" b="1" baseline="30000" dirty="0" smtClean="0">
                <a:hlinkClick r:id="rId2"/>
              </a:rPr>
              <a:t>[9]</a:t>
            </a:r>
            <a:r>
              <a:rPr lang="el-GR" sz="1400" b="1" dirty="0" smtClean="0"/>
              <a:t> </a:t>
            </a:r>
            <a:r>
              <a:rPr lang="el-GR" sz="1400" b="1" baseline="30000" dirty="0" smtClean="0">
                <a:hlinkClick r:id="rId2"/>
              </a:rPr>
              <a:t>[10]</a:t>
            </a:r>
            <a:r>
              <a:rPr lang="el-GR" sz="1400" b="1" dirty="0" smtClean="0"/>
              <a:t>Κατά την είσοδο του άρματος, υποστηρίζεται, χωρίς να έχει αποδειχθεί, ότι </a:t>
            </a:r>
            <a:r>
              <a:rPr lang="el-GR" sz="1400" b="1" dirty="0" err="1" smtClean="0"/>
              <a:t>συνεθλίβησαν</a:t>
            </a:r>
            <a:r>
              <a:rPr lang="el-GR" sz="1400" b="1" dirty="0" smtClean="0"/>
              <a:t> 2–3 φοιτητές που βρίσκονταν πίσω από την πύλη (γεγονός «λίαν πιθανό αλλά ανεπιβεβαίωτο» σύμφωνα με το πόρισμα του εισαγγελέα </a:t>
            </a:r>
            <a:r>
              <a:rPr lang="el-GR" sz="1400" b="1" dirty="0" err="1" smtClean="0"/>
              <a:t>Τσεβά</a:t>
            </a:r>
            <a:r>
              <a:rPr lang="el-GR" sz="1400" b="1" dirty="0" smtClean="0"/>
              <a:t>). Επίσης, από τα συντρίμμια τραυματίστηκε σοβαρά, με συντριπτικά κατάγματα στα πόδια, η φοιτήτρια </a:t>
            </a:r>
            <a:r>
              <a:rPr lang="el-GR" sz="1400" b="1" dirty="0" err="1" smtClean="0"/>
              <a:t>Πέπη</a:t>
            </a:r>
            <a:r>
              <a:rPr lang="el-GR" sz="1400" b="1" dirty="0" smtClean="0"/>
              <a:t> </a:t>
            </a:r>
            <a:r>
              <a:rPr lang="el-GR" sz="1400" b="1" dirty="0" err="1" smtClean="0"/>
              <a:t>Ρηγοπούλου</a:t>
            </a:r>
            <a:r>
              <a:rPr lang="el-GR" sz="1400" b="1" dirty="0" smtClean="0"/>
              <a:t>.</a:t>
            </a:r>
            <a:r>
              <a:rPr lang="el-GR" sz="1400" b="1" baseline="30000" dirty="0" smtClean="0">
                <a:hlinkClick r:id="rId2"/>
              </a:rPr>
              <a:t>[11]</a:t>
            </a:r>
            <a:r>
              <a:rPr lang="el-GR" sz="1400" b="1" dirty="0" smtClean="0"/>
              <a:t> Ο σταθμός του Πολυτεχνείου έκανε εκκλήσεις στους στρατιώτες να αψηφήσουν τις εντολές των ανωτέρων τους και στη συνέχεια ο εκφωνητής απήγγειλε τον </a:t>
            </a:r>
            <a:r>
              <a:rPr lang="el-GR" sz="1400" b="1" dirty="0" smtClean="0">
                <a:hlinkClick r:id="rId3" tooltip="Ύμνος εις την Ελευθερίαν"/>
              </a:rPr>
              <a:t>Ελληνικό Εθνικό Ύμνο</a:t>
            </a:r>
            <a:r>
              <a:rPr lang="el-GR" sz="1400" b="1" dirty="0" smtClean="0"/>
              <a:t>. Η μετάδοση συνεχίστηκε ακόμα και μετά την είσοδο του άρματος στον χώρο της σχολής. Οι φοιτητές που είχαν παραμείνει στο Πολυτεχνείο, μαζεύτηκαν στο κεντρικό προαύλιο, ψάλλοντας τον εθνικό ύμνο. Η πτώση της πύλης ακολουθήθηκε από την είσοδο μιας μονάδας ενόπλων στρατιωτών των ΛΟΚ που οδήγησαν τους φοιτητές, χωρίς βία, έξω από το Πολυτεχνείο, μέσω της πύλης της οδού </a:t>
            </a:r>
            <a:r>
              <a:rPr lang="el-GR" sz="1400" b="1" dirty="0" err="1" smtClean="0"/>
              <a:t>Στουρνάρη</a:t>
            </a:r>
            <a:r>
              <a:rPr lang="el-GR" sz="1400" b="1" dirty="0" smtClean="0"/>
              <a:t>. Οι αστυνομικές δυνάμεις που περίμεναν στα δυο πεζοδρόμια της </a:t>
            </a:r>
            <a:r>
              <a:rPr lang="el-GR" sz="1400" b="1" dirty="0" err="1" smtClean="0"/>
              <a:t>Στουρνάρη</a:t>
            </a:r>
            <a:r>
              <a:rPr lang="el-GR" sz="1400" b="1" dirty="0" smtClean="0"/>
              <a:t> επιτέθηκαν στους φοιτητές, την έξοδο των οποίων αποφασίζουν (σύμφωνα και με το πόρισμα του εισαγγελέα </a:t>
            </a:r>
            <a:r>
              <a:rPr lang="el-GR" sz="1400" b="1" dirty="0" err="1" smtClean="0"/>
              <a:t>Τσεβά</a:t>
            </a:r>
            <a:r>
              <a:rPr lang="el-GR" sz="1400" b="1" dirty="0" smtClean="0"/>
              <a:t>) να περιφρουρήσουν κάποιοι από τους στρατιώτες, οι οποίοι σε ορισμένες περιπτώσεις επενέβησαν και εναντίον των αστυνομικών που βιαιοπραγούσαν στους φοιτητές. Πολλοί φοιτητές βρήκαν καταφύγιο σε γειτονικές πολυκατοικίες. Ελεύθεροι σκοπευτές της αστυνομίας άνοιξαν πυρ από γειτονικές ταράτσες, ενώ άνδρες της </a:t>
            </a:r>
            <a:r>
              <a:rPr lang="el-GR" sz="1400" b="1" dirty="0" smtClean="0">
                <a:hlinkClick r:id="rId4" tooltip="ΕΥΠ"/>
              </a:rPr>
              <a:t>ΚΥΠ</a:t>
            </a:r>
            <a:r>
              <a:rPr lang="el-GR" sz="1400" b="1" dirty="0" smtClean="0"/>
              <a:t> καταδίωξαν τους εξεγερθέντες. Οι εκφωνητές του σταθμού του Πολυτεχνείου παρέμειναν στο πόστο τους και συνέχισαν να εκπέμπουν για 40 λεπτά μετά την έξοδο, οπότε και συνελήφθησαν.</a:t>
            </a:r>
            <a:r>
              <a:rPr lang="el-GR" sz="1400" b="1" baseline="30000" dirty="0" smtClean="0">
                <a:hlinkClick r:id="rId2"/>
              </a:rPr>
              <a:t>[11][12]</a:t>
            </a:r>
            <a:endParaRPr lang="el-GR" sz="1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2" name="Picture 8" descr="C:\Users\User\Desktop\fdgdhdghgd.jpg"/>
          <p:cNvPicPr>
            <a:picLocks noChangeAspect="1" noChangeArrowheads="1"/>
          </p:cNvPicPr>
          <p:nvPr/>
        </p:nvPicPr>
        <p:blipFill>
          <a:blip r:embed="rId2" cstate="print"/>
          <a:srcRect/>
          <a:stretch>
            <a:fillRect/>
          </a:stretch>
        </p:blipFill>
        <p:spPr bwMode="auto">
          <a:xfrm>
            <a:off x="357158" y="357166"/>
            <a:ext cx="8143932" cy="6072230"/>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User\Desktop\exegersi-politexnio.jpg"/>
          <p:cNvPicPr>
            <a:picLocks noChangeAspect="1" noChangeArrowheads="1"/>
          </p:cNvPicPr>
          <p:nvPr/>
        </p:nvPicPr>
        <p:blipFill>
          <a:blip r:embed="rId2" cstate="print"/>
          <a:srcRect/>
          <a:stretch>
            <a:fillRect/>
          </a:stretch>
        </p:blipFill>
        <p:spPr bwMode="auto">
          <a:xfrm>
            <a:off x="714348" y="142852"/>
            <a:ext cx="7643866" cy="600070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User\Desktop\polytehneio1973.jpg"/>
          <p:cNvPicPr>
            <a:picLocks noChangeAspect="1" noChangeArrowheads="1"/>
          </p:cNvPicPr>
          <p:nvPr/>
        </p:nvPicPr>
        <p:blipFill>
          <a:blip r:embed="rId2" cstate="print"/>
          <a:srcRect/>
          <a:stretch>
            <a:fillRect/>
          </a:stretch>
        </p:blipFill>
        <p:spPr bwMode="auto">
          <a:xfrm>
            <a:off x="142844" y="214290"/>
            <a:ext cx="8763018" cy="5857916"/>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User\Desktop\polytecneio-foithtes-1973.jpg"/>
          <p:cNvPicPr>
            <a:picLocks noChangeAspect="1" noChangeArrowheads="1"/>
          </p:cNvPicPr>
          <p:nvPr/>
        </p:nvPicPr>
        <p:blipFill>
          <a:blip r:embed="rId2" cstate="print"/>
          <a:srcRect/>
          <a:stretch>
            <a:fillRect/>
          </a:stretch>
        </p:blipFill>
        <p:spPr bwMode="auto">
          <a:xfrm>
            <a:off x="523875" y="614363"/>
            <a:ext cx="8096250" cy="56292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User\Desktop\111.jpg"/>
          <p:cNvPicPr>
            <a:picLocks noChangeAspect="1" noChangeArrowheads="1"/>
          </p:cNvPicPr>
          <p:nvPr/>
        </p:nvPicPr>
        <p:blipFill>
          <a:blip r:embed="rId2" cstate="print"/>
          <a:srcRect/>
          <a:stretch>
            <a:fillRect/>
          </a:stretch>
        </p:blipFill>
        <p:spPr bwMode="auto">
          <a:xfrm>
            <a:off x="857250" y="642918"/>
            <a:ext cx="7429500" cy="5072098"/>
          </a:xfrm>
          <a:prstGeom prst="rect">
            <a:avLst/>
          </a:prstGeom>
          <a:noFill/>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User\Desktop\polytexneio1-1.jpg"/>
          <p:cNvPicPr>
            <a:picLocks noChangeAspect="1" noChangeArrowheads="1"/>
          </p:cNvPicPr>
          <p:nvPr/>
        </p:nvPicPr>
        <p:blipFill>
          <a:blip r:embed="rId2" cstate="print"/>
          <a:srcRect/>
          <a:stretch>
            <a:fillRect/>
          </a:stretch>
        </p:blipFill>
        <p:spPr bwMode="auto">
          <a:xfrm>
            <a:off x="0" y="571500"/>
            <a:ext cx="9144000" cy="5715000"/>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endParaRPr lang="el-GR" dirty="0"/>
          </a:p>
        </p:txBody>
      </p:sp>
      <p:pic>
        <p:nvPicPr>
          <p:cNvPr id="5" name="video.mp4">
            <a:hlinkClick r:id="" action="ppaction://media"/>
          </p:cNvPr>
          <p:cNvPicPr>
            <a:picLocks noGrp="1" noRot="1" noChangeAspect="1"/>
          </p:cNvPicPr>
          <p:nvPr>
            <p:ph idx="1"/>
            <a:videoFile r:link="rId1"/>
          </p:nvPr>
        </p:nvPicPr>
        <p:blipFill>
          <a:blip r:embed="rId3" cstate="print"/>
          <a:stretch>
            <a:fillRect/>
          </a:stretch>
        </p:blipFill>
        <p:spPr>
          <a:xfrm>
            <a:off x="0" y="1000108"/>
            <a:ext cx="9144000" cy="6268685"/>
          </a:xfrm>
          <a:prstGeom prst="rect">
            <a:avLst/>
          </a:prstGeom>
        </p:spPr>
      </p:pic>
      <p:sp>
        <p:nvSpPr>
          <p:cNvPr id="6" name="5 - Ορθογώνιο"/>
          <p:cNvSpPr/>
          <p:nvPr/>
        </p:nvSpPr>
        <p:spPr>
          <a:xfrm>
            <a:off x="0" y="0"/>
            <a:ext cx="9144000" cy="923330"/>
          </a:xfrm>
          <a:prstGeom prst="rect">
            <a:avLst/>
          </a:prstGeom>
          <a:noFill/>
        </p:spPr>
        <p:txBody>
          <a:bodyPr wrap="square" lIns="91440" tIns="45720" rIns="91440" bIns="45720">
            <a:spAutoFit/>
          </a:bodyPr>
          <a:lstStyle/>
          <a:p>
            <a:pPr algn="ctr"/>
            <a:r>
              <a:rPr lang="el-GR" sz="5400" b="1"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ΕΔΏ ΠΟΛΙΤΕΧΝΕΙΟ </a:t>
            </a:r>
            <a:endParaRPr lang="el-GR" sz="54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TotalTime>
  <Words>107</Words>
  <Application>Microsoft Office PowerPoint</Application>
  <PresentationFormat>Προβολή στην οθόνη (4:3)</PresentationFormat>
  <Paragraphs>4</Paragraphs>
  <Slides>9</Slides>
  <Notes>0</Notes>
  <HiddenSlides>0</HiddenSlides>
  <MMClips>1</MMClips>
  <ScaleCrop>false</ScaleCrop>
  <HeadingPairs>
    <vt:vector size="4" baseType="variant">
      <vt:variant>
        <vt:lpstr>Θέμα</vt:lpstr>
      </vt:variant>
      <vt:variant>
        <vt:i4>1</vt:i4>
      </vt:variant>
      <vt:variant>
        <vt:lpstr>Τίτλοι διαφανειών</vt:lpstr>
      </vt:variant>
      <vt:variant>
        <vt:i4>9</vt:i4>
      </vt:variant>
    </vt:vector>
  </HeadingPairs>
  <TitlesOfParts>
    <vt:vector size="10" baseType="lpstr">
      <vt:lpstr>Θέμα του Office</vt:lpstr>
      <vt:lpstr>Η Εξέγερση Του Πυτεχνείου Δημήτρης Καρακώστας</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Εξέγερση</dc:title>
  <dc:creator>User</dc:creator>
  <cp:lastModifiedBy>Mike</cp:lastModifiedBy>
  <cp:revision>6</cp:revision>
  <dcterms:created xsi:type="dcterms:W3CDTF">2023-11-13T07:57:10Z</dcterms:created>
  <dcterms:modified xsi:type="dcterms:W3CDTF">2023-11-21T20:45:26Z</dcterms:modified>
</cp:coreProperties>
</file>