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4D33EC-03AA-4C33-8400-E22C714E4B48}" type="datetimeFigureOut">
              <a:rPr lang="el-GR" smtClean="0"/>
              <a:t>12/01/2023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1691071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4D33EC-03AA-4C33-8400-E22C714E4B48}" type="datetimeFigureOut">
              <a:rPr lang="el-GR" smtClean="0"/>
              <a:t>12/01/2023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6187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4D33EC-03AA-4C33-8400-E22C714E4B48}" type="datetimeFigureOut">
              <a:rPr lang="el-GR" smtClean="0"/>
              <a:t>12/01/2023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E8DA817-C50D-450A-A556-D67EC64C4994}"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14595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4D33EC-03AA-4C33-8400-E22C714E4B48}" type="datetimeFigureOut">
              <a:rPr lang="el-GR" smtClean="0"/>
              <a:t>12/01/2023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399308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4D33EC-03AA-4C33-8400-E22C714E4B48}" type="datetimeFigureOut">
              <a:rPr lang="el-GR" smtClean="0"/>
              <a:t>12/01/2023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E8DA817-C50D-450A-A556-D67EC64C4994}"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8129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4D33EC-03AA-4C33-8400-E22C714E4B48}" type="datetimeFigureOut">
              <a:rPr lang="el-GR" smtClean="0"/>
              <a:t>12/01/2023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3086655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4D33EC-03AA-4C33-8400-E22C714E4B48}" type="datetimeFigureOut">
              <a:rPr lang="el-GR" smtClean="0"/>
              <a:t>12/01/2023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2079805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4D33EC-03AA-4C33-8400-E22C714E4B48}" type="datetimeFigureOut">
              <a:rPr lang="el-GR" smtClean="0"/>
              <a:t>12/01/2023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262669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4D33EC-03AA-4C33-8400-E22C714E4B48}" type="datetimeFigureOut">
              <a:rPr lang="el-GR" smtClean="0"/>
              <a:t>12/01/2023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275165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4D33EC-03AA-4C33-8400-E22C714E4B48}" type="datetimeFigureOut">
              <a:rPr lang="el-GR" smtClean="0"/>
              <a:t>12/01/2023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191474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4D33EC-03AA-4C33-8400-E22C714E4B48}" type="datetimeFigureOut">
              <a:rPr lang="el-GR" smtClean="0"/>
              <a:t>12/01/2023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229673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4D33EC-03AA-4C33-8400-E22C714E4B48}" type="datetimeFigureOut">
              <a:rPr lang="el-GR" smtClean="0"/>
              <a:t>12/01/2023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91714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4D33EC-03AA-4C33-8400-E22C714E4B48}" type="datetimeFigureOut">
              <a:rPr lang="el-GR" smtClean="0"/>
              <a:t>12/01/2023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943351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4D33EC-03AA-4C33-8400-E22C714E4B48}" type="datetimeFigureOut">
              <a:rPr lang="el-GR" smtClean="0"/>
              <a:t>12/01/2023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1600383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4D33EC-03AA-4C33-8400-E22C714E4B48}" type="datetimeFigureOut">
              <a:rPr lang="el-GR" smtClean="0"/>
              <a:t>12/01/2023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297299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4D33EC-03AA-4C33-8400-E22C714E4B48}" type="datetimeFigureOut">
              <a:rPr lang="el-GR" smtClean="0"/>
              <a:t>12/01/2023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E8DA817-C50D-450A-A556-D67EC64C4994}" type="slidenum">
              <a:rPr lang="el-GR" smtClean="0"/>
              <a:t>‹#›</a:t>
            </a:fld>
            <a:endParaRPr lang="el-GR"/>
          </a:p>
        </p:txBody>
      </p:sp>
    </p:spTree>
    <p:extLst>
      <p:ext uri="{BB962C8B-B14F-4D97-AF65-F5344CB8AC3E}">
        <p14:creationId xmlns:p14="http://schemas.microsoft.com/office/powerpoint/2010/main" val="621973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4D33EC-03AA-4C33-8400-E22C714E4B48}" type="datetimeFigureOut">
              <a:rPr lang="el-GR" smtClean="0"/>
              <a:t>12/01/2023</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E8DA817-C50D-450A-A556-D67EC64C4994}" type="slidenum">
              <a:rPr lang="el-GR" smtClean="0"/>
              <a:t>‹#›</a:t>
            </a:fld>
            <a:endParaRPr lang="el-GR"/>
          </a:p>
        </p:txBody>
      </p:sp>
    </p:spTree>
    <p:extLst>
      <p:ext uri="{BB962C8B-B14F-4D97-AF65-F5344CB8AC3E}">
        <p14:creationId xmlns:p14="http://schemas.microsoft.com/office/powerpoint/2010/main" val="1595038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175C0-78B2-A043-79AC-5068EE6EA14B}"/>
              </a:ext>
            </a:extLst>
          </p:cNvPr>
          <p:cNvSpPr>
            <a:spLocks noGrp="1"/>
          </p:cNvSpPr>
          <p:nvPr>
            <p:ph type="ctrTitle"/>
          </p:nvPr>
        </p:nvSpPr>
        <p:spPr>
          <a:xfrm>
            <a:off x="1507067" y="954156"/>
            <a:ext cx="7766936" cy="2235288"/>
          </a:xfrm>
        </p:spPr>
        <p:txBody>
          <a:bodyPr>
            <a:noAutofit/>
          </a:bodyPr>
          <a:lstStyle/>
          <a:p>
            <a:pPr algn="ctr"/>
            <a:r>
              <a:rPr lang="el-GR" sz="3200" dirty="0">
                <a:solidFill>
                  <a:schemeClr val="accent2">
                    <a:lumMod val="75000"/>
                  </a:schemeClr>
                </a:solidFill>
              </a:rPr>
              <a:t>ΘΕΜΑΤΙΚΗ ΕΝΟΤΗΤΑ: </a:t>
            </a:r>
            <a:br>
              <a:rPr lang="el-GR" sz="3200" dirty="0">
                <a:solidFill>
                  <a:schemeClr val="accent2">
                    <a:lumMod val="75000"/>
                  </a:schemeClr>
                </a:solidFill>
              </a:rPr>
            </a:br>
            <a:r>
              <a:rPr lang="el-GR" sz="3200" dirty="0">
                <a:solidFill>
                  <a:schemeClr val="accent2">
                    <a:lumMod val="75000"/>
                  </a:schemeClr>
                </a:solidFill>
              </a:rPr>
              <a:t>ΦΡΟΝΤΙΖΩ ΤΟ ΠΕΡΙΒΑΛΛΟΝ</a:t>
            </a:r>
            <a:br>
              <a:rPr lang="el-GR" sz="3200" dirty="0">
                <a:solidFill>
                  <a:schemeClr val="accent2">
                    <a:lumMod val="75000"/>
                  </a:schemeClr>
                </a:solidFill>
              </a:rPr>
            </a:br>
            <a:r>
              <a:rPr lang="el-GR" sz="3200" dirty="0">
                <a:solidFill>
                  <a:schemeClr val="accent2">
                    <a:lumMod val="75000"/>
                  </a:schemeClr>
                </a:solidFill>
              </a:rPr>
              <a:t> </a:t>
            </a:r>
            <a:br>
              <a:rPr lang="en-US" sz="3200" dirty="0">
                <a:solidFill>
                  <a:schemeClr val="accent2">
                    <a:lumMod val="75000"/>
                  </a:schemeClr>
                </a:solidFill>
              </a:rPr>
            </a:br>
            <a:r>
              <a:rPr lang="el-GR" sz="3200" dirty="0">
                <a:solidFill>
                  <a:schemeClr val="accent2">
                    <a:lumMod val="75000"/>
                  </a:schemeClr>
                </a:solidFill>
              </a:rPr>
              <a:t>1. Οικολογία – Παγκόσμια και τοπική φυσική κληρονομιά</a:t>
            </a:r>
          </a:p>
        </p:txBody>
      </p:sp>
      <p:sp>
        <p:nvSpPr>
          <p:cNvPr id="3" name="Subtitle 2">
            <a:extLst>
              <a:ext uri="{FF2B5EF4-FFF2-40B4-BE49-F238E27FC236}">
                <a16:creationId xmlns:a16="http://schemas.microsoft.com/office/drawing/2014/main" id="{5B46D986-B541-B9A7-6630-4E3B5602DDDB}"/>
              </a:ext>
            </a:extLst>
          </p:cNvPr>
          <p:cNvSpPr>
            <a:spLocks noGrp="1"/>
          </p:cNvSpPr>
          <p:nvPr>
            <p:ph type="subTitle" idx="1"/>
          </p:nvPr>
        </p:nvSpPr>
        <p:spPr>
          <a:xfrm>
            <a:off x="1507067" y="3668556"/>
            <a:ext cx="8143370" cy="1803776"/>
          </a:xfrm>
        </p:spPr>
        <p:txBody>
          <a:bodyPr>
            <a:normAutofit fontScale="77500" lnSpcReduction="20000"/>
          </a:bodyPr>
          <a:lstStyle/>
          <a:p>
            <a:endParaRPr lang="en-US" sz="3200" b="1" dirty="0"/>
          </a:p>
          <a:p>
            <a:pPr algn="ctr"/>
            <a:r>
              <a:rPr lang="el-GR" sz="3800" b="1" dirty="0">
                <a:solidFill>
                  <a:schemeClr val="accent2">
                    <a:lumMod val="50000"/>
                  </a:schemeClr>
                </a:solidFill>
                <a:effectLst>
                  <a:outerShdw blurRad="38100" dist="38100" dir="2700000" algn="tl">
                    <a:srgbClr val="000000">
                      <a:alpha val="43137"/>
                    </a:srgbClr>
                  </a:outerShdw>
                </a:effectLst>
              </a:rPr>
              <a:t>Θέμα εργαστηρίου:</a:t>
            </a:r>
          </a:p>
          <a:p>
            <a:r>
              <a:rPr lang="el-GR" sz="3800" b="1" dirty="0">
                <a:solidFill>
                  <a:schemeClr val="accent2">
                    <a:lumMod val="50000"/>
                  </a:schemeClr>
                </a:solidFill>
                <a:effectLst>
                  <a:outerShdw blurRad="38100" dist="38100" dir="2700000" algn="tl">
                    <a:srgbClr val="000000">
                      <a:alpha val="43137"/>
                    </a:srgbClr>
                  </a:outerShdw>
                </a:effectLst>
              </a:rPr>
              <a:t>17 Στόχοι - Δράσεις για ένα καλύτερο μέλλον </a:t>
            </a:r>
          </a:p>
        </p:txBody>
      </p:sp>
    </p:spTree>
    <p:extLst>
      <p:ext uri="{BB962C8B-B14F-4D97-AF65-F5344CB8AC3E}">
        <p14:creationId xmlns:p14="http://schemas.microsoft.com/office/powerpoint/2010/main" val="1335166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76685-F2E3-A2D0-83B9-B19F3660683A}"/>
              </a:ext>
            </a:extLst>
          </p:cNvPr>
          <p:cNvSpPr>
            <a:spLocks noGrp="1"/>
          </p:cNvSpPr>
          <p:nvPr>
            <p:ph type="title"/>
          </p:nvPr>
        </p:nvSpPr>
        <p:spPr>
          <a:xfrm>
            <a:off x="677334" y="609600"/>
            <a:ext cx="8596668" cy="909711"/>
          </a:xfrm>
        </p:spPr>
        <p:txBody>
          <a:bodyPr/>
          <a:lstStyle/>
          <a:p>
            <a:r>
              <a:rPr lang="el-GR" dirty="0"/>
              <a:t>ΒΑΣΙΚΟΙ ΣΤΟΧΟΙ ΕΡΓΑΣΤΗΡΙΟΥ</a:t>
            </a:r>
          </a:p>
        </p:txBody>
      </p:sp>
      <p:sp>
        <p:nvSpPr>
          <p:cNvPr id="3" name="Content Placeholder 2">
            <a:extLst>
              <a:ext uri="{FF2B5EF4-FFF2-40B4-BE49-F238E27FC236}">
                <a16:creationId xmlns:a16="http://schemas.microsoft.com/office/drawing/2014/main" id="{286DE740-A8CA-35D3-5429-D1CC03FD4F7F}"/>
              </a:ext>
            </a:extLst>
          </p:cNvPr>
          <p:cNvSpPr>
            <a:spLocks noGrp="1"/>
          </p:cNvSpPr>
          <p:nvPr>
            <p:ph idx="1"/>
          </p:nvPr>
        </p:nvSpPr>
        <p:spPr>
          <a:xfrm>
            <a:off x="677334" y="1758463"/>
            <a:ext cx="8818358" cy="4282900"/>
          </a:xfrm>
        </p:spPr>
        <p:txBody>
          <a:bodyPr>
            <a:normAutofit fontScale="92500" lnSpcReduction="10000"/>
          </a:bodyPr>
          <a:lstStyle/>
          <a:p>
            <a:r>
              <a:rPr lang="el-GR" sz="2400" dirty="0">
                <a:solidFill>
                  <a:srgbClr val="000000"/>
                </a:solidFill>
                <a:effectLst/>
                <a:latin typeface="Calibri" panose="020F0502020204030204" pitchFamily="34" charset="0"/>
                <a:ea typeface="Calibri" panose="020F0502020204030204" pitchFamily="34" charset="0"/>
              </a:rPr>
              <a:t>να προβληματίζονται για όσα συμβαίνουν γύρω τους σε ατομικό, τοπικό αλλά και παγκόσμιο επίπεδο</a:t>
            </a:r>
          </a:p>
          <a:p>
            <a:pPr marL="0" indent="0">
              <a:buNone/>
            </a:pPr>
            <a:endParaRPr lang="el-GR" sz="2400" dirty="0">
              <a:solidFill>
                <a:srgbClr val="000000"/>
              </a:solidFill>
              <a:effectLst/>
              <a:latin typeface="Calibri" panose="020F0502020204030204" pitchFamily="34" charset="0"/>
              <a:ea typeface="Calibri" panose="020F0502020204030204" pitchFamily="34" charset="0"/>
            </a:endParaRPr>
          </a:p>
          <a:p>
            <a:r>
              <a:rPr lang="el-GR" sz="2400" dirty="0">
                <a:solidFill>
                  <a:srgbClr val="000000"/>
                </a:solidFill>
                <a:effectLst/>
                <a:latin typeface="Calibri" panose="020F0502020204030204" pitchFamily="34" charset="0"/>
                <a:ea typeface="Calibri" panose="020F0502020204030204" pitchFamily="34" charset="0"/>
              </a:rPr>
              <a:t>να αντιλαμβάνονται τη σχέση τους με το περιβάλλον γύρω τους, πώς το επηρεάζουν και πώς επηρεάζονται ως μέρος του</a:t>
            </a:r>
          </a:p>
          <a:p>
            <a:pPr marL="0" indent="0">
              <a:buNone/>
            </a:pPr>
            <a:r>
              <a:rPr lang="el-GR" sz="2400" dirty="0">
                <a:solidFill>
                  <a:srgbClr val="000000"/>
                </a:solidFill>
                <a:effectLst/>
                <a:latin typeface="Calibri" panose="020F0502020204030204" pitchFamily="34" charset="0"/>
                <a:ea typeface="Calibri" panose="020F0502020204030204" pitchFamily="34" charset="0"/>
              </a:rPr>
              <a:t> </a:t>
            </a:r>
          </a:p>
          <a:p>
            <a:r>
              <a:rPr lang="el-GR" sz="2400" dirty="0">
                <a:solidFill>
                  <a:srgbClr val="000000"/>
                </a:solidFill>
                <a:effectLst/>
                <a:latin typeface="Calibri" panose="020F0502020204030204" pitchFamily="34" charset="0"/>
                <a:ea typeface="Calibri" panose="020F0502020204030204" pitchFamily="34" charset="0"/>
              </a:rPr>
              <a:t>να εκπαιδευτούν σε θέματα αειφορίας, η ανθεκτικότητα και η βιωσιμότητα, η ενεργός δράση των πολιτών.</a:t>
            </a:r>
          </a:p>
          <a:p>
            <a:pPr marL="0" indent="0">
              <a:buNone/>
            </a:pPr>
            <a:r>
              <a:rPr lang="el-GR" sz="2400" dirty="0">
                <a:solidFill>
                  <a:srgbClr val="000000"/>
                </a:solidFill>
                <a:effectLst/>
                <a:latin typeface="Calibri" panose="020F0502020204030204" pitchFamily="34" charset="0"/>
                <a:ea typeface="Calibri" panose="020F0502020204030204" pitchFamily="34" charset="0"/>
              </a:rPr>
              <a:t> </a:t>
            </a:r>
          </a:p>
          <a:p>
            <a:r>
              <a:rPr lang="el-G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να εξοικειωθούν με τους 17 Στόχους για Βιώσιμη Ανάπτυξη, όπως διαμορφώθηκαν από τον Οργανισμό Ηνωμένων Εθνών.</a:t>
            </a:r>
            <a:endParaRPr lang="el-GR" sz="2400" dirty="0">
              <a:solidFill>
                <a:schemeClr val="tx1"/>
              </a:solidFill>
            </a:endParaRPr>
          </a:p>
        </p:txBody>
      </p:sp>
    </p:spTree>
    <p:extLst>
      <p:ext uri="{BB962C8B-B14F-4D97-AF65-F5344CB8AC3E}">
        <p14:creationId xmlns:p14="http://schemas.microsoft.com/office/powerpoint/2010/main" val="2149986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DAB57-080E-3CBC-F736-3CB795EB6BC4}"/>
              </a:ext>
            </a:extLst>
          </p:cNvPr>
          <p:cNvSpPr>
            <a:spLocks noGrp="1"/>
          </p:cNvSpPr>
          <p:nvPr>
            <p:ph type="title"/>
          </p:nvPr>
        </p:nvSpPr>
        <p:spPr>
          <a:xfrm>
            <a:off x="677334" y="609600"/>
            <a:ext cx="8596668" cy="1036320"/>
          </a:xfrm>
        </p:spPr>
        <p:txBody>
          <a:bodyPr/>
          <a:lstStyle/>
          <a:p>
            <a:r>
              <a:rPr lang="el-GR" dirty="0"/>
              <a:t>ΔΕΞΙΟΤΗΤΕΣ ΤΟΥ ΕΡΓΑΣΤΗΡΙΟΥ</a:t>
            </a:r>
          </a:p>
        </p:txBody>
      </p:sp>
      <p:sp>
        <p:nvSpPr>
          <p:cNvPr id="3" name="Content Placeholder 2">
            <a:extLst>
              <a:ext uri="{FF2B5EF4-FFF2-40B4-BE49-F238E27FC236}">
                <a16:creationId xmlns:a16="http://schemas.microsoft.com/office/drawing/2014/main" id="{C540B326-E7E5-BD38-8991-F843270CBAF0}"/>
              </a:ext>
            </a:extLst>
          </p:cNvPr>
          <p:cNvSpPr>
            <a:spLocks noGrp="1"/>
          </p:cNvSpPr>
          <p:nvPr>
            <p:ph idx="1"/>
          </p:nvPr>
        </p:nvSpPr>
        <p:spPr>
          <a:xfrm>
            <a:off x="677334" y="2160589"/>
            <a:ext cx="6848881" cy="3880773"/>
          </a:xfrm>
        </p:spPr>
        <p:txBody>
          <a:bodyPr>
            <a:normAutofit/>
          </a:bodyPr>
          <a:lstStyle/>
          <a:p>
            <a:r>
              <a:rPr lang="el-GR" sz="2800" dirty="0">
                <a:solidFill>
                  <a:srgbClr val="000000"/>
                </a:solidFill>
                <a:effectLst/>
                <a:latin typeface="Calibri" panose="020F0502020204030204" pitchFamily="34" charset="0"/>
                <a:ea typeface="Calibri" panose="020F0502020204030204" pitchFamily="34" charset="0"/>
              </a:rPr>
              <a:t>Β1. Δεξιότητες της κοινωνικής ζωής </a:t>
            </a:r>
          </a:p>
          <a:p>
            <a:r>
              <a:rPr lang="el-GR" sz="2800" dirty="0">
                <a:solidFill>
                  <a:srgbClr val="000000"/>
                </a:solidFill>
                <a:effectLst/>
                <a:latin typeface="Calibri" panose="020F0502020204030204" pitchFamily="34" charset="0"/>
                <a:ea typeface="Calibri" panose="020F0502020204030204" pitchFamily="34" charset="0"/>
              </a:rPr>
              <a:t>Β2. Δεξιότητες της ψηφιακής ιθαγένειας </a:t>
            </a:r>
          </a:p>
          <a:p>
            <a:r>
              <a:rPr lang="el-GR" sz="2800" dirty="0">
                <a:solidFill>
                  <a:srgbClr val="000000"/>
                </a:solidFill>
                <a:effectLst/>
                <a:latin typeface="Calibri" panose="020F0502020204030204" pitchFamily="34" charset="0"/>
                <a:ea typeface="Calibri" panose="020F0502020204030204" pitchFamily="34" charset="0"/>
              </a:rPr>
              <a:t>Β3. Δεξιότητες κοινωνικής ενσυναίσθησης </a:t>
            </a:r>
          </a:p>
          <a:p>
            <a:r>
              <a:rPr lang="el-GR"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Β4. Δεξιότητες επιχειρηματικότητας </a:t>
            </a:r>
            <a:endParaRPr lang="el-GR" sz="2800" dirty="0">
              <a:solidFill>
                <a:schemeClr val="tx1"/>
              </a:solidFill>
            </a:endParaRPr>
          </a:p>
        </p:txBody>
      </p:sp>
    </p:spTree>
    <p:extLst>
      <p:ext uri="{BB962C8B-B14F-4D97-AF65-F5344CB8AC3E}">
        <p14:creationId xmlns:p14="http://schemas.microsoft.com/office/powerpoint/2010/main" val="160692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CA048-7573-801F-E66C-1A3732C33ED4}"/>
              </a:ext>
            </a:extLst>
          </p:cNvPr>
          <p:cNvSpPr>
            <a:spLocks noGrp="1"/>
          </p:cNvSpPr>
          <p:nvPr>
            <p:ph type="title"/>
          </p:nvPr>
        </p:nvSpPr>
        <p:spPr/>
        <p:txBody>
          <a:bodyPr/>
          <a:lstStyle/>
          <a:p>
            <a:r>
              <a:rPr lang="el-GR" dirty="0"/>
              <a:t>ΔΡΑΣΕΙΣ-ΔΡΑΣΤΗΡΙΟΤΗΤΕΣ ΠΟΥ ΠΡΑΓΜΑΤΟΠΟΙΗΘΗΚΑΝ</a:t>
            </a:r>
          </a:p>
        </p:txBody>
      </p:sp>
      <p:sp>
        <p:nvSpPr>
          <p:cNvPr id="3" name="Content Placeholder 2">
            <a:extLst>
              <a:ext uri="{FF2B5EF4-FFF2-40B4-BE49-F238E27FC236}">
                <a16:creationId xmlns:a16="http://schemas.microsoft.com/office/drawing/2014/main" id="{C277DF20-D5DE-92E5-FFE7-D670A317C4A2}"/>
              </a:ext>
            </a:extLst>
          </p:cNvPr>
          <p:cNvSpPr>
            <a:spLocks noGrp="1"/>
          </p:cNvSpPr>
          <p:nvPr>
            <p:ph idx="1"/>
          </p:nvPr>
        </p:nvSpPr>
        <p:spPr/>
        <p:txBody>
          <a:bodyPr/>
          <a:lstStyle/>
          <a:p>
            <a:r>
              <a:rPr lang="el-GR" dirty="0"/>
              <a:t>Συζητήσαμε για προηγούμενες εμπειρίες των μαθητών σε εργαστήρια δεξιοτήτων και ιδιαίτερα στον θεματικό κύκλο του περιβάλλοντος και τις δεξιότητες ζωής. </a:t>
            </a:r>
          </a:p>
          <a:p>
            <a:r>
              <a:rPr lang="el-GR" dirty="0"/>
              <a:t>Τα παιδιά στη συνέχεια, με καταιγισμό ιδεών ανέφεραν και καταγράφηκαν επιγραμματικά στον πίνακα προβλήματα που αντιμετωπίζει η παγκόσμια κοινότητα.</a:t>
            </a:r>
          </a:p>
        </p:txBody>
      </p:sp>
    </p:spTree>
    <p:extLst>
      <p:ext uri="{BB962C8B-B14F-4D97-AF65-F5344CB8AC3E}">
        <p14:creationId xmlns:p14="http://schemas.microsoft.com/office/powerpoint/2010/main" val="1357928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A5466-3177-74AA-0E54-FEAD412EACDD}"/>
              </a:ext>
            </a:extLst>
          </p:cNvPr>
          <p:cNvSpPr>
            <a:spLocks noGrp="1"/>
          </p:cNvSpPr>
          <p:nvPr>
            <p:ph type="title"/>
          </p:nvPr>
        </p:nvSpPr>
        <p:spPr/>
        <p:txBody>
          <a:bodyPr/>
          <a:lstStyle/>
          <a:p>
            <a:r>
              <a:rPr lang="el-GR" dirty="0"/>
              <a:t>ΔΡΑΣΕΙΣ-ΔΡΑΣΤΗΡΙΟΤΗΤΕΣ ΠΟΥ ΠΡΑΓΜΑΤΟΠΟΙΗΘΗΚΑΝ</a:t>
            </a:r>
          </a:p>
        </p:txBody>
      </p:sp>
      <p:sp>
        <p:nvSpPr>
          <p:cNvPr id="3" name="Content Placeholder 2">
            <a:extLst>
              <a:ext uri="{FF2B5EF4-FFF2-40B4-BE49-F238E27FC236}">
                <a16:creationId xmlns:a16="http://schemas.microsoft.com/office/drawing/2014/main" id="{2554D77F-4362-C0FE-EFBD-BB1B21079EE3}"/>
              </a:ext>
            </a:extLst>
          </p:cNvPr>
          <p:cNvSpPr>
            <a:spLocks noGrp="1"/>
          </p:cNvSpPr>
          <p:nvPr>
            <p:ph idx="1"/>
          </p:nvPr>
        </p:nvSpPr>
        <p:spPr/>
        <p:txBody>
          <a:bodyPr/>
          <a:lstStyle/>
          <a:p>
            <a:r>
              <a:rPr lang="el-GR" dirty="0"/>
              <a:t>Τα παιδιά πάλι με καταιγισμό ιδεών, αναφέρουν ιδέες σχετικές με το πώς ονειρεύονται έναν κόσμο καλύτερο για όλους.</a:t>
            </a:r>
          </a:p>
          <a:p>
            <a:r>
              <a:rPr lang="el-GR" dirty="0"/>
              <a:t>Σε χρωματιστά χαρτάκια οι μαθητές γράφουν τις προσδοκίες τους από το πρόγραμμα που ξεκινά.</a:t>
            </a:r>
          </a:p>
          <a:p>
            <a:endParaRPr lang="el-GR" dirty="0"/>
          </a:p>
        </p:txBody>
      </p:sp>
    </p:spTree>
    <p:extLst>
      <p:ext uri="{BB962C8B-B14F-4D97-AF65-F5344CB8AC3E}">
        <p14:creationId xmlns:p14="http://schemas.microsoft.com/office/powerpoint/2010/main" val="3213206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3EC83-69F7-843E-3A39-AE633407A0DF}"/>
              </a:ext>
            </a:extLst>
          </p:cNvPr>
          <p:cNvSpPr>
            <a:spLocks noGrp="1"/>
          </p:cNvSpPr>
          <p:nvPr>
            <p:ph type="title"/>
          </p:nvPr>
        </p:nvSpPr>
        <p:spPr/>
        <p:txBody>
          <a:bodyPr/>
          <a:lstStyle/>
          <a:p>
            <a:r>
              <a:rPr lang="el-GR" dirty="0"/>
              <a:t>ΔΡΑΣΕΙΣ-ΔΡΑΣΤΗΡΙΟΤΗΤΕΣ ΠΟΥ ΠΡΑΓΜΑΤΟΠΟΙΗΘΗΚΑΝ</a:t>
            </a:r>
          </a:p>
        </p:txBody>
      </p:sp>
      <p:sp>
        <p:nvSpPr>
          <p:cNvPr id="3" name="Content Placeholder 2">
            <a:extLst>
              <a:ext uri="{FF2B5EF4-FFF2-40B4-BE49-F238E27FC236}">
                <a16:creationId xmlns:a16="http://schemas.microsoft.com/office/drawing/2014/main" id="{F392C0EC-81F7-B221-966C-3986B7A480F9}"/>
              </a:ext>
            </a:extLst>
          </p:cNvPr>
          <p:cNvSpPr>
            <a:spLocks noGrp="1"/>
          </p:cNvSpPr>
          <p:nvPr>
            <p:ph idx="1"/>
          </p:nvPr>
        </p:nvSpPr>
        <p:spPr/>
        <p:txBody>
          <a:bodyPr/>
          <a:lstStyle/>
          <a:p>
            <a:r>
              <a:rPr lang="el-GR" dirty="0"/>
              <a:t>Η εκπαιδευτικός ρώτησε τους/τις μαθητές/τριες αν γνωρίζουν διεθνείς οργανισμούς.</a:t>
            </a:r>
          </a:p>
          <a:p>
            <a:r>
              <a:rPr lang="el-GR" dirty="0"/>
              <a:t>Η εκπαιδευτικός αναφέρει τον Οργανισμό Ηνωμένων Εθνών (ΟΗΕ) και παρωθεί τους μαθητές να αναστοχαστούν για τον ρόλο και τη στοχοθεσία των δράσεών του. Παρουσιάζει στη συνέχεια κάποια στοιχεία για τον ΟΗΕ για να γνωστοποιήσει τελικά και τη διαμόρφωση των 17 Στόχων για Βιώσιμη Ανάπτυξη.</a:t>
            </a:r>
          </a:p>
          <a:p>
            <a:r>
              <a:rPr lang="el-GR" dirty="0"/>
              <a:t>Δίνονται οι εικόνες των 17 Στόχων και σε ομάδες οι μαθητές προσπαθούν να τους ονοματίσουν. Στη συνέχεια φανερώνονται τα ονόματα των 17 στόχων και οι μαθητές παρατηρούν πόσο κοντά έπεσαν στην ονομασία.</a:t>
            </a:r>
          </a:p>
        </p:txBody>
      </p:sp>
    </p:spTree>
    <p:extLst>
      <p:ext uri="{BB962C8B-B14F-4D97-AF65-F5344CB8AC3E}">
        <p14:creationId xmlns:p14="http://schemas.microsoft.com/office/powerpoint/2010/main" val="990983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5F98-DC4B-3AF7-FD7A-7E51798D28D2}"/>
              </a:ext>
            </a:extLst>
          </p:cNvPr>
          <p:cNvSpPr>
            <a:spLocks noGrp="1"/>
          </p:cNvSpPr>
          <p:nvPr>
            <p:ph type="title"/>
          </p:nvPr>
        </p:nvSpPr>
        <p:spPr/>
        <p:txBody>
          <a:bodyPr/>
          <a:lstStyle/>
          <a:p>
            <a:r>
              <a:rPr lang="el-GR" dirty="0"/>
              <a:t>ΔΡΑΣΕΙΣ-ΔΡΑΣΤΗΡΙΟΤΗΤΕΣ ΠΟΥ ΠΡΑΓΜΑΤΟΠΟΙΗΘΗΚΑΝ</a:t>
            </a:r>
          </a:p>
        </p:txBody>
      </p:sp>
      <p:sp>
        <p:nvSpPr>
          <p:cNvPr id="3" name="Content Placeholder 2">
            <a:extLst>
              <a:ext uri="{FF2B5EF4-FFF2-40B4-BE49-F238E27FC236}">
                <a16:creationId xmlns:a16="http://schemas.microsoft.com/office/drawing/2014/main" id="{18FDEF71-E8F4-9555-3705-2A4922D9980C}"/>
              </a:ext>
            </a:extLst>
          </p:cNvPr>
          <p:cNvSpPr>
            <a:spLocks noGrp="1"/>
          </p:cNvSpPr>
          <p:nvPr>
            <p:ph idx="1"/>
          </p:nvPr>
        </p:nvSpPr>
        <p:spPr/>
        <p:txBody>
          <a:bodyPr/>
          <a:lstStyle/>
          <a:p>
            <a:r>
              <a:rPr lang="el-GR" dirty="0"/>
              <a:t>Σε ομάδες (τριών ατόμων) οι μαθητές/τριες αναλαμβάνουν να αναζητήσουν, να συγκεντρώσουν και να φτιάξουν μία παρουσίαση για 2 από τους 17 Στόχους.</a:t>
            </a:r>
          </a:p>
          <a:p>
            <a:r>
              <a:rPr lang="el-GR" dirty="0"/>
              <a:t>Στη συνέχεια οι μαθητές παρουσιάζουν τις εργασίες τους στην ολομέλια.</a:t>
            </a:r>
          </a:p>
          <a:p>
            <a:endParaRPr lang="el-GR" dirty="0"/>
          </a:p>
        </p:txBody>
      </p:sp>
    </p:spTree>
    <p:extLst>
      <p:ext uri="{BB962C8B-B14F-4D97-AF65-F5344CB8AC3E}">
        <p14:creationId xmlns:p14="http://schemas.microsoft.com/office/powerpoint/2010/main" val="3165103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1DCB3-5602-101F-572B-0E3FC587BA5E}"/>
              </a:ext>
            </a:extLst>
          </p:cNvPr>
          <p:cNvSpPr>
            <a:spLocks noGrp="1"/>
          </p:cNvSpPr>
          <p:nvPr>
            <p:ph type="title"/>
          </p:nvPr>
        </p:nvSpPr>
        <p:spPr/>
        <p:txBody>
          <a:bodyPr/>
          <a:lstStyle/>
          <a:p>
            <a:r>
              <a:rPr lang="el-GR" b="1" dirty="0"/>
              <a:t>Κλείσιμο εργαστηρίου</a:t>
            </a:r>
          </a:p>
        </p:txBody>
      </p:sp>
      <p:sp>
        <p:nvSpPr>
          <p:cNvPr id="3" name="Content Placeholder 2">
            <a:extLst>
              <a:ext uri="{FF2B5EF4-FFF2-40B4-BE49-F238E27FC236}">
                <a16:creationId xmlns:a16="http://schemas.microsoft.com/office/drawing/2014/main" id="{A0B27D98-17B7-DDDE-02AE-5756920343A7}"/>
              </a:ext>
            </a:extLst>
          </p:cNvPr>
          <p:cNvSpPr>
            <a:spLocks noGrp="1"/>
          </p:cNvSpPr>
          <p:nvPr>
            <p:ph idx="1"/>
          </p:nvPr>
        </p:nvSpPr>
        <p:spPr/>
        <p:txBody>
          <a:bodyPr/>
          <a:lstStyle/>
          <a:p>
            <a:r>
              <a:rPr lang="el-GR" sz="2000" dirty="0"/>
              <a:t>Κάθε μαθητής συμπληρώνει ένα φυλλάδιο αξιολόγησης της εμπειρίας του εργαστηρίου που παρακολούθησε και έλαβε μέρος και έτσι κλείνει ο πρώτος κύκλος εργαστηρίων. </a:t>
            </a:r>
          </a:p>
          <a:p>
            <a:endParaRPr lang="el-GR" dirty="0"/>
          </a:p>
        </p:txBody>
      </p:sp>
    </p:spTree>
    <p:extLst>
      <p:ext uri="{BB962C8B-B14F-4D97-AF65-F5344CB8AC3E}">
        <p14:creationId xmlns:p14="http://schemas.microsoft.com/office/powerpoint/2010/main" val="6422073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TotalTime>
  <Words>379</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Trebuchet MS</vt:lpstr>
      <vt:lpstr>Wingdings 3</vt:lpstr>
      <vt:lpstr>Facet</vt:lpstr>
      <vt:lpstr>ΘΕΜΑΤΙΚΗ ΕΝΟΤΗΤΑ:  ΦΡΟΝΤΙΖΩ ΤΟ ΠΕΡΙΒΑΛΛΟΝ   1. Οικολογία – Παγκόσμια και τοπική φυσική κληρονομιά</vt:lpstr>
      <vt:lpstr>ΒΑΣΙΚΟΙ ΣΤΟΧΟΙ ΕΡΓΑΣΤΗΡΙΟΥ</vt:lpstr>
      <vt:lpstr>ΔΕΞΙΟΤΗΤΕΣ ΤΟΥ ΕΡΓΑΣΤΗΡΙΟΥ</vt:lpstr>
      <vt:lpstr>ΔΡΑΣΕΙΣ-ΔΡΑΣΤΗΡΙΟΤΗΤΕΣ ΠΟΥ ΠΡΑΓΜΑΤΟΠΟΙΗΘΗΚΑΝ</vt:lpstr>
      <vt:lpstr>ΔΡΑΣΕΙΣ-ΔΡΑΣΤΗΡΙΟΤΗΤΕΣ ΠΟΥ ΠΡΑΓΜΑΤΟΠΟΙΗΘΗΚΑΝ</vt:lpstr>
      <vt:lpstr>ΔΡΑΣΕΙΣ-ΔΡΑΣΤΗΡΙΟΤΗΤΕΣ ΠΟΥ ΠΡΑΓΜΑΤΟΠΟΙΗΘΗΚΑΝ</vt:lpstr>
      <vt:lpstr>ΔΡΑΣΕΙΣ-ΔΡΑΣΤΗΡΙΟΤΗΤΕΣ ΠΟΥ ΠΡΑΓΜΑΤΟΠΟΙΗΘΗΚΑΝ</vt:lpstr>
      <vt:lpstr>Κλείσιμο εργαστηρίου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ΘΕΜΑΤΙΚΗ ΕΝΟΤΗΤΑ:  ΦΡΟΝΤΙΖΩ ΤΟ ΠΕΡΙΒΑΛΛΟΝ   1. Οικολογία – Παγκόσμια και τοπική φυσική κληρονομιά</dc:title>
  <dc:creator>Konstantinos Karavezis</dc:creator>
  <cp:lastModifiedBy>Konstantinos Karavezis</cp:lastModifiedBy>
  <cp:revision>2</cp:revision>
  <dcterms:created xsi:type="dcterms:W3CDTF">2023-01-12T10:58:19Z</dcterms:created>
  <dcterms:modified xsi:type="dcterms:W3CDTF">2023-01-12T11:44:01Z</dcterms:modified>
</cp:coreProperties>
</file>