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74"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87" d="100"/>
          <a:sy n="87"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1BD948F0-4421-48E5-99ED-0AAA2BB7C849}" type="datetimeFigureOut">
              <a:rPr lang="el-GR" smtClean="0"/>
              <a:t>4/4/2022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411428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BD948F0-4421-48E5-99ED-0AAA2BB7C849}" type="datetimeFigureOut">
              <a:rPr lang="el-GR" smtClean="0"/>
              <a:t>4/4/2022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168111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BD948F0-4421-48E5-99ED-0AAA2BB7C849}" type="datetimeFigureOut">
              <a:rPr lang="el-GR" smtClean="0"/>
              <a:t>4/4/2022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166018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BD948F0-4421-48E5-99ED-0AAA2BB7C849}" type="datetimeFigureOut">
              <a:rPr lang="el-GR" smtClean="0"/>
              <a:t>4/4/2022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406923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1BD948F0-4421-48E5-99ED-0AAA2BB7C849}" type="datetimeFigureOut">
              <a:rPr lang="el-GR" smtClean="0"/>
              <a:t>4/4/2022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131951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BD948F0-4421-48E5-99ED-0AAA2BB7C849}" type="datetimeFigureOut">
              <a:rPr lang="el-GR" smtClean="0"/>
              <a:t>4/4/2022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199036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BD948F0-4421-48E5-99ED-0AAA2BB7C849}" type="datetimeFigureOut">
              <a:rPr lang="el-GR" smtClean="0"/>
              <a:t>4/4/2022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8342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BD948F0-4421-48E5-99ED-0AAA2BB7C849}" type="datetimeFigureOut">
              <a:rPr lang="el-GR" smtClean="0"/>
              <a:t>4/4/2022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337127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BD948F0-4421-48E5-99ED-0AAA2BB7C849}" type="datetimeFigureOut">
              <a:rPr lang="el-GR" smtClean="0"/>
              <a:t>4/4/2022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219883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1BD948F0-4421-48E5-99ED-0AAA2BB7C849}" type="datetimeFigureOut">
              <a:rPr lang="el-GR" smtClean="0"/>
              <a:t>4/4/2022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257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1BD948F0-4421-48E5-99ED-0AAA2BB7C849}" type="datetimeFigureOut">
              <a:rPr lang="el-GR" smtClean="0"/>
              <a:t>4/4/2022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794B2C4-A3C4-46DE-A115-6783868118FF}" type="slidenum">
              <a:rPr lang="el-GR" smtClean="0"/>
              <a:t>‹#›</a:t>
            </a:fld>
            <a:endParaRPr lang="el-GR"/>
          </a:p>
        </p:txBody>
      </p:sp>
    </p:spTree>
    <p:extLst>
      <p:ext uri="{BB962C8B-B14F-4D97-AF65-F5344CB8AC3E}">
        <p14:creationId xmlns:p14="http://schemas.microsoft.com/office/powerpoint/2010/main" val="344815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948F0-4421-48E5-99ED-0AAA2BB7C849}" type="datetimeFigureOut">
              <a:rPr lang="el-GR" smtClean="0"/>
              <a:t>4/4/2022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4B2C4-A3C4-46DE-A115-6783868118FF}" type="slidenum">
              <a:rPr lang="el-GR" smtClean="0"/>
              <a:t>‹#›</a:t>
            </a:fld>
            <a:endParaRPr lang="el-GR"/>
          </a:p>
        </p:txBody>
      </p:sp>
    </p:spTree>
    <p:extLst>
      <p:ext uri="{BB962C8B-B14F-4D97-AF65-F5344CB8AC3E}">
        <p14:creationId xmlns:p14="http://schemas.microsoft.com/office/powerpoint/2010/main" val="1275327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600" b="1" dirty="0" smtClean="0"/>
              <a:t>Δ΄ ΤΑΞΗ </a:t>
            </a:r>
            <a:br>
              <a:rPr lang="el-GR" sz="3600" b="1" dirty="0" smtClean="0"/>
            </a:br>
            <a:r>
              <a:rPr lang="el-GR" sz="3600" b="1" dirty="0" smtClean="0"/>
              <a:t>ΕΡΓΑΣΤΗΡΙΑ  ΔΕΞΙΟΤΗΤΩΝ</a:t>
            </a:r>
            <a:br>
              <a:rPr lang="el-GR" sz="3600" b="1" dirty="0" smtClean="0"/>
            </a:br>
            <a:r>
              <a:rPr lang="el-GR" sz="3600" b="1" dirty="0" smtClean="0"/>
              <a:t/>
            </a:r>
            <a:br>
              <a:rPr lang="el-GR" sz="3600" b="1" dirty="0" smtClean="0"/>
            </a:br>
            <a:r>
              <a:rPr lang="el-GR" sz="3600" b="1" dirty="0" smtClean="0"/>
              <a:t>ΤΙΤΛΟΣ:</a:t>
            </a:r>
            <a:br>
              <a:rPr lang="el-GR" sz="3600" b="1" dirty="0" smtClean="0"/>
            </a:br>
            <a:r>
              <a:rPr lang="el-GR" sz="3600" b="1" dirty="0" smtClean="0">
                <a:solidFill>
                  <a:srgbClr val="FF0000"/>
                </a:solidFill>
              </a:rPr>
              <a:t>«ΟΙ ΘΗΣΑΥΡΟΙ ΤΗΣ ΜΕΣΟΓΕΙΑΚΗΣ ΔΙΑΤΡΟΦΗΣ»</a:t>
            </a:r>
            <a:endParaRPr lang="el-GR" sz="3600" b="1" dirty="0">
              <a:solidFill>
                <a:srgbClr val="FF0000"/>
              </a:solidFill>
            </a:endParaRPr>
          </a:p>
        </p:txBody>
      </p:sp>
      <p:sp>
        <p:nvSpPr>
          <p:cNvPr id="3" name="Υπότιτλος 2"/>
          <p:cNvSpPr>
            <a:spLocks noGrp="1"/>
          </p:cNvSpPr>
          <p:nvPr>
            <p:ph type="subTitle" idx="1"/>
          </p:nvPr>
        </p:nvSpPr>
        <p:spPr>
          <a:xfrm>
            <a:off x="1524000" y="3602037"/>
            <a:ext cx="9144000" cy="2634989"/>
          </a:xfrm>
        </p:spPr>
        <p:txBody>
          <a:bodyPr>
            <a:normAutofit/>
          </a:bodyPr>
          <a:lstStyle/>
          <a:p>
            <a:r>
              <a:rPr lang="el-GR" i="1" dirty="0" smtClean="0"/>
              <a:t>ΘΕΜΑΤΙΚΗ: « ΖΩ ΚΑΛΥΤΕΡΑ – ΕΥ ΖΗΝ»</a:t>
            </a:r>
          </a:p>
          <a:p>
            <a:r>
              <a:rPr lang="el-GR" i="1" dirty="0" smtClean="0"/>
              <a:t>ΥΠΟΘΕΜΑΤΙΚΗ: «ΥΓΕΙΑ, ΔΙΑΤΡΟΦΗ, ΑΥΤΟΜΕΡΙΜΝΑ»</a:t>
            </a:r>
          </a:p>
          <a:p>
            <a:endParaRPr lang="el-GR" i="1" dirty="0"/>
          </a:p>
          <a:p>
            <a:r>
              <a:rPr lang="el-GR" b="1" i="1" dirty="0" smtClean="0"/>
              <a:t>Υπεύθυνη εκπαιδευτικός: Δήμου  Βασιλική</a:t>
            </a:r>
            <a:endParaRPr lang="el-GR" b="1" i="1" dirty="0"/>
          </a:p>
        </p:txBody>
      </p:sp>
    </p:spTree>
    <p:extLst>
      <p:ext uri="{BB962C8B-B14F-4D97-AF65-F5344CB8AC3E}">
        <p14:creationId xmlns:p14="http://schemas.microsoft.com/office/powerpoint/2010/main" val="40172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u="sng" dirty="0" smtClean="0"/>
              <a:t>7</a:t>
            </a:r>
            <a:r>
              <a:rPr lang="el-GR" sz="3600" b="1" u="sng" baseline="30000" dirty="0" smtClean="0"/>
              <a:t>ο</a:t>
            </a:r>
            <a:r>
              <a:rPr lang="el-GR" sz="3600" b="1" u="sng" dirty="0" smtClean="0"/>
              <a:t> ΕΡΓΑΣΤΗΡΙΟ: «ΑΛΛΑΖΟΥΜΕ ΤΟ ΔΙΑΤΡΟΦΟΛΟΓΙΟ ΜΑΣ»</a:t>
            </a:r>
            <a:endParaRPr lang="el-GR" sz="3600" b="1" u="sng" dirty="0"/>
          </a:p>
        </p:txBody>
      </p:sp>
      <p:sp>
        <p:nvSpPr>
          <p:cNvPr id="3" name="Θέση περιεχομένου 2"/>
          <p:cNvSpPr>
            <a:spLocks noGrp="1"/>
          </p:cNvSpPr>
          <p:nvPr>
            <p:ph idx="1"/>
          </p:nvPr>
        </p:nvSpPr>
        <p:spPr/>
        <p:txBody>
          <a:bodyPr>
            <a:normAutofit/>
          </a:bodyPr>
          <a:lstStyle/>
          <a:p>
            <a:r>
              <a:rPr lang="el-GR" sz="2600" dirty="0" smtClean="0"/>
              <a:t>Μετά τις δραστηριότητες που προηγήθηκαν, ζητήθηκε από τους μαθητές να αλλάξουν το αρχικό </a:t>
            </a:r>
            <a:r>
              <a:rPr lang="el-GR" sz="2600" dirty="0" err="1" smtClean="0"/>
              <a:t>διατροφολόγιο</a:t>
            </a:r>
            <a:r>
              <a:rPr lang="el-GR" sz="2600" dirty="0" smtClean="0"/>
              <a:t> που είχαν συμπληρώσει στο πρώτο εργαστήριο και να κάνουν τις απαραίτητες αλλαγές, ώστε να είναι πιο ισορροπημένο και πιο υγιεινό. </a:t>
            </a:r>
          </a:p>
          <a:p>
            <a:r>
              <a:rPr lang="el-GR" sz="2600" dirty="0" smtClean="0"/>
              <a:t>Συζητήθηκε τι τους άρεσε περισσότερο από αυτήν την θεματική και φάνηκε η πρόθεση των παιδιών να τρώνε υγιεινά και να μειώσουν τα γλυκά και τα επεξεργασμένα τρόφιμα.</a:t>
            </a:r>
            <a:endParaRPr lang="el-GR" sz="2600" dirty="0"/>
          </a:p>
        </p:txBody>
      </p:sp>
    </p:spTree>
    <p:extLst>
      <p:ext uri="{BB962C8B-B14F-4D97-AF65-F5344CB8AC3E}">
        <p14:creationId xmlns:p14="http://schemas.microsoft.com/office/powerpoint/2010/main" val="5459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i="1" dirty="0" smtClean="0"/>
              <a:t>Φτιάχνοντας την Πυραμίδα Μεσογειακής διατροφής…</a:t>
            </a:r>
            <a:endParaRPr lang="el-GR" sz="3200" b="1" i="1"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63047" y="1288652"/>
            <a:ext cx="3980107" cy="5320111"/>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525956" y="1987556"/>
            <a:ext cx="5287045" cy="3955370"/>
          </a:xfrm>
        </p:spPr>
      </p:pic>
    </p:spTree>
    <p:extLst>
      <p:ext uri="{BB962C8B-B14F-4D97-AF65-F5344CB8AC3E}">
        <p14:creationId xmlns:p14="http://schemas.microsoft.com/office/powerpoint/2010/main" val="215082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i="1" dirty="0" smtClean="0"/>
              <a:t>Κάνοντας πειράματα με τα τρόφιμα…</a:t>
            </a:r>
            <a:endParaRPr lang="el-GR" sz="3200" i="1" dirty="0"/>
          </a:p>
        </p:txBody>
      </p:sp>
      <p:pic>
        <p:nvPicPr>
          <p:cNvPr id="6" name="Θέση περιεχομένου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47184" y="1825625"/>
            <a:ext cx="3255344" cy="4351338"/>
          </a:xfrm>
        </p:spPr>
      </p:pic>
      <p:pic>
        <p:nvPicPr>
          <p:cNvPr id="11" name="Θέση περιεχομένου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0152" y="1825625"/>
            <a:ext cx="3255344" cy="4351338"/>
          </a:xfr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9389" y="1825625"/>
            <a:ext cx="3291402" cy="4399535"/>
          </a:xfrm>
          <a:prstGeom prst="rect">
            <a:avLst/>
          </a:prstGeom>
        </p:spPr>
      </p:pic>
    </p:spTree>
    <p:extLst>
      <p:ext uri="{BB962C8B-B14F-4D97-AF65-F5344CB8AC3E}">
        <p14:creationId xmlns:p14="http://schemas.microsoft.com/office/powerpoint/2010/main" val="224490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i="1" dirty="0" smtClean="0"/>
              <a:t>Μετρώντας την ενέργεια με το δυναμόμετρο…</a:t>
            </a:r>
            <a:endParaRPr lang="el-GR" sz="3200" i="1" dirty="0"/>
          </a:p>
        </p:txBody>
      </p:sp>
      <p:pic>
        <p:nvPicPr>
          <p:cNvPr id="8" name="Θέση περιεχομένου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55918" y="1342430"/>
            <a:ext cx="3865974" cy="5167552"/>
          </a:xfrm>
        </p:spPr>
      </p:pic>
      <p:pic>
        <p:nvPicPr>
          <p:cNvPr id="10" name="Θέση περιεχομένου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83422" y="1391079"/>
            <a:ext cx="3829579" cy="5118903"/>
          </a:xfrm>
        </p:spPr>
      </p:pic>
    </p:spTree>
    <p:extLst>
      <p:ext uri="{BB962C8B-B14F-4D97-AF65-F5344CB8AC3E}">
        <p14:creationId xmlns:p14="http://schemas.microsoft.com/office/powerpoint/2010/main" val="190459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i="1" dirty="0" smtClean="0"/>
              <a:t>Εξετάζοντας με το μικροσκόπιο το άμυλο…</a:t>
            </a:r>
            <a:endParaRPr lang="el-GR" sz="3200" i="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1248" y="1275759"/>
            <a:ext cx="4176213" cy="5582241"/>
          </a:xfrm>
        </p:spPr>
      </p:pic>
    </p:spTree>
    <p:extLst>
      <p:ext uri="{BB962C8B-B14F-4D97-AF65-F5344CB8AC3E}">
        <p14:creationId xmlns:p14="http://schemas.microsoft.com/office/powerpoint/2010/main" val="373764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i="1" dirty="0" smtClean="0"/>
              <a:t>Φύλλα εργασίας από ειδικούς σε θέματα διατροφής…</a:t>
            </a:r>
            <a:endParaRPr lang="el-GR" sz="3200" i="1" dirty="0"/>
          </a:p>
        </p:txBody>
      </p:sp>
      <p:pic>
        <p:nvPicPr>
          <p:cNvPr id="5" name="Θέση περιεχομένου 4"/>
          <p:cNvPicPr>
            <a:picLocks noGrp="1" noChangeAspect="1"/>
          </p:cNvPicPr>
          <p:nvPr>
            <p:ph sz="half" idx="1"/>
          </p:nvPr>
        </p:nvPicPr>
        <p:blipFill>
          <a:blip r:embed="rId2"/>
          <a:stretch>
            <a:fillRect/>
          </a:stretch>
        </p:blipFill>
        <p:spPr>
          <a:xfrm>
            <a:off x="281073" y="1825625"/>
            <a:ext cx="2759959" cy="4010140"/>
          </a:xfrm>
          <a:prstGeom prst="rect">
            <a:avLst/>
          </a:prstGeom>
        </p:spPr>
      </p:pic>
      <p:pic>
        <p:nvPicPr>
          <p:cNvPr id="6" name="Θέση περιεχομένου 5"/>
          <p:cNvPicPr>
            <a:picLocks noGrp="1" noChangeAspect="1"/>
          </p:cNvPicPr>
          <p:nvPr>
            <p:ph sz="half" idx="2"/>
          </p:nvPr>
        </p:nvPicPr>
        <p:blipFill>
          <a:blip r:embed="rId3"/>
          <a:stretch>
            <a:fillRect/>
          </a:stretch>
        </p:blipFill>
        <p:spPr>
          <a:xfrm>
            <a:off x="3261630" y="1825626"/>
            <a:ext cx="2768906" cy="4010140"/>
          </a:xfrm>
          <a:prstGeom prst="rect">
            <a:avLst/>
          </a:prstGeom>
        </p:spPr>
      </p:pic>
      <p:pic>
        <p:nvPicPr>
          <p:cNvPr id="7" name="Εικόνα 6"/>
          <p:cNvPicPr>
            <a:picLocks noChangeAspect="1"/>
          </p:cNvPicPr>
          <p:nvPr/>
        </p:nvPicPr>
        <p:blipFill>
          <a:blip r:embed="rId4"/>
          <a:stretch>
            <a:fillRect/>
          </a:stretch>
        </p:blipFill>
        <p:spPr>
          <a:xfrm>
            <a:off x="6251134" y="1868918"/>
            <a:ext cx="2669358" cy="3923554"/>
          </a:xfrm>
          <a:prstGeom prst="rect">
            <a:avLst/>
          </a:prstGeom>
        </p:spPr>
      </p:pic>
      <p:pic>
        <p:nvPicPr>
          <p:cNvPr id="8" name="Εικόνα 7"/>
          <p:cNvPicPr>
            <a:picLocks noChangeAspect="1"/>
          </p:cNvPicPr>
          <p:nvPr/>
        </p:nvPicPr>
        <p:blipFill>
          <a:blip r:embed="rId5"/>
          <a:stretch>
            <a:fillRect/>
          </a:stretch>
        </p:blipFill>
        <p:spPr>
          <a:xfrm>
            <a:off x="9221119" y="1898505"/>
            <a:ext cx="2651637" cy="3893967"/>
          </a:xfrm>
          <a:prstGeom prst="rect">
            <a:avLst/>
          </a:prstGeom>
        </p:spPr>
      </p:pic>
    </p:spTree>
    <p:extLst>
      <p:ext uri="{BB962C8B-B14F-4D97-AF65-F5344CB8AC3E}">
        <p14:creationId xmlns:p14="http://schemas.microsoft.com/office/powerpoint/2010/main" val="105194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p:cNvPicPr>
            <a:picLocks noGrp="1" noChangeAspect="1"/>
          </p:cNvPicPr>
          <p:nvPr>
            <p:ph sz="half" idx="1"/>
          </p:nvPr>
        </p:nvPicPr>
        <p:blipFill>
          <a:blip r:embed="rId2"/>
          <a:stretch>
            <a:fillRect/>
          </a:stretch>
        </p:blipFill>
        <p:spPr>
          <a:xfrm>
            <a:off x="0" y="837858"/>
            <a:ext cx="3840480" cy="5495859"/>
          </a:xfrm>
          <a:prstGeom prst="rect">
            <a:avLst/>
          </a:prstGeom>
        </p:spPr>
      </p:pic>
      <p:pic>
        <p:nvPicPr>
          <p:cNvPr id="8" name="Εικόνα 7"/>
          <p:cNvPicPr>
            <a:picLocks noChangeAspect="1"/>
          </p:cNvPicPr>
          <p:nvPr/>
        </p:nvPicPr>
        <p:blipFill>
          <a:blip r:embed="rId3"/>
          <a:stretch>
            <a:fillRect/>
          </a:stretch>
        </p:blipFill>
        <p:spPr>
          <a:xfrm>
            <a:off x="3997369" y="880466"/>
            <a:ext cx="3827282" cy="5453252"/>
          </a:xfrm>
          <a:prstGeom prst="rect">
            <a:avLst/>
          </a:prstGeom>
        </p:spPr>
      </p:pic>
      <p:pic>
        <p:nvPicPr>
          <p:cNvPr id="9" name="Εικόνα 8"/>
          <p:cNvPicPr>
            <a:picLocks noChangeAspect="1"/>
          </p:cNvPicPr>
          <p:nvPr/>
        </p:nvPicPr>
        <p:blipFill>
          <a:blip r:embed="rId4"/>
          <a:stretch>
            <a:fillRect/>
          </a:stretch>
        </p:blipFill>
        <p:spPr>
          <a:xfrm>
            <a:off x="8009412" y="837809"/>
            <a:ext cx="3916977" cy="5495908"/>
          </a:xfrm>
          <a:prstGeom prst="rect">
            <a:avLst/>
          </a:prstGeom>
        </p:spPr>
      </p:pic>
    </p:spTree>
    <p:extLst>
      <p:ext uri="{BB962C8B-B14F-4D97-AF65-F5344CB8AC3E}">
        <p14:creationId xmlns:p14="http://schemas.microsoft.com/office/powerpoint/2010/main" val="425272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117565" y="857174"/>
            <a:ext cx="3748087" cy="5361289"/>
          </a:xfrm>
          <a:prstGeom prst="rect">
            <a:avLst/>
          </a:prstGeom>
        </p:spPr>
      </p:pic>
      <p:pic>
        <p:nvPicPr>
          <p:cNvPr id="7" name="Εικόνα 6"/>
          <p:cNvPicPr>
            <a:picLocks noChangeAspect="1"/>
          </p:cNvPicPr>
          <p:nvPr/>
        </p:nvPicPr>
        <p:blipFill>
          <a:blip r:embed="rId3"/>
          <a:stretch>
            <a:fillRect/>
          </a:stretch>
        </p:blipFill>
        <p:spPr>
          <a:xfrm>
            <a:off x="4140925" y="893649"/>
            <a:ext cx="3796665" cy="5324814"/>
          </a:xfrm>
          <a:prstGeom prst="rect">
            <a:avLst/>
          </a:prstGeom>
        </p:spPr>
      </p:pic>
      <p:pic>
        <p:nvPicPr>
          <p:cNvPr id="8" name="Εικόνα 7"/>
          <p:cNvPicPr>
            <a:picLocks noChangeAspect="1"/>
          </p:cNvPicPr>
          <p:nvPr/>
        </p:nvPicPr>
        <p:blipFill>
          <a:blip r:embed="rId4"/>
          <a:stretch>
            <a:fillRect/>
          </a:stretch>
        </p:blipFill>
        <p:spPr>
          <a:xfrm>
            <a:off x="8212862" y="893650"/>
            <a:ext cx="3724153" cy="5324814"/>
          </a:xfrm>
          <a:prstGeom prst="rect">
            <a:avLst/>
          </a:prstGeom>
        </p:spPr>
      </p:pic>
    </p:spTree>
    <p:extLst>
      <p:ext uri="{BB962C8B-B14F-4D97-AF65-F5344CB8AC3E}">
        <p14:creationId xmlns:p14="http://schemas.microsoft.com/office/powerpoint/2010/main" val="408290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168115" y="979714"/>
            <a:ext cx="3803265" cy="5381216"/>
          </a:xfrm>
          <a:prstGeom prst="rect">
            <a:avLst/>
          </a:prstGeom>
        </p:spPr>
      </p:pic>
      <p:pic>
        <p:nvPicPr>
          <p:cNvPr id="6" name="Εικόνα 5"/>
          <p:cNvPicPr>
            <a:picLocks noChangeAspect="1"/>
          </p:cNvPicPr>
          <p:nvPr/>
        </p:nvPicPr>
        <p:blipFill>
          <a:blip r:embed="rId3"/>
          <a:stretch>
            <a:fillRect/>
          </a:stretch>
        </p:blipFill>
        <p:spPr>
          <a:xfrm>
            <a:off x="4196253" y="979714"/>
            <a:ext cx="3844751" cy="5381216"/>
          </a:xfrm>
          <a:prstGeom prst="rect">
            <a:avLst/>
          </a:prstGeom>
        </p:spPr>
      </p:pic>
      <p:pic>
        <p:nvPicPr>
          <p:cNvPr id="7" name="Εικόνα 6"/>
          <p:cNvPicPr>
            <a:picLocks noChangeAspect="1"/>
          </p:cNvPicPr>
          <p:nvPr/>
        </p:nvPicPr>
        <p:blipFill>
          <a:blip r:embed="rId4"/>
          <a:stretch>
            <a:fillRect/>
          </a:stretch>
        </p:blipFill>
        <p:spPr>
          <a:xfrm>
            <a:off x="8265877" y="1012915"/>
            <a:ext cx="3709236" cy="5348015"/>
          </a:xfrm>
          <a:prstGeom prst="rect">
            <a:avLst/>
          </a:prstGeom>
        </p:spPr>
      </p:pic>
    </p:spTree>
    <p:extLst>
      <p:ext uri="{BB962C8B-B14F-4D97-AF65-F5344CB8AC3E}">
        <p14:creationId xmlns:p14="http://schemas.microsoft.com/office/powerpoint/2010/main" val="792630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i="1" dirty="0" smtClean="0"/>
              <a:t>Μπαίνοντας στη θέση αυτού που τρέφεται υγιεινά , αλλά και το αντίθετο…</a:t>
            </a:r>
            <a:endParaRPr lang="el-GR" sz="3200" i="1"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30068" y="951431"/>
            <a:ext cx="3777832" cy="5049734"/>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635559" y="944997"/>
            <a:ext cx="3816043" cy="5100810"/>
          </a:xfrm>
          <a:prstGeom prst="rect">
            <a:avLst/>
          </a:prstGeom>
        </p:spPr>
      </p:pic>
    </p:spTree>
    <p:extLst>
      <p:ext uri="{BB962C8B-B14F-4D97-AF65-F5344CB8AC3E}">
        <p14:creationId xmlns:p14="http://schemas.microsoft.com/office/powerpoint/2010/main" val="419223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u="sng" dirty="0" smtClean="0"/>
              <a:t>ΣΤΟΧΟΙ:</a:t>
            </a:r>
            <a:endParaRPr lang="el-GR" sz="3600" b="1" u="sng" dirty="0"/>
          </a:p>
        </p:txBody>
      </p:sp>
      <p:sp>
        <p:nvSpPr>
          <p:cNvPr id="3" name="Θέση περιεχομένου 2"/>
          <p:cNvSpPr>
            <a:spLocks noGrp="1"/>
          </p:cNvSpPr>
          <p:nvPr>
            <p:ph idx="1"/>
          </p:nvPr>
        </p:nvSpPr>
        <p:spPr/>
        <p:txBody>
          <a:bodyPr>
            <a:normAutofit fontScale="92500" lnSpcReduction="10000"/>
          </a:bodyPr>
          <a:lstStyle/>
          <a:p>
            <a:r>
              <a:rPr lang="el-GR" b="1" dirty="0" smtClean="0"/>
              <a:t>Να καλλιεργήσουν το ενδιαφέρον τους για τη σωστή διατροφή.</a:t>
            </a:r>
          </a:p>
          <a:p>
            <a:r>
              <a:rPr lang="el-GR" b="1" dirty="0" smtClean="0"/>
              <a:t>Να γνωρίσουν τα χαρακτηριστικά της μεσογειακής διατροφής.</a:t>
            </a:r>
          </a:p>
          <a:p>
            <a:r>
              <a:rPr lang="el-GR" b="1" dirty="0"/>
              <a:t>Να γνωρίσουν τις ομάδες τροφίμων, καθώς και τα οφέλη των θρεπτικών συστατικών της κάθε ομάδας.</a:t>
            </a:r>
          </a:p>
          <a:p>
            <a:r>
              <a:rPr lang="el-GR" b="1" dirty="0"/>
              <a:t>Να συνειδητοποιήσουν τη σημασία ένταξης όλων των ομάδων τροφίμων στη διατροφή τους</a:t>
            </a:r>
            <a:r>
              <a:rPr lang="el-GR" b="1" dirty="0" smtClean="0"/>
              <a:t>.</a:t>
            </a:r>
          </a:p>
          <a:p>
            <a:r>
              <a:rPr lang="el-GR" b="1" dirty="0"/>
              <a:t>Να γνωρίσουν τα χαρακτηριστικά και τα οφέλη της μεσογειακής </a:t>
            </a:r>
            <a:r>
              <a:rPr lang="el-GR" b="1" dirty="0" smtClean="0"/>
              <a:t>διατροφής.</a:t>
            </a:r>
            <a:endParaRPr lang="el-GR" dirty="0"/>
          </a:p>
          <a:p>
            <a:r>
              <a:rPr lang="el-GR" b="1" dirty="0"/>
              <a:t>Να ταξινομούν τα τρόφιμα ανάλογα με τα θρεπτικά τους </a:t>
            </a:r>
            <a:r>
              <a:rPr lang="el-GR" b="1" dirty="0" smtClean="0"/>
              <a:t>συστατικά.</a:t>
            </a:r>
            <a:endParaRPr lang="el-GR" dirty="0"/>
          </a:p>
          <a:p>
            <a:r>
              <a:rPr lang="el-GR" b="1" dirty="0"/>
              <a:t>Να εντοπίσουν τυχόν ελλείψεις ή απουσίες βασικών τροφίμων από τη διατροφή </a:t>
            </a:r>
            <a:r>
              <a:rPr lang="el-GR" b="1" dirty="0" smtClean="0"/>
              <a:t>τους.</a:t>
            </a:r>
            <a:endParaRPr lang="el-GR" b="1" dirty="0"/>
          </a:p>
        </p:txBody>
      </p:sp>
    </p:spTree>
    <p:extLst>
      <p:ext uri="{BB962C8B-B14F-4D97-AF65-F5344CB8AC3E}">
        <p14:creationId xmlns:p14="http://schemas.microsoft.com/office/powerpoint/2010/main" val="445959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77324" y="850006"/>
            <a:ext cx="3837333" cy="5129267"/>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591000" y="843068"/>
            <a:ext cx="3878542" cy="5184351"/>
          </a:xfrm>
          <a:prstGeom prst="rect">
            <a:avLst/>
          </a:prstGeom>
        </p:spPr>
      </p:pic>
    </p:spTree>
    <p:extLst>
      <p:ext uri="{BB962C8B-B14F-4D97-AF65-F5344CB8AC3E}">
        <p14:creationId xmlns:p14="http://schemas.microsoft.com/office/powerpoint/2010/main" val="2347652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41831" y="550106"/>
            <a:ext cx="4084592" cy="5459773"/>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49294" y="580861"/>
            <a:ext cx="4038574" cy="5398262"/>
          </a:xfrm>
          <a:prstGeom prst="rect">
            <a:avLst/>
          </a:prstGeom>
        </p:spPr>
      </p:pic>
    </p:spTree>
    <p:extLst>
      <p:ext uri="{BB962C8B-B14F-4D97-AF65-F5344CB8AC3E}">
        <p14:creationId xmlns:p14="http://schemas.microsoft.com/office/powerpoint/2010/main" val="279318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92335" y="997220"/>
            <a:ext cx="3730189" cy="4986051"/>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024772" y="927159"/>
            <a:ext cx="3730190" cy="5126172"/>
          </a:xfrm>
          <a:prstGeom prst="rect">
            <a:avLst/>
          </a:prstGeom>
        </p:spPr>
      </p:pic>
    </p:spTree>
    <p:extLst>
      <p:ext uri="{BB962C8B-B14F-4D97-AF65-F5344CB8AC3E}">
        <p14:creationId xmlns:p14="http://schemas.microsoft.com/office/powerpoint/2010/main" val="282550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34250" y="530765"/>
            <a:ext cx="4170447" cy="5574533"/>
          </a:xfrm>
          <a:prstGeom prst="rect">
            <a:avLst/>
          </a:prstGeom>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40639" y="515519"/>
            <a:ext cx="4183496" cy="5591975"/>
          </a:xfrm>
          <a:prstGeom prst="rect">
            <a:avLst/>
          </a:prstGeom>
        </p:spPr>
      </p:pic>
    </p:spTree>
    <p:extLst>
      <p:ext uri="{BB962C8B-B14F-4D97-AF65-F5344CB8AC3E}">
        <p14:creationId xmlns:p14="http://schemas.microsoft.com/office/powerpoint/2010/main" val="158377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47379" y="809046"/>
            <a:ext cx="4117560" cy="5503840"/>
          </a:xfrm>
          <a:prstGeom prst="rect">
            <a:avLst/>
          </a:prstGeom>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642251" y="809044"/>
            <a:ext cx="4117561" cy="5503841"/>
          </a:xfrm>
          <a:prstGeom prst="rect">
            <a:avLst/>
          </a:prstGeom>
        </p:spPr>
      </p:pic>
    </p:spTree>
    <p:extLst>
      <p:ext uri="{BB962C8B-B14F-4D97-AF65-F5344CB8AC3E}">
        <p14:creationId xmlns:p14="http://schemas.microsoft.com/office/powerpoint/2010/main" val="27859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24366" y="706981"/>
            <a:ext cx="4242636" cy="5671026"/>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24769" y="705125"/>
            <a:ext cx="4253656" cy="5685756"/>
          </a:xfrm>
          <a:prstGeom prst="rect">
            <a:avLst/>
          </a:prstGeom>
        </p:spPr>
      </p:pic>
    </p:spTree>
    <p:extLst>
      <p:ext uri="{BB962C8B-B14F-4D97-AF65-F5344CB8AC3E}">
        <p14:creationId xmlns:p14="http://schemas.microsoft.com/office/powerpoint/2010/main" val="1893167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75811" y="858662"/>
            <a:ext cx="4150528" cy="5547908"/>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63200" y="897791"/>
            <a:ext cx="4072268" cy="5547910"/>
          </a:xfrm>
          <a:prstGeom prst="rect">
            <a:avLst/>
          </a:prstGeom>
        </p:spPr>
      </p:pic>
    </p:spTree>
    <p:extLst>
      <p:ext uri="{BB962C8B-B14F-4D97-AF65-F5344CB8AC3E}">
        <p14:creationId xmlns:p14="http://schemas.microsoft.com/office/powerpoint/2010/main" val="214839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000" b="1" i="1" dirty="0" smtClean="0"/>
              <a:t>Τέλος  Παρουσίασης</a:t>
            </a:r>
            <a:endParaRPr lang="el-GR" sz="4000" b="1" i="1" dirty="0"/>
          </a:p>
        </p:txBody>
      </p:sp>
    </p:spTree>
    <p:extLst>
      <p:ext uri="{BB962C8B-B14F-4D97-AF65-F5344CB8AC3E}">
        <p14:creationId xmlns:p14="http://schemas.microsoft.com/office/powerpoint/2010/main" val="132198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7863" y="911225"/>
            <a:ext cx="10515600" cy="4817546"/>
          </a:xfrm>
        </p:spPr>
        <p:txBody>
          <a:bodyPr>
            <a:normAutofit fontScale="77500" lnSpcReduction="20000"/>
          </a:bodyPr>
          <a:lstStyle/>
          <a:p>
            <a:r>
              <a:rPr lang="el-GR" sz="3400" b="1" dirty="0"/>
              <a:t>Να συνειδητοποιήσουν τη σημασία του σωστού πρωινού, καθώς και του σωστού </a:t>
            </a:r>
            <a:r>
              <a:rPr lang="el-GR" sz="3400" b="1" dirty="0" smtClean="0"/>
              <a:t>σνακ.</a:t>
            </a:r>
            <a:endParaRPr lang="el-GR" sz="3400" dirty="0"/>
          </a:p>
          <a:p>
            <a:r>
              <a:rPr lang="el-GR" sz="3400" b="1" dirty="0"/>
              <a:t>Να επιλέγουν τρόφιμα με πλούσια θρεπτικά συστατικά για το πρωινό και το σνακ </a:t>
            </a:r>
            <a:r>
              <a:rPr lang="el-GR" sz="3400" b="1" dirty="0" smtClean="0"/>
              <a:t>τους.</a:t>
            </a:r>
          </a:p>
          <a:p>
            <a:r>
              <a:rPr lang="el-GR" sz="3400" b="1" dirty="0"/>
              <a:t>Να μάθουν τις θετικές επιδράσεις των παραπάνω στην υγεία και στις επιδόσεις τους (σωματικές και νοητικές</a:t>
            </a:r>
            <a:r>
              <a:rPr lang="el-GR" sz="3400" b="1" dirty="0" smtClean="0"/>
              <a:t>).</a:t>
            </a:r>
          </a:p>
          <a:p>
            <a:r>
              <a:rPr lang="el-GR" sz="3400" b="1" dirty="0"/>
              <a:t>Να αναπτύξουν δεξιότητες </a:t>
            </a:r>
            <a:r>
              <a:rPr lang="el-GR" sz="3400" b="1" dirty="0" smtClean="0"/>
              <a:t>σκέψης.</a:t>
            </a:r>
            <a:endParaRPr lang="el-GR" sz="3400" dirty="0"/>
          </a:p>
          <a:p>
            <a:r>
              <a:rPr lang="el-GR" sz="3400" b="1" dirty="0"/>
              <a:t>Να συνθέτουν το ιδανικό κυρίως πιάτο τους συνδυάζοντας τις προηγούμενες γνώσεις </a:t>
            </a:r>
            <a:r>
              <a:rPr lang="el-GR" sz="3400" b="1" dirty="0" smtClean="0"/>
              <a:t>τους.</a:t>
            </a:r>
            <a:endParaRPr lang="el-GR" sz="3400" dirty="0"/>
          </a:p>
          <a:p>
            <a:r>
              <a:rPr lang="el-GR" sz="3400" b="1" dirty="0"/>
              <a:t>Να σχεδιάζουν υγιεινά </a:t>
            </a:r>
            <a:r>
              <a:rPr lang="el-GR" sz="3400" b="1" dirty="0" smtClean="0"/>
              <a:t>γεύματα.</a:t>
            </a:r>
            <a:endParaRPr lang="el-GR" sz="3400" dirty="0"/>
          </a:p>
          <a:p>
            <a:r>
              <a:rPr lang="el-GR" sz="3400" b="1" dirty="0"/>
              <a:t> Να μάθουν τις αιτίες της παιδικής </a:t>
            </a:r>
            <a:r>
              <a:rPr lang="el-GR" sz="3400" b="1" dirty="0" smtClean="0"/>
              <a:t>παχυσαρκίας.</a:t>
            </a:r>
            <a:endParaRPr lang="el-GR" sz="3400" dirty="0"/>
          </a:p>
          <a:p>
            <a:r>
              <a:rPr lang="el-GR" sz="3400" b="1" dirty="0"/>
              <a:t>Να συνειδητοποιήσουν δικές τους λανθασμένες συνήθειες που οδηγούν στην </a:t>
            </a:r>
            <a:r>
              <a:rPr lang="el-GR" sz="3400" b="1" dirty="0" smtClean="0"/>
              <a:t>παχυσαρκία.</a:t>
            </a:r>
            <a:endParaRPr lang="el-GR" sz="3400" dirty="0"/>
          </a:p>
          <a:p>
            <a:endParaRPr lang="el-GR" dirty="0"/>
          </a:p>
          <a:p>
            <a:endParaRPr lang="el-GR" dirty="0"/>
          </a:p>
        </p:txBody>
      </p:sp>
    </p:spTree>
    <p:extLst>
      <p:ext uri="{BB962C8B-B14F-4D97-AF65-F5344CB8AC3E}">
        <p14:creationId xmlns:p14="http://schemas.microsoft.com/office/powerpoint/2010/main" val="326991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50913" y="1021393"/>
            <a:ext cx="10515600" cy="4351338"/>
          </a:xfrm>
        </p:spPr>
        <p:txBody>
          <a:bodyPr>
            <a:normAutofit/>
          </a:bodyPr>
          <a:lstStyle/>
          <a:p>
            <a:r>
              <a:rPr lang="el-GR" sz="2600" b="1" dirty="0"/>
              <a:t>Να μάθουν πώς αλλάζει το σώμα τους ανάλογα με το τι επιλέγουν να φάνε.</a:t>
            </a:r>
            <a:endParaRPr lang="el-GR" sz="2600" dirty="0"/>
          </a:p>
          <a:p>
            <a:r>
              <a:rPr lang="el-GR" sz="2600" b="1" dirty="0"/>
              <a:t>Να αναπτύξουν τη δεξιότητα της </a:t>
            </a:r>
            <a:r>
              <a:rPr lang="el-GR" sz="2600" b="1" dirty="0" err="1"/>
              <a:t>ενσυναίσθησης</a:t>
            </a:r>
            <a:r>
              <a:rPr lang="el-GR" sz="2600" b="1" dirty="0"/>
              <a:t>.</a:t>
            </a:r>
            <a:endParaRPr lang="el-GR" sz="2600" dirty="0"/>
          </a:p>
          <a:p>
            <a:r>
              <a:rPr lang="el-GR" sz="2600" b="1" dirty="0"/>
              <a:t>Να  κάνουν τρόπο ζωής την άσκηση, μαθαίνοντας τα οφέλη της</a:t>
            </a:r>
            <a:r>
              <a:rPr lang="el-GR" sz="2600" b="1" dirty="0" smtClean="0"/>
              <a:t>.</a:t>
            </a:r>
          </a:p>
          <a:p>
            <a:r>
              <a:rPr lang="el-GR" sz="2600" b="1" dirty="0"/>
              <a:t>Χρησιμοποιώντας την κριτική τους σκέψη και τις νέες γνώσεις τους να φτιάξουν το νέο </a:t>
            </a:r>
            <a:r>
              <a:rPr lang="el-GR" sz="2600" b="1" dirty="0" err="1"/>
              <a:t>διατροφολόγιό</a:t>
            </a:r>
            <a:r>
              <a:rPr lang="el-GR" sz="2600" b="1" dirty="0"/>
              <a:t> </a:t>
            </a:r>
            <a:r>
              <a:rPr lang="el-GR" sz="2600" b="1" dirty="0" smtClean="0"/>
              <a:t>τους.</a:t>
            </a:r>
          </a:p>
          <a:p>
            <a:r>
              <a:rPr lang="el-GR" sz="2600" b="1" dirty="0" smtClean="0"/>
              <a:t>Να πειραματιστούν με τις τροφές και να αναπαραστήσουν το ταξίδι της τροφής στο ανθρώπινο σώμα μέσω πειραματικών υλικών.</a:t>
            </a:r>
            <a:endParaRPr lang="el-GR" sz="2600" dirty="0"/>
          </a:p>
          <a:p>
            <a:r>
              <a:rPr lang="el-GR" sz="2600" b="1" dirty="0"/>
              <a:t>Να υιοθετήσουν νέες , υγιεινές διατροφικές </a:t>
            </a:r>
            <a:r>
              <a:rPr lang="el-GR" sz="2600" b="1" dirty="0" smtClean="0"/>
              <a:t>συνήθειες</a:t>
            </a:r>
            <a:r>
              <a:rPr lang="el-GR" b="1" dirty="0" smtClean="0"/>
              <a:t>.</a:t>
            </a:r>
            <a:endParaRPr lang="el-GR" dirty="0"/>
          </a:p>
          <a:p>
            <a:endParaRPr lang="el-GR" dirty="0"/>
          </a:p>
          <a:p>
            <a:pPr marL="0" indent="0">
              <a:buNone/>
            </a:pPr>
            <a:endParaRPr lang="el-GR" dirty="0"/>
          </a:p>
        </p:txBody>
      </p:sp>
    </p:spTree>
    <p:extLst>
      <p:ext uri="{BB962C8B-B14F-4D97-AF65-F5344CB8AC3E}">
        <p14:creationId xmlns:p14="http://schemas.microsoft.com/office/powerpoint/2010/main" val="8039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u="sng" dirty="0" smtClean="0"/>
              <a:t>1</a:t>
            </a:r>
            <a:r>
              <a:rPr lang="el-GR" sz="3600" b="1" u="sng" baseline="30000" dirty="0" smtClean="0"/>
              <a:t>ο</a:t>
            </a:r>
            <a:r>
              <a:rPr lang="el-GR" sz="3600" b="1" u="sng" dirty="0" smtClean="0"/>
              <a:t> ΕΡΓΑΣΤΗΡΙΟ: «ΟΙ ΔΙΑΤΡΟΦΙΚΕΣ ΜΟΥ ΣΥΝΗΘΕΙΕΣ»</a:t>
            </a:r>
            <a:endParaRPr lang="el-GR" sz="3600" b="1" u="sng" dirty="0"/>
          </a:p>
        </p:txBody>
      </p:sp>
      <p:sp>
        <p:nvSpPr>
          <p:cNvPr id="3" name="Θέση περιεχομένου 2"/>
          <p:cNvSpPr>
            <a:spLocks noGrp="1"/>
          </p:cNvSpPr>
          <p:nvPr>
            <p:ph idx="1"/>
          </p:nvPr>
        </p:nvSpPr>
        <p:spPr/>
        <p:txBody>
          <a:bodyPr>
            <a:normAutofit/>
          </a:bodyPr>
          <a:lstStyle/>
          <a:p>
            <a:r>
              <a:rPr lang="el-GR" sz="2600" dirty="0" smtClean="0"/>
              <a:t>Μέσω καταιγισμού ιδεών τα παιδιά εξέφρασαν τις απόψεις τους για το θέμα αυτό.</a:t>
            </a:r>
          </a:p>
          <a:p>
            <a:r>
              <a:rPr lang="el-GR" sz="2600" dirty="0" smtClean="0"/>
              <a:t>Συμπλήρωσαν το εβδομαδιαίο </a:t>
            </a:r>
            <a:r>
              <a:rPr lang="el-GR" sz="2600" dirty="0" err="1" smtClean="0"/>
              <a:t>διατροφολόγιό</a:t>
            </a:r>
            <a:r>
              <a:rPr lang="el-GR" sz="2600" dirty="0" smtClean="0"/>
              <a:t> τους.</a:t>
            </a:r>
          </a:p>
          <a:p>
            <a:r>
              <a:rPr lang="el-GR" sz="2600" dirty="0" smtClean="0"/>
              <a:t>Έγινε συζήτηση πάνω στις συνήθειες που είχαν καταγράψει</a:t>
            </a:r>
            <a:r>
              <a:rPr lang="el-GR" sz="2600" i="1" dirty="0" smtClean="0"/>
              <a:t>.(τι πιστεύουν ότι θα μπορούσαν να βελτιώσουν, να μειώσουν ή να προσθέσουν στη διατροφή τους).</a:t>
            </a:r>
          </a:p>
          <a:p>
            <a:r>
              <a:rPr lang="el-GR" sz="2600" dirty="0" smtClean="0"/>
              <a:t>Επίσης ζητήθηκε στους μαθητές να φέρουν  τη συνταγή του αγαπημένου τους φαγητού. Έγινε συζήτηση στα συστατικά των τροφών αυτών, αν είναι υγιεινά ή όχι, πόσο συχνά τα τρώμε κλπ.</a:t>
            </a:r>
            <a:endParaRPr lang="el-GR" sz="2600" dirty="0"/>
          </a:p>
        </p:txBody>
      </p:sp>
    </p:spTree>
    <p:extLst>
      <p:ext uri="{BB962C8B-B14F-4D97-AF65-F5344CB8AC3E}">
        <p14:creationId xmlns:p14="http://schemas.microsoft.com/office/powerpoint/2010/main" val="216273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5998" y="574445"/>
            <a:ext cx="10515600" cy="1325563"/>
          </a:xfrm>
        </p:spPr>
        <p:txBody>
          <a:bodyPr>
            <a:noAutofit/>
          </a:bodyPr>
          <a:lstStyle/>
          <a:p>
            <a:pPr algn="ctr"/>
            <a:r>
              <a:rPr lang="el-GR" sz="3600" b="1" u="sng" dirty="0" smtClean="0"/>
              <a:t>2</a:t>
            </a:r>
            <a:r>
              <a:rPr lang="el-GR" sz="3600" b="1" u="sng" baseline="30000" dirty="0" smtClean="0"/>
              <a:t>ο</a:t>
            </a:r>
            <a:r>
              <a:rPr lang="el-GR" sz="3600" b="1" u="sng" dirty="0" smtClean="0"/>
              <a:t> – 3</a:t>
            </a:r>
            <a:r>
              <a:rPr lang="el-GR" sz="3600" b="1" u="sng" baseline="30000" dirty="0" smtClean="0"/>
              <a:t>ο</a:t>
            </a:r>
            <a:r>
              <a:rPr lang="el-GR" sz="3600" b="1" u="sng" dirty="0" smtClean="0"/>
              <a:t> ΕΡΓΑΣΤΗΡΙΟ: </a:t>
            </a:r>
            <a:br>
              <a:rPr lang="el-GR" sz="3600" b="1" u="sng" dirty="0" smtClean="0"/>
            </a:br>
            <a:r>
              <a:rPr lang="el-GR" sz="3600" b="1" u="sng" dirty="0" smtClean="0"/>
              <a:t>« ΟΜΑΔΕΣ ΤΡΟΦΙΜΩΝ-   </a:t>
            </a:r>
            <a:br>
              <a:rPr lang="el-GR" sz="3600" b="1" u="sng" dirty="0" smtClean="0"/>
            </a:br>
            <a:r>
              <a:rPr lang="el-GR" sz="3600" b="1" u="sng" dirty="0" smtClean="0"/>
              <a:t>Η ΜΕΣΟΓΕΙΑΚΗ ΔΙΑΤΡΟΦΗ»</a:t>
            </a:r>
            <a:endParaRPr lang="el-GR" sz="3600" b="1" u="sng" dirty="0"/>
          </a:p>
        </p:txBody>
      </p:sp>
      <p:sp>
        <p:nvSpPr>
          <p:cNvPr id="3" name="Θέση περιεχομένου 2"/>
          <p:cNvSpPr>
            <a:spLocks noGrp="1"/>
          </p:cNvSpPr>
          <p:nvPr>
            <p:ph idx="1"/>
          </p:nvPr>
        </p:nvSpPr>
        <p:spPr>
          <a:xfrm>
            <a:off x="838200" y="2153396"/>
            <a:ext cx="10515600" cy="3949949"/>
          </a:xfrm>
        </p:spPr>
        <p:txBody>
          <a:bodyPr>
            <a:normAutofit/>
          </a:bodyPr>
          <a:lstStyle/>
          <a:p>
            <a:r>
              <a:rPr lang="el-GR" sz="2600" dirty="0" smtClean="0"/>
              <a:t>Η εκπαιδευτικός έδειξε μέσω παρουσιάσεων και βίντεο τα χαρακτηριστικά της μεσογειακής διατροφής.</a:t>
            </a:r>
          </a:p>
          <a:p>
            <a:r>
              <a:rPr lang="el-GR" sz="2600" dirty="0" smtClean="0"/>
              <a:t>Ταξινομήσαμε τα τρόφιμα ανάλογα με την ομάδα στην οποία ανήκουν (σιτηρά, όσπρια, γαλακτοκομικά, κρέατα, επεξεργασμένα </a:t>
            </a:r>
            <a:r>
              <a:rPr lang="el-GR" sz="2600" dirty="0" err="1" smtClean="0"/>
              <a:t>κ.λ.π</a:t>
            </a:r>
            <a:r>
              <a:rPr lang="el-GR" sz="2600" dirty="0" smtClean="0"/>
              <a:t>.)</a:t>
            </a:r>
          </a:p>
          <a:p>
            <a:r>
              <a:rPr lang="el-GR" sz="2600" dirty="0" smtClean="0"/>
              <a:t>Ξεχωρίσαμε τα τρόφιμα ανάλογα με τα θρεπτικά συστατικά που περιέχουν (πρωτεΐνες,  ασβέστιο, υδατάνθρακες, καλό και κακό λίπος, βιταμίνες </a:t>
            </a:r>
            <a:r>
              <a:rPr lang="el-GR" sz="2600" dirty="0" err="1" smtClean="0"/>
              <a:t>κ,α</a:t>
            </a:r>
            <a:r>
              <a:rPr lang="el-GR" sz="2600" dirty="0" smtClean="0"/>
              <a:t>.)</a:t>
            </a:r>
          </a:p>
          <a:p>
            <a:r>
              <a:rPr lang="el-GR" sz="2600" dirty="0" smtClean="0"/>
              <a:t>Μάθαμε τι προσφέρει στον οργανισμό το καθένα από τα παραπάνω θρεπτικά συστατικά.</a:t>
            </a:r>
          </a:p>
        </p:txBody>
      </p:sp>
    </p:spTree>
    <p:extLst>
      <p:ext uri="{BB962C8B-B14F-4D97-AF65-F5344CB8AC3E}">
        <p14:creationId xmlns:p14="http://schemas.microsoft.com/office/powerpoint/2010/main" val="323819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83115" y="1032411"/>
            <a:ext cx="10515600" cy="4351338"/>
          </a:xfrm>
        </p:spPr>
        <p:txBody>
          <a:bodyPr>
            <a:normAutofit/>
          </a:bodyPr>
          <a:lstStyle/>
          <a:p>
            <a:r>
              <a:rPr lang="el-GR" sz="2600" dirty="0" smtClean="0"/>
              <a:t>Επισκεφθήκαμε το Μουσείο Πειραμάτων και πειραματιστήκαμε πάνω στο σημαντικό αυτό θέμα. Εκεί τα παιδιά:</a:t>
            </a:r>
          </a:p>
          <a:p>
            <a:r>
              <a:rPr lang="el-GR" sz="2600" dirty="0"/>
              <a:t>Ε</a:t>
            </a:r>
            <a:r>
              <a:rPr lang="el-GR" sz="2600" dirty="0" smtClean="0"/>
              <a:t>ίδαν </a:t>
            </a:r>
            <a:r>
              <a:rPr lang="el-GR" sz="2600" dirty="0"/>
              <a:t>στο μικροσκόπιο πώς είναι το </a:t>
            </a:r>
            <a:r>
              <a:rPr lang="el-GR" sz="2600" dirty="0" smtClean="0"/>
              <a:t>άμυλο.</a:t>
            </a:r>
          </a:p>
          <a:p>
            <a:r>
              <a:rPr lang="en-US" sz="2600" dirty="0" smtClean="0"/>
              <a:t>A</a:t>
            </a:r>
            <a:r>
              <a:rPr lang="el-GR" sz="2600" dirty="0" err="1" smtClean="0"/>
              <a:t>ναπαραστήσανε</a:t>
            </a:r>
            <a:r>
              <a:rPr lang="el-GR" sz="2600" dirty="0" smtClean="0"/>
              <a:t> τα όργανα του ανθρώπινου σώματος με διάφορα υλικά, μαθαίνοντας έτσι τα στάδια επεξεργασίας της τροφής.</a:t>
            </a:r>
          </a:p>
          <a:p>
            <a:r>
              <a:rPr lang="el-GR" sz="2600" dirty="0" smtClean="0"/>
              <a:t>Κάνανε διάφορα πειράματα (</a:t>
            </a:r>
            <a:r>
              <a:rPr lang="el-GR" sz="2600" i="1" dirty="0" smtClean="0"/>
              <a:t>π.χ. μέτρηση με δυναμόμετρο της ενέργειας του λεμονιού, καύση της ζάχαρης κ.α.</a:t>
            </a:r>
            <a:r>
              <a:rPr lang="el-GR" sz="2600" dirty="0" smtClean="0"/>
              <a:t>), τα οποία θυμίζουν συνεχώς την αξία της σωστής διατροφής και τη σημασία ένταξης όλων των θρεπτικών συστατικών στον οργανισμό μας.</a:t>
            </a:r>
            <a:endParaRPr lang="en-US" sz="2600" dirty="0" smtClean="0"/>
          </a:p>
          <a:p>
            <a:r>
              <a:rPr lang="el-GR" sz="2600" dirty="0" smtClean="0"/>
              <a:t>Φτιάξανε </a:t>
            </a:r>
            <a:r>
              <a:rPr lang="el-GR" sz="2600" dirty="0"/>
              <a:t>την πυραμίδα μεσογειακής διατροφής στην </a:t>
            </a:r>
            <a:r>
              <a:rPr lang="el-GR" sz="2600" dirty="0" smtClean="0"/>
              <a:t>τάξη</a:t>
            </a:r>
            <a:r>
              <a:rPr lang="el-GR" dirty="0"/>
              <a:t>.</a:t>
            </a:r>
          </a:p>
        </p:txBody>
      </p:sp>
    </p:spTree>
    <p:extLst>
      <p:ext uri="{BB962C8B-B14F-4D97-AF65-F5344CB8AC3E}">
        <p14:creationId xmlns:p14="http://schemas.microsoft.com/office/powerpoint/2010/main" val="130309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607496"/>
            <a:ext cx="10515600" cy="1325563"/>
          </a:xfrm>
        </p:spPr>
        <p:txBody>
          <a:bodyPr>
            <a:noAutofit/>
          </a:bodyPr>
          <a:lstStyle/>
          <a:p>
            <a:pPr algn="ctr"/>
            <a:r>
              <a:rPr lang="el-GR" sz="3600" b="1" u="sng" dirty="0"/>
              <a:t>4</a:t>
            </a:r>
            <a:r>
              <a:rPr lang="el-GR" sz="3600" b="1" u="sng" baseline="30000" dirty="0" smtClean="0"/>
              <a:t>ο</a:t>
            </a:r>
            <a:r>
              <a:rPr lang="el-GR" sz="3600" b="1" u="sng" dirty="0" smtClean="0"/>
              <a:t>  - 5</a:t>
            </a:r>
            <a:r>
              <a:rPr lang="el-GR" sz="3600" b="1" u="sng" baseline="30000" dirty="0" smtClean="0"/>
              <a:t>ο</a:t>
            </a:r>
            <a:r>
              <a:rPr lang="el-GR" sz="3600" b="1" u="sng" dirty="0" smtClean="0"/>
              <a:t> ΕΡΓΑΣΤΗΡΙΟ</a:t>
            </a:r>
            <a:r>
              <a:rPr lang="el-GR" sz="3600" b="1" u="sng" dirty="0"/>
              <a:t>: </a:t>
            </a:r>
            <a:r>
              <a:rPr lang="el-GR" sz="3600" b="1" u="sng" dirty="0" smtClean="0"/>
              <a:t/>
            </a:r>
            <a:br>
              <a:rPr lang="el-GR" sz="3600" b="1" u="sng" dirty="0" smtClean="0"/>
            </a:br>
            <a:r>
              <a:rPr lang="el-GR" sz="3600" b="1" u="sng" dirty="0" smtClean="0"/>
              <a:t>«ΤΟ ΣΩΣΤΟ ΠΡΩΙΝΟ ΚΑΙ ΤΟ ΣΝΑΚ – ΤΟ ΚΥΡΙΩΣ ΓΕΥΜΑ ΚΑΙ ΤΟ ΒΡΑΔΙΝΟ»</a:t>
            </a:r>
            <a:endParaRPr lang="el-GR" sz="3600" dirty="0"/>
          </a:p>
        </p:txBody>
      </p:sp>
      <p:sp>
        <p:nvSpPr>
          <p:cNvPr id="3" name="Θέση περιεχομένου 2"/>
          <p:cNvSpPr>
            <a:spLocks noGrp="1"/>
          </p:cNvSpPr>
          <p:nvPr>
            <p:ph idx="1"/>
          </p:nvPr>
        </p:nvSpPr>
        <p:spPr>
          <a:xfrm>
            <a:off x="838200" y="2145114"/>
            <a:ext cx="10515600" cy="3297219"/>
          </a:xfrm>
        </p:spPr>
        <p:txBody>
          <a:bodyPr>
            <a:normAutofit/>
          </a:bodyPr>
          <a:lstStyle/>
          <a:p>
            <a:r>
              <a:rPr lang="el-GR" sz="2600" dirty="0" smtClean="0"/>
              <a:t>Η εκπαιδευτικός παρουσίασε φυλλάδια σχεδιασμένα από διατροφολόγους και παιγνιώδεις δραστηριότητες που αφορούν το σωστό και ολοκληρωμένο πρωινό, το υγιεινό σνακ, το κυρίως γεύμα  και το βραδινό, τη σημασία του νερού αλλά και της άσκησης στην υγεία μας. </a:t>
            </a:r>
          </a:p>
          <a:p>
            <a:r>
              <a:rPr lang="el-GR" sz="2600" dirty="0" smtClean="0"/>
              <a:t>Ταυτόχρονα έγινε και σύνδεση με τις γνώσεις που είχαν κατακτηθεί στα προηγούμενα εργαστήρια.</a:t>
            </a:r>
            <a:endParaRPr lang="el-GR" sz="2600" dirty="0"/>
          </a:p>
        </p:txBody>
      </p:sp>
    </p:spTree>
    <p:extLst>
      <p:ext uri="{BB962C8B-B14F-4D97-AF65-F5344CB8AC3E}">
        <p14:creationId xmlns:p14="http://schemas.microsoft.com/office/powerpoint/2010/main" val="175354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u="sng" dirty="0" smtClean="0"/>
              <a:t>6</a:t>
            </a:r>
            <a:r>
              <a:rPr lang="el-GR" sz="3600" b="1" u="sng" baseline="30000" dirty="0" smtClean="0"/>
              <a:t>ο</a:t>
            </a:r>
            <a:r>
              <a:rPr lang="el-GR" sz="3600" b="1" u="sng" dirty="0" smtClean="0"/>
              <a:t> ΕΡΓΑΣΤΗΡΙΟ: «ΠΑΙΔΙΚΗ ΠΑΧΥΣΑΡΚΙΑ ΚΑΙ ΣΗΜΑΣΙΑ ΤΗΣ ΑΣΚΗΣΗΣ»</a:t>
            </a:r>
            <a:endParaRPr lang="el-GR" sz="3600" b="1" u="sng" dirty="0"/>
          </a:p>
        </p:txBody>
      </p:sp>
      <p:sp>
        <p:nvSpPr>
          <p:cNvPr id="3" name="Θέση περιεχομένου 2"/>
          <p:cNvSpPr>
            <a:spLocks noGrp="1"/>
          </p:cNvSpPr>
          <p:nvPr>
            <p:ph idx="1"/>
          </p:nvPr>
        </p:nvSpPr>
        <p:spPr>
          <a:xfrm>
            <a:off x="838200" y="1825625"/>
            <a:ext cx="10515600" cy="4288736"/>
          </a:xfrm>
        </p:spPr>
        <p:txBody>
          <a:bodyPr>
            <a:normAutofit/>
          </a:bodyPr>
          <a:lstStyle/>
          <a:p>
            <a:r>
              <a:rPr lang="el-GR" sz="2600" dirty="0" smtClean="0"/>
              <a:t>Παρακολουθήσαμε βίντεο σχετικό με την παιδική παχυσαρκία.</a:t>
            </a:r>
          </a:p>
          <a:p>
            <a:r>
              <a:rPr lang="el-GR" sz="2600" dirty="0" smtClean="0"/>
              <a:t>Εντοπίσαμε τα αίτια που οδηγούν στην παχυσαρκία και έγινε συζήτηση πάνω σε αυτό. </a:t>
            </a:r>
          </a:p>
          <a:p>
            <a:r>
              <a:rPr lang="el-GR" sz="2600" dirty="0" smtClean="0"/>
              <a:t>Ζητήθηκε από τους μαθητές να ζωγραφίσουν τη φιγούρα ενός παχύσαρκου παιδιού κι ενός παιδιού με υγιές βάρος. Η συζήτηση επεκτάθηκε και στα συναισθήματα που αναπτύσσουν τα άτομα αυτά, αλλά και στη δυσκολία τους ως προς την κοινωνικότητά τους, την αυτοεκτίμησή τους και άλλες δυσκολίες που ,συνήθως, αντιμετωπίζουν λόγω μη υγιούς βάρους</a:t>
            </a:r>
            <a:r>
              <a:rPr lang="el-GR" sz="2600" i="1" dirty="0" smtClean="0"/>
              <a:t>. (καλλιέργεια </a:t>
            </a:r>
            <a:r>
              <a:rPr lang="el-GR" sz="2600" i="1" dirty="0" err="1" smtClean="0"/>
              <a:t>ενσυναίσθησης</a:t>
            </a:r>
            <a:r>
              <a:rPr lang="el-GR" sz="2600" i="1" dirty="0" smtClean="0"/>
              <a:t>).</a:t>
            </a:r>
            <a:endParaRPr lang="el-GR" sz="2600" i="1" dirty="0"/>
          </a:p>
        </p:txBody>
      </p:sp>
    </p:spTree>
    <p:extLst>
      <p:ext uri="{BB962C8B-B14F-4D97-AF65-F5344CB8AC3E}">
        <p14:creationId xmlns:p14="http://schemas.microsoft.com/office/powerpoint/2010/main" val="263520589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793</Words>
  <Application>Microsoft Office PowerPoint</Application>
  <PresentationFormat>Ευρεία οθόνη</PresentationFormat>
  <Paragraphs>59</Paragraphs>
  <Slides>27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27</vt:i4>
      </vt:variant>
    </vt:vector>
  </HeadingPairs>
  <TitlesOfParts>
    <vt:vector size="31" baseType="lpstr">
      <vt:lpstr>Arial</vt:lpstr>
      <vt:lpstr>Calibri</vt:lpstr>
      <vt:lpstr>Calibri Light</vt:lpstr>
      <vt:lpstr>Θέμα του Office</vt:lpstr>
      <vt:lpstr>Δ΄ ΤΑΞΗ  ΕΡΓΑΣΤΗΡΙΑ  ΔΕΞΙΟΤΗΤΩΝ  ΤΙΤΛΟΣ: «ΟΙ ΘΗΣΑΥΡΟΙ ΤΗΣ ΜΕΣΟΓΕΙΑΚΗΣ ΔΙΑΤΡΟΦΗΣ»</vt:lpstr>
      <vt:lpstr>ΣΤΟΧΟΙ:</vt:lpstr>
      <vt:lpstr>Παρουσίαση του PowerPoint</vt:lpstr>
      <vt:lpstr>Παρουσίαση του PowerPoint</vt:lpstr>
      <vt:lpstr>1ο ΕΡΓΑΣΤΗΡΙΟ: «ΟΙ ΔΙΑΤΡΟΦΙΚΕΣ ΜΟΥ ΣΥΝΗΘΕΙΕΣ»</vt:lpstr>
      <vt:lpstr>2ο – 3ο ΕΡΓΑΣΤΗΡΙΟ:  « ΟΜΑΔΕΣ ΤΡΟΦΙΜΩΝ-    Η ΜΕΣΟΓΕΙΑΚΗ ΔΙΑΤΡΟΦΗ»</vt:lpstr>
      <vt:lpstr>Παρουσίαση του PowerPoint</vt:lpstr>
      <vt:lpstr>4ο  - 5ο ΕΡΓΑΣΤΗΡΙΟ:  «ΤΟ ΣΩΣΤΟ ΠΡΩΙΝΟ ΚΑΙ ΤΟ ΣΝΑΚ – ΤΟ ΚΥΡΙΩΣ ΓΕΥΜΑ ΚΑΙ ΤΟ ΒΡΑΔΙΝΟ»</vt:lpstr>
      <vt:lpstr>6ο ΕΡΓΑΣΤΗΡΙΟ: «ΠΑΙΔΙΚΗ ΠΑΧΥΣΑΡΚΙΑ ΚΑΙ ΣΗΜΑΣΙΑ ΤΗΣ ΑΣΚΗΣΗΣ»</vt:lpstr>
      <vt:lpstr>7ο ΕΡΓΑΣΤΗΡΙΟ: «ΑΛΛΑΖΟΥΜΕ ΤΟ ΔΙΑΤΡΟΦΟΛΟΓΙΟ ΜΑΣ»</vt:lpstr>
      <vt:lpstr>Φτιάχνοντας την Πυραμίδα Μεσογειακής διατροφής…</vt:lpstr>
      <vt:lpstr>Κάνοντας πειράματα με τα τρόφιμα…</vt:lpstr>
      <vt:lpstr>Μετρώντας την ενέργεια με το δυναμόμετρο…</vt:lpstr>
      <vt:lpstr>Εξετάζοντας με το μικροσκόπιο το άμυλο…</vt:lpstr>
      <vt:lpstr>Φύλλα εργασίας από ειδικούς σε θέματα διατροφής…</vt:lpstr>
      <vt:lpstr>Παρουσίαση του PowerPoint</vt:lpstr>
      <vt:lpstr>Παρουσίαση του PowerPoint</vt:lpstr>
      <vt:lpstr>Παρουσίαση του PowerPoint</vt:lpstr>
      <vt:lpstr>Μπαίνοντας στη θέση αυτού που τρέφεται υγιεινά , αλλά και το αντίθετο…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Παρουσίασης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 ΤΑΞΗ  ΕΡΓΑΣΤΗΡΙΑ  ΔΕΞΙΟΤΗΤΩΝ  ΤΙΤΛΟΣ: «ΟΙ ΘΗΣΑΥΡΟΙ ΤΗΣ ΜΕΣΟΓΕΙΑΚΗΣ ΔΙΑΤΡΟΦΗΣ»</dc:title>
  <dc:creator>user</dc:creator>
  <cp:lastModifiedBy>user</cp:lastModifiedBy>
  <cp:revision>66</cp:revision>
  <dcterms:created xsi:type="dcterms:W3CDTF">2022-04-03T19:47:26Z</dcterms:created>
  <dcterms:modified xsi:type="dcterms:W3CDTF">2022-04-04T14:59:06Z</dcterms:modified>
</cp:coreProperties>
</file>